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327" r:id="rId3"/>
    <p:sldId id="324" r:id="rId4"/>
    <p:sldId id="325" r:id="rId5"/>
    <p:sldId id="326" r:id="rId6"/>
    <p:sldId id="319" r:id="rId7"/>
    <p:sldId id="320" r:id="rId8"/>
    <p:sldId id="321" r:id="rId9"/>
    <p:sldId id="364" r:id="rId10"/>
    <p:sldId id="330" r:id="rId11"/>
    <p:sldId id="362" r:id="rId12"/>
    <p:sldId id="363" r:id="rId13"/>
    <p:sldId id="356" r:id="rId14"/>
    <p:sldId id="347" r:id="rId15"/>
    <p:sldId id="357" r:id="rId16"/>
    <p:sldId id="334" r:id="rId17"/>
    <p:sldId id="346" r:id="rId18"/>
    <p:sldId id="335" r:id="rId19"/>
    <p:sldId id="336" r:id="rId20"/>
    <p:sldId id="365" r:id="rId21"/>
    <p:sldId id="338" r:id="rId22"/>
    <p:sldId id="358" r:id="rId23"/>
    <p:sldId id="359" r:id="rId24"/>
    <p:sldId id="360" r:id="rId25"/>
    <p:sldId id="361" r:id="rId26"/>
    <p:sldId id="366" r:id="rId27"/>
    <p:sldId id="35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60" d="100"/>
          <a:sy n="160" d="100"/>
        </p:scale>
        <p:origin x="-214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B3CC4-1CF5-4712-A225-3B76DB76CC8E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73678-9FDD-4804-A1D6-3C243A734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82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81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87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01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54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052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99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13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168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448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323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519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85184-6222-4775-96FD-03E5A37257BC}" type="datetimeFigureOut">
              <a:rPr lang="ru-RU" smtClean="0"/>
              <a:t>13.06.2022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yubushin@yandex.ru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s40328-016-0181-5" TargetMode="External"/><Relationship Id="rId13" Type="http://schemas.openxmlformats.org/officeDocument/2006/relationships/hyperlink" Target="https://doi.org/10.35540/2686-7907.2021.1.05" TargetMode="External"/><Relationship Id="rId18" Type="http://schemas.openxmlformats.org/officeDocument/2006/relationships/hyperlink" Target="https://doi.org/10.3390/e23040474" TargetMode="External"/><Relationship Id="rId3" Type="http://schemas.openxmlformats.org/officeDocument/2006/relationships/hyperlink" Target="https://doi.org/10.1134/S0001433811080056" TargetMode="External"/><Relationship Id="rId7" Type="http://schemas.openxmlformats.org/officeDocument/2006/relationships/hyperlink" Target="https://doi.org/10.1007/s10950-014-9468-6" TargetMode="External"/><Relationship Id="rId12" Type="http://schemas.openxmlformats.org/officeDocument/2006/relationships/hyperlink" Target="https://doi.org/10.31857/S0002333721020046" TargetMode="External"/><Relationship Id="rId17" Type="http://schemas.openxmlformats.org/officeDocument/2006/relationships/hyperlink" Target="https://doi.org/10.1007/s10950-020-09950-3" TargetMode="External"/><Relationship Id="rId2" Type="http://schemas.openxmlformats.org/officeDocument/2006/relationships/hyperlink" Target="http://dx.doi.org/10.1007/978-3-642-12300-9_15" TargetMode="External"/><Relationship Id="rId16" Type="http://schemas.openxmlformats.org/officeDocument/2006/relationships/hyperlink" Target="https://doi.org/10.3389/feart.2020.61166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x.doi.org/10.1007/s11069-013-0823-7" TargetMode="External"/><Relationship Id="rId11" Type="http://schemas.openxmlformats.org/officeDocument/2006/relationships/hyperlink" Target="http://www.kscnet.ru/kraesc/2015/2015_26/art3.pdf" TargetMode="External"/><Relationship Id="rId5" Type="http://schemas.openxmlformats.org/officeDocument/2006/relationships/hyperlink" Target="https://doi.org/10.4236/ns.2013.58A1001" TargetMode="External"/><Relationship Id="rId15" Type="http://schemas.openxmlformats.org/officeDocument/2006/relationships/hyperlink" Target="https://doi.org/10.1007/s00024-020-02526-9" TargetMode="External"/><Relationship Id="rId10" Type="http://schemas.openxmlformats.org/officeDocument/2006/relationships/hyperlink" Target="https://doi.org/10.1134/S0001433818100067" TargetMode="External"/><Relationship Id="rId19" Type="http://schemas.openxmlformats.org/officeDocument/2006/relationships/hyperlink" Target="https://doi.org/10.1007/s00024-021-02850-8" TargetMode="External"/><Relationship Id="rId4" Type="http://schemas.openxmlformats.org/officeDocument/2006/relationships/hyperlink" Target="https://doi.org/10.4236/ns.2012.428087" TargetMode="External"/><Relationship Id="rId9" Type="http://schemas.openxmlformats.org/officeDocument/2006/relationships/hyperlink" Target="https://doi.org/10.1016/B978-0-12-813138-1.00006-7" TargetMode="External"/><Relationship Id="rId14" Type="http://schemas.openxmlformats.org/officeDocument/2006/relationships/hyperlink" Target="https://doi.org/10.1007/s00024-019-02331-z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76672"/>
            <a:ext cx="864096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Глобальный сейсмический шум и глобальная сейсмическая </a:t>
            </a:r>
            <a:r>
              <a:rPr lang="ru-RU" sz="3200" b="1" dirty="0" smtClean="0"/>
              <a:t>опасность</a:t>
            </a:r>
          </a:p>
          <a:p>
            <a:pPr algn="ctr"/>
            <a:r>
              <a:rPr lang="ru-RU" b="1" i="1" dirty="0"/>
              <a:t> </a:t>
            </a:r>
            <a:endParaRPr lang="ru-RU" dirty="0"/>
          </a:p>
          <a:p>
            <a:pPr algn="ctr"/>
            <a:r>
              <a:rPr lang="ru-RU" b="1" i="1" dirty="0"/>
              <a:t>Любушин А.А.</a:t>
            </a:r>
            <a:endParaRPr lang="ru-RU" dirty="0"/>
          </a:p>
          <a:p>
            <a:pPr algn="ctr"/>
            <a:r>
              <a:rPr lang="ru-RU" b="1" i="1" dirty="0"/>
              <a:t> </a:t>
            </a:r>
            <a:endParaRPr lang="ru-RU" dirty="0"/>
          </a:p>
          <a:p>
            <a:pPr algn="ctr"/>
            <a:r>
              <a:rPr lang="ru-RU" b="1" i="1" dirty="0"/>
              <a:t>Институт физики Земли им. О.Ю. Шмидта Российской академии наук, </a:t>
            </a:r>
            <a:br>
              <a:rPr lang="ru-RU" b="1" i="1" dirty="0"/>
            </a:br>
            <a:r>
              <a:rPr lang="ru-RU" b="1" i="1" dirty="0"/>
              <a:t>г. Москва, </a:t>
            </a:r>
            <a:r>
              <a:rPr lang="en-US" b="1" i="1" dirty="0"/>
              <a:t>e</a:t>
            </a:r>
            <a:r>
              <a:rPr lang="ru-RU" b="1" i="1" dirty="0"/>
              <a:t>-</a:t>
            </a:r>
            <a:r>
              <a:rPr lang="en-US" b="1" i="1" dirty="0"/>
              <a:t>mail</a:t>
            </a:r>
            <a:r>
              <a:rPr lang="ru-RU" b="1" i="1" dirty="0"/>
              <a:t>: </a:t>
            </a:r>
            <a:r>
              <a:rPr lang="en-US" b="1" i="1" u="sng" dirty="0" err="1">
                <a:hlinkClick r:id="rId2"/>
              </a:rPr>
              <a:t>lyubushin</a:t>
            </a:r>
            <a:r>
              <a:rPr lang="ru-RU" b="1" i="1" u="sng" dirty="0">
                <a:hlinkClick r:id="rId2"/>
              </a:rPr>
              <a:t>@</a:t>
            </a:r>
            <a:r>
              <a:rPr lang="en-US" b="1" i="1" u="sng" dirty="0" err="1">
                <a:hlinkClick r:id="rId2"/>
              </a:rPr>
              <a:t>yandex</a:t>
            </a:r>
            <a:r>
              <a:rPr lang="ru-RU" b="1" i="1" u="sng" dirty="0">
                <a:hlinkClick r:id="rId2"/>
              </a:rPr>
              <a:t>.</a:t>
            </a:r>
            <a:r>
              <a:rPr lang="ru-RU" b="1" i="1" u="sng" dirty="0" err="1">
                <a:hlinkClick r:id="rId2"/>
              </a:rPr>
              <a:t>ru</a:t>
            </a:r>
            <a:r>
              <a:rPr lang="ru-RU" b="1" i="1" dirty="0"/>
              <a:t> </a:t>
            </a:r>
            <a:endParaRPr lang="ru-RU" b="1" dirty="0"/>
          </a:p>
          <a:p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63688" y="4005064"/>
            <a:ext cx="5262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6-ая Международная конференция</a:t>
            </a:r>
          </a:p>
          <a:p>
            <a:pPr algn="ctr"/>
            <a:r>
              <a:rPr lang="ru-RU" sz="2400" b="1" dirty="0"/>
              <a:t>«Триггерные эффекты в </a:t>
            </a:r>
            <a:r>
              <a:rPr lang="ru-RU" sz="2400" b="1" dirty="0" err="1"/>
              <a:t>геосистемах</a:t>
            </a:r>
            <a:r>
              <a:rPr lang="ru-RU" sz="2400" b="1" dirty="0"/>
              <a:t>»</a:t>
            </a:r>
          </a:p>
          <a:p>
            <a:pPr algn="ctr"/>
            <a:r>
              <a:rPr lang="ru-RU" sz="2400" b="1" dirty="0"/>
              <a:t>21-24 июня 2022, Москва, Россия</a:t>
            </a:r>
          </a:p>
        </p:txBody>
      </p:sp>
    </p:spTree>
    <p:extLst>
      <p:ext uri="{BB962C8B-B14F-4D97-AF65-F5344CB8AC3E}">
        <p14:creationId xmlns:p14="http://schemas.microsoft.com/office/powerpoint/2010/main" val="39815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31" y="620688"/>
            <a:ext cx="8820000" cy="580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116632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Оценка взаимного влияния 2-х потоков событий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3420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7" y="116632"/>
            <a:ext cx="5878902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8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91" y="1556792"/>
            <a:ext cx="5414362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30943" y="1628800"/>
            <a:ext cx="187220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Максимумы являются следствием сейсмических событий</a:t>
            </a:r>
            <a:endParaRPr lang="ru-RU" sz="12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6876256" y="2275131"/>
            <a:ext cx="936104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6996" y="4005064"/>
            <a:ext cx="187220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Сейсмические события являются «следствием» локальных минимумов</a:t>
            </a:r>
            <a:endParaRPr lang="ru-RU" sz="1200" b="1" dirty="0"/>
          </a:p>
        </p:txBody>
      </p:sp>
      <p:cxnSp>
        <p:nvCxnSpPr>
          <p:cNvPr id="10" name="Прямая со стрелкой 9"/>
          <p:cNvCxnSpPr>
            <a:stCxn id="7" idx="3"/>
          </p:cNvCxnSpPr>
          <p:nvPr/>
        </p:nvCxnSpPr>
        <p:spPr>
          <a:xfrm>
            <a:off x="2069204" y="4328230"/>
            <a:ext cx="342556" cy="7569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83891" y="260648"/>
            <a:ext cx="583264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Индекс </a:t>
            </a:r>
            <a:r>
              <a:rPr lang="ru-RU" sz="1600" b="1" dirty="0" err="1" smtClean="0"/>
              <a:t>Донохо-Джонстона</a:t>
            </a:r>
            <a:r>
              <a:rPr lang="en-US" sz="1600" b="1" dirty="0" smtClean="0"/>
              <a:t> </a:t>
            </a:r>
            <a:r>
              <a:rPr lang="en-US" sz="1600" b="1" dirty="0" smtClean="0">
                <a:latin typeface="Symbol" panose="05050102010706020507" pitchFamily="18" charset="2"/>
              </a:rPr>
              <a:t>g</a:t>
            </a:r>
            <a:r>
              <a:rPr lang="ru-RU" sz="1600" b="1" dirty="0" smtClean="0"/>
              <a:t>, </a:t>
            </a:r>
            <a:r>
              <a:rPr lang="en-US" sz="1600" b="1" dirty="0" smtClean="0">
                <a:latin typeface="Symbol" panose="05050102010706020507" pitchFamily="18" charset="2"/>
              </a:rPr>
              <a:t>t</a:t>
            </a:r>
            <a:r>
              <a:rPr lang="en-US" sz="1600" b="1" dirty="0" smtClean="0"/>
              <a:t>=15 </a:t>
            </a:r>
            <a:r>
              <a:rPr lang="ru-RU" sz="1600" b="1" dirty="0" smtClean="0"/>
              <a:t>дней, окно длиной 5 лет, локальные максимумы являются следствием землетрясений, локальные минимумы часто предшествуют землетрясениям</a:t>
            </a:r>
            <a:endParaRPr lang="ru-RU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989"/>
            <a:ext cx="2880000" cy="171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72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603375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43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64096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Построение усредненных карт свойств шума путем экстраполяции с опорных точек с использованием </a:t>
            </a:r>
            <a:r>
              <a:rPr lang="ru-RU" sz="2000" b="1" dirty="0" err="1" smtClean="0"/>
              <a:t>гауссовского</a:t>
            </a:r>
            <a:r>
              <a:rPr lang="ru-RU" sz="2000" b="1" dirty="0" smtClean="0"/>
              <a:t> ядра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268760"/>
            <a:ext cx="9000000" cy="435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43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9000000" cy="397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404664"/>
            <a:ext cx="864096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Построение карт плотностей распределения экстремальных свойств шума с использованием </a:t>
            </a:r>
            <a:r>
              <a:rPr lang="ru-RU" sz="2000" b="1" dirty="0" err="1" smtClean="0"/>
              <a:t>гауссовского</a:t>
            </a:r>
            <a:r>
              <a:rPr lang="ru-RU" sz="2000" b="1" dirty="0" smtClean="0"/>
              <a:t> ядра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6540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04248" y="134076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Усредненные карты свойств </a:t>
            </a:r>
            <a:r>
              <a:rPr lang="ru-RU" b="1" dirty="0" smtClean="0"/>
              <a:t>шума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758324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65828" y="3861048"/>
            <a:ext cx="223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Усредненные карты </a:t>
            </a:r>
            <a:r>
              <a:rPr lang="ru-RU" b="1" dirty="0" smtClean="0"/>
              <a:t>плотностей вероятности распределения экстремальных значений </a:t>
            </a:r>
            <a:r>
              <a:rPr lang="ru-RU" b="1" dirty="0" smtClean="0"/>
              <a:t>свойств шума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9832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978" y="1052736"/>
            <a:ext cx="87849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Для вычисления функции когерентности используется модель векторной </a:t>
            </a:r>
            <a:r>
              <a:rPr lang="ru-RU" sz="1600" b="1" dirty="0" smtClean="0"/>
              <a:t>авторегрессии. </a:t>
            </a:r>
            <a:r>
              <a:rPr lang="ru-RU" sz="1600" b="1" dirty="0"/>
              <a:t>Для вычисления попарных функций </a:t>
            </a:r>
            <a:r>
              <a:rPr lang="ru-RU" sz="1600" b="1" dirty="0" smtClean="0"/>
              <a:t>когерентности </a:t>
            </a:r>
            <a:r>
              <a:rPr lang="ru-RU" sz="1600" b="1" dirty="0"/>
              <a:t>между значениями </a:t>
            </a:r>
            <a:r>
              <a:rPr lang="ru-RU" sz="1600" b="1" dirty="0" smtClean="0"/>
              <a:t>свойств сейсмического шума </a:t>
            </a:r>
            <a:r>
              <a:rPr lang="ru-RU" sz="1600" b="1" dirty="0"/>
              <a:t>в опорных точках использовалась модель авторегрессии 2-го порядка с предварительным переходом к приращениям. Выбор низкого порядка авторегрессии  преследовал цель подавления случайных флуктуаций оценок когерентности и получения гладких зависимостей от частоты. Вычисления производились в скользящих временных окнах длиной 365 суток со смещением 3 суток. </a:t>
            </a:r>
            <a:r>
              <a:rPr lang="ru-RU" sz="1600" b="1" dirty="0" smtClean="0"/>
              <a:t>Ниже на рисунке </a:t>
            </a:r>
            <a:r>
              <a:rPr lang="ru-RU" sz="1600" b="1" dirty="0"/>
              <a:t>представлены примеры графиков </a:t>
            </a:r>
            <a:r>
              <a:rPr lang="ru-RU" sz="1600" b="1" dirty="0" smtClean="0"/>
              <a:t>4 </a:t>
            </a:r>
            <a:r>
              <a:rPr lang="ru-RU" sz="1600" b="1" dirty="0"/>
              <a:t>оценок функций когерентности между ежесуточными значениями индексов DJ в 2 опорных точках в 365-дневном окне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9912" y="3356992"/>
            <a:ext cx="51125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Для каждой пары опорных </a:t>
            </a:r>
            <a:r>
              <a:rPr lang="ru-RU" sz="1600" b="1" dirty="0" smtClean="0"/>
              <a:t>точек вычисляется </a:t>
            </a:r>
            <a:r>
              <a:rPr lang="ru-RU" sz="1600" b="1" dirty="0"/>
              <a:t>модуль функции </a:t>
            </a:r>
            <a:r>
              <a:rPr lang="ru-RU" sz="1600" b="1" dirty="0" smtClean="0"/>
              <a:t>когерентности. Затем </a:t>
            </a:r>
            <a:r>
              <a:rPr lang="ru-RU" sz="1600" b="1" dirty="0"/>
              <a:t>вычисляется максимальное значение </a:t>
            </a:r>
            <a:r>
              <a:rPr lang="ru-RU" sz="1600" b="1" dirty="0" smtClean="0"/>
              <a:t>модуля функции </a:t>
            </a:r>
            <a:r>
              <a:rPr lang="ru-RU" sz="1600" b="1" dirty="0"/>
              <a:t>когерентности по всем </a:t>
            </a:r>
            <a:r>
              <a:rPr lang="ru-RU" sz="1600" b="1" dirty="0" smtClean="0"/>
              <a:t>частотам. Наконец</a:t>
            </a:r>
            <a:r>
              <a:rPr lang="ru-RU" sz="1600" b="1" dirty="0"/>
              <a:t>, эти максимальные </a:t>
            </a:r>
            <a:r>
              <a:rPr lang="ru-RU" sz="1600" b="1" dirty="0" smtClean="0"/>
              <a:t>значения усредняются по </a:t>
            </a:r>
            <a:r>
              <a:rPr lang="ru-RU" sz="1600" b="1" dirty="0"/>
              <a:t>всем парам опорных точек</a:t>
            </a:r>
            <a:r>
              <a:rPr lang="ru-RU" sz="1600" b="1" dirty="0" smtClean="0"/>
              <a:t>.</a:t>
            </a:r>
          </a:p>
          <a:p>
            <a:endParaRPr lang="ru-RU" sz="1600" b="1" dirty="0"/>
          </a:p>
          <a:p>
            <a:r>
              <a:rPr lang="ru-RU" sz="1600" b="1" dirty="0" smtClean="0"/>
              <a:t>Вычислялись максимальное </a:t>
            </a:r>
            <a:r>
              <a:rPr lang="ru-RU" sz="1600" b="1" dirty="0"/>
              <a:t>значение </a:t>
            </a:r>
            <a:r>
              <a:rPr lang="ru-RU" sz="1600" b="1" dirty="0" smtClean="0"/>
              <a:t>расстояний между </a:t>
            </a:r>
            <a:r>
              <a:rPr lang="ru-RU" sz="1600" b="1" dirty="0"/>
              <a:t>теми парами опорных </a:t>
            </a:r>
            <a:r>
              <a:rPr lang="ru-RU" sz="1600" b="1" dirty="0" smtClean="0"/>
              <a:t>точек, для </a:t>
            </a:r>
            <a:r>
              <a:rPr lang="ru-RU" sz="1600" b="1" dirty="0"/>
              <a:t>которых максимальная </a:t>
            </a:r>
            <a:r>
              <a:rPr lang="ru-RU" sz="1600" b="1" dirty="0" smtClean="0"/>
              <a:t>когерентность превосходит </a:t>
            </a:r>
            <a:r>
              <a:rPr lang="ru-RU" sz="1600" b="1" dirty="0"/>
              <a:t>заданный порог </a:t>
            </a:r>
            <a:r>
              <a:rPr lang="ru-RU" sz="1600" b="1" dirty="0" smtClean="0"/>
              <a:t>0.7-0.9. </a:t>
            </a:r>
            <a:r>
              <a:rPr lang="ru-RU" sz="1600" b="1" dirty="0"/>
              <a:t>Кроме того, </a:t>
            </a:r>
            <a:r>
              <a:rPr lang="ru-RU" sz="1600" b="1" dirty="0" smtClean="0"/>
              <a:t> вычислялось число </a:t>
            </a:r>
            <a:r>
              <a:rPr lang="ru-RU" sz="1600" b="1" dirty="0"/>
              <a:t>пар опорных </a:t>
            </a:r>
            <a:r>
              <a:rPr lang="ru-RU" sz="1600" b="1" dirty="0" smtClean="0"/>
              <a:t>точек, для </a:t>
            </a:r>
            <a:r>
              <a:rPr lang="ru-RU" sz="1600" b="1" dirty="0"/>
              <a:t>которых максимальная </a:t>
            </a:r>
            <a:r>
              <a:rPr lang="ru-RU" sz="1600" b="1" dirty="0" smtClean="0"/>
              <a:t>когерентность превосходит </a:t>
            </a:r>
            <a:r>
              <a:rPr lang="ru-RU" sz="1600" b="1" dirty="0"/>
              <a:t>заданный порог </a:t>
            </a:r>
            <a:r>
              <a:rPr lang="ru-RU" sz="1600" b="1" dirty="0" smtClean="0"/>
              <a:t>0.7-0.9.</a:t>
            </a:r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7766" y="44624"/>
            <a:ext cx="883718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Попарные максимальные когерентности между значениями свойств шума в опорных точках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5" y="3645024"/>
            <a:ext cx="330156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5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632251"/>
            <a:ext cx="2448817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454" y="648000"/>
            <a:ext cx="2448817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15" y="656235"/>
            <a:ext cx="2453320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0" y="4747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Характеристики средних и максимальных когерентностей свойств шума в опорных точках.</a:t>
            </a:r>
          </a:p>
          <a:p>
            <a:r>
              <a:rPr lang="ru-RU" sz="1600" b="1" dirty="0" smtClean="0"/>
              <a:t>Красные линии – линейные тренды до и после середины 2003 года.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2699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437980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02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70" y="1196752"/>
            <a:ext cx="7739171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409" y="116632"/>
            <a:ext cx="8928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Глобальная сеть, голубые кружки – положения 229 широкополосных сейсмических станций, красные пронумерованные кружки – положения 50 опорных точек.</a:t>
            </a:r>
          </a:p>
          <a:p>
            <a:r>
              <a:rPr lang="ru-RU" b="1" dirty="0" smtClean="0"/>
              <a:t>Наблюдения длительностью 25 лет, 1997 – 2021 гг.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778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810" y="188640"/>
            <a:ext cx="87848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Увеличение среднего значения </a:t>
            </a:r>
            <a:r>
              <a:rPr lang="ru-RU" b="1" dirty="0" err="1" smtClean="0"/>
              <a:t>центроидной</a:t>
            </a:r>
            <a:r>
              <a:rPr lang="ru-RU" b="1" dirty="0" smtClean="0"/>
              <a:t> частоты шума – является ли это признаком увеличения сейсмической опасности?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872" y="4725144"/>
            <a:ext cx="4464496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Вследствие сильных землетрясений максимальная </a:t>
            </a:r>
            <a:r>
              <a:rPr lang="ru-RU" sz="1200" b="1" dirty="0" err="1" smtClean="0"/>
              <a:t>центроидная</a:t>
            </a:r>
            <a:r>
              <a:rPr lang="ru-RU" sz="1200" b="1" dirty="0" smtClean="0"/>
              <a:t> частота шума резко падает.</a:t>
            </a:r>
            <a:r>
              <a:rPr lang="en-US" sz="1200" b="1" dirty="0" smtClean="0"/>
              <a:t> </a:t>
            </a:r>
            <a:r>
              <a:rPr lang="ru-RU" sz="1200" b="1" dirty="0"/>
              <a:t>После землетрясения </a:t>
            </a:r>
            <a:r>
              <a:rPr lang="ru-RU" sz="1200" b="1" dirty="0" err="1"/>
              <a:t>Тохоку</a:t>
            </a:r>
            <a:r>
              <a:rPr lang="ru-RU" sz="1200" b="1" dirty="0"/>
              <a:t> характер поведения средней максимальной </a:t>
            </a:r>
            <a:r>
              <a:rPr lang="ru-RU" sz="1200" b="1" dirty="0" err="1"/>
              <a:t>центроидной</a:t>
            </a:r>
            <a:r>
              <a:rPr lang="ru-RU" sz="1200" b="1" dirty="0"/>
              <a:t> частоты сейсмического шума существенно меняется</a:t>
            </a:r>
            <a:r>
              <a:rPr lang="ru-RU" sz="1200" b="1" dirty="0" smtClean="0"/>
              <a:t>.</a:t>
            </a:r>
            <a:endParaRPr lang="ru-RU" sz="1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55" y="1196752"/>
            <a:ext cx="4320000" cy="484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2" y="1052736"/>
            <a:ext cx="4320000" cy="349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00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8680"/>
            <a:ext cx="2880000" cy="296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69" y="3861048"/>
            <a:ext cx="2880000" cy="280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8504"/>
            <a:ext cx="4930775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0"/>
            <a:ext cx="5618361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2420888"/>
            <a:ext cx="2880320" cy="3108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Максимальные квадратичные когерентности между </a:t>
            </a:r>
            <a:r>
              <a:rPr lang="en-US" sz="1400" b="1" dirty="0" smtClean="0"/>
              <a:t>LOD </a:t>
            </a:r>
            <a:r>
              <a:rPr lang="ru-RU" sz="1400" b="1" dirty="0" smtClean="0"/>
              <a:t>и  значениями </a:t>
            </a:r>
            <a:r>
              <a:rPr lang="en-US" sz="1400" b="1" dirty="0" smtClean="0"/>
              <a:t>DJ </a:t>
            </a:r>
            <a:r>
              <a:rPr lang="ru-RU" sz="1400" b="1" dirty="0" smtClean="0"/>
              <a:t>индекса сейсмического шума в каждой опорной точке. </a:t>
            </a:r>
          </a:p>
          <a:p>
            <a:endParaRPr lang="ru-RU" sz="1400" b="1" dirty="0"/>
          </a:p>
          <a:p>
            <a:r>
              <a:rPr lang="ru-RU" sz="1400" b="1" dirty="0" smtClean="0"/>
              <a:t>Оценки в скользящем временном окне длиной 365 дней со смещением 3 дня.</a:t>
            </a:r>
          </a:p>
          <a:p>
            <a:endParaRPr lang="ru-RU" sz="1400" b="1" dirty="0"/>
          </a:p>
          <a:p>
            <a:r>
              <a:rPr lang="ru-RU" sz="1400" b="1" dirty="0" smtClean="0"/>
              <a:t>Аналогичные графики есть для ширины носителя спектра сингулярности и энтропии.</a:t>
            </a:r>
          </a:p>
          <a:p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48182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0"/>
            <a:ext cx="5618361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2" y="2348880"/>
            <a:ext cx="237626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Результат усреднения в </a:t>
            </a:r>
            <a:r>
              <a:rPr lang="ru-RU" sz="1400" b="1" dirty="0"/>
              <a:t>каждой </a:t>
            </a:r>
            <a:r>
              <a:rPr lang="ru-RU" sz="1400" b="1" dirty="0" smtClean="0"/>
              <a:t>опорной точке откликов </a:t>
            </a:r>
            <a:r>
              <a:rPr lang="ru-RU" sz="1400" b="1" dirty="0"/>
              <a:t>на LOD </a:t>
            </a:r>
            <a:r>
              <a:rPr lang="ru-RU" sz="1400" b="1" dirty="0" smtClean="0"/>
              <a:t>3-х </a:t>
            </a:r>
            <a:r>
              <a:rPr lang="ru-RU" sz="1400" b="1" dirty="0"/>
              <a:t>свойств </a:t>
            </a:r>
            <a:r>
              <a:rPr lang="ru-RU" sz="1400" b="1" dirty="0" smtClean="0"/>
              <a:t>сейсмического </a:t>
            </a:r>
            <a:r>
              <a:rPr lang="ru-RU" sz="1400" b="1" dirty="0"/>
              <a:t>шума.</a:t>
            </a:r>
          </a:p>
        </p:txBody>
      </p:sp>
    </p:spTree>
    <p:extLst>
      <p:ext uri="{BB962C8B-B14F-4D97-AF65-F5344CB8AC3E}">
        <p14:creationId xmlns:p14="http://schemas.microsoft.com/office/powerpoint/2010/main" val="325096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99" y="116632"/>
            <a:ext cx="4776072" cy="55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700" y="5805264"/>
            <a:ext cx="504056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Конец 2021 года характеризуется всплеском средних значений максимальных когерентностей.</a:t>
            </a:r>
            <a:r>
              <a:rPr lang="en-US" sz="1400" b="1" dirty="0" smtClean="0"/>
              <a:t> </a:t>
            </a:r>
            <a:r>
              <a:rPr lang="ru-RU" sz="1400" b="1" dirty="0" smtClean="0"/>
              <a:t>Горизонтальные красные линии – средние значения отклика на </a:t>
            </a:r>
            <a:r>
              <a:rPr lang="en-US" sz="1400" b="1" dirty="0" smtClean="0"/>
              <a:t>LOD </a:t>
            </a:r>
            <a:r>
              <a:rPr lang="ru-RU" sz="1400" b="1" dirty="0" smtClean="0"/>
              <a:t>для интервалов времени 1997-2012 и 2012-2020.</a:t>
            </a:r>
            <a:endParaRPr lang="ru-RU" sz="1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8720"/>
            <a:ext cx="3060000" cy="241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0112" y="3501008"/>
            <a:ext cx="3350947" cy="2893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/>
              <a:t>Корреляционная функция между логарифмом </a:t>
            </a:r>
            <a:r>
              <a:rPr lang="ru-RU" sz="1400" b="1" dirty="0" smtClean="0"/>
              <a:t>выделившейся</a:t>
            </a:r>
            <a:r>
              <a:rPr lang="en-US" sz="1400" b="1" dirty="0" smtClean="0"/>
              <a:t> </a:t>
            </a:r>
            <a:r>
              <a:rPr lang="ru-RU" sz="1400" b="1" dirty="0" smtClean="0"/>
              <a:t>сейсмической </a:t>
            </a:r>
            <a:r>
              <a:rPr lang="ru-RU" sz="1400" b="1" dirty="0"/>
              <a:t>энергии и средним </a:t>
            </a:r>
            <a:r>
              <a:rPr lang="ru-RU" sz="1400" b="1" dirty="0" smtClean="0"/>
              <a:t>значением</a:t>
            </a:r>
            <a:r>
              <a:rPr lang="en-US" sz="1400" b="1" dirty="0" smtClean="0"/>
              <a:t> </a:t>
            </a:r>
            <a:r>
              <a:rPr lang="ru-RU" sz="1400" b="1" dirty="0" smtClean="0"/>
              <a:t>максимальной </a:t>
            </a:r>
            <a:r>
              <a:rPr lang="ru-RU" sz="1400" b="1" dirty="0"/>
              <a:t>когерентности между LOD и </a:t>
            </a:r>
            <a:r>
              <a:rPr lang="ru-RU" sz="1400" b="1" dirty="0" smtClean="0"/>
              <a:t>3-мя свойствами сейсмического </a:t>
            </a:r>
            <a:r>
              <a:rPr lang="ru-RU" sz="1400" b="1" dirty="0"/>
              <a:t>шума в 50 опорных точках на поверхности Земли</a:t>
            </a:r>
            <a:r>
              <a:rPr lang="ru-RU" sz="1400" b="1" dirty="0" smtClean="0"/>
              <a:t>.</a:t>
            </a:r>
            <a:endParaRPr lang="ru-RU" sz="1400" b="1" dirty="0"/>
          </a:p>
          <a:p>
            <a:endParaRPr lang="ru-RU" sz="1400" b="1" dirty="0" smtClean="0"/>
          </a:p>
          <a:p>
            <a:r>
              <a:rPr lang="ru-RU" sz="1400" b="1" dirty="0" smtClean="0"/>
              <a:t>Отрицательные </a:t>
            </a:r>
            <a:r>
              <a:rPr lang="ru-RU" sz="1400" b="1" dirty="0"/>
              <a:t>временные </a:t>
            </a:r>
            <a:r>
              <a:rPr lang="ru-RU" sz="1400" b="1" dirty="0" smtClean="0"/>
              <a:t>сдвиги</a:t>
            </a:r>
            <a:r>
              <a:rPr lang="en-US" sz="1400" b="1" dirty="0" smtClean="0"/>
              <a:t> </a:t>
            </a:r>
            <a:r>
              <a:rPr lang="ru-RU" sz="1400" b="1" dirty="0" smtClean="0"/>
              <a:t>соответствуют опережению</a:t>
            </a:r>
            <a:r>
              <a:rPr lang="en-US" sz="1400" b="1" dirty="0" smtClean="0"/>
              <a:t> </a:t>
            </a:r>
            <a:r>
              <a:rPr lang="ru-RU" sz="1400" b="1" dirty="0" smtClean="0"/>
              <a:t>всплесков </a:t>
            </a:r>
            <a:r>
              <a:rPr lang="ru-RU" sz="1400" b="1" dirty="0"/>
              <a:t>средней максимальной </a:t>
            </a:r>
            <a:r>
              <a:rPr lang="ru-RU" sz="1400" b="1" dirty="0" smtClean="0"/>
              <a:t>когерентности</a:t>
            </a:r>
            <a:r>
              <a:rPr lang="en-US" sz="1400" b="1" dirty="0" smtClean="0"/>
              <a:t> </a:t>
            </a:r>
            <a:r>
              <a:rPr lang="ru-RU" sz="1400" b="1" dirty="0" smtClean="0"/>
              <a:t>по </a:t>
            </a:r>
            <a:r>
              <a:rPr lang="ru-RU" sz="1400" b="1" dirty="0"/>
              <a:t>отношению к выделению сейсмической энергии.</a:t>
            </a:r>
          </a:p>
        </p:txBody>
      </p:sp>
    </p:spTree>
    <p:extLst>
      <p:ext uri="{BB962C8B-B14F-4D97-AF65-F5344CB8AC3E}">
        <p14:creationId xmlns:p14="http://schemas.microsoft.com/office/powerpoint/2010/main" val="59552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280000" cy="525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44624"/>
            <a:ext cx="887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Свойства средних абсолютных корреляций между </a:t>
            </a:r>
            <a:r>
              <a:rPr lang="en-US" b="1" dirty="0" smtClean="0">
                <a:latin typeface="Symbol" panose="05050102010706020507" pitchFamily="18" charset="2"/>
              </a:rPr>
              <a:t>g</a:t>
            </a:r>
            <a:r>
              <a:rPr lang="en-US" b="1" dirty="0" smtClean="0"/>
              <a:t>, </a:t>
            </a:r>
            <a:r>
              <a:rPr lang="en-US" b="1" dirty="0" smtClean="0">
                <a:latin typeface="Symbol" panose="05050102010706020507" pitchFamily="18" charset="2"/>
              </a:rPr>
              <a:t>Da</a:t>
            </a:r>
            <a:r>
              <a:rPr lang="en-US" b="1" dirty="0" smtClean="0"/>
              <a:t> </a:t>
            </a:r>
            <a:r>
              <a:rPr lang="ru-RU" b="1" dirty="0" smtClean="0"/>
              <a:t>и </a:t>
            </a:r>
            <a:r>
              <a:rPr lang="en-US" b="1" i="1" dirty="0" err="1" smtClean="0"/>
              <a:t>En</a:t>
            </a:r>
            <a:r>
              <a:rPr lang="ru-RU" b="1" dirty="0" smtClean="0"/>
              <a:t> во временном окне 1 год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265" y="6093296"/>
            <a:ext cx="8966247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После 2016 года максимумы абсолютных корреляций концентрируются в районе островов Тонга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9873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16632"/>
            <a:ext cx="9001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Выводы</a:t>
            </a:r>
          </a:p>
          <a:p>
            <a:endParaRPr lang="ru-RU" sz="1400" dirty="0"/>
          </a:p>
          <a:p>
            <a:r>
              <a:rPr lang="ru-RU" sz="1400" b="1" dirty="0"/>
              <a:t>О</a:t>
            </a:r>
            <a:r>
              <a:rPr lang="ru-RU" sz="1400" b="1" dirty="0" smtClean="0"/>
              <a:t>пыт </a:t>
            </a:r>
            <a:r>
              <a:rPr lang="ru-RU" sz="1400" b="1" dirty="0"/>
              <a:t>анализа низкочастотного сейсмического фона Земли, непрерывно регистрируемого на сетях широкополосных сейсмических станций, показал его перспективность для исследования динамики Земли, связи сейсмических полей с глобальными процессами, типа неравномерности вращения Земли, и для </a:t>
            </a:r>
            <a:r>
              <a:rPr lang="ru-RU" sz="1400" b="1" dirty="0" smtClean="0"/>
              <a:t>создания </a:t>
            </a:r>
            <a:r>
              <a:rPr lang="ru-RU" sz="1400" b="1" dirty="0"/>
              <a:t>качественно новых </a:t>
            </a:r>
            <a:r>
              <a:rPr lang="ru-RU" sz="1400" b="1" dirty="0" smtClean="0"/>
              <a:t>методов оценки сейсмической опасности.</a:t>
            </a:r>
            <a:endParaRPr lang="en-US" sz="1400" b="1" dirty="0" smtClean="0"/>
          </a:p>
          <a:p>
            <a:endParaRPr lang="en-US" sz="1400" b="1" dirty="0"/>
          </a:p>
          <a:p>
            <a:r>
              <a:rPr lang="ru-RU" sz="1400" b="1" dirty="0" smtClean="0"/>
              <a:t>Исследована </a:t>
            </a:r>
            <a:r>
              <a:rPr lang="ru-RU" sz="1400" b="1" dirty="0"/>
              <a:t>когерентность свойств глобального сейсмического фона, что дало возможность выделить время (2003 г.) начала тренда увеличения коррелированности шума, предшествующее увеличению интенсивности сильнейших землетрясений во всем мире. После </a:t>
            </a:r>
            <a:r>
              <a:rPr lang="ru-RU" sz="1400" b="1" dirty="0" smtClean="0"/>
              <a:t>2011 </a:t>
            </a:r>
            <a:r>
              <a:rPr lang="ru-RU" sz="1400" b="1" dirty="0"/>
              <a:t>года возникают сильные дальнодействующие корреляции и </a:t>
            </a:r>
            <a:r>
              <a:rPr lang="ru-RU" sz="1400" b="1" dirty="0" smtClean="0"/>
              <a:t>когерентности и увеличивается среднее максимальная </a:t>
            </a:r>
            <a:r>
              <a:rPr lang="ru-RU" sz="1400" b="1" dirty="0" err="1" smtClean="0"/>
              <a:t>центроидная</a:t>
            </a:r>
            <a:r>
              <a:rPr lang="ru-RU" sz="1400" b="1" dirty="0" smtClean="0"/>
              <a:t> частота шум. </a:t>
            </a:r>
            <a:endParaRPr lang="en-US" sz="1400" b="1" dirty="0" smtClean="0"/>
          </a:p>
          <a:p>
            <a:endParaRPr lang="en-US" sz="1400" b="1" dirty="0"/>
          </a:p>
          <a:p>
            <a:r>
              <a:rPr lang="ru-RU" sz="1400" b="1" dirty="0" smtClean="0"/>
              <a:t>Анализ </a:t>
            </a:r>
            <a:r>
              <a:rPr lang="ru-RU" sz="1400" b="1" dirty="0"/>
              <a:t>временного ряда длины </a:t>
            </a:r>
            <a:r>
              <a:rPr lang="ru-RU" sz="1400" b="1" dirty="0" smtClean="0"/>
              <a:t>дня </a:t>
            </a:r>
            <a:r>
              <a:rPr lang="en-US" sz="1400" b="1" dirty="0" smtClean="0"/>
              <a:t>(LOD)</a:t>
            </a:r>
            <a:r>
              <a:rPr lang="ru-RU" sz="1400" b="1" dirty="0" smtClean="0"/>
              <a:t> </a:t>
            </a:r>
            <a:r>
              <a:rPr lang="ru-RU" sz="1400" b="1" dirty="0"/>
              <a:t>позволил выдвинуть гипотезу, что триггером </a:t>
            </a:r>
            <a:r>
              <a:rPr lang="ru-RU" sz="1400" b="1" dirty="0" smtClean="0"/>
              <a:t>излома тренда средних максимальных когерентностей </a:t>
            </a:r>
            <a:r>
              <a:rPr lang="ru-RU" sz="1400" b="1" dirty="0"/>
              <a:t>является всплеск </a:t>
            </a:r>
            <a:r>
              <a:rPr lang="ru-RU" sz="1400" b="1" dirty="0" err="1"/>
              <a:t>нестационарности</a:t>
            </a:r>
            <a:r>
              <a:rPr lang="ru-RU" sz="1400" b="1" dirty="0"/>
              <a:t> в режиме </a:t>
            </a:r>
            <a:r>
              <a:rPr lang="ru-RU" sz="1400" b="1" dirty="0" smtClean="0"/>
              <a:t>вращения планеты в 2001-2002 гг.</a:t>
            </a:r>
            <a:r>
              <a:rPr lang="en-US" sz="1400" b="1" dirty="0"/>
              <a:t> </a:t>
            </a:r>
            <a:r>
              <a:rPr lang="ru-RU" sz="1400" b="1" dirty="0" smtClean="0"/>
              <a:t>Установлен </a:t>
            </a:r>
            <a:r>
              <a:rPr lang="ru-RU" sz="1400" b="1" dirty="0"/>
              <a:t>факт опережения изменений в величине максимальной когерентности между длиной дня и свойствами сейсмического шума относительно изменений в величине выбросов сейсмической </a:t>
            </a:r>
            <a:r>
              <a:rPr lang="ru-RU" sz="1400" b="1" dirty="0" smtClean="0"/>
              <a:t>энергии. Следует отметить, что 2021 год характеризуется особенно большим откликом свойств шума на </a:t>
            </a:r>
            <a:r>
              <a:rPr lang="en-US" sz="1400" b="1" dirty="0" smtClean="0"/>
              <a:t>LOD</a:t>
            </a:r>
            <a:r>
              <a:rPr lang="ru-RU" sz="1400" b="1" dirty="0" smtClean="0"/>
              <a:t>.</a:t>
            </a:r>
            <a:endParaRPr lang="ru-RU" sz="1400" b="1" dirty="0"/>
          </a:p>
          <a:p>
            <a:endParaRPr lang="ru-RU" sz="1400" b="1" dirty="0"/>
          </a:p>
          <a:p>
            <a:r>
              <a:rPr lang="ru-RU" sz="1400" b="1" dirty="0" smtClean="0"/>
              <a:t>Сейсмическая опасность растет </a:t>
            </a:r>
            <a:r>
              <a:rPr lang="ru-RU" b="1" dirty="0">
                <a:sym typeface="Symbol"/>
              </a:rPr>
              <a:t></a:t>
            </a:r>
            <a:r>
              <a:rPr lang="ru-RU" sz="1400" b="1" dirty="0" smtClean="0"/>
              <a:t>, если для низкочастотного сейсмического шума: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/>
              <a:t>Индекс </a:t>
            </a:r>
            <a:r>
              <a:rPr lang="ru-RU" sz="1400" b="1" dirty="0" err="1" smtClean="0"/>
              <a:t>Донохо-Джонстона</a:t>
            </a:r>
            <a:r>
              <a:rPr lang="ru-RU" sz="1400" b="1" dirty="0" smtClean="0"/>
              <a:t> уменьшается </a:t>
            </a:r>
            <a:r>
              <a:rPr lang="ru-RU" b="1" dirty="0" smtClean="0">
                <a:sym typeface="Symbol"/>
              </a:rPr>
              <a:t></a:t>
            </a:r>
            <a:r>
              <a:rPr lang="ru-RU" sz="1400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/>
              <a:t>Ширина носителя спектра сингулярности уменьшается </a:t>
            </a:r>
            <a:r>
              <a:rPr lang="ru-RU" b="1" dirty="0">
                <a:sym typeface="Symbol"/>
              </a:rPr>
              <a:t></a:t>
            </a:r>
            <a:r>
              <a:rPr lang="ru-RU" sz="1400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/>
              <a:t>Минимальная энтропия квадратов </a:t>
            </a:r>
            <a:r>
              <a:rPr lang="ru-RU" sz="1400" b="1" dirty="0" err="1" smtClean="0"/>
              <a:t>вейвлет</a:t>
            </a:r>
            <a:r>
              <a:rPr lang="ru-RU" sz="1400" b="1" dirty="0" smtClean="0"/>
              <a:t>-коэффициентов увеличивается </a:t>
            </a:r>
            <a:r>
              <a:rPr lang="ru-RU" b="1" dirty="0">
                <a:sym typeface="Symbol"/>
              </a:rPr>
              <a:t></a:t>
            </a:r>
            <a:r>
              <a:rPr lang="ru-RU" sz="1400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err="1" smtClean="0"/>
              <a:t>Центроидная</a:t>
            </a:r>
            <a:r>
              <a:rPr lang="ru-RU" sz="1400" b="1" dirty="0" smtClean="0"/>
              <a:t> частота увеличивается </a:t>
            </a:r>
            <a:r>
              <a:rPr lang="ru-RU" b="1" dirty="0" smtClean="0">
                <a:sym typeface="Symbol"/>
              </a:rPr>
              <a:t></a:t>
            </a:r>
            <a:r>
              <a:rPr lang="ru-RU" sz="1400" b="1" dirty="0" smtClean="0">
                <a:sym typeface="Symbol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ym typeface="Symbol"/>
              </a:rPr>
              <a:t>Максимальная когерентность между свойствами шума и </a:t>
            </a:r>
            <a:r>
              <a:rPr lang="en-US" sz="1400" b="1" dirty="0" smtClean="0">
                <a:sym typeface="Symbol"/>
              </a:rPr>
              <a:t>LOD </a:t>
            </a:r>
            <a:r>
              <a:rPr lang="ru-RU" sz="1400" b="1" dirty="0" smtClean="0">
                <a:sym typeface="Symbol"/>
              </a:rPr>
              <a:t>растет </a:t>
            </a:r>
            <a:r>
              <a:rPr lang="ru-RU" b="1" dirty="0" smtClean="0">
                <a:sym typeface="Symbol"/>
              </a:rPr>
              <a:t></a:t>
            </a:r>
            <a:r>
              <a:rPr lang="ru-RU" sz="1400" b="1" dirty="0" smtClean="0">
                <a:sym typeface="Symbol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ym typeface="Symbol"/>
              </a:rPr>
              <a:t>Средняя максимальная когерентность между свойствами шума растет </a:t>
            </a:r>
            <a:r>
              <a:rPr lang="ru-RU" b="1" dirty="0">
                <a:sym typeface="Symbol"/>
              </a:rPr>
              <a:t></a:t>
            </a:r>
            <a:r>
              <a:rPr lang="ru-RU" sz="1400" b="1" dirty="0" smtClean="0">
                <a:sym typeface="Symbol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ym typeface="Symbol"/>
              </a:rPr>
              <a:t>Максимальные расстояния между опорными точками с сильными когерентностями свойств шума растут </a:t>
            </a:r>
            <a:r>
              <a:rPr lang="ru-RU" b="1" dirty="0">
                <a:sym typeface="Symbol"/>
              </a:rPr>
              <a:t></a:t>
            </a:r>
            <a:r>
              <a:rPr lang="ru-RU" sz="1400" b="1" dirty="0" smtClean="0">
                <a:sym typeface="Symbol"/>
              </a:rPr>
              <a:t>.</a:t>
            </a: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1227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8928992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/>
              <a:t>Список литературы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1. </a:t>
            </a:r>
            <a:r>
              <a:rPr lang="ru-RU" sz="800" b="1" i="1" dirty="0"/>
              <a:t>Любушин А.А.</a:t>
            </a:r>
            <a:r>
              <a:rPr lang="ru-RU" sz="800" b="1" dirty="0"/>
              <a:t> Тренды и ритмы синхронизации </a:t>
            </a:r>
            <a:r>
              <a:rPr lang="ru-RU" sz="800" b="1" dirty="0" err="1"/>
              <a:t>мультифрактальных</a:t>
            </a:r>
            <a:r>
              <a:rPr lang="ru-RU" sz="800" b="1" dirty="0"/>
              <a:t> параметров поля низкочастотных микросейсм // Физика Земли. 2009. № 5. С. 15–28.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2. </a:t>
            </a:r>
            <a:r>
              <a:rPr lang="ru-RU" sz="800" b="1" i="1" dirty="0"/>
              <a:t>Любушин А.А.</a:t>
            </a:r>
            <a:r>
              <a:rPr lang="ru-RU" sz="800" b="1" dirty="0"/>
              <a:t> Статистики временных фрагментов низкочастотных микросейсм: их тренды и синхронизация // Физика Земли. 2010. № 6. С. 86–96.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3. </a:t>
            </a:r>
            <a:r>
              <a:rPr lang="ru-RU" sz="800" b="1" i="1" dirty="0"/>
              <a:t>Любушин А.А.</a:t>
            </a:r>
            <a:r>
              <a:rPr lang="ru-RU" sz="800" b="1" dirty="0"/>
              <a:t> Кластерный анализ свойств низкочастотного микросейсмического шума // Физика Земли. </a:t>
            </a:r>
            <a:r>
              <a:rPr lang="en-US" sz="800" b="1" dirty="0"/>
              <a:t>2011. № 6. </a:t>
            </a:r>
            <a:r>
              <a:rPr lang="ru-RU" sz="800" b="1" dirty="0"/>
              <a:t>С</a:t>
            </a:r>
            <a:r>
              <a:rPr lang="en-US" sz="800" b="1" dirty="0"/>
              <a:t>. 26–34.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4.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</a:t>
            </a:r>
            <a:r>
              <a:rPr lang="en-US" sz="800" b="1" dirty="0"/>
              <a:t> Multifractal Parameters of Low-Frequency Microseisms. In: Synchronization and Triggering: from Fracture to Earthquake Processes, </a:t>
            </a:r>
            <a:r>
              <a:rPr lang="en-US" sz="800" b="1" dirty="0" err="1"/>
              <a:t>GeoPlanet</a:t>
            </a:r>
            <a:r>
              <a:rPr lang="en-US" sz="800" b="1" dirty="0"/>
              <a:t>: Earth and Planetary Sciences 1 / V. de </a:t>
            </a:r>
            <a:r>
              <a:rPr lang="en-US" sz="800" b="1" dirty="0" err="1"/>
              <a:t>Rubeis</a:t>
            </a:r>
            <a:r>
              <a:rPr lang="en-US" sz="800" b="1" dirty="0"/>
              <a:t> et al. </a:t>
            </a:r>
            <a:r>
              <a:rPr lang="de-DE" sz="800" b="1" dirty="0"/>
              <a:t>(Eds.). Heidelberg, Berlin: Springer-Verlag. 2010. </a:t>
            </a:r>
            <a:r>
              <a:rPr lang="de-DE" sz="800" b="1" dirty="0" err="1"/>
              <a:t>Ch</a:t>
            </a:r>
            <a:r>
              <a:rPr lang="de-DE" sz="800" b="1" dirty="0"/>
              <a:t>. 15. P. 253–272. </a:t>
            </a:r>
            <a:r>
              <a:rPr lang="de-DE" sz="800" b="1" u="sng" dirty="0">
                <a:hlinkClick r:id="rId2"/>
              </a:rPr>
              <a:t>http://dx.doi.org/10.1007%2F978-3-642-12300-9_15</a:t>
            </a:r>
            <a:r>
              <a:rPr lang="de-DE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ru-RU" sz="800" b="1" dirty="0"/>
              <a:t>5. </a:t>
            </a:r>
            <a:r>
              <a:rPr lang="ru-RU" sz="800" b="1" i="1" dirty="0"/>
              <a:t>Любушин А.А.</a:t>
            </a:r>
            <a:r>
              <a:rPr lang="ru-RU" sz="800" b="1" dirty="0"/>
              <a:t> Анализ когерентности глобального сейсмического шума, 1997–2012 // Физика Земли. 2014. №3. С. 18–27.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6. </a:t>
            </a:r>
            <a:r>
              <a:rPr lang="ru-RU" sz="800" b="1" i="1" dirty="0"/>
              <a:t>Любушин А.А.</a:t>
            </a:r>
            <a:r>
              <a:rPr lang="ru-RU" sz="800" b="1" dirty="0"/>
              <a:t> Связь полей низкочастотных сейсмических шумов Японии и Калифорнии // Физика Земли. </a:t>
            </a:r>
            <a:r>
              <a:rPr lang="en-US" sz="800" b="1" dirty="0"/>
              <a:t>2016. № 6. </a:t>
            </a:r>
            <a:r>
              <a:rPr lang="ru-RU" sz="800" b="1" dirty="0"/>
              <a:t>С</a:t>
            </a:r>
            <a:r>
              <a:rPr lang="en-US" sz="800" b="1" dirty="0"/>
              <a:t>. 28–38.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7.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A.A.</a:t>
            </a:r>
            <a:r>
              <a:rPr lang="en-US" sz="800" b="1" dirty="0"/>
              <a:t> Seismic Catastrophe in Japan on March 11, 2011: Long-Term Prediction on the Basis of Low-Frequency Microseisms // </a:t>
            </a:r>
            <a:r>
              <a:rPr lang="en-US" sz="800" b="1" dirty="0" err="1"/>
              <a:t>Izv</a:t>
            </a:r>
            <a:r>
              <a:rPr lang="en-US" sz="800" b="1" dirty="0"/>
              <a:t>., Atmos. Oceanic Phys. 2011. V. 46. № 8. P. 904–921. </a:t>
            </a:r>
            <a:r>
              <a:rPr lang="en-US" sz="800" b="1" u="sng" dirty="0">
                <a:hlinkClick r:id="rId3"/>
              </a:rPr>
              <a:t>https://doi.org/10.1134/S0001433811080056</a:t>
            </a:r>
            <a:r>
              <a:rPr lang="en-US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8.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</a:t>
            </a:r>
            <a:r>
              <a:rPr lang="en-US" sz="800" b="1" dirty="0"/>
              <a:t>. Prognostic properties of low-frequency seismic noise // Natural Science. 2012. 4. 659–666. </a:t>
            </a:r>
            <a:r>
              <a:rPr lang="en-US" sz="800" b="1" u="sng" dirty="0">
                <a:hlinkClick r:id="rId4"/>
              </a:rPr>
              <a:t>https://doi.org/10.4236/ns.2012.428087</a:t>
            </a:r>
            <a:r>
              <a:rPr lang="en-US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9.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</a:t>
            </a:r>
            <a:r>
              <a:rPr lang="en-US" sz="800" b="1" dirty="0"/>
              <a:t> How soon would the next mega-earthquake occur in Japan? // Natural Science. 2013. V. 5. № 8A1. P. 1–7. </a:t>
            </a:r>
            <a:r>
              <a:rPr lang="en-US" sz="800" b="1" u="sng" dirty="0">
                <a:hlinkClick r:id="rId5"/>
              </a:rPr>
              <a:t>https://doi.org/10.4236/ns.2013.58A1001</a:t>
            </a:r>
            <a:r>
              <a:rPr lang="en-US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10.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A.A.</a:t>
            </a:r>
            <a:r>
              <a:rPr lang="en-US" sz="800" b="1" dirty="0"/>
              <a:t> Dynamic estimate of seismic danger based on multifractal properties of low-frequency seismic noise // Natural Hazards. 2014. V. 70. </a:t>
            </a:r>
            <a:r>
              <a:rPr lang="en-US" sz="800" b="1" dirty="0" err="1"/>
              <a:t>Iss</a:t>
            </a:r>
            <a:r>
              <a:rPr lang="en-US" sz="800" b="1" dirty="0"/>
              <a:t>. 1. P. 471–483. </a:t>
            </a:r>
            <a:r>
              <a:rPr lang="en-US" sz="800" b="1" u="sng" dirty="0">
                <a:hlinkClick r:id="rId6"/>
              </a:rPr>
              <a:t>http://dx.doi.org/10.1007%2Fs11069-013-0823-7</a:t>
            </a:r>
            <a:r>
              <a:rPr lang="en-US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11.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A.A.</a:t>
            </a:r>
            <a:r>
              <a:rPr lang="en-US" sz="800" b="1" dirty="0"/>
              <a:t> Wavelet-based coherence measures of global seismic noise properties // J. Seismology. 2015. V. 19. №2. P. 329–340. </a:t>
            </a:r>
            <a:r>
              <a:rPr lang="en-US" sz="800" b="1" u="sng" dirty="0">
                <a:hlinkClick r:id="rId7"/>
              </a:rPr>
              <a:t>https://doi.org/10.1007/s10950-014-9468-6</a:t>
            </a:r>
            <a:r>
              <a:rPr lang="en-US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12.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A.A.</a:t>
            </a:r>
            <a:r>
              <a:rPr lang="en-US" sz="800" b="1" dirty="0"/>
              <a:t> Long-range coherence between seismic noise properties in Japan and California before and after Tohoku mega-earthquake // </a:t>
            </a:r>
            <a:r>
              <a:rPr lang="en-US" sz="800" b="1" dirty="0" err="1"/>
              <a:t>Acta</a:t>
            </a:r>
            <a:r>
              <a:rPr lang="en-US" sz="800" b="1" dirty="0"/>
              <a:t> </a:t>
            </a:r>
            <a:r>
              <a:rPr lang="en-US" sz="800" b="1" dirty="0" err="1"/>
              <a:t>Geodaetica</a:t>
            </a:r>
            <a:r>
              <a:rPr lang="en-US" sz="800" b="1" dirty="0"/>
              <a:t> et </a:t>
            </a:r>
            <a:r>
              <a:rPr lang="en-US" sz="800" b="1" dirty="0" err="1"/>
              <a:t>Geophysica</a:t>
            </a:r>
            <a:r>
              <a:rPr lang="en-US" sz="800" b="1" dirty="0"/>
              <a:t>. 2017. № 52. </a:t>
            </a:r>
            <a:r>
              <a:rPr lang="ru-RU" sz="800" b="1" dirty="0"/>
              <a:t>Р</a:t>
            </a:r>
            <a:r>
              <a:rPr lang="en-US" sz="800" b="1" dirty="0"/>
              <a:t>. 467–478. </a:t>
            </a:r>
            <a:r>
              <a:rPr lang="en-US" sz="800" b="1" u="sng" dirty="0">
                <a:hlinkClick r:id="rId8"/>
              </a:rPr>
              <a:t>https://doi.org/10.1007/s40328-016-0181-5</a:t>
            </a:r>
            <a:r>
              <a:rPr lang="en-US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13.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</a:t>
            </a:r>
            <a:r>
              <a:rPr lang="en-US" sz="800" b="1" dirty="0"/>
              <a:t> Synchronization of Geophysical Fields Fluctuations. In: Complexity of Seismic Time Series: Measurement and Applications / T. </a:t>
            </a:r>
            <a:r>
              <a:rPr lang="en-US" sz="800" b="1" dirty="0" err="1"/>
              <a:t>Chelidze</a:t>
            </a:r>
            <a:r>
              <a:rPr lang="en-US" sz="800" b="1" dirty="0"/>
              <a:t>, L. </a:t>
            </a:r>
            <a:r>
              <a:rPr lang="en-US" sz="800" b="1" dirty="0" err="1"/>
              <a:t>Telesca</a:t>
            </a:r>
            <a:r>
              <a:rPr lang="en-US" sz="800" b="1" dirty="0"/>
              <a:t>, F. </a:t>
            </a:r>
            <a:r>
              <a:rPr lang="en-US" sz="800" b="1" dirty="0" err="1"/>
              <a:t>Vallianatos</a:t>
            </a:r>
            <a:r>
              <a:rPr lang="en-US" sz="800" b="1" dirty="0"/>
              <a:t> (Eds.). Oxford, Cambridge, Amsterdam: Elsevier. 2018. Ch. 6. P. 161–197. </a:t>
            </a:r>
            <a:r>
              <a:rPr lang="en-US" sz="800" b="1" u="sng" dirty="0">
                <a:hlinkClick r:id="rId9"/>
              </a:rPr>
              <a:t>https://doi.org/10.1016/B978-0-12-813138-1.00006-7</a:t>
            </a:r>
            <a:r>
              <a:rPr lang="en-US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14.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A.A.</a:t>
            </a:r>
            <a:r>
              <a:rPr lang="en-US" sz="800" b="1" dirty="0"/>
              <a:t> Cyclic Properties of Seismic Noise and the Problem of Predictability of the Strongest Earthquakes in Japanese Islands // </a:t>
            </a:r>
            <a:r>
              <a:rPr lang="en-US" sz="800" b="1" dirty="0" err="1"/>
              <a:t>Izv</a:t>
            </a:r>
            <a:r>
              <a:rPr lang="en-US" sz="800" b="1" dirty="0"/>
              <a:t>., Atmos. </a:t>
            </a:r>
            <a:r>
              <a:rPr lang="ru-RU" sz="800" b="1" dirty="0" err="1"/>
              <a:t>Oceanic</a:t>
            </a:r>
            <a:r>
              <a:rPr lang="ru-RU" sz="800" b="1" dirty="0"/>
              <a:t> </a:t>
            </a:r>
            <a:r>
              <a:rPr lang="ru-RU" sz="800" b="1" dirty="0" err="1"/>
              <a:t>Phys</a:t>
            </a:r>
            <a:r>
              <a:rPr lang="ru-RU" sz="800" b="1" dirty="0"/>
              <a:t>. 2018. V. 54. № 10. P. 1460–1469. </a:t>
            </a:r>
            <a:r>
              <a:rPr lang="ru-RU" sz="800" b="1" u="sng" dirty="0">
                <a:hlinkClick r:id="rId10"/>
              </a:rPr>
              <a:t>https://doi.org/10.1134/S0001433818100067</a:t>
            </a:r>
            <a:r>
              <a:rPr lang="ru-RU" sz="800" b="1" dirty="0"/>
              <a:t> 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15. </a:t>
            </a:r>
            <a:r>
              <a:rPr lang="ru-RU" sz="800" b="1" i="1" dirty="0"/>
              <a:t>Любушин А.А., Копылова Г.Н., </a:t>
            </a:r>
            <a:r>
              <a:rPr lang="ru-RU" sz="800" b="1" i="1" dirty="0" err="1"/>
              <a:t>Касимова</a:t>
            </a:r>
            <a:r>
              <a:rPr lang="ru-RU" sz="800" b="1" i="1" dirty="0"/>
              <a:t> В.А., </a:t>
            </a:r>
            <a:r>
              <a:rPr lang="ru-RU" sz="800" b="1" i="1" dirty="0" err="1"/>
              <a:t>Таранова</a:t>
            </a:r>
            <a:r>
              <a:rPr lang="ru-RU" sz="800" b="1" i="1" dirty="0"/>
              <a:t> Л.Н</a:t>
            </a:r>
            <a:r>
              <a:rPr lang="ru-RU" sz="800" b="1" dirty="0"/>
              <a:t>. О свойствах поля низкочастотных </a:t>
            </a:r>
            <a:r>
              <a:rPr lang="ru-RU" sz="800" b="1" dirty="0" err="1"/>
              <a:t>шумов,зарегистрированных</a:t>
            </a:r>
            <a:r>
              <a:rPr lang="ru-RU" sz="800" b="1" dirty="0"/>
              <a:t> на Камчатской сети широкополосных сейсмических станций // Вестник КРАУНЦ. Сер. Науки о Земле. 2015. № 2. </a:t>
            </a:r>
            <a:r>
              <a:rPr lang="ru-RU" sz="800" b="1" dirty="0" err="1"/>
              <a:t>Вып</a:t>
            </a:r>
            <a:r>
              <a:rPr lang="ru-RU" sz="800" b="1" dirty="0"/>
              <a:t>. 26. С. 20–36. </a:t>
            </a:r>
            <a:r>
              <a:rPr lang="ru-RU" sz="800" b="1" u="sng" dirty="0">
                <a:hlinkClick r:id="rId11"/>
              </a:rPr>
              <a:t>http://www.kscnet.ru/kraesc/2015/2015_26/art3.pdf</a:t>
            </a:r>
            <a:r>
              <a:rPr lang="ru-RU" sz="800" b="1" dirty="0"/>
              <a:t> 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16. </a:t>
            </a:r>
            <a:r>
              <a:rPr lang="ru-RU" sz="800" b="1" i="1" dirty="0" err="1"/>
              <a:t>Касимова</a:t>
            </a:r>
            <a:r>
              <a:rPr lang="ru-RU" sz="800" b="1" i="1" dirty="0"/>
              <a:t> В.А., Копылова Г.Н., Любушин А.А.</a:t>
            </a:r>
            <a:r>
              <a:rPr lang="ru-RU" sz="800" b="1" dirty="0"/>
              <a:t> Вариации параметров фонового сейсмического шума на стадиях подготовки сильных землетрясений в Камчатским регионе // Физика Земли. 2018. № 2. С. 269–283.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17. </a:t>
            </a:r>
            <a:r>
              <a:rPr lang="ru-RU" sz="800" b="1" i="1" dirty="0"/>
              <a:t>Любушин А.А., Копылова Г.Н., </a:t>
            </a:r>
            <a:r>
              <a:rPr lang="ru-RU" sz="800" b="1" i="1" dirty="0" err="1"/>
              <a:t>Серафимова</a:t>
            </a:r>
            <a:r>
              <a:rPr lang="ru-RU" sz="800" b="1" i="1" dirty="0"/>
              <a:t> Ю.К.</a:t>
            </a:r>
            <a:r>
              <a:rPr lang="ru-RU" sz="800" b="1" dirty="0"/>
              <a:t> Связь </a:t>
            </a:r>
            <a:r>
              <a:rPr lang="ru-RU" sz="800" b="1" dirty="0" err="1"/>
              <a:t>мультифрактальных</a:t>
            </a:r>
            <a:r>
              <a:rPr lang="ru-RU" sz="800" b="1" dirty="0"/>
              <a:t> и </a:t>
            </a:r>
            <a:r>
              <a:rPr lang="ru-RU" sz="800" b="1" dirty="0" err="1"/>
              <a:t>энтропийных</a:t>
            </a:r>
            <a:r>
              <a:rPr lang="ru-RU" sz="800" b="1" dirty="0"/>
              <a:t> свойств сейсмического шума на Камчатке с неравномерностью вращения Земли // Физика Земли. 2021. № 2, с. 153-163. DOI: </a:t>
            </a:r>
            <a:r>
              <a:rPr lang="ru-RU" sz="800" b="1" u="sng" dirty="0">
                <a:hlinkClick r:id="rId12"/>
              </a:rPr>
              <a:t>https://doi.org/10.31857/S0002333721020046</a:t>
            </a:r>
            <a:r>
              <a:rPr lang="ru-RU" sz="800" b="1" dirty="0"/>
              <a:t>.  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18. </a:t>
            </a:r>
            <a:r>
              <a:rPr lang="ru-RU" sz="800" b="1" i="1" dirty="0"/>
              <a:t>Копылова Г.Н., Любушин А.А., </a:t>
            </a:r>
            <a:r>
              <a:rPr lang="ru-RU" sz="800" b="1" i="1" dirty="0" err="1"/>
              <a:t>Таранова</a:t>
            </a:r>
            <a:r>
              <a:rPr lang="ru-RU" sz="800" b="1" i="1" dirty="0"/>
              <a:t> Л.Н</a:t>
            </a:r>
            <a:r>
              <a:rPr lang="ru-RU" sz="800" b="1" dirty="0"/>
              <a:t>. Новая прогностическая технология анализа вариаций низкочастотного сейсмического шума (на примере районов Дальнего Востока России) // Российский сейсмологический журнал. - 2021. - Т. 3, № 1. - C. 75-91. </a:t>
            </a:r>
            <a:r>
              <a:rPr lang="en-US" sz="800" b="1" dirty="0"/>
              <a:t>DOI: </a:t>
            </a:r>
            <a:r>
              <a:rPr lang="en-US" sz="800" b="1" u="sng" dirty="0">
                <a:hlinkClick r:id="rId13"/>
              </a:rPr>
              <a:t>https://doi.org/10.35540/2686-7907.2021.1.05</a:t>
            </a:r>
            <a:r>
              <a:rPr lang="en-US" sz="800" b="1" dirty="0"/>
              <a:t>   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19. </a:t>
            </a:r>
            <a:r>
              <a:rPr lang="en-US" sz="800" b="1" i="1" dirty="0" err="1"/>
              <a:t>Lyubushin</a:t>
            </a:r>
            <a:r>
              <a:rPr lang="en-US" sz="800" b="1" i="1" dirty="0"/>
              <a:t>, A.</a:t>
            </a:r>
            <a:r>
              <a:rPr lang="en-US" sz="800" b="1" dirty="0"/>
              <a:t> Trends of Global Seismic Noise Properties in Connection to Irregularity of Earth's Rotation. Pure Appl. </a:t>
            </a:r>
            <a:r>
              <a:rPr lang="en-US" sz="800" b="1" dirty="0" err="1"/>
              <a:t>Geophys</a:t>
            </a:r>
            <a:r>
              <a:rPr lang="en-US" sz="800" b="1" dirty="0"/>
              <a:t>. 177, 621-636 (2020). </a:t>
            </a:r>
            <a:r>
              <a:rPr lang="en-US" sz="800" b="1" u="sng" dirty="0">
                <a:hlinkClick r:id="rId14"/>
              </a:rPr>
              <a:t>https://doi.org/10.1007/s00024-019-02331-z</a:t>
            </a:r>
            <a:r>
              <a:rPr lang="en-US" sz="800" b="1" dirty="0"/>
              <a:t> 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20. </a:t>
            </a:r>
            <a:r>
              <a:rPr lang="en-US" sz="800" b="1" i="1" dirty="0" err="1"/>
              <a:t>Lyubushin</a:t>
            </a:r>
            <a:r>
              <a:rPr lang="en-US" sz="800" b="1" i="1" dirty="0"/>
              <a:t>, A</a:t>
            </a:r>
            <a:r>
              <a:rPr lang="en-US" sz="800" b="1" dirty="0"/>
              <a:t>. Connection of Seismic Noise Properties in Japan and California with Irregularity of Earth's Rotation. Pure Appl. </a:t>
            </a:r>
            <a:r>
              <a:rPr lang="en-US" sz="800" b="1" dirty="0" err="1"/>
              <a:t>Geophys</a:t>
            </a:r>
            <a:r>
              <a:rPr lang="en-US" sz="800" b="1" dirty="0"/>
              <a:t>. 177 (2020), 4677-4689. </a:t>
            </a:r>
            <a:r>
              <a:rPr lang="en-US" sz="800" b="1" u="sng" dirty="0">
                <a:hlinkClick r:id="rId15"/>
              </a:rPr>
              <a:t>https://doi.org/10.1007/s00024-020-02526-9</a:t>
            </a:r>
            <a:r>
              <a:rPr lang="en-US" sz="800" b="1" dirty="0"/>
              <a:t> 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21.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</a:t>
            </a:r>
            <a:r>
              <a:rPr lang="en-US" sz="800" b="1" dirty="0"/>
              <a:t> Global Seismic Noise Entropy // Frontiers in Earth Science, 2020, 8:611663. </a:t>
            </a:r>
            <a:r>
              <a:rPr lang="en-US" sz="800" b="1" u="sng" dirty="0">
                <a:hlinkClick r:id="rId16"/>
              </a:rPr>
              <a:t>https://doi.org/10.3389/feart.2020.611663</a:t>
            </a:r>
            <a:r>
              <a:rPr lang="en-US" sz="800" b="1" dirty="0"/>
              <a:t> 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22.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A.A.</a:t>
            </a:r>
            <a:r>
              <a:rPr lang="en-US" sz="800" b="1" dirty="0"/>
              <a:t> Seismic Noise Wavelet-Based Entropy in Southern California // Journal of Seismology, First online: 21 August 2020, 25:25-39 (2021), </a:t>
            </a:r>
            <a:r>
              <a:rPr lang="en-US" sz="800" b="1" u="sng" dirty="0">
                <a:hlinkClick r:id="rId17"/>
              </a:rPr>
              <a:t>https://doi.org/10.1007/s10950-020-09950-3</a:t>
            </a:r>
            <a:r>
              <a:rPr lang="en-US" sz="800" b="1" dirty="0"/>
              <a:t> 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23.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</a:t>
            </a:r>
            <a:r>
              <a:rPr lang="en-US" sz="800" b="1" dirty="0"/>
              <a:t> Low-Frequency Seismic Noise Properties in the Japanese Islands // Entropy 2021, 23, 474. </a:t>
            </a:r>
            <a:r>
              <a:rPr lang="en-US" sz="800" b="1" u="sng" dirty="0">
                <a:hlinkClick r:id="rId18"/>
              </a:rPr>
              <a:t>https://doi.org/10.3390/e23040474</a:t>
            </a:r>
            <a:r>
              <a:rPr lang="en-US" sz="800" b="1" dirty="0"/>
              <a:t> 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24. </a:t>
            </a:r>
            <a:r>
              <a:rPr lang="en-US" sz="800" b="1" i="1" dirty="0" err="1"/>
              <a:t>Lyubushin</a:t>
            </a:r>
            <a:r>
              <a:rPr lang="en-US" sz="800" b="1" i="1" dirty="0"/>
              <a:t>, A.</a:t>
            </a:r>
            <a:r>
              <a:rPr lang="en-US" sz="800" b="1" dirty="0"/>
              <a:t> Global Seismic Noise Wavelet-based Measure of </a:t>
            </a:r>
            <a:r>
              <a:rPr lang="en-US" sz="800" b="1" dirty="0" err="1"/>
              <a:t>Nonstationarity</a:t>
            </a:r>
            <a:r>
              <a:rPr lang="en-US" sz="800" b="1" dirty="0"/>
              <a:t> // Pure and Applied Geophysics, 2021. </a:t>
            </a:r>
            <a:r>
              <a:rPr lang="en-US" sz="800" b="1" u="sng" dirty="0">
                <a:hlinkClick r:id="rId19"/>
              </a:rPr>
              <a:t>https://doi.org/10.1007/s00024-021-02850-8</a:t>
            </a:r>
            <a:r>
              <a:rPr lang="en-US" sz="800" b="1" dirty="0"/>
              <a:t>  </a:t>
            </a:r>
            <a:endParaRPr lang="ru-RU" sz="800" b="1" dirty="0"/>
          </a:p>
          <a:p>
            <a:pPr>
              <a:spcAft>
                <a:spcPts val="600"/>
              </a:spcAft>
            </a:pPr>
            <a:endParaRPr lang="ru-RU" sz="800" b="1" dirty="0"/>
          </a:p>
        </p:txBody>
      </p:sp>
    </p:spTree>
    <p:extLst>
      <p:ext uri="{BB962C8B-B14F-4D97-AF65-F5344CB8AC3E}">
        <p14:creationId xmlns:p14="http://schemas.microsoft.com/office/powerpoint/2010/main" val="167843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6" y="980728"/>
            <a:ext cx="8640000" cy="452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188640"/>
            <a:ext cx="5703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Мульти-фрактальные параметры </a:t>
            </a:r>
            <a:r>
              <a:rPr lang="en-US" sz="2400" b="1" dirty="0" smtClean="0">
                <a:latin typeface="Symbol" panose="05050102010706020507" pitchFamily="18" charset="2"/>
              </a:rPr>
              <a:t>Da</a:t>
            </a:r>
            <a:r>
              <a:rPr lang="en-US" sz="2400" b="1" dirty="0" smtClean="0"/>
              <a:t> </a:t>
            </a:r>
            <a:r>
              <a:rPr lang="ru-RU" sz="2400" b="1" dirty="0" smtClean="0"/>
              <a:t>и </a:t>
            </a:r>
            <a:r>
              <a:rPr lang="en-US" sz="2400" b="1" dirty="0" smtClean="0">
                <a:latin typeface="Symbol" panose="05050102010706020507" pitchFamily="18" charset="2"/>
              </a:rPr>
              <a:t>a</a:t>
            </a:r>
            <a:r>
              <a:rPr lang="en-US" sz="2400" b="1" baseline="30000" dirty="0" smtClean="0">
                <a:latin typeface="Symbol" panose="05050102010706020507" pitchFamily="18" charset="2"/>
              </a:rPr>
              <a:t>*</a:t>
            </a:r>
            <a:endParaRPr lang="ru-RU" sz="2400" b="1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5733256"/>
            <a:ext cx="777686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Уменьшение параметра </a:t>
            </a:r>
            <a:r>
              <a:rPr lang="en-US" b="1" dirty="0" smtClean="0">
                <a:latin typeface="Symbol" panose="05050102010706020507" pitchFamily="18" charset="2"/>
              </a:rPr>
              <a:t>Da</a:t>
            </a:r>
            <a:r>
              <a:rPr lang="ru-RU" b="1" dirty="0"/>
              <a:t> </a:t>
            </a:r>
            <a:r>
              <a:rPr lang="ru-RU" b="1" dirty="0" smtClean="0"/>
              <a:t>называется «потерей мульти-фрактальности» и означает упрощение статистической структуры шума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522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40000" cy="524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733256"/>
            <a:ext cx="813690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Увеличение энтропии </a:t>
            </a:r>
            <a:r>
              <a:rPr lang="en-US" b="1" i="1" dirty="0" err="1" smtClean="0"/>
              <a:t>En</a:t>
            </a:r>
            <a:r>
              <a:rPr lang="ru-RU" b="1" dirty="0" smtClean="0"/>
              <a:t> означает упрощение статистической структуры шума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7693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7821" y="5716343"/>
            <a:ext cx="828092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Уменьшение </a:t>
            </a:r>
            <a:r>
              <a:rPr lang="en-US" b="1" dirty="0" smtClean="0">
                <a:latin typeface="Symbol" panose="05050102010706020507" pitchFamily="18" charset="2"/>
              </a:rPr>
              <a:t>g</a:t>
            </a:r>
            <a:r>
              <a:rPr lang="ru-RU" b="1" dirty="0" smtClean="0"/>
              <a:t> (</a:t>
            </a:r>
            <a:r>
              <a:rPr lang="en-US" b="1" i="1" dirty="0" smtClean="0"/>
              <a:t>DJ </a:t>
            </a:r>
            <a:r>
              <a:rPr lang="ru-RU" b="1" i="1" dirty="0" smtClean="0"/>
              <a:t>индекса</a:t>
            </a:r>
            <a:r>
              <a:rPr lang="ru-RU" b="1" dirty="0" smtClean="0"/>
              <a:t>) означает упрощение статистической структуры шума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7" y="116632"/>
            <a:ext cx="8820000" cy="531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34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0000"/>
            <a:ext cx="6013652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4939" y="2492896"/>
            <a:ext cx="259180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Графики ежесуточных значений отношения числа «больших» ортогональных </a:t>
            </a:r>
            <a:r>
              <a:rPr lang="ru-RU" sz="1100" b="1" dirty="0" err="1" smtClean="0"/>
              <a:t>вейвлет</a:t>
            </a:r>
            <a:r>
              <a:rPr lang="ru-RU" sz="1100" b="1" dirty="0" smtClean="0"/>
              <a:t> –коэффициентов к их общему количеству (</a:t>
            </a:r>
            <a:r>
              <a:rPr lang="ru-RU" sz="1100" b="1" dirty="0"/>
              <a:t>индекс </a:t>
            </a:r>
            <a:r>
              <a:rPr lang="ru-RU" sz="1100" b="1" dirty="0" err="1"/>
              <a:t>Донохо-Джонстона</a:t>
            </a:r>
            <a:r>
              <a:rPr lang="ru-RU" sz="1100" b="1" dirty="0" smtClean="0"/>
              <a:t>) в 50 опорных точках по поверхности Земли.</a:t>
            </a:r>
            <a:r>
              <a:rPr lang="en-US" sz="1100" b="1" dirty="0"/>
              <a:t> </a:t>
            </a:r>
            <a:endParaRPr lang="ru-RU" sz="1100" b="1" dirty="0" smtClean="0"/>
          </a:p>
          <a:p>
            <a:endParaRPr lang="ru-RU" sz="1100" b="1" dirty="0"/>
          </a:p>
          <a:p>
            <a:r>
              <a:rPr lang="ru-RU" sz="1100" b="1" dirty="0" smtClean="0"/>
              <a:t>Значения индекса вычисляются как медианы от 5 ближайших работоспособных станций. Зеленые линии – скользящие средние в окне длиной 57 суток.</a:t>
            </a:r>
            <a:endParaRPr lang="ru-RU" sz="1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36296" y="1196752"/>
            <a:ext cx="332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anose="05050102010706020507" pitchFamily="18" charset="2"/>
              </a:rPr>
              <a:t>g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163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0000"/>
            <a:ext cx="5975029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4939" y="2492896"/>
            <a:ext cx="259180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Графики ежесуточных значений ширины носителя мульти-фрактального спектра сингулярности в 50 опорных точках по поверхности Земли.</a:t>
            </a:r>
            <a:r>
              <a:rPr lang="en-US" sz="1100" b="1" dirty="0"/>
              <a:t> </a:t>
            </a:r>
            <a:endParaRPr lang="ru-RU" sz="1100" b="1" dirty="0" smtClean="0"/>
          </a:p>
          <a:p>
            <a:endParaRPr lang="ru-RU" sz="1100" b="1" dirty="0"/>
          </a:p>
          <a:p>
            <a:r>
              <a:rPr lang="ru-RU" sz="1100" b="1" dirty="0" smtClean="0"/>
              <a:t>Значения статистики вычисляются как медианы от 5 ближайших работоспособных станций. Зеленые линии – скользящие средние в окне длиной 57 суток.</a:t>
            </a:r>
            <a:endParaRPr lang="ru-RU" sz="11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236296" y="119675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anose="05050102010706020507" pitchFamily="18" charset="2"/>
              </a:rPr>
              <a:t>Da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240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0000"/>
            <a:ext cx="5975029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4939" y="2492896"/>
            <a:ext cx="259180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Графики ежесуточных значений</a:t>
            </a:r>
            <a:r>
              <a:rPr lang="en-US" sz="1100" b="1" dirty="0" smtClean="0"/>
              <a:t> </a:t>
            </a:r>
            <a:r>
              <a:rPr lang="ru-RU" sz="1100" b="1" dirty="0" smtClean="0"/>
              <a:t>минимальной нормированной энтропии квадратов ортогональных </a:t>
            </a:r>
            <a:r>
              <a:rPr lang="ru-RU" sz="1100" b="1" dirty="0" err="1" smtClean="0"/>
              <a:t>вейвлет</a:t>
            </a:r>
            <a:r>
              <a:rPr lang="ru-RU" sz="1100" b="1" dirty="0" smtClean="0"/>
              <a:t>-коэффициентов в 50 опорных точках по поверхности Земли.</a:t>
            </a:r>
            <a:r>
              <a:rPr lang="en-US" sz="1100" b="1" dirty="0"/>
              <a:t> </a:t>
            </a:r>
            <a:endParaRPr lang="ru-RU" sz="1100" b="1" dirty="0" smtClean="0"/>
          </a:p>
          <a:p>
            <a:endParaRPr lang="ru-RU" sz="1100" b="1" dirty="0"/>
          </a:p>
          <a:p>
            <a:r>
              <a:rPr lang="ru-RU" sz="1100" b="1" dirty="0" smtClean="0"/>
              <a:t>Значения статистики вычисляются как медианы от 5 ближайших работоспособных станций. Зеленые линии – скользящие средние в окне длиной 57 суток.</a:t>
            </a:r>
            <a:endParaRPr lang="ru-RU" sz="1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36296" y="1196752"/>
            <a:ext cx="548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/>
              <a:t>En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4243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0000"/>
            <a:ext cx="598528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00" y="1556792"/>
            <a:ext cx="25918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Графики ежесуточных значений</a:t>
            </a:r>
            <a:r>
              <a:rPr lang="en-US" sz="1100" b="1" dirty="0"/>
              <a:t> </a:t>
            </a:r>
            <a:r>
              <a:rPr lang="ru-RU" sz="1100" b="1" dirty="0" err="1" smtClean="0"/>
              <a:t>центроидной</a:t>
            </a:r>
            <a:r>
              <a:rPr lang="ru-RU" sz="1100" b="1" dirty="0" smtClean="0"/>
              <a:t> частоты в 50 опорных точках по поверхности Земли.</a:t>
            </a:r>
            <a:r>
              <a:rPr lang="en-US" sz="1100" b="1" dirty="0"/>
              <a:t> </a:t>
            </a:r>
            <a:endParaRPr lang="ru-RU" sz="1100" b="1" dirty="0" smtClean="0"/>
          </a:p>
          <a:p>
            <a:endParaRPr lang="ru-RU" sz="1100" b="1" dirty="0"/>
          </a:p>
          <a:p>
            <a:r>
              <a:rPr lang="ru-RU" sz="1100" b="1" dirty="0" smtClean="0"/>
              <a:t>Значения статистики вычисляются как медианы от 5 ближайших работоспособных станций. Зеленые линии – скользящие средние в окне длиной 57 суток.</a:t>
            </a:r>
            <a:endParaRPr lang="ru-RU" sz="1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092280" y="620688"/>
            <a:ext cx="83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/>
              <a:t>Freq</a:t>
            </a:r>
            <a:endParaRPr lang="ru-RU" sz="2800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08" y="4077072"/>
            <a:ext cx="2520000" cy="169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05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1813</Words>
  <Application>Microsoft Office PowerPoint</Application>
  <PresentationFormat>Экран (4:3)</PresentationFormat>
  <Paragraphs>100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392</cp:revision>
  <dcterms:created xsi:type="dcterms:W3CDTF">2021-09-15T13:20:32Z</dcterms:created>
  <dcterms:modified xsi:type="dcterms:W3CDTF">2022-06-13T08:58:55Z</dcterms:modified>
</cp:coreProperties>
</file>