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41" r:id="rId2"/>
    <p:sldId id="365" r:id="rId3"/>
    <p:sldId id="366" r:id="rId4"/>
    <p:sldId id="378" r:id="rId5"/>
    <p:sldId id="370" r:id="rId6"/>
    <p:sldId id="379" r:id="rId7"/>
    <p:sldId id="342" r:id="rId8"/>
    <p:sldId id="333" r:id="rId9"/>
    <p:sldId id="369" r:id="rId10"/>
    <p:sldId id="368" r:id="rId11"/>
    <p:sldId id="328" r:id="rId12"/>
    <p:sldId id="343" r:id="rId13"/>
    <p:sldId id="382" r:id="rId14"/>
    <p:sldId id="371" r:id="rId15"/>
    <p:sldId id="376" r:id="rId16"/>
    <p:sldId id="381" r:id="rId17"/>
    <p:sldId id="380" r:id="rId18"/>
    <p:sldId id="383" r:id="rId19"/>
    <p:sldId id="273" r:id="rId20"/>
    <p:sldId id="377" r:id="rId21"/>
    <p:sldId id="350" r:id="rId22"/>
    <p:sldId id="351" r:id="rId23"/>
    <p:sldId id="352" r:id="rId24"/>
    <p:sldId id="363" r:id="rId25"/>
    <p:sldId id="364" r:id="rId26"/>
    <p:sldId id="372" r:id="rId27"/>
    <p:sldId id="373" r:id="rId28"/>
    <p:sldId id="374" r:id="rId29"/>
    <p:sldId id="375" r:id="rId30"/>
    <p:sldId id="384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ED04F-5DDC-473F-AD75-5C144B58B7A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150F3-19C8-4A5E-BCFB-2DA179479A2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Сейсмическая активность</a:t>
          </a:r>
          <a:endParaRPr lang="ru-RU" sz="1800" b="1" dirty="0">
            <a:latin typeface="+mj-lt"/>
          </a:endParaRPr>
        </a:p>
      </dgm:t>
    </dgm:pt>
    <dgm:pt modelId="{1297F7C2-6590-41C5-8BD7-4C27FAD26F90}" type="parTrans" cxnId="{CDF52D8B-7045-4360-BCAD-03C4AB7C139B}">
      <dgm:prSet/>
      <dgm:spPr/>
      <dgm:t>
        <a:bodyPr/>
        <a:lstStyle/>
        <a:p>
          <a:endParaRPr lang="ru-RU" sz="1200"/>
        </a:p>
      </dgm:t>
    </dgm:pt>
    <dgm:pt modelId="{1D02E772-357F-4399-B484-58558A85FE0F}" type="sibTrans" cxnId="{CDF52D8B-7045-4360-BCAD-03C4AB7C139B}">
      <dgm:prSet/>
      <dgm:spPr/>
      <dgm:t>
        <a:bodyPr/>
        <a:lstStyle/>
        <a:p>
          <a:endParaRPr lang="ru-RU" sz="1200"/>
        </a:p>
      </dgm:t>
    </dgm:pt>
    <dgm:pt modelId="{1E82A996-E8B2-4E8D-AF40-8480AC3F7BD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Отработка продуктивных пластов, их количество</a:t>
          </a:r>
          <a:endParaRPr lang="ru-RU" sz="1200" b="0" dirty="0">
            <a:latin typeface="+mj-lt"/>
          </a:endParaRPr>
        </a:p>
      </dgm:t>
    </dgm:pt>
    <dgm:pt modelId="{B0485BBE-168B-4CA5-B4E8-B9E03FD716FB}" type="parTrans" cxnId="{8CFFE3B8-209D-4173-8B44-FE2035DBF240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F5E4E946-646F-4510-82D9-0F074D2B4C93}" type="sibTrans" cxnId="{8CFFE3B8-209D-4173-8B44-FE2035DBF240}">
      <dgm:prSet/>
      <dgm:spPr/>
      <dgm:t>
        <a:bodyPr/>
        <a:lstStyle/>
        <a:p>
          <a:endParaRPr lang="ru-RU" sz="1200"/>
        </a:p>
      </dgm:t>
    </dgm:pt>
    <dgm:pt modelId="{9942F8AD-C7C1-41D0-BF65-6645A350853E}">
      <dgm:prSet phldrT="[Текст]"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+mj-lt"/>
            </a:rPr>
            <a:t>Возраст горных выработок</a:t>
          </a:r>
        </a:p>
      </dgm:t>
    </dgm:pt>
    <dgm:pt modelId="{7605AAF7-2BB0-40E6-ADCF-E17D8813CB3A}" type="parTrans" cxnId="{01359DB2-5BB7-4F74-9EC5-F73471A3116D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50B6FD7E-252D-4564-ADAD-6F15A346AADC}" type="sibTrans" cxnId="{01359DB2-5BB7-4F74-9EC5-F73471A3116D}">
      <dgm:prSet/>
      <dgm:spPr/>
      <dgm:t>
        <a:bodyPr/>
        <a:lstStyle/>
        <a:p>
          <a:endParaRPr lang="ru-RU" sz="1200"/>
        </a:p>
      </dgm:t>
    </dgm:pt>
    <dgm:pt modelId="{85D4985F-D3AC-4C56-A1DF-E67FCD1D54A6}">
      <dgm:prSet phldrT="[Текст]"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+mj-lt"/>
            </a:rPr>
            <a:t>Влияние закладочных работ, их возраст</a:t>
          </a:r>
          <a:endParaRPr lang="ru-RU" sz="1200" b="0" dirty="0">
            <a:latin typeface="+mj-lt"/>
          </a:endParaRPr>
        </a:p>
      </dgm:t>
    </dgm:pt>
    <dgm:pt modelId="{FB25F1CF-A1BF-4BF3-A516-FDBDCA6E3933}" type="parTrans" cxnId="{D57D8930-59DB-4627-BF24-4AE589288DF2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0C756579-44B6-4F8C-AE99-AA0D3F0ED583}" type="sibTrans" cxnId="{D57D8930-59DB-4627-BF24-4AE589288DF2}">
      <dgm:prSet/>
      <dgm:spPr/>
      <dgm:t>
        <a:bodyPr/>
        <a:lstStyle/>
        <a:p>
          <a:endParaRPr lang="ru-RU" sz="1200"/>
        </a:p>
      </dgm:t>
    </dgm:pt>
    <dgm:pt modelId="{0EFA0C87-29B2-44EA-924F-85B3FAF743B9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Физико-механические свойства пород </a:t>
          </a:r>
          <a:endParaRPr lang="ru-RU" sz="1200" b="0" dirty="0">
            <a:latin typeface="+mj-lt"/>
          </a:endParaRPr>
        </a:p>
      </dgm:t>
    </dgm:pt>
    <dgm:pt modelId="{0176AB5C-B8A3-4A99-9835-1E2BE649D87C}" type="parTrans" cxnId="{0AAC7FA7-C7F4-4F6E-9355-F47328BE383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46372106-E26A-464E-A8A2-0BFBBBCAA5DD}" type="sibTrans" cxnId="{0AAC7FA7-C7F4-4F6E-9355-F47328BE3839}">
      <dgm:prSet/>
      <dgm:spPr/>
      <dgm:t>
        <a:bodyPr/>
        <a:lstStyle/>
        <a:p>
          <a:endParaRPr lang="ru-RU" sz="1200"/>
        </a:p>
      </dgm:t>
    </dgm:pt>
    <dgm:pt modelId="{7D6F24D8-C9C0-43BC-87C7-B2F4A90D8190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Другие факторы</a:t>
          </a:r>
          <a:endParaRPr lang="ru-RU" sz="1200" b="0" dirty="0">
            <a:latin typeface="+mj-lt"/>
          </a:endParaRPr>
        </a:p>
      </dgm:t>
    </dgm:pt>
    <dgm:pt modelId="{FD9C59D9-2B12-4993-8521-A87A02F14F96}" type="parTrans" cxnId="{32402951-08E2-45CD-ABE4-19F97E9C0A6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8B6DCE76-62D7-4B57-9766-41E64103338C}" type="sibTrans" cxnId="{32402951-08E2-45CD-ABE4-19F97E9C0A6F}">
      <dgm:prSet/>
      <dgm:spPr/>
      <dgm:t>
        <a:bodyPr/>
        <a:lstStyle/>
        <a:p>
          <a:endParaRPr lang="ru-RU" sz="1200"/>
        </a:p>
      </dgm:t>
    </dgm:pt>
    <dgm:pt modelId="{DD4A1F42-C9DA-4E02-B441-569A9F09A25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Влияние взрывных работ</a:t>
          </a:r>
          <a:endParaRPr lang="ru-RU" sz="1200" b="0" dirty="0">
            <a:latin typeface="+mj-lt"/>
          </a:endParaRPr>
        </a:p>
      </dgm:t>
    </dgm:pt>
    <dgm:pt modelId="{5B57CA82-3D75-468B-A340-69A37B66297B}" type="parTrans" cxnId="{024AF54E-4795-436F-9CD4-AEB356F6FDC3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9D1F08B5-65CA-4C57-8B1D-884FE5DA6C94}" type="sibTrans" cxnId="{024AF54E-4795-436F-9CD4-AEB356F6FDC3}">
      <dgm:prSet/>
      <dgm:spPr/>
      <dgm:t>
        <a:bodyPr/>
        <a:lstStyle/>
        <a:p>
          <a:endParaRPr lang="ru-RU" sz="1200"/>
        </a:p>
      </dgm:t>
    </dgm:pt>
    <dgm:pt modelId="{04538906-5900-4AD6-8C7E-8ACDF1553994}">
      <dgm:prSet phldrT="[Текст]" custT="1"/>
      <dgm:spPr/>
      <dgm:t>
        <a:bodyPr/>
        <a:lstStyle/>
        <a:p>
          <a:r>
            <a:rPr lang="ru-RU" sz="1200" b="0" dirty="0" smtClean="0">
              <a:latin typeface="+mj-lt"/>
            </a:rPr>
            <a:t>Влияние удаленных землетрясений</a:t>
          </a:r>
          <a:endParaRPr lang="ru-RU" sz="1200" b="0" dirty="0">
            <a:latin typeface="+mj-lt"/>
          </a:endParaRPr>
        </a:p>
      </dgm:t>
    </dgm:pt>
    <dgm:pt modelId="{DC906F09-B643-4FC6-B8DB-C83955C38B58}" type="parTrans" cxnId="{1216BE2E-C9C7-49B4-A808-E9BC270D977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FFA7B26A-CB21-47B2-AC6C-DDD739914330}" type="sibTrans" cxnId="{1216BE2E-C9C7-49B4-A808-E9BC270D977F}">
      <dgm:prSet/>
      <dgm:spPr/>
      <dgm:t>
        <a:bodyPr/>
        <a:lstStyle/>
        <a:p>
          <a:endParaRPr lang="ru-RU" sz="1200"/>
        </a:p>
      </dgm:t>
    </dgm:pt>
    <dgm:pt modelId="{EA48BA8E-EAC4-45C0-9DBD-26BA96AFC075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Геометрические параметры камеры</a:t>
          </a:r>
          <a:endParaRPr lang="ru-RU" sz="1200" b="0" dirty="0">
            <a:latin typeface="+mj-lt"/>
          </a:endParaRPr>
        </a:p>
      </dgm:t>
    </dgm:pt>
    <dgm:pt modelId="{6EB91613-38F2-473F-A284-C65EF3A874AF}" type="parTrans" cxnId="{6691FFDF-38DC-4C79-A118-6FB91B8E1560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0053E54-96DE-4CDC-9F86-4A754B06927A}" type="sibTrans" cxnId="{6691FFDF-38DC-4C79-A118-6FB91B8E1560}">
      <dgm:prSet/>
      <dgm:spPr/>
      <dgm:t>
        <a:bodyPr/>
        <a:lstStyle/>
        <a:p>
          <a:endParaRPr lang="ru-RU"/>
        </a:p>
      </dgm:t>
    </dgm:pt>
    <dgm:pt modelId="{F3A2C660-8C03-4C8A-B96B-410FD2DABDD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Геологические и тектонические неоднородности</a:t>
          </a:r>
          <a:endParaRPr lang="ru-RU" sz="1200" b="0" dirty="0">
            <a:latin typeface="+mj-lt"/>
          </a:endParaRPr>
        </a:p>
      </dgm:t>
    </dgm:pt>
    <dgm:pt modelId="{EF5CCAAC-F28B-4A63-973F-BA11891BC4DB}" type="sibTrans" cxnId="{4C689675-C8F8-43D9-AEC1-E66077A8460D}">
      <dgm:prSet/>
      <dgm:spPr/>
      <dgm:t>
        <a:bodyPr/>
        <a:lstStyle/>
        <a:p>
          <a:endParaRPr lang="ru-RU"/>
        </a:p>
      </dgm:t>
    </dgm:pt>
    <dgm:pt modelId="{BDF292DE-5891-4851-B9BF-34BBE2930C6D}" type="parTrans" cxnId="{4C689675-C8F8-43D9-AEC1-E66077A8460D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822B274-34BE-4B8D-A0CC-7D01E1697705}" type="pres">
      <dgm:prSet presAssocID="{B87ED04F-5DDC-473F-AD75-5C144B58B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FC001-DCE8-4A48-80AB-A15E3855CB8F}" type="pres">
      <dgm:prSet presAssocID="{68D150F3-19C8-4A5E-BCFB-2DA179479A21}" presName="centerShape" presStyleLbl="node0" presStyleIdx="0" presStyleCnt="1" custScaleX="220123" custScaleY="127555"/>
      <dgm:spPr/>
      <dgm:t>
        <a:bodyPr/>
        <a:lstStyle/>
        <a:p>
          <a:endParaRPr lang="ru-RU"/>
        </a:p>
      </dgm:t>
    </dgm:pt>
    <dgm:pt modelId="{B233B73E-2CC0-4571-A5D8-5A23E4B58E5D}" type="pres">
      <dgm:prSet presAssocID="{B0485BBE-168B-4CA5-B4E8-B9E03FD716F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6FF1615D-BBA5-4E10-AC3B-57E50FCA5495}" type="pres">
      <dgm:prSet presAssocID="{B0485BBE-168B-4CA5-B4E8-B9E03FD716F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8EBFC89-DFC5-4F84-BCA8-846F5BCA0DC4}" type="pres">
      <dgm:prSet presAssocID="{1E82A996-E8B2-4E8D-AF40-8480AC3F7BD7}" presName="node" presStyleLbl="node1" presStyleIdx="0" presStyleCnt="9" custScaleX="189226" custScaleY="101841" custRadScaleRad="98969" custRadScaleInc="-1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500E7-A445-454A-8441-C78B01A1BF87}" type="pres">
      <dgm:prSet presAssocID="{7605AAF7-2BB0-40E6-ADCF-E17D8813CB3A}" presName="parTrans" presStyleLbl="sibTrans2D1" presStyleIdx="1" presStyleCnt="9"/>
      <dgm:spPr/>
      <dgm:t>
        <a:bodyPr/>
        <a:lstStyle/>
        <a:p>
          <a:endParaRPr lang="ru-RU"/>
        </a:p>
      </dgm:t>
    </dgm:pt>
    <dgm:pt modelId="{9CADC320-D207-4DD0-B7B8-309FB1C1BAC0}" type="pres">
      <dgm:prSet presAssocID="{7605AAF7-2BB0-40E6-ADCF-E17D8813CB3A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AE6D2FA9-3AD5-4536-BA08-813D22FBC65E}" type="pres">
      <dgm:prSet presAssocID="{9942F8AD-C7C1-41D0-BF65-6645A350853E}" presName="node" presStyleLbl="node1" presStyleIdx="1" presStyleCnt="9" custScaleX="189226" custScaleY="101841" custRadScaleRad="124841" custRadScaleInc="5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CD7B0-06E9-42E2-B1E5-488BA630CCF4}" type="pres">
      <dgm:prSet presAssocID="{FB25F1CF-A1BF-4BF3-A516-FDBDCA6E3933}" presName="parTrans" presStyleLbl="sibTrans2D1" presStyleIdx="2" presStyleCnt="9"/>
      <dgm:spPr/>
      <dgm:t>
        <a:bodyPr/>
        <a:lstStyle/>
        <a:p>
          <a:endParaRPr lang="ru-RU"/>
        </a:p>
      </dgm:t>
    </dgm:pt>
    <dgm:pt modelId="{6300509E-83EB-4B8A-8DFF-2D691111714C}" type="pres">
      <dgm:prSet presAssocID="{FB25F1CF-A1BF-4BF3-A516-FDBDCA6E393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1CA3C16F-AA92-4CCC-9E55-B50A4502CDD6}" type="pres">
      <dgm:prSet presAssocID="{85D4985F-D3AC-4C56-A1DF-E67FCD1D54A6}" presName="node" presStyleLbl="node1" presStyleIdx="2" presStyleCnt="9" custScaleX="189226" custScaleY="101841" custRadScaleRad="138486" custRadScaleInc="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08EF-61EE-411F-95AA-453BAD3D200E}" type="pres">
      <dgm:prSet presAssocID="{0176AB5C-B8A3-4A99-9835-1E2BE649D87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68D2E1A9-32CC-470E-9579-2564A48C17AF}" type="pres">
      <dgm:prSet presAssocID="{0176AB5C-B8A3-4A99-9835-1E2BE649D87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9D9DDE54-7CA8-4442-AFC6-CEA7D4308073}" type="pres">
      <dgm:prSet presAssocID="{0EFA0C87-29B2-44EA-924F-85B3FAF743B9}" presName="node" presStyleLbl="node1" presStyleIdx="3" presStyleCnt="9" custScaleX="198103" custScaleY="101841" custRadScaleRad="127550" custRadScaleInc="-4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4F12B-0FD5-4160-9314-5DBF09C16548}" type="pres">
      <dgm:prSet presAssocID="{BDF292DE-5891-4851-B9BF-34BBE2930C6D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2925B31-D1B4-4557-9C40-3DAC081B49C2}" type="pres">
      <dgm:prSet presAssocID="{BDF292DE-5891-4851-B9BF-34BBE2930C6D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5C308ED3-7D1A-4DD5-826E-1FBF4E21F33F}" type="pres">
      <dgm:prSet presAssocID="{F3A2C660-8C03-4C8A-B96B-410FD2DABDD6}" presName="node" presStyleLbl="node1" presStyleIdx="4" presStyleCnt="9" custScaleX="185172" custScaleY="97930" custRadScaleRad="108756" custRadScaleInc="-5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F9B7B-1071-49B8-AED5-EF447BB6AEDB}" type="pres">
      <dgm:prSet presAssocID="{FD9C59D9-2B12-4993-8521-A87A02F14F9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58341078-BCBD-43B6-87DD-D798093AD0B9}" type="pres">
      <dgm:prSet presAssocID="{FD9C59D9-2B12-4993-8521-A87A02F14F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DFF980B9-1E36-4760-B3D4-54975EE8C760}" type="pres">
      <dgm:prSet presAssocID="{7D6F24D8-C9C0-43BC-87C7-B2F4A90D8190}" presName="node" presStyleLbl="node1" presStyleIdx="5" presStyleCnt="9" custScaleX="189226" custScaleY="101841" custRadScaleRad="102375" custRadScaleInc="4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2460-AF12-4FC9-9ADF-5A8B60EAE5C4}" type="pres">
      <dgm:prSet presAssocID="{DC906F09-B643-4FC6-B8DB-C83955C38B58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5A0675B-B376-47A8-B030-5CBB61A3CC6B}" type="pres">
      <dgm:prSet presAssocID="{DC906F09-B643-4FC6-B8DB-C83955C38B58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8C707F2F-53F4-4B1F-9AD4-C8C829096848}" type="pres">
      <dgm:prSet presAssocID="{04538906-5900-4AD6-8C7E-8ACDF1553994}" presName="node" presStyleLbl="node1" presStyleIdx="6" presStyleCnt="9" custScaleX="189226" custScaleY="101841" custRadScaleRad="124266" custRadScaleInc="4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5FD41-B4A7-4FE7-8C4A-5E8E55FFFDF9}" type="pres">
      <dgm:prSet presAssocID="{5B57CA82-3D75-468B-A340-69A37B66297B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BE87FCF-B7CA-4CD7-93F7-A24CE8567BB7}" type="pres">
      <dgm:prSet presAssocID="{5B57CA82-3D75-468B-A340-69A37B66297B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8F3D15A-A043-40C7-9282-997D74C1A86D}" type="pres">
      <dgm:prSet presAssocID="{DD4A1F42-C9DA-4E02-B441-569A9F09A25F}" presName="node" presStyleLbl="node1" presStyleIdx="7" presStyleCnt="9" custScaleX="189226" custScaleY="101841" custRadScaleRad="133915" custRadScaleInc="-2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99268-054E-456E-AF09-DDE59C7F16EC}" type="pres">
      <dgm:prSet presAssocID="{6EB91613-38F2-473F-A284-C65EF3A874AF}" presName="parTrans" presStyleLbl="sibTrans2D1" presStyleIdx="8" presStyleCnt="9"/>
      <dgm:spPr/>
      <dgm:t>
        <a:bodyPr/>
        <a:lstStyle/>
        <a:p>
          <a:endParaRPr lang="ru-RU"/>
        </a:p>
      </dgm:t>
    </dgm:pt>
    <dgm:pt modelId="{8D2F13CF-73B6-43DB-A7EF-6A4220783767}" type="pres">
      <dgm:prSet presAssocID="{6EB91613-38F2-473F-A284-C65EF3A874AF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3B92D5B-D09C-4521-8B63-510924852696}" type="pres">
      <dgm:prSet presAssocID="{EA48BA8E-EAC4-45C0-9DBD-26BA96AFC075}" presName="node" presStyleLbl="node1" presStyleIdx="8" presStyleCnt="9" custScaleX="189226" custScaleY="101841" custRadScaleRad="122824" custRadScaleInc="-6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52D8B-7045-4360-BCAD-03C4AB7C139B}" srcId="{B87ED04F-5DDC-473F-AD75-5C144B58B7A7}" destId="{68D150F3-19C8-4A5E-BCFB-2DA179479A21}" srcOrd="0" destOrd="0" parTransId="{1297F7C2-6590-41C5-8BD7-4C27FAD26F90}" sibTransId="{1D02E772-357F-4399-B484-58558A85FE0F}"/>
    <dgm:cxn modelId="{28353C37-DD23-481A-A34A-559B91B28AB3}" type="presOf" srcId="{6EB91613-38F2-473F-A284-C65EF3A874AF}" destId="{8D2F13CF-73B6-43DB-A7EF-6A4220783767}" srcOrd="1" destOrd="0" presId="urn:microsoft.com/office/officeart/2005/8/layout/radial5"/>
    <dgm:cxn modelId="{6691FFDF-38DC-4C79-A118-6FB91B8E1560}" srcId="{68D150F3-19C8-4A5E-BCFB-2DA179479A21}" destId="{EA48BA8E-EAC4-45C0-9DBD-26BA96AFC075}" srcOrd="8" destOrd="0" parTransId="{6EB91613-38F2-473F-A284-C65EF3A874AF}" sibTransId="{30053E54-96DE-4CDC-9F86-4A754B06927A}"/>
    <dgm:cxn modelId="{53537D02-6B3B-4C8B-88FC-C3FFCF26758F}" type="presOf" srcId="{BDF292DE-5891-4851-B9BF-34BBE2930C6D}" destId="{22925B31-D1B4-4557-9C40-3DAC081B49C2}" srcOrd="1" destOrd="0" presId="urn:microsoft.com/office/officeart/2005/8/layout/radial5"/>
    <dgm:cxn modelId="{46EC63D1-16BA-48EF-96D8-AEE1ABA370F9}" type="presOf" srcId="{FD9C59D9-2B12-4993-8521-A87A02F14F96}" destId="{351F9B7B-1071-49B8-AED5-EF447BB6AEDB}" srcOrd="0" destOrd="0" presId="urn:microsoft.com/office/officeart/2005/8/layout/radial5"/>
    <dgm:cxn modelId="{D4A5A354-6110-4638-A0E1-EFD462801544}" type="presOf" srcId="{B0485BBE-168B-4CA5-B4E8-B9E03FD716FB}" destId="{6FF1615D-BBA5-4E10-AC3B-57E50FCA5495}" srcOrd="1" destOrd="0" presId="urn:microsoft.com/office/officeart/2005/8/layout/radial5"/>
    <dgm:cxn modelId="{106933C3-20B2-45A3-B538-3D11B3C927AC}" type="presOf" srcId="{FB25F1CF-A1BF-4BF3-A516-FDBDCA6E3933}" destId="{A4ACD7B0-06E9-42E2-B1E5-488BA630CCF4}" srcOrd="0" destOrd="0" presId="urn:microsoft.com/office/officeart/2005/8/layout/radial5"/>
    <dgm:cxn modelId="{7C816749-1C28-4D50-93D5-285F9735175C}" type="presOf" srcId="{B87ED04F-5DDC-473F-AD75-5C144B58B7A7}" destId="{3822B274-34BE-4B8D-A0CC-7D01E1697705}" srcOrd="0" destOrd="0" presId="urn:microsoft.com/office/officeart/2005/8/layout/radial5"/>
    <dgm:cxn modelId="{44F49126-1051-4C9D-9081-8B8189248E7B}" type="presOf" srcId="{9942F8AD-C7C1-41D0-BF65-6645A350853E}" destId="{AE6D2FA9-3AD5-4536-BA08-813D22FBC65E}" srcOrd="0" destOrd="0" presId="urn:microsoft.com/office/officeart/2005/8/layout/radial5"/>
    <dgm:cxn modelId="{8CFFE3B8-209D-4173-8B44-FE2035DBF240}" srcId="{68D150F3-19C8-4A5E-BCFB-2DA179479A21}" destId="{1E82A996-E8B2-4E8D-AF40-8480AC3F7BD7}" srcOrd="0" destOrd="0" parTransId="{B0485BBE-168B-4CA5-B4E8-B9E03FD716FB}" sibTransId="{F5E4E946-646F-4510-82D9-0F074D2B4C93}"/>
    <dgm:cxn modelId="{89AC653D-FDA3-4DFA-821F-8BF5F2221754}" type="presOf" srcId="{1E82A996-E8B2-4E8D-AF40-8480AC3F7BD7}" destId="{78EBFC89-DFC5-4F84-BCA8-846F5BCA0DC4}" srcOrd="0" destOrd="0" presId="urn:microsoft.com/office/officeart/2005/8/layout/radial5"/>
    <dgm:cxn modelId="{024AF54E-4795-436F-9CD4-AEB356F6FDC3}" srcId="{68D150F3-19C8-4A5E-BCFB-2DA179479A21}" destId="{DD4A1F42-C9DA-4E02-B441-569A9F09A25F}" srcOrd="7" destOrd="0" parTransId="{5B57CA82-3D75-468B-A340-69A37B66297B}" sibTransId="{9D1F08B5-65CA-4C57-8B1D-884FE5DA6C94}"/>
    <dgm:cxn modelId="{4F12CABE-3A92-4CFE-ACDB-0655AE19AE22}" type="presOf" srcId="{FB25F1CF-A1BF-4BF3-A516-FDBDCA6E3933}" destId="{6300509E-83EB-4B8A-8DFF-2D691111714C}" srcOrd="1" destOrd="0" presId="urn:microsoft.com/office/officeart/2005/8/layout/radial5"/>
    <dgm:cxn modelId="{482F620B-8F45-4C11-9C56-54CCA0C42C2B}" type="presOf" srcId="{DD4A1F42-C9DA-4E02-B441-569A9F09A25F}" destId="{A8F3D15A-A043-40C7-9282-997D74C1A86D}" srcOrd="0" destOrd="0" presId="urn:microsoft.com/office/officeart/2005/8/layout/radial5"/>
    <dgm:cxn modelId="{F386D9C2-930F-449B-A58C-6AA7340794D0}" type="presOf" srcId="{0176AB5C-B8A3-4A99-9835-1E2BE649D87C}" destId="{68D2E1A9-32CC-470E-9579-2564A48C17AF}" srcOrd="1" destOrd="0" presId="urn:microsoft.com/office/officeart/2005/8/layout/radial5"/>
    <dgm:cxn modelId="{A40E26C4-6F1E-4FA0-B722-3102BCBDF137}" type="presOf" srcId="{7605AAF7-2BB0-40E6-ADCF-E17D8813CB3A}" destId="{9CADC320-D207-4DD0-B7B8-309FB1C1BAC0}" srcOrd="1" destOrd="0" presId="urn:microsoft.com/office/officeart/2005/8/layout/radial5"/>
    <dgm:cxn modelId="{1216BE2E-C9C7-49B4-A808-E9BC270D977F}" srcId="{68D150F3-19C8-4A5E-BCFB-2DA179479A21}" destId="{04538906-5900-4AD6-8C7E-8ACDF1553994}" srcOrd="6" destOrd="0" parTransId="{DC906F09-B643-4FC6-B8DB-C83955C38B58}" sibTransId="{FFA7B26A-CB21-47B2-AC6C-DDD739914330}"/>
    <dgm:cxn modelId="{49B2BF25-CD26-4810-A730-F9AB479C2A5E}" type="presOf" srcId="{DC906F09-B643-4FC6-B8DB-C83955C38B58}" destId="{793A2460-AF12-4FC9-9ADF-5A8B60EAE5C4}" srcOrd="0" destOrd="0" presId="urn:microsoft.com/office/officeart/2005/8/layout/radial5"/>
    <dgm:cxn modelId="{DA5C872D-4F2E-423D-BCD2-7C13D14030C8}" type="presOf" srcId="{68D150F3-19C8-4A5E-BCFB-2DA179479A21}" destId="{704FC001-DCE8-4A48-80AB-A15E3855CB8F}" srcOrd="0" destOrd="0" presId="urn:microsoft.com/office/officeart/2005/8/layout/radial5"/>
    <dgm:cxn modelId="{235B8946-8690-4DFF-8B77-0CB007D30B43}" type="presOf" srcId="{DC906F09-B643-4FC6-B8DB-C83955C38B58}" destId="{E5A0675B-B376-47A8-B030-5CBB61A3CC6B}" srcOrd="1" destOrd="0" presId="urn:microsoft.com/office/officeart/2005/8/layout/radial5"/>
    <dgm:cxn modelId="{5CFEB96A-D99B-4D21-9171-C0BB4B658B21}" type="presOf" srcId="{5B57CA82-3D75-468B-A340-69A37B66297B}" destId="{21E5FD41-B4A7-4FE7-8C4A-5E8E55FFFDF9}" srcOrd="0" destOrd="0" presId="urn:microsoft.com/office/officeart/2005/8/layout/radial5"/>
    <dgm:cxn modelId="{6432E96B-B1A4-479C-9623-790073390190}" type="presOf" srcId="{0EFA0C87-29B2-44EA-924F-85B3FAF743B9}" destId="{9D9DDE54-7CA8-4442-AFC6-CEA7D4308073}" srcOrd="0" destOrd="0" presId="urn:microsoft.com/office/officeart/2005/8/layout/radial5"/>
    <dgm:cxn modelId="{32402951-08E2-45CD-ABE4-19F97E9C0A6F}" srcId="{68D150F3-19C8-4A5E-BCFB-2DA179479A21}" destId="{7D6F24D8-C9C0-43BC-87C7-B2F4A90D8190}" srcOrd="5" destOrd="0" parTransId="{FD9C59D9-2B12-4993-8521-A87A02F14F96}" sibTransId="{8B6DCE76-62D7-4B57-9766-41E64103338C}"/>
    <dgm:cxn modelId="{9B9F5226-63D3-4D4D-90B1-F9BFA49C4B09}" type="presOf" srcId="{5B57CA82-3D75-468B-A340-69A37B66297B}" destId="{2BE87FCF-B7CA-4CD7-93F7-A24CE8567BB7}" srcOrd="1" destOrd="0" presId="urn:microsoft.com/office/officeart/2005/8/layout/radial5"/>
    <dgm:cxn modelId="{01359DB2-5BB7-4F74-9EC5-F73471A3116D}" srcId="{68D150F3-19C8-4A5E-BCFB-2DA179479A21}" destId="{9942F8AD-C7C1-41D0-BF65-6645A350853E}" srcOrd="1" destOrd="0" parTransId="{7605AAF7-2BB0-40E6-ADCF-E17D8813CB3A}" sibTransId="{50B6FD7E-252D-4564-ADAD-6F15A346AADC}"/>
    <dgm:cxn modelId="{01C244B0-1D41-4688-81BF-426EDE541CA3}" type="presOf" srcId="{EA48BA8E-EAC4-45C0-9DBD-26BA96AFC075}" destId="{A3B92D5B-D09C-4521-8B63-510924852696}" srcOrd="0" destOrd="0" presId="urn:microsoft.com/office/officeart/2005/8/layout/radial5"/>
    <dgm:cxn modelId="{0AAC7FA7-C7F4-4F6E-9355-F47328BE3839}" srcId="{68D150F3-19C8-4A5E-BCFB-2DA179479A21}" destId="{0EFA0C87-29B2-44EA-924F-85B3FAF743B9}" srcOrd="3" destOrd="0" parTransId="{0176AB5C-B8A3-4A99-9835-1E2BE649D87C}" sibTransId="{46372106-E26A-464E-A8A2-0BFBBBCAA5DD}"/>
    <dgm:cxn modelId="{0D9B1392-80EA-49FD-8A39-A177614B833A}" type="presOf" srcId="{B0485BBE-168B-4CA5-B4E8-B9E03FD716FB}" destId="{B233B73E-2CC0-4571-A5D8-5A23E4B58E5D}" srcOrd="0" destOrd="0" presId="urn:microsoft.com/office/officeart/2005/8/layout/radial5"/>
    <dgm:cxn modelId="{64CF0F9D-54DB-4D85-A9E8-A164E4DD1FB1}" type="presOf" srcId="{85D4985F-D3AC-4C56-A1DF-E67FCD1D54A6}" destId="{1CA3C16F-AA92-4CCC-9E55-B50A4502CDD6}" srcOrd="0" destOrd="0" presId="urn:microsoft.com/office/officeart/2005/8/layout/radial5"/>
    <dgm:cxn modelId="{1D2482C6-1DDF-4DBF-84BD-04A0CE49D280}" type="presOf" srcId="{7D6F24D8-C9C0-43BC-87C7-B2F4A90D8190}" destId="{DFF980B9-1E36-4760-B3D4-54975EE8C760}" srcOrd="0" destOrd="0" presId="urn:microsoft.com/office/officeart/2005/8/layout/radial5"/>
    <dgm:cxn modelId="{902F852A-DAB3-4A5C-A53B-965A732F24F4}" type="presOf" srcId="{F3A2C660-8C03-4C8A-B96B-410FD2DABDD6}" destId="{5C308ED3-7D1A-4DD5-826E-1FBF4E21F33F}" srcOrd="0" destOrd="0" presId="urn:microsoft.com/office/officeart/2005/8/layout/radial5"/>
    <dgm:cxn modelId="{F2AD80E7-2482-488A-924D-B45536B204CC}" type="presOf" srcId="{BDF292DE-5891-4851-B9BF-34BBE2930C6D}" destId="{4904F12B-0FD5-4160-9314-5DBF09C16548}" srcOrd="0" destOrd="0" presId="urn:microsoft.com/office/officeart/2005/8/layout/radial5"/>
    <dgm:cxn modelId="{2B2499B0-7290-47C1-B86D-B5DCC6375BE6}" type="presOf" srcId="{04538906-5900-4AD6-8C7E-8ACDF1553994}" destId="{8C707F2F-53F4-4B1F-9AD4-C8C829096848}" srcOrd="0" destOrd="0" presId="urn:microsoft.com/office/officeart/2005/8/layout/radial5"/>
    <dgm:cxn modelId="{5D9C5C6C-D380-4810-8C78-FBD30292192F}" type="presOf" srcId="{0176AB5C-B8A3-4A99-9835-1E2BE649D87C}" destId="{C73508EF-61EE-411F-95AA-453BAD3D200E}" srcOrd="0" destOrd="0" presId="urn:microsoft.com/office/officeart/2005/8/layout/radial5"/>
    <dgm:cxn modelId="{8D4B67DC-AB7A-490E-B751-995910F49F80}" type="presOf" srcId="{FD9C59D9-2B12-4993-8521-A87A02F14F96}" destId="{58341078-BCBD-43B6-87DD-D798093AD0B9}" srcOrd="1" destOrd="0" presId="urn:microsoft.com/office/officeart/2005/8/layout/radial5"/>
    <dgm:cxn modelId="{249475A6-F0BC-447B-966A-E24BFF2E4C6F}" type="presOf" srcId="{6EB91613-38F2-473F-A284-C65EF3A874AF}" destId="{EEE99268-054E-456E-AF09-DDE59C7F16EC}" srcOrd="0" destOrd="0" presId="urn:microsoft.com/office/officeart/2005/8/layout/radial5"/>
    <dgm:cxn modelId="{833EBCF4-F33C-494E-BC72-88FDB86F6789}" type="presOf" srcId="{7605AAF7-2BB0-40E6-ADCF-E17D8813CB3A}" destId="{4F2500E7-A445-454A-8441-C78B01A1BF87}" srcOrd="0" destOrd="0" presId="urn:microsoft.com/office/officeart/2005/8/layout/radial5"/>
    <dgm:cxn modelId="{D57D8930-59DB-4627-BF24-4AE589288DF2}" srcId="{68D150F3-19C8-4A5E-BCFB-2DA179479A21}" destId="{85D4985F-D3AC-4C56-A1DF-E67FCD1D54A6}" srcOrd="2" destOrd="0" parTransId="{FB25F1CF-A1BF-4BF3-A516-FDBDCA6E3933}" sibTransId="{0C756579-44B6-4F8C-AE99-AA0D3F0ED583}"/>
    <dgm:cxn modelId="{4C689675-C8F8-43D9-AEC1-E66077A8460D}" srcId="{68D150F3-19C8-4A5E-BCFB-2DA179479A21}" destId="{F3A2C660-8C03-4C8A-B96B-410FD2DABDD6}" srcOrd="4" destOrd="0" parTransId="{BDF292DE-5891-4851-B9BF-34BBE2930C6D}" sibTransId="{EF5CCAAC-F28B-4A63-973F-BA11891BC4DB}"/>
    <dgm:cxn modelId="{45C4414C-2D58-4E84-AD0F-0987A4619F84}" type="presParOf" srcId="{3822B274-34BE-4B8D-A0CC-7D01E1697705}" destId="{704FC001-DCE8-4A48-80AB-A15E3855CB8F}" srcOrd="0" destOrd="0" presId="urn:microsoft.com/office/officeart/2005/8/layout/radial5"/>
    <dgm:cxn modelId="{37B8F065-8CE4-445B-8C23-8EFE11592FA6}" type="presParOf" srcId="{3822B274-34BE-4B8D-A0CC-7D01E1697705}" destId="{B233B73E-2CC0-4571-A5D8-5A23E4B58E5D}" srcOrd="1" destOrd="0" presId="urn:microsoft.com/office/officeart/2005/8/layout/radial5"/>
    <dgm:cxn modelId="{F36903F9-51E9-4F89-805F-61A85EB7CAC6}" type="presParOf" srcId="{B233B73E-2CC0-4571-A5D8-5A23E4B58E5D}" destId="{6FF1615D-BBA5-4E10-AC3B-57E50FCA5495}" srcOrd="0" destOrd="0" presId="urn:microsoft.com/office/officeart/2005/8/layout/radial5"/>
    <dgm:cxn modelId="{4E47B038-36F4-45C1-BE91-BE876F248327}" type="presParOf" srcId="{3822B274-34BE-4B8D-A0CC-7D01E1697705}" destId="{78EBFC89-DFC5-4F84-BCA8-846F5BCA0DC4}" srcOrd="2" destOrd="0" presId="urn:microsoft.com/office/officeart/2005/8/layout/radial5"/>
    <dgm:cxn modelId="{02E774B5-40CB-4BE5-A44B-4D31A1F92638}" type="presParOf" srcId="{3822B274-34BE-4B8D-A0CC-7D01E1697705}" destId="{4F2500E7-A445-454A-8441-C78B01A1BF87}" srcOrd="3" destOrd="0" presId="urn:microsoft.com/office/officeart/2005/8/layout/radial5"/>
    <dgm:cxn modelId="{115C3B82-026E-4593-B311-F8C816D155AA}" type="presParOf" srcId="{4F2500E7-A445-454A-8441-C78B01A1BF87}" destId="{9CADC320-D207-4DD0-B7B8-309FB1C1BAC0}" srcOrd="0" destOrd="0" presId="urn:microsoft.com/office/officeart/2005/8/layout/radial5"/>
    <dgm:cxn modelId="{3B5CB2E2-3DA6-43A8-BB6B-8F15188E5375}" type="presParOf" srcId="{3822B274-34BE-4B8D-A0CC-7D01E1697705}" destId="{AE6D2FA9-3AD5-4536-BA08-813D22FBC65E}" srcOrd="4" destOrd="0" presId="urn:microsoft.com/office/officeart/2005/8/layout/radial5"/>
    <dgm:cxn modelId="{258F6511-3B0A-4D64-B42E-646971011C5D}" type="presParOf" srcId="{3822B274-34BE-4B8D-A0CC-7D01E1697705}" destId="{A4ACD7B0-06E9-42E2-B1E5-488BA630CCF4}" srcOrd="5" destOrd="0" presId="urn:microsoft.com/office/officeart/2005/8/layout/radial5"/>
    <dgm:cxn modelId="{8C45CC86-9E0A-4177-9317-3DC1FB80AFBC}" type="presParOf" srcId="{A4ACD7B0-06E9-42E2-B1E5-488BA630CCF4}" destId="{6300509E-83EB-4B8A-8DFF-2D691111714C}" srcOrd="0" destOrd="0" presId="urn:microsoft.com/office/officeart/2005/8/layout/radial5"/>
    <dgm:cxn modelId="{EFCFA46E-C907-469B-BA39-0DF6685C36A0}" type="presParOf" srcId="{3822B274-34BE-4B8D-A0CC-7D01E1697705}" destId="{1CA3C16F-AA92-4CCC-9E55-B50A4502CDD6}" srcOrd="6" destOrd="0" presId="urn:microsoft.com/office/officeart/2005/8/layout/radial5"/>
    <dgm:cxn modelId="{09465220-A909-4ABC-A3DE-1EB464A79F0D}" type="presParOf" srcId="{3822B274-34BE-4B8D-A0CC-7D01E1697705}" destId="{C73508EF-61EE-411F-95AA-453BAD3D200E}" srcOrd="7" destOrd="0" presId="urn:microsoft.com/office/officeart/2005/8/layout/radial5"/>
    <dgm:cxn modelId="{4EAAB577-2207-490B-B2E1-8E7051EECFE4}" type="presParOf" srcId="{C73508EF-61EE-411F-95AA-453BAD3D200E}" destId="{68D2E1A9-32CC-470E-9579-2564A48C17AF}" srcOrd="0" destOrd="0" presId="urn:microsoft.com/office/officeart/2005/8/layout/radial5"/>
    <dgm:cxn modelId="{B641F40D-A373-440A-BDC5-7896D7513A3A}" type="presParOf" srcId="{3822B274-34BE-4B8D-A0CC-7D01E1697705}" destId="{9D9DDE54-7CA8-4442-AFC6-CEA7D4308073}" srcOrd="8" destOrd="0" presId="urn:microsoft.com/office/officeart/2005/8/layout/radial5"/>
    <dgm:cxn modelId="{A83841F8-763D-463A-84F6-A5CD878E06F1}" type="presParOf" srcId="{3822B274-34BE-4B8D-A0CC-7D01E1697705}" destId="{4904F12B-0FD5-4160-9314-5DBF09C16548}" srcOrd="9" destOrd="0" presId="urn:microsoft.com/office/officeart/2005/8/layout/radial5"/>
    <dgm:cxn modelId="{0935033B-D6A8-4931-AA12-90A5A4A12531}" type="presParOf" srcId="{4904F12B-0FD5-4160-9314-5DBF09C16548}" destId="{22925B31-D1B4-4557-9C40-3DAC081B49C2}" srcOrd="0" destOrd="0" presId="urn:microsoft.com/office/officeart/2005/8/layout/radial5"/>
    <dgm:cxn modelId="{8B52AF1E-C2FB-49D3-BDFC-0C26BA411977}" type="presParOf" srcId="{3822B274-34BE-4B8D-A0CC-7D01E1697705}" destId="{5C308ED3-7D1A-4DD5-826E-1FBF4E21F33F}" srcOrd="10" destOrd="0" presId="urn:microsoft.com/office/officeart/2005/8/layout/radial5"/>
    <dgm:cxn modelId="{D95CFC4A-3DA8-4FD0-B0F2-139E774D437A}" type="presParOf" srcId="{3822B274-34BE-4B8D-A0CC-7D01E1697705}" destId="{351F9B7B-1071-49B8-AED5-EF447BB6AEDB}" srcOrd="11" destOrd="0" presId="urn:microsoft.com/office/officeart/2005/8/layout/radial5"/>
    <dgm:cxn modelId="{691FBEF4-7DC5-4F82-BA01-05CEC44F590F}" type="presParOf" srcId="{351F9B7B-1071-49B8-AED5-EF447BB6AEDB}" destId="{58341078-BCBD-43B6-87DD-D798093AD0B9}" srcOrd="0" destOrd="0" presId="urn:microsoft.com/office/officeart/2005/8/layout/radial5"/>
    <dgm:cxn modelId="{04BB8EAB-6428-4E67-B311-45F8E627888B}" type="presParOf" srcId="{3822B274-34BE-4B8D-A0CC-7D01E1697705}" destId="{DFF980B9-1E36-4760-B3D4-54975EE8C760}" srcOrd="12" destOrd="0" presId="urn:microsoft.com/office/officeart/2005/8/layout/radial5"/>
    <dgm:cxn modelId="{4664BAE0-C4E4-432D-8FCA-E5F0D55A47C2}" type="presParOf" srcId="{3822B274-34BE-4B8D-A0CC-7D01E1697705}" destId="{793A2460-AF12-4FC9-9ADF-5A8B60EAE5C4}" srcOrd="13" destOrd="0" presId="urn:microsoft.com/office/officeart/2005/8/layout/radial5"/>
    <dgm:cxn modelId="{C4691105-E6D0-4CF0-AB7B-AB01BCAF20C0}" type="presParOf" srcId="{793A2460-AF12-4FC9-9ADF-5A8B60EAE5C4}" destId="{E5A0675B-B376-47A8-B030-5CBB61A3CC6B}" srcOrd="0" destOrd="0" presId="urn:microsoft.com/office/officeart/2005/8/layout/radial5"/>
    <dgm:cxn modelId="{C2F6B2F9-915D-49AA-A06A-0711AE48C4DC}" type="presParOf" srcId="{3822B274-34BE-4B8D-A0CC-7D01E1697705}" destId="{8C707F2F-53F4-4B1F-9AD4-C8C829096848}" srcOrd="14" destOrd="0" presId="urn:microsoft.com/office/officeart/2005/8/layout/radial5"/>
    <dgm:cxn modelId="{096D1DFC-1B1E-439E-84CD-06E3D5DF0BEA}" type="presParOf" srcId="{3822B274-34BE-4B8D-A0CC-7D01E1697705}" destId="{21E5FD41-B4A7-4FE7-8C4A-5E8E55FFFDF9}" srcOrd="15" destOrd="0" presId="urn:microsoft.com/office/officeart/2005/8/layout/radial5"/>
    <dgm:cxn modelId="{96542F55-6B7A-4ECF-B57F-8F65C37CC492}" type="presParOf" srcId="{21E5FD41-B4A7-4FE7-8C4A-5E8E55FFFDF9}" destId="{2BE87FCF-B7CA-4CD7-93F7-A24CE8567BB7}" srcOrd="0" destOrd="0" presId="urn:microsoft.com/office/officeart/2005/8/layout/radial5"/>
    <dgm:cxn modelId="{8E15F196-9C22-4901-873C-17FD5FD9F0D4}" type="presParOf" srcId="{3822B274-34BE-4B8D-A0CC-7D01E1697705}" destId="{A8F3D15A-A043-40C7-9282-997D74C1A86D}" srcOrd="16" destOrd="0" presId="urn:microsoft.com/office/officeart/2005/8/layout/radial5"/>
    <dgm:cxn modelId="{5CC0B964-E3C3-4EB3-827C-FF63DA1B1D40}" type="presParOf" srcId="{3822B274-34BE-4B8D-A0CC-7D01E1697705}" destId="{EEE99268-054E-456E-AF09-DDE59C7F16EC}" srcOrd="17" destOrd="0" presId="urn:microsoft.com/office/officeart/2005/8/layout/radial5"/>
    <dgm:cxn modelId="{725417EA-27FB-4324-9EBC-EBDF82B65C66}" type="presParOf" srcId="{EEE99268-054E-456E-AF09-DDE59C7F16EC}" destId="{8D2F13CF-73B6-43DB-A7EF-6A4220783767}" srcOrd="0" destOrd="0" presId="urn:microsoft.com/office/officeart/2005/8/layout/radial5"/>
    <dgm:cxn modelId="{44E48BDC-A852-4B05-B896-D1BDAD1F1434}" type="presParOf" srcId="{3822B274-34BE-4B8D-A0CC-7D01E1697705}" destId="{A3B92D5B-D09C-4521-8B63-51092485269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ED04F-5DDC-473F-AD75-5C144B58B7A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150F3-19C8-4A5E-BCFB-2DA179479A2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Сейсмическая активность</a:t>
          </a:r>
          <a:endParaRPr lang="ru-RU" sz="1800" b="1" dirty="0">
            <a:latin typeface="+mj-lt"/>
          </a:endParaRPr>
        </a:p>
      </dgm:t>
    </dgm:pt>
    <dgm:pt modelId="{1297F7C2-6590-41C5-8BD7-4C27FAD26F90}" type="parTrans" cxnId="{CDF52D8B-7045-4360-BCAD-03C4AB7C139B}">
      <dgm:prSet/>
      <dgm:spPr/>
      <dgm:t>
        <a:bodyPr/>
        <a:lstStyle/>
        <a:p>
          <a:endParaRPr lang="ru-RU" sz="1200"/>
        </a:p>
      </dgm:t>
    </dgm:pt>
    <dgm:pt modelId="{1D02E772-357F-4399-B484-58558A85FE0F}" type="sibTrans" cxnId="{CDF52D8B-7045-4360-BCAD-03C4AB7C139B}">
      <dgm:prSet/>
      <dgm:spPr/>
      <dgm:t>
        <a:bodyPr/>
        <a:lstStyle/>
        <a:p>
          <a:endParaRPr lang="ru-RU" sz="1200"/>
        </a:p>
      </dgm:t>
    </dgm:pt>
    <dgm:pt modelId="{1E82A996-E8B2-4E8D-AF40-8480AC3F7BD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Отработка продуктивных пластов, их количество</a:t>
          </a:r>
          <a:endParaRPr lang="ru-RU" sz="1200" b="0" dirty="0">
            <a:latin typeface="+mj-lt"/>
          </a:endParaRPr>
        </a:p>
      </dgm:t>
    </dgm:pt>
    <dgm:pt modelId="{B0485BBE-168B-4CA5-B4E8-B9E03FD716FB}" type="parTrans" cxnId="{8CFFE3B8-209D-4173-8B44-FE2035DBF240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F5E4E946-646F-4510-82D9-0F074D2B4C93}" type="sibTrans" cxnId="{8CFFE3B8-209D-4173-8B44-FE2035DBF240}">
      <dgm:prSet/>
      <dgm:spPr/>
      <dgm:t>
        <a:bodyPr/>
        <a:lstStyle/>
        <a:p>
          <a:endParaRPr lang="ru-RU" sz="1200"/>
        </a:p>
      </dgm:t>
    </dgm:pt>
    <dgm:pt modelId="{9942F8AD-C7C1-41D0-BF65-6645A350853E}">
      <dgm:prSet phldrT="[Текст]"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+mj-lt"/>
            </a:rPr>
            <a:t>Возраст горных выработок</a:t>
          </a:r>
        </a:p>
      </dgm:t>
    </dgm:pt>
    <dgm:pt modelId="{7605AAF7-2BB0-40E6-ADCF-E17D8813CB3A}" type="parTrans" cxnId="{01359DB2-5BB7-4F74-9EC5-F73471A3116D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50B6FD7E-252D-4564-ADAD-6F15A346AADC}" type="sibTrans" cxnId="{01359DB2-5BB7-4F74-9EC5-F73471A3116D}">
      <dgm:prSet/>
      <dgm:spPr/>
      <dgm:t>
        <a:bodyPr/>
        <a:lstStyle/>
        <a:p>
          <a:endParaRPr lang="ru-RU" sz="1200"/>
        </a:p>
      </dgm:t>
    </dgm:pt>
    <dgm:pt modelId="{85D4985F-D3AC-4C56-A1DF-E67FCD1D54A6}">
      <dgm:prSet phldrT="[Текст]"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+mj-lt"/>
            </a:rPr>
            <a:t>Влияние закладочных работ, их возраст</a:t>
          </a:r>
          <a:endParaRPr lang="ru-RU" sz="1200" b="0" dirty="0">
            <a:latin typeface="+mj-lt"/>
          </a:endParaRPr>
        </a:p>
      </dgm:t>
    </dgm:pt>
    <dgm:pt modelId="{FB25F1CF-A1BF-4BF3-A516-FDBDCA6E3933}" type="parTrans" cxnId="{D57D8930-59DB-4627-BF24-4AE589288DF2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0C756579-44B6-4F8C-AE99-AA0D3F0ED583}" type="sibTrans" cxnId="{D57D8930-59DB-4627-BF24-4AE589288DF2}">
      <dgm:prSet/>
      <dgm:spPr/>
      <dgm:t>
        <a:bodyPr/>
        <a:lstStyle/>
        <a:p>
          <a:endParaRPr lang="ru-RU" sz="1200"/>
        </a:p>
      </dgm:t>
    </dgm:pt>
    <dgm:pt modelId="{0EFA0C87-29B2-44EA-924F-85B3FAF743B9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Физико-механические свойства пород </a:t>
          </a:r>
          <a:endParaRPr lang="ru-RU" sz="1200" b="0" dirty="0">
            <a:latin typeface="+mj-lt"/>
          </a:endParaRPr>
        </a:p>
      </dgm:t>
    </dgm:pt>
    <dgm:pt modelId="{0176AB5C-B8A3-4A99-9835-1E2BE649D87C}" type="parTrans" cxnId="{0AAC7FA7-C7F4-4F6E-9355-F47328BE383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46372106-E26A-464E-A8A2-0BFBBBCAA5DD}" type="sibTrans" cxnId="{0AAC7FA7-C7F4-4F6E-9355-F47328BE3839}">
      <dgm:prSet/>
      <dgm:spPr/>
      <dgm:t>
        <a:bodyPr/>
        <a:lstStyle/>
        <a:p>
          <a:endParaRPr lang="ru-RU" sz="1200"/>
        </a:p>
      </dgm:t>
    </dgm:pt>
    <dgm:pt modelId="{7D6F24D8-C9C0-43BC-87C7-B2F4A90D8190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Другие факторы</a:t>
          </a:r>
          <a:endParaRPr lang="ru-RU" sz="1200" b="0" dirty="0">
            <a:latin typeface="+mj-lt"/>
          </a:endParaRPr>
        </a:p>
      </dgm:t>
    </dgm:pt>
    <dgm:pt modelId="{FD9C59D9-2B12-4993-8521-A87A02F14F96}" type="parTrans" cxnId="{32402951-08E2-45CD-ABE4-19F97E9C0A6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8B6DCE76-62D7-4B57-9766-41E64103338C}" type="sibTrans" cxnId="{32402951-08E2-45CD-ABE4-19F97E9C0A6F}">
      <dgm:prSet/>
      <dgm:spPr/>
      <dgm:t>
        <a:bodyPr/>
        <a:lstStyle/>
        <a:p>
          <a:endParaRPr lang="ru-RU" sz="1200"/>
        </a:p>
      </dgm:t>
    </dgm:pt>
    <dgm:pt modelId="{DD4A1F42-C9DA-4E02-B441-569A9F09A25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Влияние взрывных работ</a:t>
          </a:r>
          <a:endParaRPr lang="ru-RU" sz="1200" b="0" dirty="0">
            <a:latin typeface="+mj-lt"/>
          </a:endParaRPr>
        </a:p>
      </dgm:t>
    </dgm:pt>
    <dgm:pt modelId="{5B57CA82-3D75-468B-A340-69A37B66297B}" type="parTrans" cxnId="{024AF54E-4795-436F-9CD4-AEB356F6FDC3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9D1F08B5-65CA-4C57-8B1D-884FE5DA6C94}" type="sibTrans" cxnId="{024AF54E-4795-436F-9CD4-AEB356F6FDC3}">
      <dgm:prSet/>
      <dgm:spPr/>
      <dgm:t>
        <a:bodyPr/>
        <a:lstStyle/>
        <a:p>
          <a:endParaRPr lang="ru-RU" sz="1200"/>
        </a:p>
      </dgm:t>
    </dgm:pt>
    <dgm:pt modelId="{04538906-5900-4AD6-8C7E-8ACDF1553994}">
      <dgm:prSet phldrT="[Текст]" custT="1"/>
      <dgm:spPr/>
      <dgm:t>
        <a:bodyPr/>
        <a:lstStyle/>
        <a:p>
          <a:r>
            <a:rPr lang="ru-RU" sz="1200" b="0" dirty="0" smtClean="0">
              <a:latin typeface="+mj-lt"/>
            </a:rPr>
            <a:t>Влияние удаленных землетрясений</a:t>
          </a:r>
          <a:endParaRPr lang="ru-RU" sz="1200" b="0" dirty="0">
            <a:latin typeface="+mj-lt"/>
          </a:endParaRPr>
        </a:p>
      </dgm:t>
    </dgm:pt>
    <dgm:pt modelId="{DC906F09-B643-4FC6-B8DB-C83955C38B58}" type="parTrans" cxnId="{1216BE2E-C9C7-49B4-A808-E9BC270D977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FFA7B26A-CB21-47B2-AC6C-DDD739914330}" type="sibTrans" cxnId="{1216BE2E-C9C7-49B4-A808-E9BC270D977F}">
      <dgm:prSet/>
      <dgm:spPr/>
      <dgm:t>
        <a:bodyPr/>
        <a:lstStyle/>
        <a:p>
          <a:endParaRPr lang="ru-RU" sz="1200"/>
        </a:p>
      </dgm:t>
    </dgm:pt>
    <dgm:pt modelId="{EA48BA8E-EAC4-45C0-9DBD-26BA96AFC075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Геометрические параметры камеры</a:t>
          </a:r>
          <a:endParaRPr lang="ru-RU" sz="1200" b="0" dirty="0">
            <a:latin typeface="+mj-lt"/>
          </a:endParaRPr>
        </a:p>
      </dgm:t>
    </dgm:pt>
    <dgm:pt modelId="{6EB91613-38F2-473F-A284-C65EF3A874AF}" type="parTrans" cxnId="{6691FFDF-38DC-4C79-A118-6FB91B8E1560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0053E54-96DE-4CDC-9F86-4A754B06927A}" type="sibTrans" cxnId="{6691FFDF-38DC-4C79-A118-6FB91B8E1560}">
      <dgm:prSet/>
      <dgm:spPr/>
      <dgm:t>
        <a:bodyPr/>
        <a:lstStyle/>
        <a:p>
          <a:endParaRPr lang="ru-RU"/>
        </a:p>
      </dgm:t>
    </dgm:pt>
    <dgm:pt modelId="{F3A2C660-8C03-4C8A-B96B-410FD2DABDD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Геологические и тектонические неоднородности</a:t>
          </a:r>
          <a:endParaRPr lang="ru-RU" sz="1200" b="0" dirty="0">
            <a:latin typeface="+mj-lt"/>
          </a:endParaRPr>
        </a:p>
      </dgm:t>
    </dgm:pt>
    <dgm:pt modelId="{EF5CCAAC-F28B-4A63-973F-BA11891BC4DB}" type="sibTrans" cxnId="{4C689675-C8F8-43D9-AEC1-E66077A8460D}">
      <dgm:prSet/>
      <dgm:spPr/>
      <dgm:t>
        <a:bodyPr/>
        <a:lstStyle/>
        <a:p>
          <a:endParaRPr lang="ru-RU"/>
        </a:p>
      </dgm:t>
    </dgm:pt>
    <dgm:pt modelId="{BDF292DE-5891-4851-B9BF-34BBE2930C6D}" type="parTrans" cxnId="{4C689675-C8F8-43D9-AEC1-E66077A8460D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822B274-34BE-4B8D-A0CC-7D01E1697705}" type="pres">
      <dgm:prSet presAssocID="{B87ED04F-5DDC-473F-AD75-5C144B58B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FC001-DCE8-4A48-80AB-A15E3855CB8F}" type="pres">
      <dgm:prSet presAssocID="{68D150F3-19C8-4A5E-BCFB-2DA179479A21}" presName="centerShape" presStyleLbl="node0" presStyleIdx="0" presStyleCnt="1" custScaleX="220123" custScaleY="127555"/>
      <dgm:spPr/>
      <dgm:t>
        <a:bodyPr/>
        <a:lstStyle/>
        <a:p>
          <a:endParaRPr lang="ru-RU"/>
        </a:p>
      </dgm:t>
    </dgm:pt>
    <dgm:pt modelId="{B233B73E-2CC0-4571-A5D8-5A23E4B58E5D}" type="pres">
      <dgm:prSet presAssocID="{B0485BBE-168B-4CA5-B4E8-B9E03FD716F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6FF1615D-BBA5-4E10-AC3B-57E50FCA5495}" type="pres">
      <dgm:prSet presAssocID="{B0485BBE-168B-4CA5-B4E8-B9E03FD716F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8EBFC89-DFC5-4F84-BCA8-846F5BCA0DC4}" type="pres">
      <dgm:prSet presAssocID="{1E82A996-E8B2-4E8D-AF40-8480AC3F7BD7}" presName="node" presStyleLbl="node1" presStyleIdx="0" presStyleCnt="9" custScaleX="189226" custScaleY="101841" custRadScaleRad="98969" custRadScaleInc="-1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500E7-A445-454A-8441-C78B01A1BF87}" type="pres">
      <dgm:prSet presAssocID="{7605AAF7-2BB0-40E6-ADCF-E17D8813CB3A}" presName="parTrans" presStyleLbl="sibTrans2D1" presStyleIdx="1" presStyleCnt="9"/>
      <dgm:spPr/>
      <dgm:t>
        <a:bodyPr/>
        <a:lstStyle/>
        <a:p>
          <a:endParaRPr lang="ru-RU"/>
        </a:p>
      </dgm:t>
    </dgm:pt>
    <dgm:pt modelId="{9CADC320-D207-4DD0-B7B8-309FB1C1BAC0}" type="pres">
      <dgm:prSet presAssocID="{7605AAF7-2BB0-40E6-ADCF-E17D8813CB3A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AE6D2FA9-3AD5-4536-BA08-813D22FBC65E}" type="pres">
      <dgm:prSet presAssocID="{9942F8AD-C7C1-41D0-BF65-6645A350853E}" presName="node" presStyleLbl="node1" presStyleIdx="1" presStyleCnt="9" custScaleX="189226" custScaleY="101841" custRadScaleRad="124841" custRadScaleInc="5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CD7B0-06E9-42E2-B1E5-488BA630CCF4}" type="pres">
      <dgm:prSet presAssocID="{FB25F1CF-A1BF-4BF3-A516-FDBDCA6E3933}" presName="parTrans" presStyleLbl="sibTrans2D1" presStyleIdx="2" presStyleCnt="9"/>
      <dgm:spPr/>
      <dgm:t>
        <a:bodyPr/>
        <a:lstStyle/>
        <a:p>
          <a:endParaRPr lang="ru-RU"/>
        </a:p>
      </dgm:t>
    </dgm:pt>
    <dgm:pt modelId="{6300509E-83EB-4B8A-8DFF-2D691111714C}" type="pres">
      <dgm:prSet presAssocID="{FB25F1CF-A1BF-4BF3-A516-FDBDCA6E393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1CA3C16F-AA92-4CCC-9E55-B50A4502CDD6}" type="pres">
      <dgm:prSet presAssocID="{85D4985F-D3AC-4C56-A1DF-E67FCD1D54A6}" presName="node" presStyleLbl="node1" presStyleIdx="2" presStyleCnt="9" custScaleX="189226" custScaleY="101841" custRadScaleRad="138486" custRadScaleInc="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08EF-61EE-411F-95AA-453BAD3D200E}" type="pres">
      <dgm:prSet presAssocID="{0176AB5C-B8A3-4A99-9835-1E2BE649D87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68D2E1A9-32CC-470E-9579-2564A48C17AF}" type="pres">
      <dgm:prSet presAssocID="{0176AB5C-B8A3-4A99-9835-1E2BE649D87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9D9DDE54-7CA8-4442-AFC6-CEA7D4308073}" type="pres">
      <dgm:prSet presAssocID="{0EFA0C87-29B2-44EA-924F-85B3FAF743B9}" presName="node" presStyleLbl="node1" presStyleIdx="3" presStyleCnt="9" custScaleX="198103" custScaleY="101841" custRadScaleRad="127550" custRadScaleInc="-4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4F12B-0FD5-4160-9314-5DBF09C16548}" type="pres">
      <dgm:prSet presAssocID="{BDF292DE-5891-4851-B9BF-34BBE2930C6D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2925B31-D1B4-4557-9C40-3DAC081B49C2}" type="pres">
      <dgm:prSet presAssocID="{BDF292DE-5891-4851-B9BF-34BBE2930C6D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5C308ED3-7D1A-4DD5-826E-1FBF4E21F33F}" type="pres">
      <dgm:prSet presAssocID="{F3A2C660-8C03-4C8A-B96B-410FD2DABDD6}" presName="node" presStyleLbl="node1" presStyleIdx="4" presStyleCnt="9" custScaleX="185172" custScaleY="97930" custRadScaleRad="108756" custRadScaleInc="-5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F9B7B-1071-49B8-AED5-EF447BB6AEDB}" type="pres">
      <dgm:prSet presAssocID="{FD9C59D9-2B12-4993-8521-A87A02F14F9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58341078-BCBD-43B6-87DD-D798093AD0B9}" type="pres">
      <dgm:prSet presAssocID="{FD9C59D9-2B12-4993-8521-A87A02F14F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DFF980B9-1E36-4760-B3D4-54975EE8C760}" type="pres">
      <dgm:prSet presAssocID="{7D6F24D8-C9C0-43BC-87C7-B2F4A90D8190}" presName="node" presStyleLbl="node1" presStyleIdx="5" presStyleCnt="9" custScaleX="189226" custScaleY="101841" custRadScaleRad="102375" custRadScaleInc="4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2460-AF12-4FC9-9ADF-5A8B60EAE5C4}" type="pres">
      <dgm:prSet presAssocID="{DC906F09-B643-4FC6-B8DB-C83955C38B58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5A0675B-B376-47A8-B030-5CBB61A3CC6B}" type="pres">
      <dgm:prSet presAssocID="{DC906F09-B643-4FC6-B8DB-C83955C38B58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8C707F2F-53F4-4B1F-9AD4-C8C829096848}" type="pres">
      <dgm:prSet presAssocID="{04538906-5900-4AD6-8C7E-8ACDF1553994}" presName="node" presStyleLbl="node1" presStyleIdx="6" presStyleCnt="9" custScaleX="189226" custScaleY="101841" custRadScaleRad="124266" custRadScaleInc="4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5FD41-B4A7-4FE7-8C4A-5E8E55FFFDF9}" type="pres">
      <dgm:prSet presAssocID="{5B57CA82-3D75-468B-A340-69A37B66297B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BE87FCF-B7CA-4CD7-93F7-A24CE8567BB7}" type="pres">
      <dgm:prSet presAssocID="{5B57CA82-3D75-468B-A340-69A37B66297B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8F3D15A-A043-40C7-9282-997D74C1A86D}" type="pres">
      <dgm:prSet presAssocID="{DD4A1F42-C9DA-4E02-B441-569A9F09A25F}" presName="node" presStyleLbl="node1" presStyleIdx="7" presStyleCnt="9" custScaleX="189226" custScaleY="101841" custRadScaleRad="133915" custRadScaleInc="-2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99268-054E-456E-AF09-DDE59C7F16EC}" type="pres">
      <dgm:prSet presAssocID="{6EB91613-38F2-473F-A284-C65EF3A874AF}" presName="parTrans" presStyleLbl="sibTrans2D1" presStyleIdx="8" presStyleCnt="9"/>
      <dgm:spPr/>
      <dgm:t>
        <a:bodyPr/>
        <a:lstStyle/>
        <a:p>
          <a:endParaRPr lang="ru-RU"/>
        </a:p>
      </dgm:t>
    </dgm:pt>
    <dgm:pt modelId="{8D2F13CF-73B6-43DB-A7EF-6A4220783767}" type="pres">
      <dgm:prSet presAssocID="{6EB91613-38F2-473F-A284-C65EF3A874AF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3B92D5B-D09C-4521-8B63-510924852696}" type="pres">
      <dgm:prSet presAssocID="{EA48BA8E-EAC4-45C0-9DBD-26BA96AFC075}" presName="node" presStyleLbl="node1" presStyleIdx="8" presStyleCnt="9" custScaleX="189226" custScaleY="101841" custRadScaleRad="122824" custRadScaleInc="-6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7F986-D232-4E30-8479-D49C2C5F2075}" type="presOf" srcId="{5B57CA82-3D75-468B-A340-69A37B66297B}" destId="{2BE87FCF-B7CA-4CD7-93F7-A24CE8567BB7}" srcOrd="1" destOrd="0" presId="urn:microsoft.com/office/officeart/2005/8/layout/radial5"/>
    <dgm:cxn modelId="{218F8914-A3A4-46B9-8943-836661E93A7F}" type="presOf" srcId="{FD9C59D9-2B12-4993-8521-A87A02F14F96}" destId="{351F9B7B-1071-49B8-AED5-EF447BB6AEDB}" srcOrd="0" destOrd="0" presId="urn:microsoft.com/office/officeart/2005/8/layout/radial5"/>
    <dgm:cxn modelId="{B4C99E92-FE18-4E67-AD30-352D0C6E6E82}" type="presOf" srcId="{6EB91613-38F2-473F-A284-C65EF3A874AF}" destId="{8D2F13CF-73B6-43DB-A7EF-6A4220783767}" srcOrd="1" destOrd="0" presId="urn:microsoft.com/office/officeart/2005/8/layout/radial5"/>
    <dgm:cxn modelId="{1216BE2E-C9C7-49B4-A808-E9BC270D977F}" srcId="{68D150F3-19C8-4A5E-BCFB-2DA179479A21}" destId="{04538906-5900-4AD6-8C7E-8ACDF1553994}" srcOrd="6" destOrd="0" parTransId="{DC906F09-B643-4FC6-B8DB-C83955C38B58}" sibTransId="{FFA7B26A-CB21-47B2-AC6C-DDD739914330}"/>
    <dgm:cxn modelId="{0AAC7FA7-C7F4-4F6E-9355-F47328BE3839}" srcId="{68D150F3-19C8-4A5E-BCFB-2DA179479A21}" destId="{0EFA0C87-29B2-44EA-924F-85B3FAF743B9}" srcOrd="3" destOrd="0" parTransId="{0176AB5C-B8A3-4A99-9835-1E2BE649D87C}" sibTransId="{46372106-E26A-464E-A8A2-0BFBBBCAA5DD}"/>
    <dgm:cxn modelId="{ECC66946-519A-4A72-A28B-5EA891522427}" type="presOf" srcId="{B0485BBE-168B-4CA5-B4E8-B9E03FD716FB}" destId="{B233B73E-2CC0-4571-A5D8-5A23E4B58E5D}" srcOrd="0" destOrd="0" presId="urn:microsoft.com/office/officeart/2005/8/layout/radial5"/>
    <dgm:cxn modelId="{BFC9FFC4-F20E-40FA-BEB1-DC18624D5BDA}" type="presOf" srcId="{0176AB5C-B8A3-4A99-9835-1E2BE649D87C}" destId="{68D2E1A9-32CC-470E-9579-2564A48C17AF}" srcOrd="1" destOrd="0" presId="urn:microsoft.com/office/officeart/2005/8/layout/radial5"/>
    <dgm:cxn modelId="{5C895385-D04F-479B-AAFD-94392659965E}" type="presOf" srcId="{F3A2C660-8C03-4C8A-B96B-410FD2DABDD6}" destId="{5C308ED3-7D1A-4DD5-826E-1FBF4E21F33F}" srcOrd="0" destOrd="0" presId="urn:microsoft.com/office/officeart/2005/8/layout/radial5"/>
    <dgm:cxn modelId="{FC954A11-BA65-48BF-A4FA-2185C418B113}" type="presOf" srcId="{B87ED04F-5DDC-473F-AD75-5C144B58B7A7}" destId="{3822B274-34BE-4B8D-A0CC-7D01E1697705}" srcOrd="0" destOrd="0" presId="urn:microsoft.com/office/officeart/2005/8/layout/radial5"/>
    <dgm:cxn modelId="{3BACCCFC-1D88-4C62-B516-E24CABE3E163}" type="presOf" srcId="{DC906F09-B643-4FC6-B8DB-C83955C38B58}" destId="{793A2460-AF12-4FC9-9ADF-5A8B60EAE5C4}" srcOrd="0" destOrd="0" presId="urn:microsoft.com/office/officeart/2005/8/layout/radial5"/>
    <dgm:cxn modelId="{7513644A-8B30-4FF4-969F-DFD9EEACE7CC}" type="presOf" srcId="{0EFA0C87-29B2-44EA-924F-85B3FAF743B9}" destId="{9D9DDE54-7CA8-4442-AFC6-CEA7D4308073}" srcOrd="0" destOrd="0" presId="urn:microsoft.com/office/officeart/2005/8/layout/radial5"/>
    <dgm:cxn modelId="{8CFFE3B8-209D-4173-8B44-FE2035DBF240}" srcId="{68D150F3-19C8-4A5E-BCFB-2DA179479A21}" destId="{1E82A996-E8B2-4E8D-AF40-8480AC3F7BD7}" srcOrd="0" destOrd="0" parTransId="{B0485BBE-168B-4CA5-B4E8-B9E03FD716FB}" sibTransId="{F5E4E946-646F-4510-82D9-0F074D2B4C93}"/>
    <dgm:cxn modelId="{0B72948B-9439-4D71-A34E-8307F147AB9F}" type="presOf" srcId="{68D150F3-19C8-4A5E-BCFB-2DA179479A21}" destId="{704FC001-DCE8-4A48-80AB-A15E3855CB8F}" srcOrd="0" destOrd="0" presId="urn:microsoft.com/office/officeart/2005/8/layout/radial5"/>
    <dgm:cxn modelId="{CDF52D8B-7045-4360-BCAD-03C4AB7C139B}" srcId="{B87ED04F-5DDC-473F-AD75-5C144B58B7A7}" destId="{68D150F3-19C8-4A5E-BCFB-2DA179479A21}" srcOrd="0" destOrd="0" parTransId="{1297F7C2-6590-41C5-8BD7-4C27FAD26F90}" sibTransId="{1D02E772-357F-4399-B484-58558A85FE0F}"/>
    <dgm:cxn modelId="{9798AE08-86A7-4C24-A07F-F1BC5D773B0A}" type="presOf" srcId="{6EB91613-38F2-473F-A284-C65EF3A874AF}" destId="{EEE99268-054E-456E-AF09-DDE59C7F16EC}" srcOrd="0" destOrd="0" presId="urn:microsoft.com/office/officeart/2005/8/layout/radial5"/>
    <dgm:cxn modelId="{72065802-F5AC-400E-B090-A2218F745324}" type="presOf" srcId="{DC906F09-B643-4FC6-B8DB-C83955C38B58}" destId="{E5A0675B-B376-47A8-B030-5CBB61A3CC6B}" srcOrd="1" destOrd="0" presId="urn:microsoft.com/office/officeart/2005/8/layout/radial5"/>
    <dgm:cxn modelId="{3E44F90E-3235-4BE8-A7BF-49AB43F474B9}" type="presOf" srcId="{7605AAF7-2BB0-40E6-ADCF-E17D8813CB3A}" destId="{4F2500E7-A445-454A-8441-C78B01A1BF87}" srcOrd="0" destOrd="0" presId="urn:microsoft.com/office/officeart/2005/8/layout/radial5"/>
    <dgm:cxn modelId="{7DAF8C6F-39DF-4065-8696-CB4BA039CAEE}" type="presOf" srcId="{7605AAF7-2BB0-40E6-ADCF-E17D8813CB3A}" destId="{9CADC320-D207-4DD0-B7B8-309FB1C1BAC0}" srcOrd="1" destOrd="0" presId="urn:microsoft.com/office/officeart/2005/8/layout/radial5"/>
    <dgm:cxn modelId="{01359DB2-5BB7-4F74-9EC5-F73471A3116D}" srcId="{68D150F3-19C8-4A5E-BCFB-2DA179479A21}" destId="{9942F8AD-C7C1-41D0-BF65-6645A350853E}" srcOrd="1" destOrd="0" parTransId="{7605AAF7-2BB0-40E6-ADCF-E17D8813CB3A}" sibTransId="{50B6FD7E-252D-4564-ADAD-6F15A346AADC}"/>
    <dgm:cxn modelId="{1855C13A-8437-48BD-AF5F-A2A85C945B5E}" type="presOf" srcId="{7D6F24D8-C9C0-43BC-87C7-B2F4A90D8190}" destId="{DFF980B9-1E36-4760-B3D4-54975EE8C760}" srcOrd="0" destOrd="0" presId="urn:microsoft.com/office/officeart/2005/8/layout/radial5"/>
    <dgm:cxn modelId="{4AAD9172-C6A3-4C04-B857-4C7E19CF3954}" type="presOf" srcId="{5B57CA82-3D75-468B-A340-69A37B66297B}" destId="{21E5FD41-B4A7-4FE7-8C4A-5E8E55FFFDF9}" srcOrd="0" destOrd="0" presId="urn:microsoft.com/office/officeart/2005/8/layout/radial5"/>
    <dgm:cxn modelId="{32402951-08E2-45CD-ABE4-19F97E9C0A6F}" srcId="{68D150F3-19C8-4A5E-BCFB-2DA179479A21}" destId="{7D6F24D8-C9C0-43BC-87C7-B2F4A90D8190}" srcOrd="5" destOrd="0" parTransId="{FD9C59D9-2B12-4993-8521-A87A02F14F96}" sibTransId="{8B6DCE76-62D7-4B57-9766-41E64103338C}"/>
    <dgm:cxn modelId="{D57D8930-59DB-4627-BF24-4AE589288DF2}" srcId="{68D150F3-19C8-4A5E-BCFB-2DA179479A21}" destId="{85D4985F-D3AC-4C56-A1DF-E67FCD1D54A6}" srcOrd="2" destOrd="0" parTransId="{FB25F1CF-A1BF-4BF3-A516-FDBDCA6E3933}" sibTransId="{0C756579-44B6-4F8C-AE99-AA0D3F0ED583}"/>
    <dgm:cxn modelId="{6691FFDF-38DC-4C79-A118-6FB91B8E1560}" srcId="{68D150F3-19C8-4A5E-BCFB-2DA179479A21}" destId="{EA48BA8E-EAC4-45C0-9DBD-26BA96AFC075}" srcOrd="8" destOrd="0" parTransId="{6EB91613-38F2-473F-A284-C65EF3A874AF}" sibTransId="{30053E54-96DE-4CDC-9F86-4A754B06927A}"/>
    <dgm:cxn modelId="{604A0582-082D-4070-BBAD-197414658378}" type="presOf" srcId="{DD4A1F42-C9DA-4E02-B441-569A9F09A25F}" destId="{A8F3D15A-A043-40C7-9282-997D74C1A86D}" srcOrd="0" destOrd="0" presId="urn:microsoft.com/office/officeart/2005/8/layout/radial5"/>
    <dgm:cxn modelId="{2D285AFB-9136-446F-9623-59A4CB8BBC6C}" type="presOf" srcId="{BDF292DE-5891-4851-B9BF-34BBE2930C6D}" destId="{4904F12B-0FD5-4160-9314-5DBF09C16548}" srcOrd="0" destOrd="0" presId="urn:microsoft.com/office/officeart/2005/8/layout/radial5"/>
    <dgm:cxn modelId="{A42C502D-AF96-42B0-812C-D251ED99979D}" type="presOf" srcId="{0176AB5C-B8A3-4A99-9835-1E2BE649D87C}" destId="{C73508EF-61EE-411F-95AA-453BAD3D200E}" srcOrd="0" destOrd="0" presId="urn:microsoft.com/office/officeart/2005/8/layout/radial5"/>
    <dgm:cxn modelId="{56AB66E7-63F0-4D17-BC80-1E7823F3CE31}" type="presOf" srcId="{FB25F1CF-A1BF-4BF3-A516-FDBDCA6E3933}" destId="{A4ACD7B0-06E9-42E2-B1E5-488BA630CCF4}" srcOrd="0" destOrd="0" presId="urn:microsoft.com/office/officeart/2005/8/layout/radial5"/>
    <dgm:cxn modelId="{024AF54E-4795-436F-9CD4-AEB356F6FDC3}" srcId="{68D150F3-19C8-4A5E-BCFB-2DA179479A21}" destId="{DD4A1F42-C9DA-4E02-B441-569A9F09A25F}" srcOrd="7" destOrd="0" parTransId="{5B57CA82-3D75-468B-A340-69A37B66297B}" sibTransId="{9D1F08B5-65CA-4C57-8B1D-884FE5DA6C94}"/>
    <dgm:cxn modelId="{72ADDA12-725A-46E0-B8C9-E48E768A374E}" type="presOf" srcId="{BDF292DE-5891-4851-B9BF-34BBE2930C6D}" destId="{22925B31-D1B4-4557-9C40-3DAC081B49C2}" srcOrd="1" destOrd="0" presId="urn:microsoft.com/office/officeart/2005/8/layout/radial5"/>
    <dgm:cxn modelId="{CF1D6BA0-8D74-4436-AF50-F1F26A23E5CD}" type="presOf" srcId="{04538906-5900-4AD6-8C7E-8ACDF1553994}" destId="{8C707F2F-53F4-4B1F-9AD4-C8C829096848}" srcOrd="0" destOrd="0" presId="urn:microsoft.com/office/officeart/2005/8/layout/radial5"/>
    <dgm:cxn modelId="{231F99ED-DAD8-46B2-8284-30B1D70F8FC1}" type="presOf" srcId="{FD9C59D9-2B12-4993-8521-A87A02F14F96}" destId="{58341078-BCBD-43B6-87DD-D798093AD0B9}" srcOrd="1" destOrd="0" presId="urn:microsoft.com/office/officeart/2005/8/layout/radial5"/>
    <dgm:cxn modelId="{48E632BA-FB54-43FA-9F00-59922084A706}" type="presOf" srcId="{FB25F1CF-A1BF-4BF3-A516-FDBDCA6E3933}" destId="{6300509E-83EB-4B8A-8DFF-2D691111714C}" srcOrd="1" destOrd="0" presId="urn:microsoft.com/office/officeart/2005/8/layout/radial5"/>
    <dgm:cxn modelId="{4C689675-C8F8-43D9-AEC1-E66077A8460D}" srcId="{68D150F3-19C8-4A5E-BCFB-2DA179479A21}" destId="{F3A2C660-8C03-4C8A-B96B-410FD2DABDD6}" srcOrd="4" destOrd="0" parTransId="{BDF292DE-5891-4851-B9BF-34BBE2930C6D}" sibTransId="{EF5CCAAC-F28B-4A63-973F-BA11891BC4DB}"/>
    <dgm:cxn modelId="{5290D532-A0A5-435F-9DEC-53139104175A}" type="presOf" srcId="{9942F8AD-C7C1-41D0-BF65-6645A350853E}" destId="{AE6D2FA9-3AD5-4536-BA08-813D22FBC65E}" srcOrd="0" destOrd="0" presId="urn:microsoft.com/office/officeart/2005/8/layout/radial5"/>
    <dgm:cxn modelId="{CB0C354C-EC40-41B2-BDA9-7DDF1F94A6F5}" type="presOf" srcId="{85D4985F-D3AC-4C56-A1DF-E67FCD1D54A6}" destId="{1CA3C16F-AA92-4CCC-9E55-B50A4502CDD6}" srcOrd="0" destOrd="0" presId="urn:microsoft.com/office/officeart/2005/8/layout/radial5"/>
    <dgm:cxn modelId="{B9C5C8A4-B269-4133-9B8B-A7F3C050F4C3}" type="presOf" srcId="{1E82A996-E8B2-4E8D-AF40-8480AC3F7BD7}" destId="{78EBFC89-DFC5-4F84-BCA8-846F5BCA0DC4}" srcOrd="0" destOrd="0" presId="urn:microsoft.com/office/officeart/2005/8/layout/radial5"/>
    <dgm:cxn modelId="{D8867719-0302-41A5-87AF-FB65B56A88AF}" type="presOf" srcId="{EA48BA8E-EAC4-45C0-9DBD-26BA96AFC075}" destId="{A3B92D5B-D09C-4521-8B63-510924852696}" srcOrd="0" destOrd="0" presId="urn:microsoft.com/office/officeart/2005/8/layout/radial5"/>
    <dgm:cxn modelId="{33E66D26-CD20-4DE8-94F3-3B461DF83D4F}" type="presOf" srcId="{B0485BBE-168B-4CA5-B4E8-B9E03FD716FB}" destId="{6FF1615D-BBA5-4E10-AC3B-57E50FCA5495}" srcOrd="1" destOrd="0" presId="urn:microsoft.com/office/officeart/2005/8/layout/radial5"/>
    <dgm:cxn modelId="{0AAF1749-DDF6-4BF5-A789-6F14C5E93D08}" type="presParOf" srcId="{3822B274-34BE-4B8D-A0CC-7D01E1697705}" destId="{704FC001-DCE8-4A48-80AB-A15E3855CB8F}" srcOrd="0" destOrd="0" presId="urn:microsoft.com/office/officeart/2005/8/layout/radial5"/>
    <dgm:cxn modelId="{63C0E6D9-D687-4598-A98C-750F7296DB5D}" type="presParOf" srcId="{3822B274-34BE-4B8D-A0CC-7D01E1697705}" destId="{B233B73E-2CC0-4571-A5D8-5A23E4B58E5D}" srcOrd="1" destOrd="0" presId="urn:microsoft.com/office/officeart/2005/8/layout/radial5"/>
    <dgm:cxn modelId="{F7C96D20-C4D2-445F-A5B9-9C6F322723DE}" type="presParOf" srcId="{B233B73E-2CC0-4571-A5D8-5A23E4B58E5D}" destId="{6FF1615D-BBA5-4E10-AC3B-57E50FCA5495}" srcOrd="0" destOrd="0" presId="urn:microsoft.com/office/officeart/2005/8/layout/radial5"/>
    <dgm:cxn modelId="{E1108D90-9B54-4A37-8872-537DC272B01A}" type="presParOf" srcId="{3822B274-34BE-4B8D-A0CC-7D01E1697705}" destId="{78EBFC89-DFC5-4F84-BCA8-846F5BCA0DC4}" srcOrd="2" destOrd="0" presId="urn:microsoft.com/office/officeart/2005/8/layout/radial5"/>
    <dgm:cxn modelId="{7AD2828D-2990-4396-9ADF-C61481D4CC16}" type="presParOf" srcId="{3822B274-34BE-4B8D-A0CC-7D01E1697705}" destId="{4F2500E7-A445-454A-8441-C78B01A1BF87}" srcOrd="3" destOrd="0" presId="urn:microsoft.com/office/officeart/2005/8/layout/radial5"/>
    <dgm:cxn modelId="{046B2329-484C-4AAB-8A48-184498D287D6}" type="presParOf" srcId="{4F2500E7-A445-454A-8441-C78B01A1BF87}" destId="{9CADC320-D207-4DD0-B7B8-309FB1C1BAC0}" srcOrd="0" destOrd="0" presId="urn:microsoft.com/office/officeart/2005/8/layout/radial5"/>
    <dgm:cxn modelId="{1B18CF88-2138-4595-B885-17854B80D677}" type="presParOf" srcId="{3822B274-34BE-4B8D-A0CC-7D01E1697705}" destId="{AE6D2FA9-3AD5-4536-BA08-813D22FBC65E}" srcOrd="4" destOrd="0" presId="urn:microsoft.com/office/officeart/2005/8/layout/radial5"/>
    <dgm:cxn modelId="{BA744543-E2A3-4717-A61A-3CB8F726FBAE}" type="presParOf" srcId="{3822B274-34BE-4B8D-A0CC-7D01E1697705}" destId="{A4ACD7B0-06E9-42E2-B1E5-488BA630CCF4}" srcOrd="5" destOrd="0" presId="urn:microsoft.com/office/officeart/2005/8/layout/radial5"/>
    <dgm:cxn modelId="{C768B740-8029-44C3-8668-B55156B3BF25}" type="presParOf" srcId="{A4ACD7B0-06E9-42E2-B1E5-488BA630CCF4}" destId="{6300509E-83EB-4B8A-8DFF-2D691111714C}" srcOrd="0" destOrd="0" presId="urn:microsoft.com/office/officeart/2005/8/layout/radial5"/>
    <dgm:cxn modelId="{50BD2AAC-3A0D-49E3-AC69-0DBA927D4103}" type="presParOf" srcId="{3822B274-34BE-4B8D-A0CC-7D01E1697705}" destId="{1CA3C16F-AA92-4CCC-9E55-B50A4502CDD6}" srcOrd="6" destOrd="0" presId="urn:microsoft.com/office/officeart/2005/8/layout/radial5"/>
    <dgm:cxn modelId="{D83FA51C-E509-47A6-AD4A-CAB089293560}" type="presParOf" srcId="{3822B274-34BE-4B8D-A0CC-7D01E1697705}" destId="{C73508EF-61EE-411F-95AA-453BAD3D200E}" srcOrd="7" destOrd="0" presId="urn:microsoft.com/office/officeart/2005/8/layout/radial5"/>
    <dgm:cxn modelId="{F1D8583D-E2E8-4258-9C7E-431B1AC392D0}" type="presParOf" srcId="{C73508EF-61EE-411F-95AA-453BAD3D200E}" destId="{68D2E1A9-32CC-470E-9579-2564A48C17AF}" srcOrd="0" destOrd="0" presId="urn:microsoft.com/office/officeart/2005/8/layout/radial5"/>
    <dgm:cxn modelId="{31045E35-42DB-4EA8-8AD4-49FF9551F9E1}" type="presParOf" srcId="{3822B274-34BE-4B8D-A0CC-7D01E1697705}" destId="{9D9DDE54-7CA8-4442-AFC6-CEA7D4308073}" srcOrd="8" destOrd="0" presId="urn:microsoft.com/office/officeart/2005/8/layout/radial5"/>
    <dgm:cxn modelId="{5558A89F-7274-43ED-AD60-7BEFCF008289}" type="presParOf" srcId="{3822B274-34BE-4B8D-A0CC-7D01E1697705}" destId="{4904F12B-0FD5-4160-9314-5DBF09C16548}" srcOrd="9" destOrd="0" presId="urn:microsoft.com/office/officeart/2005/8/layout/radial5"/>
    <dgm:cxn modelId="{99BA4EC6-DC66-4601-B219-050D3730856A}" type="presParOf" srcId="{4904F12B-0FD5-4160-9314-5DBF09C16548}" destId="{22925B31-D1B4-4557-9C40-3DAC081B49C2}" srcOrd="0" destOrd="0" presId="urn:microsoft.com/office/officeart/2005/8/layout/radial5"/>
    <dgm:cxn modelId="{18C76F34-099A-473E-AFFF-CC7B4BA6C579}" type="presParOf" srcId="{3822B274-34BE-4B8D-A0CC-7D01E1697705}" destId="{5C308ED3-7D1A-4DD5-826E-1FBF4E21F33F}" srcOrd="10" destOrd="0" presId="urn:microsoft.com/office/officeart/2005/8/layout/radial5"/>
    <dgm:cxn modelId="{5627045A-07E2-4299-9F71-35B42CC188E5}" type="presParOf" srcId="{3822B274-34BE-4B8D-A0CC-7D01E1697705}" destId="{351F9B7B-1071-49B8-AED5-EF447BB6AEDB}" srcOrd="11" destOrd="0" presId="urn:microsoft.com/office/officeart/2005/8/layout/radial5"/>
    <dgm:cxn modelId="{6D791105-E5B5-449B-A9BB-20AA0FB97062}" type="presParOf" srcId="{351F9B7B-1071-49B8-AED5-EF447BB6AEDB}" destId="{58341078-BCBD-43B6-87DD-D798093AD0B9}" srcOrd="0" destOrd="0" presId="urn:microsoft.com/office/officeart/2005/8/layout/radial5"/>
    <dgm:cxn modelId="{3ED841FB-3421-451F-B1DB-9B5C2C7BA284}" type="presParOf" srcId="{3822B274-34BE-4B8D-A0CC-7D01E1697705}" destId="{DFF980B9-1E36-4760-B3D4-54975EE8C760}" srcOrd="12" destOrd="0" presId="urn:microsoft.com/office/officeart/2005/8/layout/radial5"/>
    <dgm:cxn modelId="{AC845E0B-C137-432E-B07D-0CA375156648}" type="presParOf" srcId="{3822B274-34BE-4B8D-A0CC-7D01E1697705}" destId="{793A2460-AF12-4FC9-9ADF-5A8B60EAE5C4}" srcOrd="13" destOrd="0" presId="urn:microsoft.com/office/officeart/2005/8/layout/radial5"/>
    <dgm:cxn modelId="{1942CD4D-6BA3-43E2-88B0-C25236CEC970}" type="presParOf" srcId="{793A2460-AF12-4FC9-9ADF-5A8B60EAE5C4}" destId="{E5A0675B-B376-47A8-B030-5CBB61A3CC6B}" srcOrd="0" destOrd="0" presId="urn:microsoft.com/office/officeart/2005/8/layout/radial5"/>
    <dgm:cxn modelId="{E85A52D4-2425-44FA-B5D1-1D2BE4DC642B}" type="presParOf" srcId="{3822B274-34BE-4B8D-A0CC-7D01E1697705}" destId="{8C707F2F-53F4-4B1F-9AD4-C8C829096848}" srcOrd="14" destOrd="0" presId="urn:microsoft.com/office/officeart/2005/8/layout/radial5"/>
    <dgm:cxn modelId="{D5700FD9-9E84-4BBB-BFE8-EE88524BBE6F}" type="presParOf" srcId="{3822B274-34BE-4B8D-A0CC-7D01E1697705}" destId="{21E5FD41-B4A7-4FE7-8C4A-5E8E55FFFDF9}" srcOrd="15" destOrd="0" presId="urn:microsoft.com/office/officeart/2005/8/layout/radial5"/>
    <dgm:cxn modelId="{D476415B-9039-4045-9BE8-43CD07EABCC6}" type="presParOf" srcId="{21E5FD41-B4A7-4FE7-8C4A-5E8E55FFFDF9}" destId="{2BE87FCF-B7CA-4CD7-93F7-A24CE8567BB7}" srcOrd="0" destOrd="0" presId="urn:microsoft.com/office/officeart/2005/8/layout/radial5"/>
    <dgm:cxn modelId="{1812AD16-CC74-40DC-9C1D-7A9A48E35485}" type="presParOf" srcId="{3822B274-34BE-4B8D-A0CC-7D01E1697705}" destId="{A8F3D15A-A043-40C7-9282-997D74C1A86D}" srcOrd="16" destOrd="0" presId="urn:microsoft.com/office/officeart/2005/8/layout/radial5"/>
    <dgm:cxn modelId="{F71B217A-0766-4661-A2E9-C2864A549ED3}" type="presParOf" srcId="{3822B274-34BE-4B8D-A0CC-7D01E1697705}" destId="{EEE99268-054E-456E-AF09-DDE59C7F16EC}" srcOrd="17" destOrd="0" presId="urn:microsoft.com/office/officeart/2005/8/layout/radial5"/>
    <dgm:cxn modelId="{6C890265-F2DD-4FA1-89FC-380219A1DCBF}" type="presParOf" srcId="{EEE99268-054E-456E-AF09-DDE59C7F16EC}" destId="{8D2F13CF-73B6-43DB-A7EF-6A4220783767}" srcOrd="0" destOrd="0" presId="urn:microsoft.com/office/officeart/2005/8/layout/radial5"/>
    <dgm:cxn modelId="{FAE80C22-5653-4A2C-9776-5BEF1C75FE11}" type="presParOf" srcId="{3822B274-34BE-4B8D-A0CC-7D01E1697705}" destId="{A3B92D5B-D09C-4521-8B63-51092485269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ED04F-5DDC-473F-AD75-5C144B58B7A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150F3-19C8-4A5E-BCFB-2DA179479A21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Сейсмическая активность</a:t>
          </a:r>
          <a:endParaRPr lang="ru-RU" sz="1800" b="1" dirty="0">
            <a:latin typeface="+mj-lt"/>
          </a:endParaRPr>
        </a:p>
      </dgm:t>
    </dgm:pt>
    <dgm:pt modelId="{1297F7C2-6590-41C5-8BD7-4C27FAD26F90}" type="parTrans" cxnId="{CDF52D8B-7045-4360-BCAD-03C4AB7C139B}">
      <dgm:prSet/>
      <dgm:spPr/>
      <dgm:t>
        <a:bodyPr/>
        <a:lstStyle/>
        <a:p>
          <a:endParaRPr lang="ru-RU" sz="1200"/>
        </a:p>
      </dgm:t>
    </dgm:pt>
    <dgm:pt modelId="{1D02E772-357F-4399-B484-58558A85FE0F}" type="sibTrans" cxnId="{CDF52D8B-7045-4360-BCAD-03C4AB7C139B}">
      <dgm:prSet/>
      <dgm:spPr/>
      <dgm:t>
        <a:bodyPr/>
        <a:lstStyle/>
        <a:p>
          <a:endParaRPr lang="ru-RU" sz="1200"/>
        </a:p>
      </dgm:t>
    </dgm:pt>
    <dgm:pt modelId="{1E82A996-E8B2-4E8D-AF40-8480AC3F7BD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Отработка продуктивных пластов, их количество</a:t>
          </a:r>
          <a:endParaRPr lang="ru-RU" sz="1200" b="0" dirty="0">
            <a:latin typeface="+mj-lt"/>
          </a:endParaRPr>
        </a:p>
      </dgm:t>
    </dgm:pt>
    <dgm:pt modelId="{B0485BBE-168B-4CA5-B4E8-B9E03FD716FB}" type="parTrans" cxnId="{8CFFE3B8-209D-4173-8B44-FE2035DBF240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F5E4E946-646F-4510-82D9-0F074D2B4C93}" type="sibTrans" cxnId="{8CFFE3B8-209D-4173-8B44-FE2035DBF240}">
      <dgm:prSet/>
      <dgm:spPr/>
      <dgm:t>
        <a:bodyPr/>
        <a:lstStyle/>
        <a:p>
          <a:endParaRPr lang="ru-RU" sz="1200"/>
        </a:p>
      </dgm:t>
    </dgm:pt>
    <dgm:pt modelId="{9942F8AD-C7C1-41D0-BF65-6645A350853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+mj-lt"/>
            </a:rPr>
            <a:t>Возраст горных выработок</a:t>
          </a:r>
        </a:p>
      </dgm:t>
    </dgm:pt>
    <dgm:pt modelId="{7605AAF7-2BB0-40E6-ADCF-E17D8813CB3A}" type="parTrans" cxnId="{01359DB2-5BB7-4F74-9EC5-F73471A3116D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50B6FD7E-252D-4564-ADAD-6F15A346AADC}" type="sibTrans" cxnId="{01359DB2-5BB7-4F74-9EC5-F73471A3116D}">
      <dgm:prSet/>
      <dgm:spPr/>
      <dgm:t>
        <a:bodyPr/>
        <a:lstStyle/>
        <a:p>
          <a:endParaRPr lang="ru-RU" sz="1200"/>
        </a:p>
      </dgm:t>
    </dgm:pt>
    <dgm:pt modelId="{85D4985F-D3AC-4C56-A1DF-E67FCD1D54A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+mj-lt"/>
            </a:rPr>
            <a:t>Влияние закладочных работ, их возраст</a:t>
          </a:r>
          <a:endParaRPr lang="ru-RU" sz="1200" b="0" dirty="0">
            <a:latin typeface="+mj-lt"/>
          </a:endParaRPr>
        </a:p>
      </dgm:t>
    </dgm:pt>
    <dgm:pt modelId="{FB25F1CF-A1BF-4BF3-A516-FDBDCA6E3933}" type="parTrans" cxnId="{D57D8930-59DB-4627-BF24-4AE589288DF2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0C756579-44B6-4F8C-AE99-AA0D3F0ED583}" type="sibTrans" cxnId="{D57D8930-59DB-4627-BF24-4AE589288DF2}">
      <dgm:prSet/>
      <dgm:spPr/>
      <dgm:t>
        <a:bodyPr/>
        <a:lstStyle/>
        <a:p>
          <a:endParaRPr lang="ru-RU" sz="1200"/>
        </a:p>
      </dgm:t>
    </dgm:pt>
    <dgm:pt modelId="{0EFA0C87-29B2-44EA-924F-85B3FAF743B9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Физико-механические свойства пород </a:t>
          </a:r>
          <a:endParaRPr lang="ru-RU" sz="1200" b="0" dirty="0">
            <a:latin typeface="+mj-lt"/>
          </a:endParaRPr>
        </a:p>
      </dgm:t>
    </dgm:pt>
    <dgm:pt modelId="{0176AB5C-B8A3-4A99-9835-1E2BE649D87C}" type="parTrans" cxnId="{0AAC7FA7-C7F4-4F6E-9355-F47328BE383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46372106-E26A-464E-A8A2-0BFBBBCAA5DD}" type="sibTrans" cxnId="{0AAC7FA7-C7F4-4F6E-9355-F47328BE3839}">
      <dgm:prSet/>
      <dgm:spPr/>
      <dgm:t>
        <a:bodyPr/>
        <a:lstStyle/>
        <a:p>
          <a:endParaRPr lang="ru-RU" sz="1200"/>
        </a:p>
      </dgm:t>
    </dgm:pt>
    <dgm:pt modelId="{7D6F24D8-C9C0-43BC-87C7-B2F4A90D8190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Другие факторы</a:t>
          </a:r>
          <a:endParaRPr lang="ru-RU" sz="1200" b="0" dirty="0">
            <a:latin typeface="+mj-lt"/>
          </a:endParaRPr>
        </a:p>
      </dgm:t>
    </dgm:pt>
    <dgm:pt modelId="{FD9C59D9-2B12-4993-8521-A87A02F14F96}" type="parTrans" cxnId="{32402951-08E2-45CD-ABE4-19F97E9C0A6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8B6DCE76-62D7-4B57-9766-41E64103338C}" type="sibTrans" cxnId="{32402951-08E2-45CD-ABE4-19F97E9C0A6F}">
      <dgm:prSet/>
      <dgm:spPr/>
      <dgm:t>
        <a:bodyPr/>
        <a:lstStyle/>
        <a:p>
          <a:endParaRPr lang="ru-RU" sz="1200"/>
        </a:p>
      </dgm:t>
    </dgm:pt>
    <dgm:pt modelId="{DD4A1F42-C9DA-4E02-B441-569A9F09A25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Влияние взрывных работ</a:t>
          </a:r>
          <a:endParaRPr lang="ru-RU" sz="1200" b="0" dirty="0">
            <a:latin typeface="+mj-lt"/>
          </a:endParaRPr>
        </a:p>
      </dgm:t>
    </dgm:pt>
    <dgm:pt modelId="{5B57CA82-3D75-468B-A340-69A37B66297B}" type="parTrans" cxnId="{024AF54E-4795-436F-9CD4-AEB356F6FDC3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9D1F08B5-65CA-4C57-8B1D-884FE5DA6C94}" type="sibTrans" cxnId="{024AF54E-4795-436F-9CD4-AEB356F6FDC3}">
      <dgm:prSet/>
      <dgm:spPr/>
      <dgm:t>
        <a:bodyPr/>
        <a:lstStyle/>
        <a:p>
          <a:endParaRPr lang="ru-RU" sz="1200"/>
        </a:p>
      </dgm:t>
    </dgm:pt>
    <dgm:pt modelId="{04538906-5900-4AD6-8C7E-8ACDF1553994}">
      <dgm:prSet phldrT="[Текст]" custT="1"/>
      <dgm:spPr/>
      <dgm:t>
        <a:bodyPr/>
        <a:lstStyle/>
        <a:p>
          <a:r>
            <a:rPr lang="ru-RU" sz="1200" b="0" dirty="0" smtClean="0">
              <a:latin typeface="+mj-lt"/>
            </a:rPr>
            <a:t>Влияние удаленных землетрясений</a:t>
          </a:r>
          <a:endParaRPr lang="ru-RU" sz="1200" b="0" dirty="0">
            <a:latin typeface="+mj-lt"/>
          </a:endParaRPr>
        </a:p>
      </dgm:t>
    </dgm:pt>
    <dgm:pt modelId="{DC906F09-B643-4FC6-B8DB-C83955C38B58}" type="parTrans" cxnId="{1216BE2E-C9C7-49B4-A808-E9BC270D977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 sz="1200"/>
        </a:p>
      </dgm:t>
    </dgm:pt>
    <dgm:pt modelId="{FFA7B26A-CB21-47B2-AC6C-DDD739914330}" type="sibTrans" cxnId="{1216BE2E-C9C7-49B4-A808-E9BC270D977F}">
      <dgm:prSet/>
      <dgm:spPr/>
      <dgm:t>
        <a:bodyPr/>
        <a:lstStyle/>
        <a:p>
          <a:endParaRPr lang="ru-RU" sz="1200"/>
        </a:p>
      </dgm:t>
    </dgm:pt>
    <dgm:pt modelId="{EA48BA8E-EAC4-45C0-9DBD-26BA96AFC075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 Геометрические параметры камеры</a:t>
          </a:r>
          <a:endParaRPr lang="ru-RU" sz="1200" b="0" dirty="0">
            <a:latin typeface="+mj-lt"/>
          </a:endParaRPr>
        </a:p>
      </dgm:t>
    </dgm:pt>
    <dgm:pt modelId="{6EB91613-38F2-473F-A284-C65EF3A874AF}" type="parTrans" cxnId="{6691FFDF-38DC-4C79-A118-6FB91B8E1560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0053E54-96DE-4CDC-9F86-4A754B06927A}" type="sibTrans" cxnId="{6691FFDF-38DC-4C79-A118-6FB91B8E1560}">
      <dgm:prSet/>
      <dgm:spPr/>
      <dgm:t>
        <a:bodyPr/>
        <a:lstStyle/>
        <a:p>
          <a:endParaRPr lang="ru-RU"/>
        </a:p>
      </dgm:t>
    </dgm:pt>
    <dgm:pt modelId="{F3A2C660-8C03-4C8A-B96B-410FD2DABDD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200" b="0" dirty="0" smtClean="0">
              <a:latin typeface="+mj-lt"/>
            </a:rPr>
            <a:t>Геологические и тектонические неоднородности</a:t>
          </a:r>
          <a:endParaRPr lang="ru-RU" sz="1200" b="0" dirty="0">
            <a:latin typeface="+mj-lt"/>
          </a:endParaRPr>
        </a:p>
      </dgm:t>
    </dgm:pt>
    <dgm:pt modelId="{EF5CCAAC-F28B-4A63-973F-BA11891BC4DB}" type="sibTrans" cxnId="{4C689675-C8F8-43D9-AEC1-E66077A8460D}">
      <dgm:prSet/>
      <dgm:spPr/>
      <dgm:t>
        <a:bodyPr/>
        <a:lstStyle/>
        <a:p>
          <a:endParaRPr lang="ru-RU"/>
        </a:p>
      </dgm:t>
    </dgm:pt>
    <dgm:pt modelId="{BDF292DE-5891-4851-B9BF-34BBE2930C6D}" type="parTrans" cxnId="{4C689675-C8F8-43D9-AEC1-E66077A8460D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822B274-34BE-4B8D-A0CC-7D01E1697705}" type="pres">
      <dgm:prSet presAssocID="{B87ED04F-5DDC-473F-AD75-5C144B58B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FC001-DCE8-4A48-80AB-A15E3855CB8F}" type="pres">
      <dgm:prSet presAssocID="{68D150F3-19C8-4A5E-BCFB-2DA179479A21}" presName="centerShape" presStyleLbl="node0" presStyleIdx="0" presStyleCnt="1" custScaleX="220123" custScaleY="127555"/>
      <dgm:spPr/>
      <dgm:t>
        <a:bodyPr/>
        <a:lstStyle/>
        <a:p>
          <a:endParaRPr lang="ru-RU"/>
        </a:p>
      </dgm:t>
    </dgm:pt>
    <dgm:pt modelId="{B233B73E-2CC0-4571-A5D8-5A23E4B58E5D}" type="pres">
      <dgm:prSet presAssocID="{B0485BBE-168B-4CA5-B4E8-B9E03FD716F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6FF1615D-BBA5-4E10-AC3B-57E50FCA5495}" type="pres">
      <dgm:prSet presAssocID="{B0485BBE-168B-4CA5-B4E8-B9E03FD716F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8EBFC89-DFC5-4F84-BCA8-846F5BCA0DC4}" type="pres">
      <dgm:prSet presAssocID="{1E82A996-E8B2-4E8D-AF40-8480AC3F7BD7}" presName="node" presStyleLbl="node1" presStyleIdx="0" presStyleCnt="9" custScaleX="189226" custScaleY="101841" custRadScaleRad="98969" custRadScaleInc="-1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500E7-A445-454A-8441-C78B01A1BF87}" type="pres">
      <dgm:prSet presAssocID="{7605AAF7-2BB0-40E6-ADCF-E17D8813CB3A}" presName="parTrans" presStyleLbl="sibTrans2D1" presStyleIdx="1" presStyleCnt="9"/>
      <dgm:spPr/>
      <dgm:t>
        <a:bodyPr/>
        <a:lstStyle/>
        <a:p>
          <a:endParaRPr lang="ru-RU"/>
        </a:p>
      </dgm:t>
    </dgm:pt>
    <dgm:pt modelId="{9CADC320-D207-4DD0-B7B8-309FB1C1BAC0}" type="pres">
      <dgm:prSet presAssocID="{7605AAF7-2BB0-40E6-ADCF-E17D8813CB3A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AE6D2FA9-3AD5-4536-BA08-813D22FBC65E}" type="pres">
      <dgm:prSet presAssocID="{9942F8AD-C7C1-41D0-BF65-6645A350853E}" presName="node" presStyleLbl="node1" presStyleIdx="1" presStyleCnt="9" custScaleX="189226" custScaleY="101841" custRadScaleRad="124841" custRadScaleInc="5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CD7B0-06E9-42E2-B1E5-488BA630CCF4}" type="pres">
      <dgm:prSet presAssocID="{FB25F1CF-A1BF-4BF3-A516-FDBDCA6E3933}" presName="parTrans" presStyleLbl="sibTrans2D1" presStyleIdx="2" presStyleCnt="9"/>
      <dgm:spPr/>
      <dgm:t>
        <a:bodyPr/>
        <a:lstStyle/>
        <a:p>
          <a:endParaRPr lang="ru-RU"/>
        </a:p>
      </dgm:t>
    </dgm:pt>
    <dgm:pt modelId="{6300509E-83EB-4B8A-8DFF-2D691111714C}" type="pres">
      <dgm:prSet presAssocID="{FB25F1CF-A1BF-4BF3-A516-FDBDCA6E393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1CA3C16F-AA92-4CCC-9E55-B50A4502CDD6}" type="pres">
      <dgm:prSet presAssocID="{85D4985F-D3AC-4C56-A1DF-E67FCD1D54A6}" presName="node" presStyleLbl="node1" presStyleIdx="2" presStyleCnt="9" custScaleX="189226" custScaleY="101841" custRadScaleRad="138486" custRadScaleInc="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08EF-61EE-411F-95AA-453BAD3D200E}" type="pres">
      <dgm:prSet presAssocID="{0176AB5C-B8A3-4A99-9835-1E2BE649D87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68D2E1A9-32CC-470E-9579-2564A48C17AF}" type="pres">
      <dgm:prSet presAssocID="{0176AB5C-B8A3-4A99-9835-1E2BE649D87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9D9DDE54-7CA8-4442-AFC6-CEA7D4308073}" type="pres">
      <dgm:prSet presAssocID="{0EFA0C87-29B2-44EA-924F-85B3FAF743B9}" presName="node" presStyleLbl="node1" presStyleIdx="3" presStyleCnt="9" custScaleX="198103" custScaleY="101841" custRadScaleRad="127550" custRadScaleInc="-4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4F12B-0FD5-4160-9314-5DBF09C16548}" type="pres">
      <dgm:prSet presAssocID="{BDF292DE-5891-4851-B9BF-34BBE2930C6D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2925B31-D1B4-4557-9C40-3DAC081B49C2}" type="pres">
      <dgm:prSet presAssocID="{BDF292DE-5891-4851-B9BF-34BBE2930C6D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5C308ED3-7D1A-4DD5-826E-1FBF4E21F33F}" type="pres">
      <dgm:prSet presAssocID="{F3A2C660-8C03-4C8A-B96B-410FD2DABDD6}" presName="node" presStyleLbl="node1" presStyleIdx="4" presStyleCnt="9" custScaleX="185172" custScaleY="97930" custRadScaleRad="108756" custRadScaleInc="-5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F9B7B-1071-49B8-AED5-EF447BB6AEDB}" type="pres">
      <dgm:prSet presAssocID="{FD9C59D9-2B12-4993-8521-A87A02F14F9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58341078-BCBD-43B6-87DD-D798093AD0B9}" type="pres">
      <dgm:prSet presAssocID="{FD9C59D9-2B12-4993-8521-A87A02F14F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DFF980B9-1E36-4760-B3D4-54975EE8C760}" type="pres">
      <dgm:prSet presAssocID="{7D6F24D8-C9C0-43BC-87C7-B2F4A90D8190}" presName="node" presStyleLbl="node1" presStyleIdx="5" presStyleCnt="9" custScaleX="189226" custScaleY="101841" custRadScaleRad="102375" custRadScaleInc="4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2460-AF12-4FC9-9ADF-5A8B60EAE5C4}" type="pres">
      <dgm:prSet presAssocID="{DC906F09-B643-4FC6-B8DB-C83955C38B58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5A0675B-B376-47A8-B030-5CBB61A3CC6B}" type="pres">
      <dgm:prSet presAssocID="{DC906F09-B643-4FC6-B8DB-C83955C38B58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8C707F2F-53F4-4B1F-9AD4-C8C829096848}" type="pres">
      <dgm:prSet presAssocID="{04538906-5900-4AD6-8C7E-8ACDF1553994}" presName="node" presStyleLbl="node1" presStyleIdx="6" presStyleCnt="9" custScaleX="189226" custScaleY="101841" custRadScaleRad="124266" custRadScaleInc="4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5FD41-B4A7-4FE7-8C4A-5E8E55FFFDF9}" type="pres">
      <dgm:prSet presAssocID="{5B57CA82-3D75-468B-A340-69A37B66297B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BE87FCF-B7CA-4CD7-93F7-A24CE8567BB7}" type="pres">
      <dgm:prSet presAssocID="{5B57CA82-3D75-468B-A340-69A37B66297B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8F3D15A-A043-40C7-9282-997D74C1A86D}" type="pres">
      <dgm:prSet presAssocID="{DD4A1F42-C9DA-4E02-B441-569A9F09A25F}" presName="node" presStyleLbl="node1" presStyleIdx="7" presStyleCnt="9" custScaleX="189226" custScaleY="101841" custRadScaleRad="133915" custRadScaleInc="-2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99268-054E-456E-AF09-DDE59C7F16EC}" type="pres">
      <dgm:prSet presAssocID="{6EB91613-38F2-473F-A284-C65EF3A874AF}" presName="parTrans" presStyleLbl="sibTrans2D1" presStyleIdx="8" presStyleCnt="9"/>
      <dgm:spPr/>
      <dgm:t>
        <a:bodyPr/>
        <a:lstStyle/>
        <a:p>
          <a:endParaRPr lang="ru-RU"/>
        </a:p>
      </dgm:t>
    </dgm:pt>
    <dgm:pt modelId="{8D2F13CF-73B6-43DB-A7EF-6A4220783767}" type="pres">
      <dgm:prSet presAssocID="{6EB91613-38F2-473F-A284-C65EF3A874AF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3B92D5B-D09C-4521-8B63-510924852696}" type="pres">
      <dgm:prSet presAssocID="{EA48BA8E-EAC4-45C0-9DBD-26BA96AFC075}" presName="node" presStyleLbl="node1" presStyleIdx="8" presStyleCnt="9" custScaleX="189226" custScaleY="101841" custRadScaleRad="122824" custRadScaleInc="-6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7A3DC-F753-43CD-8A7D-5D024E685B3F}" type="presOf" srcId="{6EB91613-38F2-473F-A284-C65EF3A874AF}" destId="{EEE99268-054E-456E-AF09-DDE59C7F16EC}" srcOrd="0" destOrd="0" presId="urn:microsoft.com/office/officeart/2005/8/layout/radial5"/>
    <dgm:cxn modelId="{0445D088-BD8F-4A51-A24E-35275684C5BA}" type="presOf" srcId="{DC906F09-B643-4FC6-B8DB-C83955C38B58}" destId="{E5A0675B-B376-47A8-B030-5CBB61A3CC6B}" srcOrd="1" destOrd="0" presId="urn:microsoft.com/office/officeart/2005/8/layout/radial5"/>
    <dgm:cxn modelId="{1216BE2E-C9C7-49B4-A808-E9BC270D977F}" srcId="{68D150F3-19C8-4A5E-BCFB-2DA179479A21}" destId="{04538906-5900-4AD6-8C7E-8ACDF1553994}" srcOrd="6" destOrd="0" parTransId="{DC906F09-B643-4FC6-B8DB-C83955C38B58}" sibTransId="{FFA7B26A-CB21-47B2-AC6C-DDD739914330}"/>
    <dgm:cxn modelId="{0AAC7FA7-C7F4-4F6E-9355-F47328BE3839}" srcId="{68D150F3-19C8-4A5E-BCFB-2DA179479A21}" destId="{0EFA0C87-29B2-44EA-924F-85B3FAF743B9}" srcOrd="3" destOrd="0" parTransId="{0176AB5C-B8A3-4A99-9835-1E2BE649D87C}" sibTransId="{46372106-E26A-464E-A8A2-0BFBBBCAA5DD}"/>
    <dgm:cxn modelId="{EDFB32DE-CF09-49C0-BEF5-92474ABCF4A0}" type="presOf" srcId="{0EFA0C87-29B2-44EA-924F-85B3FAF743B9}" destId="{9D9DDE54-7CA8-4442-AFC6-CEA7D4308073}" srcOrd="0" destOrd="0" presId="urn:microsoft.com/office/officeart/2005/8/layout/radial5"/>
    <dgm:cxn modelId="{BBD14CC6-30A5-4B09-B6EB-4EB054FEC399}" type="presOf" srcId="{04538906-5900-4AD6-8C7E-8ACDF1553994}" destId="{8C707F2F-53F4-4B1F-9AD4-C8C829096848}" srcOrd="0" destOrd="0" presId="urn:microsoft.com/office/officeart/2005/8/layout/radial5"/>
    <dgm:cxn modelId="{E19397D1-3C22-4899-946D-72FD125C671B}" type="presOf" srcId="{5B57CA82-3D75-468B-A340-69A37B66297B}" destId="{2BE87FCF-B7CA-4CD7-93F7-A24CE8567BB7}" srcOrd="1" destOrd="0" presId="urn:microsoft.com/office/officeart/2005/8/layout/radial5"/>
    <dgm:cxn modelId="{7E90FBCC-5707-46DD-A410-1ADBE80C674B}" type="presOf" srcId="{BDF292DE-5891-4851-B9BF-34BBE2930C6D}" destId="{22925B31-D1B4-4557-9C40-3DAC081B49C2}" srcOrd="1" destOrd="0" presId="urn:microsoft.com/office/officeart/2005/8/layout/radial5"/>
    <dgm:cxn modelId="{C219DE16-529D-42B0-B856-754DBB4442F1}" type="presOf" srcId="{85D4985F-D3AC-4C56-A1DF-E67FCD1D54A6}" destId="{1CA3C16F-AA92-4CCC-9E55-B50A4502CDD6}" srcOrd="0" destOrd="0" presId="urn:microsoft.com/office/officeart/2005/8/layout/radial5"/>
    <dgm:cxn modelId="{2DE9B1DC-1E16-4C02-991D-6FD1723705BB}" type="presOf" srcId="{F3A2C660-8C03-4C8A-B96B-410FD2DABDD6}" destId="{5C308ED3-7D1A-4DD5-826E-1FBF4E21F33F}" srcOrd="0" destOrd="0" presId="urn:microsoft.com/office/officeart/2005/8/layout/radial5"/>
    <dgm:cxn modelId="{8CFFE3B8-209D-4173-8B44-FE2035DBF240}" srcId="{68D150F3-19C8-4A5E-BCFB-2DA179479A21}" destId="{1E82A996-E8B2-4E8D-AF40-8480AC3F7BD7}" srcOrd="0" destOrd="0" parTransId="{B0485BBE-168B-4CA5-B4E8-B9E03FD716FB}" sibTransId="{F5E4E946-646F-4510-82D9-0F074D2B4C93}"/>
    <dgm:cxn modelId="{CDF52D8B-7045-4360-BCAD-03C4AB7C139B}" srcId="{B87ED04F-5DDC-473F-AD75-5C144B58B7A7}" destId="{68D150F3-19C8-4A5E-BCFB-2DA179479A21}" srcOrd="0" destOrd="0" parTransId="{1297F7C2-6590-41C5-8BD7-4C27FAD26F90}" sibTransId="{1D02E772-357F-4399-B484-58558A85FE0F}"/>
    <dgm:cxn modelId="{29F14EC0-4594-4399-B3F8-4E98C0684020}" type="presOf" srcId="{EA48BA8E-EAC4-45C0-9DBD-26BA96AFC075}" destId="{A3B92D5B-D09C-4521-8B63-510924852696}" srcOrd="0" destOrd="0" presId="urn:microsoft.com/office/officeart/2005/8/layout/radial5"/>
    <dgm:cxn modelId="{69BE7C1A-741B-44C6-AF12-AEBAB347B555}" type="presOf" srcId="{7605AAF7-2BB0-40E6-ADCF-E17D8813CB3A}" destId="{4F2500E7-A445-454A-8441-C78B01A1BF87}" srcOrd="0" destOrd="0" presId="urn:microsoft.com/office/officeart/2005/8/layout/radial5"/>
    <dgm:cxn modelId="{01359DB2-5BB7-4F74-9EC5-F73471A3116D}" srcId="{68D150F3-19C8-4A5E-BCFB-2DA179479A21}" destId="{9942F8AD-C7C1-41D0-BF65-6645A350853E}" srcOrd="1" destOrd="0" parTransId="{7605AAF7-2BB0-40E6-ADCF-E17D8813CB3A}" sibTransId="{50B6FD7E-252D-4564-ADAD-6F15A346AADC}"/>
    <dgm:cxn modelId="{9509C4CC-EB1C-476D-8CBD-9B90E748386F}" type="presOf" srcId="{0176AB5C-B8A3-4A99-9835-1E2BE649D87C}" destId="{68D2E1A9-32CC-470E-9579-2564A48C17AF}" srcOrd="1" destOrd="0" presId="urn:microsoft.com/office/officeart/2005/8/layout/radial5"/>
    <dgm:cxn modelId="{E9E9F94C-9E2D-46E9-8ED0-BE196A7D5438}" type="presOf" srcId="{0176AB5C-B8A3-4A99-9835-1E2BE649D87C}" destId="{C73508EF-61EE-411F-95AA-453BAD3D200E}" srcOrd="0" destOrd="0" presId="urn:microsoft.com/office/officeart/2005/8/layout/radial5"/>
    <dgm:cxn modelId="{2450468F-FC91-4C6A-8195-09BC2C3235B4}" type="presOf" srcId="{FB25F1CF-A1BF-4BF3-A516-FDBDCA6E3933}" destId="{6300509E-83EB-4B8A-8DFF-2D691111714C}" srcOrd="1" destOrd="0" presId="urn:microsoft.com/office/officeart/2005/8/layout/radial5"/>
    <dgm:cxn modelId="{0F9EE75F-BC37-4234-933C-C5C18B1BCFB2}" type="presOf" srcId="{6EB91613-38F2-473F-A284-C65EF3A874AF}" destId="{8D2F13CF-73B6-43DB-A7EF-6A4220783767}" srcOrd="1" destOrd="0" presId="urn:microsoft.com/office/officeart/2005/8/layout/radial5"/>
    <dgm:cxn modelId="{32402951-08E2-45CD-ABE4-19F97E9C0A6F}" srcId="{68D150F3-19C8-4A5E-BCFB-2DA179479A21}" destId="{7D6F24D8-C9C0-43BC-87C7-B2F4A90D8190}" srcOrd="5" destOrd="0" parTransId="{FD9C59D9-2B12-4993-8521-A87A02F14F96}" sibTransId="{8B6DCE76-62D7-4B57-9766-41E64103338C}"/>
    <dgm:cxn modelId="{265B8E64-8D03-4895-A5C3-B67F5654E785}" type="presOf" srcId="{68D150F3-19C8-4A5E-BCFB-2DA179479A21}" destId="{704FC001-DCE8-4A48-80AB-A15E3855CB8F}" srcOrd="0" destOrd="0" presId="urn:microsoft.com/office/officeart/2005/8/layout/radial5"/>
    <dgm:cxn modelId="{6DF9F751-D602-4BF8-BCAC-288E0F16B5D8}" type="presOf" srcId="{FB25F1CF-A1BF-4BF3-A516-FDBDCA6E3933}" destId="{A4ACD7B0-06E9-42E2-B1E5-488BA630CCF4}" srcOrd="0" destOrd="0" presId="urn:microsoft.com/office/officeart/2005/8/layout/radial5"/>
    <dgm:cxn modelId="{5F8BFC6D-263F-4982-89D0-430EBCEC2CFA}" type="presOf" srcId="{B0485BBE-168B-4CA5-B4E8-B9E03FD716FB}" destId="{B233B73E-2CC0-4571-A5D8-5A23E4B58E5D}" srcOrd="0" destOrd="0" presId="urn:microsoft.com/office/officeart/2005/8/layout/radial5"/>
    <dgm:cxn modelId="{D57D8930-59DB-4627-BF24-4AE589288DF2}" srcId="{68D150F3-19C8-4A5E-BCFB-2DA179479A21}" destId="{85D4985F-D3AC-4C56-A1DF-E67FCD1D54A6}" srcOrd="2" destOrd="0" parTransId="{FB25F1CF-A1BF-4BF3-A516-FDBDCA6E3933}" sibTransId="{0C756579-44B6-4F8C-AE99-AA0D3F0ED583}"/>
    <dgm:cxn modelId="{6691FFDF-38DC-4C79-A118-6FB91B8E1560}" srcId="{68D150F3-19C8-4A5E-BCFB-2DA179479A21}" destId="{EA48BA8E-EAC4-45C0-9DBD-26BA96AFC075}" srcOrd="8" destOrd="0" parTransId="{6EB91613-38F2-473F-A284-C65EF3A874AF}" sibTransId="{30053E54-96DE-4CDC-9F86-4A754B06927A}"/>
    <dgm:cxn modelId="{491DFAFC-317A-4E59-998D-64618F306475}" type="presOf" srcId="{9942F8AD-C7C1-41D0-BF65-6645A350853E}" destId="{AE6D2FA9-3AD5-4536-BA08-813D22FBC65E}" srcOrd="0" destOrd="0" presId="urn:microsoft.com/office/officeart/2005/8/layout/radial5"/>
    <dgm:cxn modelId="{537122ED-FF24-4CB4-BC0A-104BC85BA12C}" type="presOf" srcId="{7D6F24D8-C9C0-43BC-87C7-B2F4A90D8190}" destId="{DFF980B9-1E36-4760-B3D4-54975EE8C760}" srcOrd="0" destOrd="0" presId="urn:microsoft.com/office/officeart/2005/8/layout/radial5"/>
    <dgm:cxn modelId="{57DD97E8-CD5D-41F3-88E6-0F003BB162BD}" type="presOf" srcId="{7605AAF7-2BB0-40E6-ADCF-E17D8813CB3A}" destId="{9CADC320-D207-4DD0-B7B8-309FB1C1BAC0}" srcOrd="1" destOrd="0" presId="urn:microsoft.com/office/officeart/2005/8/layout/radial5"/>
    <dgm:cxn modelId="{2ED28F38-F6B7-465B-B8C3-24FAA0B18A75}" type="presOf" srcId="{BDF292DE-5891-4851-B9BF-34BBE2930C6D}" destId="{4904F12B-0FD5-4160-9314-5DBF09C16548}" srcOrd="0" destOrd="0" presId="urn:microsoft.com/office/officeart/2005/8/layout/radial5"/>
    <dgm:cxn modelId="{46D44C04-1383-47DC-B0D5-1396B2C8C5E0}" type="presOf" srcId="{FD9C59D9-2B12-4993-8521-A87A02F14F96}" destId="{351F9B7B-1071-49B8-AED5-EF447BB6AEDB}" srcOrd="0" destOrd="0" presId="urn:microsoft.com/office/officeart/2005/8/layout/radial5"/>
    <dgm:cxn modelId="{024AF54E-4795-436F-9CD4-AEB356F6FDC3}" srcId="{68D150F3-19C8-4A5E-BCFB-2DA179479A21}" destId="{DD4A1F42-C9DA-4E02-B441-569A9F09A25F}" srcOrd="7" destOrd="0" parTransId="{5B57CA82-3D75-468B-A340-69A37B66297B}" sibTransId="{9D1F08B5-65CA-4C57-8B1D-884FE5DA6C94}"/>
    <dgm:cxn modelId="{71E0D3AC-FA0E-4110-BEDD-6452F572A411}" type="presOf" srcId="{B87ED04F-5DDC-473F-AD75-5C144B58B7A7}" destId="{3822B274-34BE-4B8D-A0CC-7D01E1697705}" srcOrd="0" destOrd="0" presId="urn:microsoft.com/office/officeart/2005/8/layout/radial5"/>
    <dgm:cxn modelId="{4C689675-C8F8-43D9-AEC1-E66077A8460D}" srcId="{68D150F3-19C8-4A5E-BCFB-2DA179479A21}" destId="{F3A2C660-8C03-4C8A-B96B-410FD2DABDD6}" srcOrd="4" destOrd="0" parTransId="{BDF292DE-5891-4851-B9BF-34BBE2930C6D}" sibTransId="{EF5CCAAC-F28B-4A63-973F-BA11891BC4DB}"/>
    <dgm:cxn modelId="{B0470DC0-4918-4EB9-8567-69C318489B87}" type="presOf" srcId="{FD9C59D9-2B12-4993-8521-A87A02F14F96}" destId="{58341078-BCBD-43B6-87DD-D798093AD0B9}" srcOrd="1" destOrd="0" presId="urn:microsoft.com/office/officeart/2005/8/layout/radial5"/>
    <dgm:cxn modelId="{E432AE9C-6B7F-4728-84E2-0965A79A5AEC}" type="presOf" srcId="{DC906F09-B643-4FC6-B8DB-C83955C38B58}" destId="{793A2460-AF12-4FC9-9ADF-5A8B60EAE5C4}" srcOrd="0" destOrd="0" presId="urn:microsoft.com/office/officeart/2005/8/layout/radial5"/>
    <dgm:cxn modelId="{2B523170-A487-4288-9A01-12546C19C586}" type="presOf" srcId="{5B57CA82-3D75-468B-A340-69A37B66297B}" destId="{21E5FD41-B4A7-4FE7-8C4A-5E8E55FFFDF9}" srcOrd="0" destOrd="0" presId="urn:microsoft.com/office/officeart/2005/8/layout/radial5"/>
    <dgm:cxn modelId="{BF26EA66-6743-42B4-89F5-A3C4F446ACB9}" type="presOf" srcId="{DD4A1F42-C9DA-4E02-B441-569A9F09A25F}" destId="{A8F3D15A-A043-40C7-9282-997D74C1A86D}" srcOrd="0" destOrd="0" presId="urn:microsoft.com/office/officeart/2005/8/layout/radial5"/>
    <dgm:cxn modelId="{0CC3D9D7-FFAE-4A93-96FD-A5915DC11427}" type="presOf" srcId="{B0485BBE-168B-4CA5-B4E8-B9E03FD716FB}" destId="{6FF1615D-BBA5-4E10-AC3B-57E50FCA5495}" srcOrd="1" destOrd="0" presId="urn:microsoft.com/office/officeart/2005/8/layout/radial5"/>
    <dgm:cxn modelId="{B9D40E21-507B-4762-AE74-3B634C164533}" type="presOf" srcId="{1E82A996-E8B2-4E8D-AF40-8480AC3F7BD7}" destId="{78EBFC89-DFC5-4F84-BCA8-846F5BCA0DC4}" srcOrd="0" destOrd="0" presId="urn:microsoft.com/office/officeart/2005/8/layout/radial5"/>
    <dgm:cxn modelId="{1CD23184-57AD-4C15-98F9-8C232446B1C5}" type="presParOf" srcId="{3822B274-34BE-4B8D-A0CC-7D01E1697705}" destId="{704FC001-DCE8-4A48-80AB-A15E3855CB8F}" srcOrd="0" destOrd="0" presId="urn:microsoft.com/office/officeart/2005/8/layout/radial5"/>
    <dgm:cxn modelId="{D8C1628C-377E-4CF2-8E64-5D260F3EB32E}" type="presParOf" srcId="{3822B274-34BE-4B8D-A0CC-7D01E1697705}" destId="{B233B73E-2CC0-4571-A5D8-5A23E4B58E5D}" srcOrd="1" destOrd="0" presId="urn:microsoft.com/office/officeart/2005/8/layout/radial5"/>
    <dgm:cxn modelId="{0472B7A7-1530-49AB-83CA-D8BE8035C7C3}" type="presParOf" srcId="{B233B73E-2CC0-4571-A5D8-5A23E4B58E5D}" destId="{6FF1615D-BBA5-4E10-AC3B-57E50FCA5495}" srcOrd="0" destOrd="0" presId="urn:microsoft.com/office/officeart/2005/8/layout/radial5"/>
    <dgm:cxn modelId="{E2F1B3EB-7D45-434F-B33D-A9960DDC7704}" type="presParOf" srcId="{3822B274-34BE-4B8D-A0CC-7D01E1697705}" destId="{78EBFC89-DFC5-4F84-BCA8-846F5BCA0DC4}" srcOrd="2" destOrd="0" presId="urn:microsoft.com/office/officeart/2005/8/layout/radial5"/>
    <dgm:cxn modelId="{741E30D5-93B8-4951-9C49-16A67AB7DBA2}" type="presParOf" srcId="{3822B274-34BE-4B8D-A0CC-7D01E1697705}" destId="{4F2500E7-A445-454A-8441-C78B01A1BF87}" srcOrd="3" destOrd="0" presId="urn:microsoft.com/office/officeart/2005/8/layout/radial5"/>
    <dgm:cxn modelId="{09F3FBE9-0016-478D-8A47-F54A9B90ECAC}" type="presParOf" srcId="{4F2500E7-A445-454A-8441-C78B01A1BF87}" destId="{9CADC320-D207-4DD0-B7B8-309FB1C1BAC0}" srcOrd="0" destOrd="0" presId="urn:microsoft.com/office/officeart/2005/8/layout/radial5"/>
    <dgm:cxn modelId="{DB3EE782-26EB-4850-BC50-A76376781926}" type="presParOf" srcId="{3822B274-34BE-4B8D-A0CC-7D01E1697705}" destId="{AE6D2FA9-3AD5-4536-BA08-813D22FBC65E}" srcOrd="4" destOrd="0" presId="urn:microsoft.com/office/officeart/2005/8/layout/radial5"/>
    <dgm:cxn modelId="{C02E6348-7160-42FD-B6F9-BCE1B701A5C4}" type="presParOf" srcId="{3822B274-34BE-4B8D-A0CC-7D01E1697705}" destId="{A4ACD7B0-06E9-42E2-B1E5-488BA630CCF4}" srcOrd="5" destOrd="0" presId="urn:microsoft.com/office/officeart/2005/8/layout/radial5"/>
    <dgm:cxn modelId="{5DFA9C13-7302-49FB-93AC-5B8343EC1355}" type="presParOf" srcId="{A4ACD7B0-06E9-42E2-B1E5-488BA630CCF4}" destId="{6300509E-83EB-4B8A-8DFF-2D691111714C}" srcOrd="0" destOrd="0" presId="urn:microsoft.com/office/officeart/2005/8/layout/radial5"/>
    <dgm:cxn modelId="{BDF6E19C-74E0-4E60-9718-845E57E9A9A6}" type="presParOf" srcId="{3822B274-34BE-4B8D-A0CC-7D01E1697705}" destId="{1CA3C16F-AA92-4CCC-9E55-B50A4502CDD6}" srcOrd="6" destOrd="0" presId="urn:microsoft.com/office/officeart/2005/8/layout/radial5"/>
    <dgm:cxn modelId="{81283130-00E1-4F27-8704-C47347067A77}" type="presParOf" srcId="{3822B274-34BE-4B8D-A0CC-7D01E1697705}" destId="{C73508EF-61EE-411F-95AA-453BAD3D200E}" srcOrd="7" destOrd="0" presId="urn:microsoft.com/office/officeart/2005/8/layout/radial5"/>
    <dgm:cxn modelId="{2BA636E6-673C-4020-BF8A-08F81B534215}" type="presParOf" srcId="{C73508EF-61EE-411F-95AA-453BAD3D200E}" destId="{68D2E1A9-32CC-470E-9579-2564A48C17AF}" srcOrd="0" destOrd="0" presId="urn:microsoft.com/office/officeart/2005/8/layout/radial5"/>
    <dgm:cxn modelId="{0C3D78EA-5A33-4CD6-83C8-157C44CCBF0A}" type="presParOf" srcId="{3822B274-34BE-4B8D-A0CC-7D01E1697705}" destId="{9D9DDE54-7CA8-4442-AFC6-CEA7D4308073}" srcOrd="8" destOrd="0" presId="urn:microsoft.com/office/officeart/2005/8/layout/radial5"/>
    <dgm:cxn modelId="{256F9C98-D343-4DE6-9A9A-4FE380D75205}" type="presParOf" srcId="{3822B274-34BE-4B8D-A0CC-7D01E1697705}" destId="{4904F12B-0FD5-4160-9314-5DBF09C16548}" srcOrd="9" destOrd="0" presId="urn:microsoft.com/office/officeart/2005/8/layout/radial5"/>
    <dgm:cxn modelId="{DB699517-3560-45BE-8792-182194CE2A5C}" type="presParOf" srcId="{4904F12B-0FD5-4160-9314-5DBF09C16548}" destId="{22925B31-D1B4-4557-9C40-3DAC081B49C2}" srcOrd="0" destOrd="0" presId="urn:microsoft.com/office/officeart/2005/8/layout/radial5"/>
    <dgm:cxn modelId="{A1E6EE5A-5D0A-44C8-8904-4B04EEB32FB4}" type="presParOf" srcId="{3822B274-34BE-4B8D-A0CC-7D01E1697705}" destId="{5C308ED3-7D1A-4DD5-826E-1FBF4E21F33F}" srcOrd="10" destOrd="0" presId="urn:microsoft.com/office/officeart/2005/8/layout/radial5"/>
    <dgm:cxn modelId="{DAE54F76-6C63-4195-8ECF-6A770A601F53}" type="presParOf" srcId="{3822B274-34BE-4B8D-A0CC-7D01E1697705}" destId="{351F9B7B-1071-49B8-AED5-EF447BB6AEDB}" srcOrd="11" destOrd="0" presId="urn:microsoft.com/office/officeart/2005/8/layout/radial5"/>
    <dgm:cxn modelId="{F7229CD1-7153-489B-9C8E-0969364AF01C}" type="presParOf" srcId="{351F9B7B-1071-49B8-AED5-EF447BB6AEDB}" destId="{58341078-BCBD-43B6-87DD-D798093AD0B9}" srcOrd="0" destOrd="0" presId="urn:microsoft.com/office/officeart/2005/8/layout/radial5"/>
    <dgm:cxn modelId="{B72CFBA9-1F1D-4B95-8AEE-E323E206AB65}" type="presParOf" srcId="{3822B274-34BE-4B8D-A0CC-7D01E1697705}" destId="{DFF980B9-1E36-4760-B3D4-54975EE8C760}" srcOrd="12" destOrd="0" presId="urn:microsoft.com/office/officeart/2005/8/layout/radial5"/>
    <dgm:cxn modelId="{7558660E-D788-4A9D-BC38-69AA0DA14142}" type="presParOf" srcId="{3822B274-34BE-4B8D-A0CC-7D01E1697705}" destId="{793A2460-AF12-4FC9-9ADF-5A8B60EAE5C4}" srcOrd="13" destOrd="0" presId="urn:microsoft.com/office/officeart/2005/8/layout/radial5"/>
    <dgm:cxn modelId="{61AF55B6-877E-4C91-9700-DEC7D177F48C}" type="presParOf" srcId="{793A2460-AF12-4FC9-9ADF-5A8B60EAE5C4}" destId="{E5A0675B-B376-47A8-B030-5CBB61A3CC6B}" srcOrd="0" destOrd="0" presId="urn:microsoft.com/office/officeart/2005/8/layout/radial5"/>
    <dgm:cxn modelId="{C19A967E-5D15-4D9E-A837-EC1A2CFF934E}" type="presParOf" srcId="{3822B274-34BE-4B8D-A0CC-7D01E1697705}" destId="{8C707F2F-53F4-4B1F-9AD4-C8C829096848}" srcOrd="14" destOrd="0" presId="urn:microsoft.com/office/officeart/2005/8/layout/radial5"/>
    <dgm:cxn modelId="{B6F23BE8-6013-4040-A4AD-D52AE5B381A3}" type="presParOf" srcId="{3822B274-34BE-4B8D-A0CC-7D01E1697705}" destId="{21E5FD41-B4A7-4FE7-8C4A-5E8E55FFFDF9}" srcOrd="15" destOrd="0" presId="urn:microsoft.com/office/officeart/2005/8/layout/radial5"/>
    <dgm:cxn modelId="{4EA3846B-DF6F-4354-8616-A15767C58D96}" type="presParOf" srcId="{21E5FD41-B4A7-4FE7-8C4A-5E8E55FFFDF9}" destId="{2BE87FCF-B7CA-4CD7-93F7-A24CE8567BB7}" srcOrd="0" destOrd="0" presId="urn:microsoft.com/office/officeart/2005/8/layout/radial5"/>
    <dgm:cxn modelId="{4BE3C19F-1169-414B-84AA-9AEE43F9682B}" type="presParOf" srcId="{3822B274-34BE-4B8D-A0CC-7D01E1697705}" destId="{A8F3D15A-A043-40C7-9282-997D74C1A86D}" srcOrd="16" destOrd="0" presId="urn:microsoft.com/office/officeart/2005/8/layout/radial5"/>
    <dgm:cxn modelId="{9D6B205D-5ACC-465E-8228-A9A9CF8677BB}" type="presParOf" srcId="{3822B274-34BE-4B8D-A0CC-7D01E1697705}" destId="{EEE99268-054E-456E-AF09-DDE59C7F16EC}" srcOrd="17" destOrd="0" presId="urn:microsoft.com/office/officeart/2005/8/layout/radial5"/>
    <dgm:cxn modelId="{C0FC43AF-BC56-46DE-AAE5-B838B31E3C90}" type="presParOf" srcId="{EEE99268-054E-456E-AF09-DDE59C7F16EC}" destId="{8D2F13CF-73B6-43DB-A7EF-6A4220783767}" srcOrd="0" destOrd="0" presId="urn:microsoft.com/office/officeart/2005/8/layout/radial5"/>
    <dgm:cxn modelId="{17B4290C-78E1-4D2B-8606-4BF6011126F9}" type="presParOf" srcId="{3822B274-34BE-4B8D-A0CC-7D01E1697705}" destId="{A3B92D5B-D09C-4521-8B63-51092485269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FC001-DCE8-4A48-80AB-A15E3855CB8F}">
      <dsp:nvSpPr>
        <dsp:cNvPr id="0" name=""/>
        <dsp:cNvSpPr/>
      </dsp:nvSpPr>
      <dsp:spPr>
        <a:xfrm>
          <a:off x="2483617" y="1952486"/>
          <a:ext cx="2714428" cy="1572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Сейсмическая активность</a:t>
          </a:r>
          <a:endParaRPr lang="ru-RU" sz="1800" b="1" kern="1200" dirty="0">
            <a:latin typeface="+mj-lt"/>
          </a:endParaRPr>
        </a:p>
      </dsp:txBody>
      <dsp:txXfrm>
        <a:off x="2881136" y="2182837"/>
        <a:ext cx="1919390" cy="1112231"/>
      </dsp:txXfrm>
    </dsp:sp>
    <dsp:sp modelId="{B233B73E-2CC0-4571-A5D8-5A23E4B58E5D}">
      <dsp:nvSpPr>
        <dsp:cNvPr id="0" name=""/>
        <dsp:cNvSpPr/>
      </dsp:nvSpPr>
      <dsp:spPr>
        <a:xfrm rot="15972828">
          <a:off x="3561226" y="1341834"/>
          <a:ext cx="406113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626166" y="1498782"/>
        <a:ext cx="284279" cy="288490"/>
      </dsp:txXfrm>
    </dsp:sp>
    <dsp:sp modelId="{78EBFC89-DFC5-4F84-BCA8-846F5BCA0DC4}">
      <dsp:nvSpPr>
        <dsp:cNvPr id="0" name=""/>
        <dsp:cNvSpPr/>
      </dsp:nvSpPr>
      <dsp:spPr>
        <a:xfrm>
          <a:off x="2629731" y="36684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Отработка продуктивных пластов, их количество</a:t>
          </a:r>
          <a:endParaRPr lang="ru-RU" sz="1200" b="0" kern="1200" dirty="0">
            <a:latin typeface="+mj-lt"/>
          </a:endParaRPr>
        </a:p>
      </dsp:txBody>
      <dsp:txXfrm>
        <a:off x="2943242" y="205415"/>
        <a:ext cx="1513765" cy="814704"/>
      </dsp:txXfrm>
    </dsp:sp>
    <dsp:sp modelId="{4F2500E7-A445-454A-8441-C78B01A1BF87}">
      <dsp:nvSpPr>
        <dsp:cNvPr id="0" name=""/>
        <dsp:cNvSpPr/>
      </dsp:nvSpPr>
      <dsp:spPr>
        <a:xfrm rot="19259784">
          <a:off x="4732322" y="1581393"/>
          <a:ext cx="48190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48398" y="1722949"/>
        <a:ext cx="337656" cy="288490"/>
      </dsp:txXfrm>
    </dsp:sp>
    <dsp:sp modelId="{AE6D2FA9-3AD5-4536-BA08-813D22FBC65E}">
      <dsp:nvSpPr>
        <dsp:cNvPr id="0" name=""/>
        <dsp:cNvSpPr/>
      </dsp:nvSpPr>
      <dsp:spPr>
        <a:xfrm>
          <a:off x="4859199" y="471207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latin typeface="+mj-lt"/>
            </a:rPr>
            <a:t>Возраст горных выработок</a:t>
          </a:r>
        </a:p>
      </dsp:txBody>
      <dsp:txXfrm>
        <a:off x="5172710" y="639938"/>
        <a:ext cx="1513765" cy="814704"/>
      </dsp:txXfrm>
    </dsp:sp>
    <dsp:sp modelId="{A4ACD7B0-06E9-42E2-B1E5-488BA630CCF4}">
      <dsp:nvSpPr>
        <dsp:cNvPr id="0" name=""/>
        <dsp:cNvSpPr/>
      </dsp:nvSpPr>
      <dsp:spPr>
        <a:xfrm rot="21044480">
          <a:off x="5242486" y="2250816"/>
          <a:ext cx="236012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42947" y="2352676"/>
        <a:ext cx="165208" cy="288490"/>
      </dsp:txXfrm>
    </dsp:sp>
    <dsp:sp modelId="{1CA3C16F-AA92-4CCC-9E55-B50A4502CDD6}">
      <dsp:nvSpPr>
        <dsp:cNvPr id="0" name=""/>
        <dsp:cNvSpPr/>
      </dsp:nvSpPr>
      <dsp:spPr>
        <a:xfrm>
          <a:off x="5540876" y="1711246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latin typeface="+mj-lt"/>
            </a:rPr>
            <a:t>Влияние закладочных работ, их возраст</a:t>
          </a:r>
          <a:endParaRPr lang="ru-RU" sz="1200" b="0" kern="1200" dirty="0">
            <a:latin typeface="+mj-lt"/>
          </a:endParaRPr>
        </a:p>
      </dsp:txBody>
      <dsp:txXfrm>
        <a:off x="5854387" y="1879977"/>
        <a:ext cx="1513765" cy="814704"/>
      </dsp:txXfrm>
    </dsp:sp>
    <dsp:sp modelId="{C73508EF-61EE-411F-95AA-453BAD3D200E}">
      <dsp:nvSpPr>
        <dsp:cNvPr id="0" name=""/>
        <dsp:cNvSpPr/>
      </dsp:nvSpPr>
      <dsp:spPr>
        <a:xfrm rot="1253364">
          <a:off x="5081510" y="3029691"/>
          <a:ext cx="30206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084488" y="3109699"/>
        <a:ext cx="211443" cy="288490"/>
      </dsp:txXfrm>
    </dsp:sp>
    <dsp:sp modelId="{9D9DDE54-7CA8-4442-AFC6-CEA7D4308073}">
      <dsp:nvSpPr>
        <dsp:cNvPr id="0" name=""/>
        <dsp:cNvSpPr/>
      </dsp:nvSpPr>
      <dsp:spPr>
        <a:xfrm>
          <a:off x="5285913" y="3142068"/>
          <a:ext cx="2241216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Физико-механические свойства пород </a:t>
          </a:r>
          <a:endParaRPr lang="ru-RU" sz="1200" b="0" kern="1200" dirty="0">
            <a:latin typeface="+mj-lt"/>
          </a:endParaRPr>
        </a:p>
      </dsp:txBody>
      <dsp:txXfrm>
        <a:off x="5614131" y="3310799"/>
        <a:ext cx="1584780" cy="814704"/>
      </dsp:txXfrm>
    </dsp:sp>
    <dsp:sp modelId="{4904F12B-0FD5-4160-9314-5DBF09C16548}">
      <dsp:nvSpPr>
        <dsp:cNvPr id="0" name=""/>
        <dsp:cNvSpPr/>
      </dsp:nvSpPr>
      <dsp:spPr>
        <a:xfrm rot="3537744">
          <a:off x="4274878" y="3598033"/>
          <a:ext cx="45515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307949" y="3635699"/>
        <a:ext cx="318606" cy="288490"/>
      </dsp:txXfrm>
    </dsp:sp>
    <dsp:sp modelId="{5C308ED3-7D1A-4DD5-826E-1FBF4E21F33F}">
      <dsp:nvSpPr>
        <dsp:cNvPr id="0" name=""/>
        <dsp:cNvSpPr/>
      </dsp:nvSpPr>
      <dsp:spPr>
        <a:xfrm>
          <a:off x="4000677" y="4191306"/>
          <a:ext cx="2094922" cy="1107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Геологические и тектонические неоднородности</a:t>
          </a:r>
          <a:endParaRPr lang="ru-RU" sz="1200" b="0" kern="1200" dirty="0">
            <a:latin typeface="+mj-lt"/>
          </a:endParaRPr>
        </a:p>
      </dsp:txBody>
      <dsp:txXfrm>
        <a:off x="4307471" y="4353557"/>
        <a:ext cx="1481334" cy="783418"/>
      </dsp:txXfrm>
    </dsp:sp>
    <dsp:sp modelId="{351F9B7B-1071-49B8-AED5-EF447BB6AEDB}">
      <dsp:nvSpPr>
        <dsp:cNvPr id="0" name=""/>
        <dsp:cNvSpPr/>
      </dsp:nvSpPr>
      <dsp:spPr>
        <a:xfrm rot="7122972">
          <a:off x="3071884" y="3554138"/>
          <a:ext cx="381278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156554" y="3600144"/>
        <a:ext cx="266895" cy="288490"/>
      </dsp:txXfrm>
    </dsp:sp>
    <dsp:sp modelId="{DFF980B9-1E36-4760-B3D4-54975EE8C760}">
      <dsp:nvSpPr>
        <dsp:cNvPr id="0" name=""/>
        <dsp:cNvSpPr/>
      </dsp:nvSpPr>
      <dsp:spPr>
        <a:xfrm>
          <a:off x="1711397" y="4095950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Другие факторы</a:t>
          </a:r>
          <a:endParaRPr lang="ru-RU" sz="1200" b="0" kern="1200" dirty="0">
            <a:latin typeface="+mj-lt"/>
          </a:endParaRPr>
        </a:p>
      </dsp:txBody>
      <dsp:txXfrm>
        <a:off x="2024908" y="4264681"/>
        <a:ext cx="1513765" cy="814704"/>
      </dsp:txXfrm>
    </dsp:sp>
    <dsp:sp modelId="{793A2460-AF12-4FC9-9ADF-5A8B60EAE5C4}">
      <dsp:nvSpPr>
        <dsp:cNvPr id="0" name=""/>
        <dsp:cNvSpPr/>
      </dsp:nvSpPr>
      <dsp:spPr>
        <a:xfrm rot="9511896">
          <a:off x="2330936" y="3036060"/>
          <a:ext cx="286243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13830" y="3116510"/>
        <a:ext cx="200370" cy="288490"/>
      </dsp:txXfrm>
    </dsp:sp>
    <dsp:sp modelId="{8C707F2F-53F4-4B1F-9AD4-C8C829096848}">
      <dsp:nvSpPr>
        <dsp:cNvPr id="0" name=""/>
        <dsp:cNvSpPr/>
      </dsp:nvSpPr>
      <dsp:spPr>
        <a:xfrm>
          <a:off x="280574" y="3142068"/>
          <a:ext cx="2140787" cy="1152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Влияние удаленных землетрясений</a:t>
          </a:r>
          <a:endParaRPr lang="ru-RU" sz="1200" b="0" kern="1200" dirty="0">
            <a:latin typeface="+mj-lt"/>
          </a:endParaRPr>
        </a:p>
      </dsp:txBody>
      <dsp:txXfrm>
        <a:off x="594085" y="3310799"/>
        <a:ext cx="1513765" cy="814704"/>
      </dsp:txXfrm>
    </dsp:sp>
    <dsp:sp modelId="{21E5FD41-B4A7-4FE7-8C4A-5E8E55FFFDF9}">
      <dsp:nvSpPr>
        <dsp:cNvPr id="0" name=""/>
        <dsp:cNvSpPr/>
      </dsp:nvSpPr>
      <dsp:spPr>
        <a:xfrm rot="11122722">
          <a:off x="2218436" y="2355224"/>
          <a:ext cx="200380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78418" y="2454205"/>
        <a:ext cx="140266" cy="288490"/>
      </dsp:txXfrm>
    </dsp:sp>
    <dsp:sp modelId="{A8F3D15A-A043-40C7-9282-997D74C1A86D}">
      <dsp:nvSpPr>
        <dsp:cNvPr id="0" name=""/>
        <dsp:cNvSpPr/>
      </dsp:nvSpPr>
      <dsp:spPr>
        <a:xfrm>
          <a:off x="0" y="1902026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Влияние взрывных работ</a:t>
          </a:r>
          <a:endParaRPr lang="ru-RU" sz="1200" b="0" kern="1200" dirty="0">
            <a:latin typeface="+mj-lt"/>
          </a:endParaRPr>
        </a:p>
      </dsp:txBody>
      <dsp:txXfrm>
        <a:off x="313511" y="2070757"/>
        <a:ext cx="1513765" cy="814704"/>
      </dsp:txXfrm>
    </dsp:sp>
    <dsp:sp modelId="{EEE99268-054E-456E-AF09-DDE59C7F16EC}">
      <dsp:nvSpPr>
        <dsp:cNvPr id="0" name=""/>
        <dsp:cNvSpPr/>
      </dsp:nvSpPr>
      <dsp:spPr>
        <a:xfrm rot="13027836">
          <a:off x="2473799" y="1630439"/>
          <a:ext cx="440930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92669" y="1766527"/>
        <a:ext cx="308651" cy="288490"/>
      </dsp:txXfrm>
    </dsp:sp>
    <dsp:sp modelId="{A3B92D5B-D09C-4521-8B63-510924852696}">
      <dsp:nvSpPr>
        <dsp:cNvPr id="0" name=""/>
        <dsp:cNvSpPr/>
      </dsp:nvSpPr>
      <dsp:spPr>
        <a:xfrm>
          <a:off x="662124" y="566594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 Геометрические параметры камеры</a:t>
          </a:r>
          <a:endParaRPr lang="ru-RU" sz="1200" b="0" kern="1200" dirty="0">
            <a:latin typeface="+mj-lt"/>
          </a:endParaRPr>
        </a:p>
      </dsp:txBody>
      <dsp:txXfrm>
        <a:off x="975635" y="735325"/>
        <a:ext cx="1513765" cy="814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FC001-DCE8-4A48-80AB-A15E3855CB8F}">
      <dsp:nvSpPr>
        <dsp:cNvPr id="0" name=""/>
        <dsp:cNvSpPr/>
      </dsp:nvSpPr>
      <dsp:spPr>
        <a:xfrm>
          <a:off x="2483617" y="1952486"/>
          <a:ext cx="2714428" cy="1572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Сейсмическая активность</a:t>
          </a:r>
          <a:endParaRPr lang="ru-RU" sz="1800" b="1" kern="1200" dirty="0">
            <a:latin typeface="+mj-lt"/>
          </a:endParaRPr>
        </a:p>
      </dsp:txBody>
      <dsp:txXfrm>
        <a:off x="2881136" y="2182837"/>
        <a:ext cx="1919390" cy="1112231"/>
      </dsp:txXfrm>
    </dsp:sp>
    <dsp:sp modelId="{B233B73E-2CC0-4571-A5D8-5A23E4B58E5D}">
      <dsp:nvSpPr>
        <dsp:cNvPr id="0" name=""/>
        <dsp:cNvSpPr/>
      </dsp:nvSpPr>
      <dsp:spPr>
        <a:xfrm rot="15972828">
          <a:off x="3561226" y="1341834"/>
          <a:ext cx="406113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626166" y="1498782"/>
        <a:ext cx="284279" cy="288490"/>
      </dsp:txXfrm>
    </dsp:sp>
    <dsp:sp modelId="{78EBFC89-DFC5-4F84-BCA8-846F5BCA0DC4}">
      <dsp:nvSpPr>
        <dsp:cNvPr id="0" name=""/>
        <dsp:cNvSpPr/>
      </dsp:nvSpPr>
      <dsp:spPr>
        <a:xfrm>
          <a:off x="2629731" y="36684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Отработка продуктивных пластов, их количество</a:t>
          </a:r>
          <a:endParaRPr lang="ru-RU" sz="1200" b="0" kern="1200" dirty="0">
            <a:latin typeface="+mj-lt"/>
          </a:endParaRPr>
        </a:p>
      </dsp:txBody>
      <dsp:txXfrm>
        <a:off x="2943242" y="205415"/>
        <a:ext cx="1513765" cy="814704"/>
      </dsp:txXfrm>
    </dsp:sp>
    <dsp:sp modelId="{4F2500E7-A445-454A-8441-C78B01A1BF87}">
      <dsp:nvSpPr>
        <dsp:cNvPr id="0" name=""/>
        <dsp:cNvSpPr/>
      </dsp:nvSpPr>
      <dsp:spPr>
        <a:xfrm rot="19259784">
          <a:off x="4732322" y="1581393"/>
          <a:ext cx="48190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48398" y="1722949"/>
        <a:ext cx="337656" cy="288490"/>
      </dsp:txXfrm>
    </dsp:sp>
    <dsp:sp modelId="{AE6D2FA9-3AD5-4536-BA08-813D22FBC65E}">
      <dsp:nvSpPr>
        <dsp:cNvPr id="0" name=""/>
        <dsp:cNvSpPr/>
      </dsp:nvSpPr>
      <dsp:spPr>
        <a:xfrm>
          <a:off x="4859199" y="471207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latin typeface="+mj-lt"/>
            </a:rPr>
            <a:t>Возраст горных выработок</a:t>
          </a:r>
        </a:p>
      </dsp:txBody>
      <dsp:txXfrm>
        <a:off x="5172710" y="639938"/>
        <a:ext cx="1513765" cy="814704"/>
      </dsp:txXfrm>
    </dsp:sp>
    <dsp:sp modelId="{A4ACD7B0-06E9-42E2-B1E5-488BA630CCF4}">
      <dsp:nvSpPr>
        <dsp:cNvPr id="0" name=""/>
        <dsp:cNvSpPr/>
      </dsp:nvSpPr>
      <dsp:spPr>
        <a:xfrm rot="21044480">
          <a:off x="5242486" y="2250816"/>
          <a:ext cx="236012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42947" y="2352676"/>
        <a:ext cx="165208" cy="288490"/>
      </dsp:txXfrm>
    </dsp:sp>
    <dsp:sp modelId="{1CA3C16F-AA92-4CCC-9E55-B50A4502CDD6}">
      <dsp:nvSpPr>
        <dsp:cNvPr id="0" name=""/>
        <dsp:cNvSpPr/>
      </dsp:nvSpPr>
      <dsp:spPr>
        <a:xfrm>
          <a:off x="5540876" y="1711246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latin typeface="+mj-lt"/>
            </a:rPr>
            <a:t>Влияние закладочных работ, их возраст</a:t>
          </a:r>
          <a:endParaRPr lang="ru-RU" sz="1200" b="0" kern="1200" dirty="0">
            <a:latin typeface="+mj-lt"/>
          </a:endParaRPr>
        </a:p>
      </dsp:txBody>
      <dsp:txXfrm>
        <a:off x="5854387" y="1879977"/>
        <a:ext cx="1513765" cy="814704"/>
      </dsp:txXfrm>
    </dsp:sp>
    <dsp:sp modelId="{C73508EF-61EE-411F-95AA-453BAD3D200E}">
      <dsp:nvSpPr>
        <dsp:cNvPr id="0" name=""/>
        <dsp:cNvSpPr/>
      </dsp:nvSpPr>
      <dsp:spPr>
        <a:xfrm rot="1253364">
          <a:off x="5081510" y="3029691"/>
          <a:ext cx="30206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084488" y="3109699"/>
        <a:ext cx="211443" cy="288490"/>
      </dsp:txXfrm>
    </dsp:sp>
    <dsp:sp modelId="{9D9DDE54-7CA8-4442-AFC6-CEA7D4308073}">
      <dsp:nvSpPr>
        <dsp:cNvPr id="0" name=""/>
        <dsp:cNvSpPr/>
      </dsp:nvSpPr>
      <dsp:spPr>
        <a:xfrm>
          <a:off x="5285913" y="3142068"/>
          <a:ext cx="2241216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Физико-механические свойства пород </a:t>
          </a:r>
          <a:endParaRPr lang="ru-RU" sz="1200" b="0" kern="1200" dirty="0">
            <a:latin typeface="+mj-lt"/>
          </a:endParaRPr>
        </a:p>
      </dsp:txBody>
      <dsp:txXfrm>
        <a:off x="5614131" y="3310799"/>
        <a:ext cx="1584780" cy="814704"/>
      </dsp:txXfrm>
    </dsp:sp>
    <dsp:sp modelId="{4904F12B-0FD5-4160-9314-5DBF09C16548}">
      <dsp:nvSpPr>
        <dsp:cNvPr id="0" name=""/>
        <dsp:cNvSpPr/>
      </dsp:nvSpPr>
      <dsp:spPr>
        <a:xfrm rot="3537744">
          <a:off x="4274878" y="3598033"/>
          <a:ext cx="45515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307949" y="3635699"/>
        <a:ext cx="318606" cy="288490"/>
      </dsp:txXfrm>
    </dsp:sp>
    <dsp:sp modelId="{5C308ED3-7D1A-4DD5-826E-1FBF4E21F33F}">
      <dsp:nvSpPr>
        <dsp:cNvPr id="0" name=""/>
        <dsp:cNvSpPr/>
      </dsp:nvSpPr>
      <dsp:spPr>
        <a:xfrm>
          <a:off x="4000677" y="4191306"/>
          <a:ext cx="2094922" cy="1107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Геологические и тектонические неоднородности</a:t>
          </a:r>
          <a:endParaRPr lang="ru-RU" sz="1200" b="0" kern="1200" dirty="0">
            <a:latin typeface="+mj-lt"/>
          </a:endParaRPr>
        </a:p>
      </dsp:txBody>
      <dsp:txXfrm>
        <a:off x="4307471" y="4353557"/>
        <a:ext cx="1481334" cy="783418"/>
      </dsp:txXfrm>
    </dsp:sp>
    <dsp:sp modelId="{351F9B7B-1071-49B8-AED5-EF447BB6AEDB}">
      <dsp:nvSpPr>
        <dsp:cNvPr id="0" name=""/>
        <dsp:cNvSpPr/>
      </dsp:nvSpPr>
      <dsp:spPr>
        <a:xfrm rot="7122972">
          <a:off x="3071884" y="3554138"/>
          <a:ext cx="381278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156554" y="3600144"/>
        <a:ext cx="266895" cy="288490"/>
      </dsp:txXfrm>
    </dsp:sp>
    <dsp:sp modelId="{DFF980B9-1E36-4760-B3D4-54975EE8C760}">
      <dsp:nvSpPr>
        <dsp:cNvPr id="0" name=""/>
        <dsp:cNvSpPr/>
      </dsp:nvSpPr>
      <dsp:spPr>
        <a:xfrm>
          <a:off x="1711397" y="4095950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Другие факторы</a:t>
          </a:r>
          <a:endParaRPr lang="ru-RU" sz="1200" b="0" kern="1200" dirty="0">
            <a:latin typeface="+mj-lt"/>
          </a:endParaRPr>
        </a:p>
      </dsp:txBody>
      <dsp:txXfrm>
        <a:off x="2024908" y="4264681"/>
        <a:ext cx="1513765" cy="814704"/>
      </dsp:txXfrm>
    </dsp:sp>
    <dsp:sp modelId="{793A2460-AF12-4FC9-9ADF-5A8B60EAE5C4}">
      <dsp:nvSpPr>
        <dsp:cNvPr id="0" name=""/>
        <dsp:cNvSpPr/>
      </dsp:nvSpPr>
      <dsp:spPr>
        <a:xfrm rot="9511896">
          <a:off x="2330936" y="3036060"/>
          <a:ext cx="286243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13830" y="3116510"/>
        <a:ext cx="200370" cy="288490"/>
      </dsp:txXfrm>
    </dsp:sp>
    <dsp:sp modelId="{8C707F2F-53F4-4B1F-9AD4-C8C829096848}">
      <dsp:nvSpPr>
        <dsp:cNvPr id="0" name=""/>
        <dsp:cNvSpPr/>
      </dsp:nvSpPr>
      <dsp:spPr>
        <a:xfrm>
          <a:off x="280574" y="3142068"/>
          <a:ext cx="2140787" cy="1152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Влияние удаленных землетрясений</a:t>
          </a:r>
          <a:endParaRPr lang="ru-RU" sz="1200" b="0" kern="1200" dirty="0">
            <a:latin typeface="+mj-lt"/>
          </a:endParaRPr>
        </a:p>
      </dsp:txBody>
      <dsp:txXfrm>
        <a:off x="594085" y="3310799"/>
        <a:ext cx="1513765" cy="814704"/>
      </dsp:txXfrm>
    </dsp:sp>
    <dsp:sp modelId="{21E5FD41-B4A7-4FE7-8C4A-5E8E55FFFDF9}">
      <dsp:nvSpPr>
        <dsp:cNvPr id="0" name=""/>
        <dsp:cNvSpPr/>
      </dsp:nvSpPr>
      <dsp:spPr>
        <a:xfrm rot="11122722">
          <a:off x="2218436" y="2355224"/>
          <a:ext cx="200380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78418" y="2454205"/>
        <a:ext cx="140266" cy="288490"/>
      </dsp:txXfrm>
    </dsp:sp>
    <dsp:sp modelId="{A8F3D15A-A043-40C7-9282-997D74C1A86D}">
      <dsp:nvSpPr>
        <dsp:cNvPr id="0" name=""/>
        <dsp:cNvSpPr/>
      </dsp:nvSpPr>
      <dsp:spPr>
        <a:xfrm>
          <a:off x="0" y="1902026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Влияние взрывных работ</a:t>
          </a:r>
          <a:endParaRPr lang="ru-RU" sz="1200" b="0" kern="1200" dirty="0">
            <a:latin typeface="+mj-lt"/>
          </a:endParaRPr>
        </a:p>
      </dsp:txBody>
      <dsp:txXfrm>
        <a:off x="313511" y="2070757"/>
        <a:ext cx="1513765" cy="814704"/>
      </dsp:txXfrm>
    </dsp:sp>
    <dsp:sp modelId="{EEE99268-054E-456E-AF09-DDE59C7F16EC}">
      <dsp:nvSpPr>
        <dsp:cNvPr id="0" name=""/>
        <dsp:cNvSpPr/>
      </dsp:nvSpPr>
      <dsp:spPr>
        <a:xfrm rot="13027836">
          <a:off x="2473799" y="1630439"/>
          <a:ext cx="440930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92669" y="1766527"/>
        <a:ext cx="308651" cy="288490"/>
      </dsp:txXfrm>
    </dsp:sp>
    <dsp:sp modelId="{A3B92D5B-D09C-4521-8B63-510924852696}">
      <dsp:nvSpPr>
        <dsp:cNvPr id="0" name=""/>
        <dsp:cNvSpPr/>
      </dsp:nvSpPr>
      <dsp:spPr>
        <a:xfrm>
          <a:off x="662124" y="566594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 Геометрические параметры камеры</a:t>
          </a:r>
          <a:endParaRPr lang="ru-RU" sz="1200" b="0" kern="1200" dirty="0">
            <a:latin typeface="+mj-lt"/>
          </a:endParaRPr>
        </a:p>
      </dsp:txBody>
      <dsp:txXfrm>
        <a:off x="975635" y="735325"/>
        <a:ext cx="1513765" cy="814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FC001-DCE8-4A48-80AB-A15E3855CB8F}">
      <dsp:nvSpPr>
        <dsp:cNvPr id="0" name=""/>
        <dsp:cNvSpPr/>
      </dsp:nvSpPr>
      <dsp:spPr>
        <a:xfrm>
          <a:off x="2483617" y="1952486"/>
          <a:ext cx="2714428" cy="1572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Сейсмическая активность</a:t>
          </a:r>
          <a:endParaRPr lang="ru-RU" sz="1800" b="1" kern="1200" dirty="0">
            <a:latin typeface="+mj-lt"/>
          </a:endParaRPr>
        </a:p>
      </dsp:txBody>
      <dsp:txXfrm>
        <a:off x="2881136" y="2182837"/>
        <a:ext cx="1919390" cy="1112231"/>
      </dsp:txXfrm>
    </dsp:sp>
    <dsp:sp modelId="{B233B73E-2CC0-4571-A5D8-5A23E4B58E5D}">
      <dsp:nvSpPr>
        <dsp:cNvPr id="0" name=""/>
        <dsp:cNvSpPr/>
      </dsp:nvSpPr>
      <dsp:spPr>
        <a:xfrm rot="15972828">
          <a:off x="3561226" y="1341834"/>
          <a:ext cx="406113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626166" y="1498782"/>
        <a:ext cx="284279" cy="288490"/>
      </dsp:txXfrm>
    </dsp:sp>
    <dsp:sp modelId="{78EBFC89-DFC5-4F84-BCA8-846F5BCA0DC4}">
      <dsp:nvSpPr>
        <dsp:cNvPr id="0" name=""/>
        <dsp:cNvSpPr/>
      </dsp:nvSpPr>
      <dsp:spPr>
        <a:xfrm>
          <a:off x="2629731" y="36684"/>
          <a:ext cx="2140787" cy="11521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Отработка продуктивных пластов, их количество</a:t>
          </a:r>
          <a:endParaRPr lang="ru-RU" sz="1200" b="0" kern="1200" dirty="0">
            <a:latin typeface="+mj-lt"/>
          </a:endParaRPr>
        </a:p>
      </dsp:txBody>
      <dsp:txXfrm>
        <a:off x="2943242" y="205415"/>
        <a:ext cx="1513765" cy="814704"/>
      </dsp:txXfrm>
    </dsp:sp>
    <dsp:sp modelId="{4F2500E7-A445-454A-8441-C78B01A1BF87}">
      <dsp:nvSpPr>
        <dsp:cNvPr id="0" name=""/>
        <dsp:cNvSpPr/>
      </dsp:nvSpPr>
      <dsp:spPr>
        <a:xfrm rot="19259784">
          <a:off x="4732322" y="1581393"/>
          <a:ext cx="48190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48398" y="1722949"/>
        <a:ext cx="337656" cy="288490"/>
      </dsp:txXfrm>
    </dsp:sp>
    <dsp:sp modelId="{AE6D2FA9-3AD5-4536-BA08-813D22FBC65E}">
      <dsp:nvSpPr>
        <dsp:cNvPr id="0" name=""/>
        <dsp:cNvSpPr/>
      </dsp:nvSpPr>
      <dsp:spPr>
        <a:xfrm>
          <a:off x="4859199" y="471207"/>
          <a:ext cx="2140787" cy="11521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latin typeface="+mj-lt"/>
            </a:rPr>
            <a:t>Возраст горных выработок</a:t>
          </a:r>
        </a:p>
      </dsp:txBody>
      <dsp:txXfrm>
        <a:off x="5172710" y="639938"/>
        <a:ext cx="1513765" cy="814704"/>
      </dsp:txXfrm>
    </dsp:sp>
    <dsp:sp modelId="{A4ACD7B0-06E9-42E2-B1E5-488BA630CCF4}">
      <dsp:nvSpPr>
        <dsp:cNvPr id="0" name=""/>
        <dsp:cNvSpPr/>
      </dsp:nvSpPr>
      <dsp:spPr>
        <a:xfrm rot="21044480">
          <a:off x="5242486" y="2250816"/>
          <a:ext cx="236012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42947" y="2352676"/>
        <a:ext cx="165208" cy="288490"/>
      </dsp:txXfrm>
    </dsp:sp>
    <dsp:sp modelId="{1CA3C16F-AA92-4CCC-9E55-B50A4502CDD6}">
      <dsp:nvSpPr>
        <dsp:cNvPr id="0" name=""/>
        <dsp:cNvSpPr/>
      </dsp:nvSpPr>
      <dsp:spPr>
        <a:xfrm>
          <a:off x="5540876" y="1711246"/>
          <a:ext cx="2140787" cy="11521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latin typeface="+mj-lt"/>
            </a:rPr>
            <a:t>Влияние закладочных работ, их возраст</a:t>
          </a:r>
          <a:endParaRPr lang="ru-RU" sz="1200" b="0" kern="1200" dirty="0">
            <a:latin typeface="+mj-lt"/>
          </a:endParaRPr>
        </a:p>
      </dsp:txBody>
      <dsp:txXfrm>
        <a:off x="5854387" y="1879977"/>
        <a:ext cx="1513765" cy="814704"/>
      </dsp:txXfrm>
    </dsp:sp>
    <dsp:sp modelId="{C73508EF-61EE-411F-95AA-453BAD3D200E}">
      <dsp:nvSpPr>
        <dsp:cNvPr id="0" name=""/>
        <dsp:cNvSpPr/>
      </dsp:nvSpPr>
      <dsp:spPr>
        <a:xfrm rot="1253364">
          <a:off x="5081510" y="3029691"/>
          <a:ext cx="30206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084488" y="3109699"/>
        <a:ext cx="211443" cy="288490"/>
      </dsp:txXfrm>
    </dsp:sp>
    <dsp:sp modelId="{9D9DDE54-7CA8-4442-AFC6-CEA7D4308073}">
      <dsp:nvSpPr>
        <dsp:cNvPr id="0" name=""/>
        <dsp:cNvSpPr/>
      </dsp:nvSpPr>
      <dsp:spPr>
        <a:xfrm>
          <a:off x="5285913" y="3142068"/>
          <a:ext cx="2241216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Физико-механические свойства пород </a:t>
          </a:r>
          <a:endParaRPr lang="ru-RU" sz="1200" b="0" kern="1200" dirty="0">
            <a:latin typeface="+mj-lt"/>
          </a:endParaRPr>
        </a:p>
      </dsp:txBody>
      <dsp:txXfrm>
        <a:off x="5614131" y="3310799"/>
        <a:ext cx="1584780" cy="814704"/>
      </dsp:txXfrm>
    </dsp:sp>
    <dsp:sp modelId="{4904F12B-0FD5-4160-9314-5DBF09C16548}">
      <dsp:nvSpPr>
        <dsp:cNvPr id="0" name=""/>
        <dsp:cNvSpPr/>
      </dsp:nvSpPr>
      <dsp:spPr>
        <a:xfrm rot="3537744">
          <a:off x="4274878" y="3598033"/>
          <a:ext cx="455151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307949" y="3635699"/>
        <a:ext cx="318606" cy="288490"/>
      </dsp:txXfrm>
    </dsp:sp>
    <dsp:sp modelId="{5C308ED3-7D1A-4DD5-826E-1FBF4E21F33F}">
      <dsp:nvSpPr>
        <dsp:cNvPr id="0" name=""/>
        <dsp:cNvSpPr/>
      </dsp:nvSpPr>
      <dsp:spPr>
        <a:xfrm>
          <a:off x="4000677" y="4191306"/>
          <a:ext cx="2094922" cy="1107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Геологические и тектонические неоднородности</a:t>
          </a:r>
          <a:endParaRPr lang="ru-RU" sz="1200" b="0" kern="1200" dirty="0">
            <a:latin typeface="+mj-lt"/>
          </a:endParaRPr>
        </a:p>
      </dsp:txBody>
      <dsp:txXfrm>
        <a:off x="4307471" y="4353557"/>
        <a:ext cx="1481334" cy="783418"/>
      </dsp:txXfrm>
    </dsp:sp>
    <dsp:sp modelId="{351F9B7B-1071-49B8-AED5-EF447BB6AEDB}">
      <dsp:nvSpPr>
        <dsp:cNvPr id="0" name=""/>
        <dsp:cNvSpPr/>
      </dsp:nvSpPr>
      <dsp:spPr>
        <a:xfrm rot="7122972">
          <a:off x="3071884" y="3554138"/>
          <a:ext cx="381278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156554" y="3600144"/>
        <a:ext cx="266895" cy="288490"/>
      </dsp:txXfrm>
    </dsp:sp>
    <dsp:sp modelId="{DFF980B9-1E36-4760-B3D4-54975EE8C760}">
      <dsp:nvSpPr>
        <dsp:cNvPr id="0" name=""/>
        <dsp:cNvSpPr/>
      </dsp:nvSpPr>
      <dsp:spPr>
        <a:xfrm>
          <a:off x="1711397" y="4095950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Другие факторы</a:t>
          </a:r>
          <a:endParaRPr lang="ru-RU" sz="1200" b="0" kern="1200" dirty="0">
            <a:latin typeface="+mj-lt"/>
          </a:endParaRPr>
        </a:p>
      </dsp:txBody>
      <dsp:txXfrm>
        <a:off x="2024908" y="4264681"/>
        <a:ext cx="1513765" cy="814704"/>
      </dsp:txXfrm>
    </dsp:sp>
    <dsp:sp modelId="{793A2460-AF12-4FC9-9ADF-5A8B60EAE5C4}">
      <dsp:nvSpPr>
        <dsp:cNvPr id="0" name=""/>
        <dsp:cNvSpPr/>
      </dsp:nvSpPr>
      <dsp:spPr>
        <a:xfrm rot="9511896">
          <a:off x="2330936" y="3036060"/>
          <a:ext cx="286243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13830" y="3116510"/>
        <a:ext cx="200370" cy="288490"/>
      </dsp:txXfrm>
    </dsp:sp>
    <dsp:sp modelId="{8C707F2F-53F4-4B1F-9AD4-C8C829096848}">
      <dsp:nvSpPr>
        <dsp:cNvPr id="0" name=""/>
        <dsp:cNvSpPr/>
      </dsp:nvSpPr>
      <dsp:spPr>
        <a:xfrm>
          <a:off x="280574" y="3142068"/>
          <a:ext cx="2140787" cy="1152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Влияние удаленных землетрясений</a:t>
          </a:r>
          <a:endParaRPr lang="ru-RU" sz="1200" b="0" kern="1200" dirty="0">
            <a:latin typeface="+mj-lt"/>
          </a:endParaRPr>
        </a:p>
      </dsp:txBody>
      <dsp:txXfrm>
        <a:off x="594085" y="3310799"/>
        <a:ext cx="1513765" cy="814704"/>
      </dsp:txXfrm>
    </dsp:sp>
    <dsp:sp modelId="{21E5FD41-B4A7-4FE7-8C4A-5E8E55FFFDF9}">
      <dsp:nvSpPr>
        <dsp:cNvPr id="0" name=""/>
        <dsp:cNvSpPr/>
      </dsp:nvSpPr>
      <dsp:spPr>
        <a:xfrm rot="11122722">
          <a:off x="2218436" y="2355224"/>
          <a:ext cx="200380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78418" y="2454205"/>
        <a:ext cx="140266" cy="288490"/>
      </dsp:txXfrm>
    </dsp:sp>
    <dsp:sp modelId="{A8F3D15A-A043-40C7-9282-997D74C1A86D}">
      <dsp:nvSpPr>
        <dsp:cNvPr id="0" name=""/>
        <dsp:cNvSpPr/>
      </dsp:nvSpPr>
      <dsp:spPr>
        <a:xfrm>
          <a:off x="0" y="1902026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j-lt"/>
            </a:rPr>
            <a:t>Влияние взрывных работ</a:t>
          </a:r>
          <a:endParaRPr lang="ru-RU" sz="1200" b="0" kern="1200" dirty="0">
            <a:latin typeface="+mj-lt"/>
          </a:endParaRPr>
        </a:p>
      </dsp:txBody>
      <dsp:txXfrm>
        <a:off x="313511" y="2070757"/>
        <a:ext cx="1513765" cy="814704"/>
      </dsp:txXfrm>
    </dsp:sp>
    <dsp:sp modelId="{EEE99268-054E-456E-AF09-DDE59C7F16EC}">
      <dsp:nvSpPr>
        <dsp:cNvPr id="0" name=""/>
        <dsp:cNvSpPr/>
      </dsp:nvSpPr>
      <dsp:spPr>
        <a:xfrm rot="13027836">
          <a:off x="2473799" y="1630439"/>
          <a:ext cx="440930" cy="480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92669" y="1766527"/>
        <a:ext cx="308651" cy="288490"/>
      </dsp:txXfrm>
    </dsp:sp>
    <dsp:sp modelId="{A3B92D5B-D09C-4521-8B63-510924852696}">
      <dsp:nvSpPr>
        <dsp:cNvPr id="0" name=""/>
        <dsp:cNvSpPr/>
      </dsp:nvSpPr>
      <dsp:spPr>
        <a:xfrm>
          <a:off x="662124" y="566594"/>
          <a:ext cx="2140787" cy="115216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 Геометрические параметры камеры</a:t>
          </a:r>
          <a:endParaRPr lang="ru-RU" sz="1200" b="0" kern="1200" dirty="0">
            <a:latin typeface="+mj-lt"/>
          </a:endParaRPr>
        </a:p>
      </dsp:txBody>
      <dsp:txXfrm>
        <a:off x="975635" y="735325"/>
        <a:ext cx="1513765" cy="814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E500-52E7-4E8D-9EA6-EBFC3A54C959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FA06-03DC-48E9-91D0-AEA531E47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3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FA06-03DC-48E9-91D0-AEA531E471C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6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281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72E4-5826-4E42-B439-58B658FA60A1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E6E3-8D4A-4876-8E9F-9FF2303779E4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91F-3DBE-4A56-9177-2EC4D3273408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C5D5-141D-459F-BFEF-5059C58248CC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7BCA-7583-4465-827A-350720E141ED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B47-8A4B-43C7-9CC5-28CE16A59E13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CEF8-2A8C-4EAA-8EC9-D96D33914E75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402-AEAB-458F-9FC6-6E3F5B2F6BEF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C2-0D41-499A-97AD-A2E6D044B81E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AB2-B2E1-46F0-8291-56759E1DBB50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EF1-B9AA-41A8-A162-7DD99BD6D48A}" type="datetime1">
              <a:rPr lang="ru-RU" smtClean="0"/>
              <a:t>17.06.2022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F4E0C8C-C611-4325-BD7A-CC4F0F3D36E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484A34-4D2B-4F43-A5EE-171D29B9A62D}" type="datetime1">
              <a:rPr lang="ru-RU" smtClean="0"/>
              <a:t>17.06.2022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32724"/>
            <a:ext cx="7543800" cy="2448273"/>
          </a:xfrm>
        </p:spPr>
        <p:txBody>
          <a:bodyPr/>
          <a:lstStyle/>
          <a:p>
            <a:pPr algn="ctr"/>
            <a:r>
              <a:rPr lang="ru-RU" sz="2800" b="1" spc="0" dirty="0" smtClean="0"/>
              <a:t>О ВОЗМОЖНОСТИ ПРОГНОЗА МИКРОСЕЙСМИЧЕСКОЙ АКТИВНОСТИ </a:t>
            </a:r>
            <a:br>
              <a:rPr lang="ru-RU" sz="2800" b="1" spc="0" dirty="0" smtClean="0"/>
            </a:br>
            <a:r>
              <a:rPr lang="ru-RU" sz="2800" b="1" spc="0" dirty="0" smtClean="0"/>
              <a:t>НА РУДНИКАХ ВЕРХНЕКАМСКОГО МЕСТОРОЖДЕНИЯ КАЛИЙНЫХ СОЛЕЙ</a:t>
            </a:r>
            <a:endParaRPr lang="ru-RU" sz="2800" b="1" spc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65171"/>
            <a:ext cx="7342584" cy="10668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tx1"/>
                </a:solidFill>
              </a:rPr>
              <a:t>Злобина Татьяна </a:t>
            </a:r>
            <a:r>
              <a:rPr lang="ru-RU" b="1" i="1" dirty="0" smtClean="0">
                <a:solidFill>
                  <a:schemeClr val="tx1"/>
                </a:solidFill>
              </a:rPr>
              <a:t>Викторовна, </a:t>
            </a:r>
            <a:r>
              <a:rPr lang="ru-RU" i="1" dirty="0" smtClean="0">
                <a:solidFill>
                  <a:schemeClr val="tx1"/>
                </a:solidFill>
              </a:rPr>
              <a:t>инженер «</a:t>
            </a:r>
            <a:r>
              <a:rPr lang="ru-RU" i="1" dirty="0">
                <a:solidFill>
                  <a:schemeClr val="tx1"/>
                </a:solidFill>
              </a:rPr>
              <a:t>ГИ </a:t>
            </a:r>
            <a:r>
              <a:rPr lang="ru-RU" i="1" dirty="0" err="1">
                <a:solidFill>
                  <a:schemeClr val="tx1"/>
                </a:solidFill>
              </a:rPr>
              <a:t>УрО</a:t>
            </a:r>
            <a:r>
              <a:rPr lang="ru-RU" i="1" dirty="0">
                <a:solidFill>
                  <a:schemeClr val="tx1"/>
                </a:solidFill>
              </a:rPr>
              <a:t> РАН», 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лаборатория </a:t>
            </a:r>
            <a:r>
              <a:rPr lang="ru-RU" i="1" dirty="0">
                <a:solidFill>
                  <a:schemeClr val="tx1"/>
                </a:solidFill>
              </a:rPr>
              <a:t>природной и техногенной сейсмичности, г. Пермь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64637"/>
            <a:ext cx="8352928" cy="792088"/>
          </a:xfrm>
        </p:spPr>
        <p:txBody>
          <a:bodyPr/>
          <a:lstStyle/>
          <a:p>
            <a:pPr algn="ctr"/>
            <a:r>
              <a:rPr lang="ru-RU" sz="2400" b="1" dirty="0" smtClean="0"/>
              <a:t>Факторы, влияющие на уровень сейсмической активности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963675"/>
              </p:ext>
            </p:extLst>
          </p:nvPr>
        </p:nvGraphicFramePr>
        <p:xfrm>
          <a:off x="395536" y="1052736"/>
          <a:ext cx="7681664" cy="53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5070385"/>
                  </p:ext>
                </p:extLst>
              </p:nvPr>
            </p:nvGraphicFramePr>
            <p:xfrm>
              <a:off x="0" y="1023785"/>
              <a:ext cx="8460432" cy="5668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75656"/>
                    <a:gridCol w="1140747"/>
                    <a:gridCol w="1368878"/>
                    <a:gridCol w="2013055"/>
                    <a:gridCol w="2462096"/>
                  </a:tblGrid>
                  <a:tr h="5743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Фактор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Пласт</a:t>
                          </a:r>
                          <a:endParaRPr lang="ru-RU" sz="15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ru-RU" sz="15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endParaRPr lang="ru-RU" sz="1500" b="1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5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5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График </a:t>
                          </a: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5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5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</a:tr>
                  <a:tr h="1542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Возраст </a:t>
                          </a:r>
                          <a:r>
                            <a:rPr lang="ru-RU" sz="15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горных </a:t>
                          </a:r>
                          <a:r>
                            <a:rPr lang="ru-RU" sz="15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выработок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все пласты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3.62·10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1500" b="1" i="0" smtClean="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ru-RU" sz="1500" b="1" i="0" smtClean="0">
                                        <a:effectLst/>
                                        <a:latin typeface="Cambria Math"/>
                                      </a:rPr>
                                      <m:t>𝟏𝟔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1" smtClean="0">
                                            <a:effectLst/>
                                            <a:latin typeface="Cambria Math"/>
                                          </a:rPr>
                                          <m:t>𝟔𝟓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(−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𝟓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𝟏𝟕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𝟏𝟔</m:t>
                                        </m:r>
                                        <m:d>
                                          <m:d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5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500" b="1" i="1" kern="1200" dirty="0">
                            <a:solidFill>
                              <a:schemeClr val="dk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7393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Сухая закладка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3.41·10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𝟓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𝟒𝟓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𝟏𝟔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5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5814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4.21·10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𝟖𝟕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𝟎𝟕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5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8632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Гидрозакладка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2.99·10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𝟕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𝟓𝟔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𝟐𝟖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5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1623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3.72·10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𝟑𝟐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𝟒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5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1623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Вс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2.92·10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5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𝟗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0" smtClean="0">
                                            <a:effectLst/>
                                            <a:latin typeface="Cambria Math"/>
                                          </a:rPr>
                                          <m:t>𝟎𝟐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5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500" b="1" i="1" smtClean="0">
                                            <a:effectLst/>
                                            <a:latin typeface="Cambria Math"/>
                                          </a:rPr>
                                          <m:t>𝟑𝟒</m:t>
                                        </m:r>
                                        <m:r>
                                          <a:rPr lang="ru-RU" sz="1500" b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5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5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5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5070385"/>
                  </p:ext>
                </p:extLst>
              </p:nvPr>
            </p:nvGraphicFramePr>
            <p:xfrm>
              <a:off x="0" y="1023785"/>
              <a:ext cx="8460432" cy="5668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75656"/>
                    <a:gridCol w="1140747"/>
                    <a:gridCol w="1368878"/>
                    <a:gridCol w="2013055"/>
                    <a:gridCol w="2462096"/>
                  </a:tblGrid>
                  <a:tr h="5743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Фактор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Пласт</a:t>
                          </a:r>
                          <a:endParaRPr lang="ru-RU" sz="15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ru-RU" sz="15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endParaRPr lang="ru-RU" sz="1500" b="1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5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5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График </a:t>
                          </a: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5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5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5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</a:tr>
                  <a:tr h="1542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Возраст </a:t>
                          </a:r>
                          <a:r>
                            <a:rPr lang="ru-RU" sz="15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горных </a:t>
                          </a:r>
                          <a:r>
                            <a:rPr lang="ru-RU" sz="15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выработок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все пласты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3.62·10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198182" t="-37549" r="-122424" b="-2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7393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Сухая закладка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3.41·10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198182" t="-274016" r="-122424" b="-35905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5814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4.21·10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198182" t="-439815" r="-122424" b="-32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8632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5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Гидрозакладка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2.99·10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198182" t="-515929" r="-122424" b="-20796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endParaRPr lang="ru-RU" sz="15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1623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3.72·10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198182" t="-594872" r="-122424" b="-1008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1623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Вс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2.92·10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5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500" b="1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198182" t="-688983" r="-12242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11</a:t>
            </a:fld>
            <a:endParaRPr lang="ru-RU"/>
          </a:p>
        </p:txBody>
      </p:sp>
      <p:sp>
        <p:nvSpPr>
          <p:cNvPr id="15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8352928" cy="859152"/>
          </a:xfrm>
        </p:spPr>
        <p:txBody>
          <a:bodyPr/>
          <a:lstStyle/>
          <a:p>
            <a:pPr algn="ctr"/>
            <a:r>
              <a:rPr lang="ru-RU" sz="2400" b="1" dirty="0" smtClean="0"/>
              <a:t>Параметры математической модели техногенных факторов для рудника СКРУ-2 по данным 2000–2020 гг.</a:t>
            </a:r>
            <a:endParaRPr lang="ru-RU" sz="2400" b="1" dirty="0"/>
          </a:p>
        </p:txBody>
      </p:sp>
      <p:pic>
        <p:nvPicPr>
          <p:cNvPr id="16" name="Рисунок 15" descr="модель_возраст_сухой_закладк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62" y="3240471"/>
            <a:ext cx="2340000" cy="11651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7" name="Рисунок 16" descr="модель_возраст_гидравлической_закладки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46" y="5013176"/>
            <a:ext cx="2340000" cy="117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" name="Рисунок 17" descr="модель_возраст_отработки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62" y="1844824"/>
            <a:ext cx="2340000" cy="11679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82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7848872" cy="5544616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endParaRPr lang="ru-RU" sz="200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ru-RU" sz="2000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∙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800" i="1">
                              <a:latin typeface="Cambria Math"/>
                            </a:rPr>
                            <m:t>𝑖</m:t>
                          </m:r>
                          <m:r>
                            <a:rPr lang="ru-RU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ru-RU" sz="2800" dirty="0" smtClean="0">
                  <a:latin typeface="+mj-lt"/>
                  <a:cs typeface="Times New Roman" pitchFamily="18" charset="0"/>
                </a:endParaRPr>
              </a:p>
              <a:p>
                <a:pPr marL="114300" indent="0">
                  <a:buNone/>
                </a:pPr>
                <a:endParaRPr lang="ru-RU" sz="1400" i="1" dirty="0" smtClean="0">
                  <a:latin typeface="+mj-lt"/>
                  <a:cs typeface="Times New Roman" pitchFamily="18" charset="0"/>
                </a:endParaRPr>
              </a:p>
              <a:p>
                <a:pPr marL="114300" indent="0">
                  <a:buNone/>
                </a:pPr>
                <a:r>
                  <a:rPr lang="ru-RU" sz="1800" i="1" dirty="0" smtClean="0">
                    <a:latin typeface="+mj-lt"/>
                    <a:cs typeface="Times New Roman" pitchFamily="18" charset="0"/>
                  </a:rPr>
                  <a:t>P</a:t>
                </a:r>
                <a:r>
                  <a:rPr lang="ru-RU" sz="1800" i="1" baseline="-25000" dirty="0" smtClean="0">
                    <a:latin typeface="+mj-lt"/>
                    <a:cs typeface="Times New Roman" pitchFamily="18" charset="0"/>
                  </a:rPr>
                  <a:t>0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– максимальный уровень сейсмичности 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(плотност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ь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выделения сейсмической энергии, </a:t>
                </a:r>
                <a:r>
                  <a:rPr lang="ru-RU" sz="1800" i="1" dirty="0" err="1">
                    <a:latin typeface="+mj-lt"/>
                    <a:cs typeface="Times New Roman" pitchFamily="18" charset="0"/>
                  </a:rPr>
                  <a:t>Es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) для 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фактора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«возраст горных выработок»; </a:t>
                </a:r>
              </a:p>
              <a:p>
                <a:pPr marL="114300" indent="0">
                  <a:buNone/>
                </a:pPr>
                <a:r>
                  <a:rPr lang="ru-RU" sz="1800" i="1" dirty="0" smtClean="0">
                    <a:latin typeface="+mj-lt"/>
                    <a:cs typeface="Times New Roman" pitchFamily="18" charset="0"/>
                  </a:rPr>
                  <a:t>U</a:t>
                </a:r>
                <a:r>
                  <a:rPr lang="en-US" sz="1800" i="1" baseline="-25000" dirty="0">
                    <a:latin typeface="+mj-lt"/>
                    <a:cs typeface="Times New Roman" pitchFamily="18" charset="0"/>
                  </a:rPr>
                  <a:t>i</a:t>
                </a:r>
                <a:r>
                  <a:rPr lang="ru-RU" sz="1800" i="1" dirty="0">
                    <a:latin typeface="+mj-lt"/>
                    <a:cs typeface="Times New Roman" pitchFamily="18" charset="0"/>
                  </a:rPr>
                  <a:t>(t,</a:t>
                </a:r>
                <a:r>
                  <a:rPr lang="en-US" sz="1800" i="1" dirty="0">
                    <a:latin typeface="+mj-lt"/>
                    <a:cs typeface="Times New Roman" pitchFamily="18" charset="0"/>
                  </a:rPr>
                  <a:t> </a:t>
                </a:r>
                <a:r>
                  <a:rPr lang="ru-RU" sz="1800" i="1" dirty="0">
                    <a:latin typeface="+mj-lt"/>
                    <a:cs typeface="Times New Roman" pitchFamily="18" charset="0"/>
                  </a:rPr>
                  <a:t>t</a:t>
                </a:r>
                <a:r>
                  <a:rPr lang="en-US" sz="1800" i="1" baseline="-25000" dirty="0">
                    <a:latin typeface="+mj-lt"/>
                    <a:cs typeface="Times New Roman" pitchFamily="18" charset="0"/>
                  </a:rPr>
                  <a:t>i</a:t>
                </a:r>
                <a:r>
                  <a:rPr lang="ru-RU" sz="1800" i="1" dirty="0">
                    <a:latin typeface="+mj-lt"/>
                    <a:cs typeface="Times New Roman" pitchFamily="18" charset="0"/>
                  </a:rPr>
                  <a:t>)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 – функция, описывающая относительные изменения влияния </a:t>
                </a:r>
                <a:r>
                  <a:rPr lang="en-US" sz="1800" i="1" dirty="0">
                    <a:latin typeface="+mj-lt"/>
                    <a:cs typeface="Times New Roman" pitchFamily="18" charset="0"/>
                  </a:rPr>
                  <a:t>i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-го фактора во 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времени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;</a:t>
                </a:r>
                <a:endParaRPr lang="ru-RU" sz="1800" dirty="0" smtClean="0">
                  <a:latin typeface="+mj-lt"/>
                  <a:cs typeface="Times New Roman" pitchFamily="18" charset="0"/>
                </a:endParaRPr>
              </a:p>
              <a:p>
                <a:pPr marL="114300" indent="0">
                  <a:buNone/>
                </a:pPr>
                <a:r>
                  <a:rPr lang="en-US" sz="1800" i="1" dirty="0" smtClean="0">
                    <a:latin typeface="+mj-lt"/>
                    <a:cs typeface="Times New Roman" pitchFamily="18" charset="0"/>
                  </a:rPr>
                  <a:t>t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– момент времени, для которого рассчитывается модельное 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значение;</a:t>
                </a:r>
              </a:p>
              <a:p>
                <a:pPr marL="114300" indent="0">
                  <a:buNone/>
                </a:pPr>
                <a:r>
                  <a:rPr lang="en-US" sz="1800" i="1" dirty="0" err="1" smtClean="0">
                    <a:latin typeface="+mj-lt"/>
                    <a:cs typeface="Times New Roman" pitchFamily="18" charset="0"/>
                  </a:rPr>
                  <a:t>t</a:t>
                </a:r>
                <a:r>
                  <a:rPr lang="en-US" sz="1800" i="1" baseline="-25000" dirty="0" err="1" smtClean="0">
                    <a:latin typeface="+mj-lt"/>
                    <a:cs typeface="Times New Roman" pitchFamily="18" charset="0"/>
                  </a:rPr>
                  <a:t>i</a:t>
                </a:r>
                <a:r>
                  <a:rPr lang="en-US" sz="18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– 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момент 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начала действия </a:t>
                </a:r>
                <a:r>
                  <a:rPr lang="en-US" sz="1800" i="1" dirty="0">
                    <a:latin typeface="+mj-lt"/>
                    <a:cs typeface="Times New Roman" pitchFamily="18" charset="0"/>
                  </a:rPr>
                  <a:t>i</a:t>
                </a:r>
                <a:r>
                  <a:rPr lang="ru-RU" sz="1800" dirty="0">
                    <a:latin typeface="+mj-lt"/>
                    <a:cs typeface="Times New Roman" pitchFamily="18" charset="0"/>
                  </a:rPr>
                  <a:t>-го фактора</a:t>
                </a:r>
                <a:r>
                  <a:rPr lang="ru-RU" sz="1800" dirty="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 marL="114300" indent="0">
                  <a:buNone/>
                </a:pPr>
                <a:endParaRPr lang="ru-RU" sz="1800" dirty="0">
                  <a:latin typeface="+mj-lt"/>
                  <a:cs typeface="Times New Roman" pitchFamily="18" charset="0"/>
                </a:endParaRPr>
              </a:p>
              <a:p>
                <a:pPr marL="114300" indent="0" algn="ctr">
                  <a:buNone/>
                </a:pPr>
                <a:endParaRPr lang="en-US" sz="2000" i="1" dirty="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7848872" cy="55446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0" y="164637"/>
            <a:ext cx="8460432" cy="850107"/>
          </a:xfrm>
        </p:spPr>
        <p:txBody>
          <a:bodyPr/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рогноз уровня сейсмической активности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530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40"/>
            <a:ext cx="7609656" cy="706089"/>
          </a:xfrm>
        </p:spPr>
        <p:txBody>
          <a:bodyPr/>
          <a:lstStyle/>
          <a:p>
            <a:pPr algn="ctr"/>
            <a:r>
              <a:rPr lang="ru-RU" sz="3600" b="1" dirty="0" smtClean="0"/>
              <a:t>Этапы расчета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13</a:t>
            </a:fld>
            <a:endParaRPr lang="ru-RU"/>
          </a:p>
        </p:txBody>
      </p:sp>
      <p:pic>
        <p:nvPicPr>
          <p:cNvPr id="18438" name="Picture 6" descr="D:\Tanya\Documents\2022\Триггерные_эффекты_в_геосистемах_2021\презентация\этап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2559"/>
            <a:ext cx="3024000" cy="2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949180"/>
            <a:ext cx="3024000" cy="25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946419"/>
            <a:ext cx="331236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Расчет</a:t>
            </a:r>
            <a:r>
              <a:rPr lang="en-US" sz="2000" dirty="0"/>
              <a:t>:</a:t>
            </a:r>
            <a:endParaRPr lang="ru-RU" sz="2000" dirty="0" smtClean="0"/>
          </a:p>
          <a:p>
            <a:r>
              <a:rPr lang="ru-RU" sz="2000" dirty="0" smtClean="0"/>
              <a:t>- минимальный год отработки;</a:t>
            </a:r>
          </a:p>
          <a:p>
            <a:r>
              <a:rPr lang="en-US" sz="2000" dirty="0" smtClean="0"/>
              <a:t>- </a:t>
            </a:r>
            <a:r>
              <a:rPr lang="ru-RU" sz="2000" dirty="0" smtClean="0"/>
              <a:t>минимальный год закладки;</a:t>
            </a:r>
          </a:p>
          <a:p>
            <a:r>
              <a:rPr lang="en-US" sz="2000" dirty="0" smtClean="0"/>
              <a:t>-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0</a:t>
            </a:r>
            <a:r>
              <a:rPr lang="ru-RU" sz="2000" i="1" baseline="-25000" dirty="0" smtClean="0"/>
              <a:t> </a:t>
            </a:r>
            <a:r>
              <a:rPr lang="ru-RU" sz="2000" dirty="0" smtClean="0"/>
              <a:t>;</a:t>
            </a:r>
            <a:endParaRPr lang="ru-RU" sz="2000" baseline="-25000" dirty="0"/>
          </a:p>
          <a:p>
            <a:r>
              <a:rPr lang="en-US" sz="2000" i="1" dirty="0" smtClean="0"/>
              <a:t>- </a:t>
            </a:r>
            <a:r>
              <a:rPr lang="en-US" sz="2000" i="1" dirty="0" err="1" smtClean="0"/>
              <a:t>U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t,t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)</a:t>
            </a:r>
            <a:r>
              <a:rPr lang="ru-RU" sz="2000" dirty="0" smtClean="0"/>
              <a:t>;</a:t>
            </a:r>
            <a:endParaRPr lang="en-US" sz="2000" i="1" dirty="0" smtClean="0"/>
          </a:p>
          <a:p>
            <a:r>
              <a:rPr lang="en-US" sz="2000" i="1" dirty="0" smtClean="0"/>
              <a:t>- P(t)</a:t>
            </a:r>
            <a:r>
              <a:rPr lang="ru-RU" sz="2000" i="1" dirty="0" smtClean="0"/>
              <a:t>.</a:t>
            </a:r>
            <a:endParaRPr lang="en-US" sz="2000" i="1" dirty="0" smtClean="0"/>
          </a:p>
        </p:txBody>
      </p:sp>
      <p:pic>
        <p:nvPicPr>
          <p:cNvPr id="18440" name="Picture 8" descr="D:\Tanya\Documents\2022\Триггерные_эффекты_в_геосистемах_2021\презентация\этап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024000" cy="2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D:\Tanya\Documents\2022\Триггерные_эффекты_в_геосистемах_2021\презентация\этап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42" y="3717427"/>
            <a:ext cx="3024000" cy="2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D:\Tanya\Documents\2022\Триггерные_эффекты_в_геосистемах_2021\презентация\этап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40" y="3717032"/>
            <a:ext cx="3024000" cy="2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6" y="1016812"/>
            <a:ext cx="7564029" cy="53480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Карты </a:t>
            </a:r>
            <a:r>
              <a:rPr lang="ru-RU" sz="2800" b="1" dirty="0"/>
              <a:t>плотности выделения сейсмической энергии для СКРУ-2 на 2019 год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3401" y="590321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а) фактическая карта </a:t>
            </a:r>
            <a:r>
              <a:rPr lang="ru-RU" i="1" dirty="0" err="1"/>
              <a:t>Es</a:t>
            </a:r>
            <a:r>
              <a:rPr lang="ru-RU" dirty="0"/>
              <a:t>; б) отфильтрованная фактическая карта </a:t>
            </a:r>
            <a:r>
              <a:rPr lang="ru-RU" i="1" dirty="0" err="1"/>
              <a:t>Es</a:t>
            </a:r>
            <a:r>
              <a:rPr lang="ru-RU" dirty="0"/>
              <a:t> с радиусом сглаживания 750 м; в) модельная карта </a:t>
            </a:r>
            <a:r>
              <a:rPr lang="ru-RU" i="1" dirty="0" err="1"/>
              <a:t>Es</a:t>
            </a:r>
            <a:r>
              <a:rPr lang="ru-RU" dirty="0"/>
              <a:t>; г) отфильтрованная модельная карта </a:t>
            </a:r>
            <a:r>
              <a:rPr lang="en-US" i="1" dirty="0" err="1"/>
              <a:t>Es</a:t>
            </a:r>
            <a:r>
              <a:rPr lang="ru-RU" dirty="0"/>
              <a:t> с радиусом сглаживания 750</a:t>
            </a:r>
            <a:r>
              <a:rPr lang="en-US" dirty="0"/>
              <a:t> </a:t>
            </a:r>
            <a:r>
              <a:rPr lang="ru-RU" dirty="0"/>
              <a:t>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3356992"/>
            <a:ext cx="12961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</a:rPr>
              <a:t>K</a:t>
            </a:r>
            <a:r>
              <a:rPr lang="en-US" sz="2000" b="1" i="1" baseline="-25000" dirty="0">
                <a:latin typeface="+mj-lt"/>
              </a:rPr>
              <a:t>R</a:t>
            </a:r>
            <a:r>
              <a:rPr lang="en-US" sz="2000" b="1" dirty="0">
                <a:latin typeface="+mj-lt"/>
              </a:rPr>
              <a:t> </a:t>
            </a:r>
            <a:r>
              <a:rPr lang="ru-RU" sz="2000" b="1" dirty="0">
                <a:latin typeface="+mj-lt"/>
              </a:rPr>
              <a:t>=</a:t>
            </a:r>
            <a:r>
              <a:rPr lang="en-US" sz="2000" b="1" dirty="0">
                <a:latin typeface="+mj-lt"/>
              </a:rPr>
              <a:t> </a:t>
            </a:r>
            <a:r>
              <a:rPr lang="ru-RU" sz="2000" b="1" dirty="0" smtClean="0">
                <a:latin typeface="+mj-lt"/>
              </a:rPr>
              <a:t>0.23 </a:t>
            </a:r>
            <a:endParaRPr lang="ru-RU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1813" y="3356992"/>
            <a:ext cx="12961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</a:rPr>
              <a:t>K</a:t>
            </a:r>
            <a:r>
              <a:rPr lang="en-US" sz="2000" b="1" i="1" baseline="-25000" dirty="0">
                <a:latin typeface="+mj-lt"/>
              </a:rPr>
              <a:t>R</a:t>
            </a:r>
            <a:r>
              <a:rPr lang="en-US" sz="2000" b="1" dirty="0">
                <a:latin typeface="+mj-lt"/>
              </a:rPr>
              <a:t> </a:t>
            </a:r>
            <a:r>
              <a:rPr lang="ru-RU" sz="2000" b="1" dirty="0">
                <a:latin typeface="+mj-lt"/>
              </a:rPr>
              <a:t>=</a:t>
            </a:r>
            <a:r>
              <a:rPr lang="en-US" sz="2000" b="1" dirty="0">
                <a:latin typeface="+mj-lt"/>
              </a:rPr>
              <a:t> </a:t>
            </a:r>
            <a:r>
              <a:rPr lang="ru-RU" sz="2000" b="1" dirty="0" smtClean="0">
                <a:latin typeface="+mj-lt"/>
              </a:rPr>
              <a:t>0.46 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Карты плотности выделения сейсмической энергии для СКРУ-2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6612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а) модельная карта </a:t>
            </a:r>
            <a:r>
              <a:rPr lang="ru-RU" i="1" dirty="0" err="1"/>
              <a:t>Es</a:t>
            </a:r>
            <a:r>
              <a:rPr lang="ru-RU" dirty="0"/>
              <a:t>; б) модельная отфильтрованная карта </a:t>
            </a:r>
            <a:r>
              <a:rPr lang="en-US" i="1" dirty="0" err="1"/>
              <a:t>Es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с радиусом сглаживания 750</a:t>
            </a:r>
            <a:r>
              <a:rPr lang="en-US" dirty="0"/>
              <a:t> </a:t>
            </a:r>
            <a:r>
              <a:rPr lang="ru-RU" dirty="0"/>
              <a:t>м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1200"/>
            <a:ext cx="8064000" cy="4079897"/>
          </a:xfrm>
        </p:spPr>
      </p:pic>
    </p:spTree>
    <p:extLst>
      <p:ext uri="{BB962C8B-B14F-4D97-AF65-F5344CB8AC3E}">
        <p14:creationId xmlns:p14="http://schemas.microsoft.com/office/powerpoint/2010/main" val="1899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Карты плотности выделения сейсмической энергии для СКРУ-2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6612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а) модельная карта </a:t>
            </a:r>
            <a:r>
              <a:rPr lang="ru-RU" i="1" dirty="0" err="1"/>
              <a:t>Es</a:t>
            </a:r>
            <a:r>
              <a:rPr lang="ru-RU" dirty="0"/>
              <a:t>; б) модельная отфильтрованная карта </a:t>
            </a:r>
            <a:r>
              <a:rPr lang="en-US" i="1" dirty="0" err="1"/>
              <a:t>Es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с радиусом сглаживания 750</a:t>
            </a:r>
            <a:r>
              <a:rPr lang="en-US" dirty="0"/>
              <a:t> </a:t>
            </a:r>
            <a:r>
              <a:rPr lang="ru-RU" dirty="0"/>
              <a:t>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1200"/>
            <a:ext cx="8064000" cy="4079897"/>
          </a:xfrm>
        </p:spPr>
      </p:pic>
      <p:sp>
        <p:nvSpPr>
          <p:cNvPr id="3" name="TextBox 2"/>
          <p:cNvSpPr txBox="1"/>
          <p:nvPr/>
        </p:nvSpPr>
        <p:spPr>
          <a:xfrm>
            <a:off x="755576" y="1772816"/>
            <a:ext cx="324036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Камеры: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Возраст 20-30 лет;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24% не заложенных камер;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61% заложенных камер хотя бы на одному продуктивном пласте;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15% заложенных камер на всех трех продуктивных пластах;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44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Карты плотности выделения сейсмической энергии для СКРУ-2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6612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а) модельная карта </a:t>
            </a:r>
            <a:r>
              <a:rPr lang="ru-RU" i="1" dirty="0" err="1"/>
              <a:t>Es</a:t>
            </a:r>
            <a:r>
              <a:rPr lang="ru-RU" dirty="0"/>
              <a:t>; б) модельная отфильтрованная карта </a:t>
            </a:r>
            <a:r>
              <a:rPr lang="en-US" i="1" dirty="0" err="1"/>
              <a:t>Es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с радиусом сглаживания 750</a:t>
            </a:r>
            <a:r>
              <a:rPr lang="en-US" dirty="0"/>
              <a:t> </a:t>
            </a:r>
            <a:r>
              <a:rPr lang="ru-RU" dirty="0"/>
              <a:t>м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1200"/>
            <a:ext cx="8064000" cy="4079897"/>
          </a:xfrm>
        </p:spPr>
      </p:pic>
      <p:sp>
        <p:nvSpPr>
          <p:cNvPr id="10" name="TextBox 9"/>
          <p:cNvSpPr txBox="1"/>
          <p:nvPr/>
        </p:nvSpPr>
        <p:spPr>
          <a:xfrm>
            <a:off x="755576" y="1772816"/>
            <a:ext cx="324036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Камеры: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Возраст 35-50 лет;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98% камер заложены на всех трех продуктивных пластах;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83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09656" cy="936103"/>
          </a:xfrm>
        </p:spPr>
        <p:txBody>
          <a:bodyPr/>
          <a:lstStyle/>
          <a:p>
            <a:r>
              <a:rPr lang="ru-RU" sz="3600" b="1" dirty="0"/>
              <a:t>Выбранная многофакторная математическая </a:t>
            </a:r>
            <a:r>
              <a:rPr lang="ru-RU" sz="3600" b="1" dirty="0" smtClean="0"/>
              <a:t>модель: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776864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отражает </a:t>
            </a:r>
            <a:r>
              <a:rPr lang="ru-RU" dirty="0"/>
              <a:t>существующую реальность, базируясь на выявленных закономерностях;</a:t>
            </a:r>
          </a:p>
          <a:p>
            <a:r>
              <a:rPr lang="ru-RU" dirty="0"/>
              <a:t>обеспечивает </a:t>
            </a:r>
            <a:r>
              <a:rPr lang="ru-RU" dirty="0" smtClean="0"/>
              <a:t>учет влияния выбранного набора значимых факторов на сейсмичность;</a:t>
            </a:r>
          </a:p>
          <a:p>
            <a:r>
              <a:rPr lang="ru-RU" dirty="0" smtClean="0"/>
              <a:t>предоставляет возможность опережающей оценки их интенсивности в подработанном массиве на интервале примерно до двух лет на всем шахтном поле;</a:t>
            </a:r>
          </a:p>
          <a:p>
            <a:pPr lvl="0"/>
            <a:r>
              <a:rPr lang="ru-RU" dirty="0"/>
              <a:t>позволяет выделить район, в пределах которого ожидается повышенный уровень сейсмической энергии, причем даже на той территории, где нет возможности установить сейсмические датчики, а не </a:t>
            </a:r>
            <a:r>
              <a:rPr lang="ru-RU" dirty="0" smtClean="0"/>
              <a:t>указывает </a:t>
            </a:r>
            <a:r>
              <a:rPr lang="ru-RU" dirty="0"/>
              <a:t>время и силу сейсмического события.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4" y="115889"/>
            <a:ext cx="8136905" cy="936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2">
                    <a:satMod val="130000"/>
                  </a:schemeClr>
                </a:solidFill>
              </a:rPr>
              <a:t>Расположение Верхнекамского </a:t>
            </a:r>
            <a:br>
              <a:rPr lang="ru-RU" sz="2800" b="1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b="1" smtClean="0">
                <a:solidFill>
                  <a:schemeClr val="tx2">
                    <a:satMod val="130000"/>
                  </a:schemeClr>
                </a:solidFill>
              </a:rPr>
              <a:t>месторождения калийных солей</a:t>
            </a:r>
            <a:r>
              <a:rPr lang="en-US" sz="2800" b="1" smtClean="0">
                <a:solidFill>
                  <a:schemeClr val="tx2">
                    <a:satMod val="130000"/>
                  </a:schemeClr>
                </a:solidFill>
              </a:rPr>
              <a:t> (</a:t>
            </a:r>
            <a:r>
              <a:rPr lang="ru-RU" sz="2800" b="1" smtClean="0">
                <a:solidFill>
                  <a:schemeClr val="tx2">
                    <a:satMod val="130000"/>
                  </a:schemeClr>
                </a:solidFill>
              </a:rPr>
              <a:t>ВКМКС)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1029" descr="Potash_M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4" y="1071564"/>
            <a:ext cx="6194425" cy="5786437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F4E0C8C-C611-4325-BD7A-CC4F0F3D36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Коэффициент корреляции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46133"/>
              </p:ext>
            </p:extLst>
          </p:nvPr>
        </p:nvGraphicFramePr>
        <p:xfrm>
          <a:off x="35498" y="1844817"/>
          <a:ext cx="8280916" cy="38884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0078"/>
                <a:gridCol w="796459"/>
                <a:gridCol w="732992"/>
                <a:gridCol w="732992"/>
                <a:gridCol w="732992"/>
                <a:gridCol w="732992"/>
                <a:gridCol w="732992"/>
                <a:gridCol w="732992"/>
                <a:gridCol w="732992"/>
                <a:gridCol w="732992"/>
                <a:gridCol w="900443"/>
              </a:tblGrid>
              <a:tr h="204655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Es_calc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Es_calc_125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Es_calc_250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Es_calc_375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Es_calc_500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Es_calc_625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Es_calc_750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Es_calc_875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Es_calc_1000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Es_reg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Es_reg_250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Es_reg_375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Es_reg_500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Es_reg_625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Es_reg_750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Es_reg_875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Es_reg_1000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0.49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Es_reg_1125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Es_reg_1250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Es_reg_1375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Es_reg_1500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Es_reg_1625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Es_reg_1750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0.03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Es_reg_1875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  <a:tr h="20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Es_reg_2000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-0.20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-0.22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5" marR="8725" marT="8725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627"/>
            <a:ext cx="8460432" cy="1143000"/>
          </a:xfrm>
        </p:spPr>
        <p:txBody>
          <a:bodyPr/>
          <a:lstStyle/>
          <a:p>
            <a:pPr algn="ctr"/>
            <a:r>
              <a:rPr lang="ru-RU" sz="2000" b="1" dirty="0"/>
              <a:t>Зависимость средней плотности выделения сейсмической энергии от ширины камеры за временной период от начала отработки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до </a:t>
            </a:r>
            <a:r>
              <a:rPr lang="ru-RU" sz="2000" b="1" dirty="0"/>
              <a:t>начала закладки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21</a:t>
            </a:fld>
            <a:endParaRPr lang="ru-RU"/>
          </a:p>
        </p:txBody>
      </p:sp>
      <p:pic>
        <p:nvPicPr>
          <p:cNvPr id="5" name="Объект 4" descr="D:\Tanya\Documents\2016\Ширина_камеры\зависимость_до_закладки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84784"/>
            <a:ext cx="7563206" cy="2736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37463"/>
              </p:ext>
            </p:extLst>
          </p:nvPr>
        </p:nvGraphicFramePr>
        <p:xfrm>
          <a:off x="323528" y="5373215"/>
          <a:ext cx="7920879" cy="122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220"/>
                <a:gridCol w="2510043"/>
                <a:gridCol w="2504616"/>
              </a:tblGrid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Отработка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СКРУ-1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СКРУ-2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j-lt"/>
                        </a:rPr>
                        <a:t>Однопластовая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0.49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</a:rPr>
                        <a:t>0.90</a:t>
                      </a:r>
                      <a:endParaRPr lang="ru-RU" sz="16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j-lt"/>
                        </a:rPr>
                        <a:t>Двухпластовая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</a:rPr>
                        <a:t>0.31</a:t>
                      </a:r>
                      <a:endParaRPr lang="ru-RU" sz="16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</a:rPr>
                        <a:t>0.34</a:t>
                      </a:r>
                      <a:endParaRPr lang="ru-RU" sz="16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j-lt"/>
                        </a:rPr>
                        <a:t>Трехпластовая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</a:rPr>
                        <a:t>–</a:t>
                      </a:r>
                      <a:endParaRPr lang="ru-RU" sz="16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0.52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6" y="4901097"/>
            <a:ext cx="4970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Коэффициенты взаимной </a:t>
            </a:r>
            <a:r>
              <a:rPr lang="ru-RU" sz="2000" b="1" dirty="0" smtClean="0">
                <a:latin typeface="+mj-lt"/>
              </a:rPr>
              <a:t>корреляции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9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637"/>
            <a:ext cx="8460432" cy="1143000"/>
          </a:xfrm>
        </p:spPr>
        <p:txBody>
          <a:bodyPr/>
          <a:lstStyle/>
          <a:p>
            <a:pPr algn="ctr"/>
            <a:r>
              <a:rPr lang="ru-RU" sz="2000" b="1" dirty="0"/>
              <a:t>Зависимость средней плотности выделения сейсмической энергии от ширины камеры за временной период от начала закладки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течение 15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80577"/>
              </p:ext>
            </p:extLst>
          </p:nvPr>
        </p:nvGraphicFramePr>
        <p:xfrm>
          <a:off x="323528" y="5373215"/>
          <a:ext cx="7920879" cy="122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220"/>
                <a:gridCol w="2510043"/>
                <a:gridCol w="2504616"/>
              </a:tblGrid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Отработка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СКРУ-1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СКРУ-2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j-lt"/>
                        </a:rPr>
                        <a:t>Однопластовая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0.86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0.29</a:t>
                      </a:r>
                      <a:endParaRPr lang="ru-RU" sz="16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j-lt"/>
                        </a:rPr>
                        <a:t>Двухпластовая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0.23</a:t>
                      </a:r>
                      <a:endParaRPr lang="ru-RU" sz="16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0.15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+mj-lt"/>
                        </a:rPr>
                        <a:t>Трехпластовая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0.77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6" y="4901097"/>
            <a:ext cx="4970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Коэффициенты взаимной </a:t>
            </a:r>
            <a:r>
              <a:rPr lang="ru-RU" sz="2000" b="1" dirty="0" smtClean="0">
                <a:latin typeface="+mj-lt"/>
              </a:rPr>
              <a:t>корреляции</a:t>
            </a:r>
            <a:endParaRPr lang="ru-RU" sz="2000" b="1" dirty="0">
              <a:latin typeface="+mj-lt"/>
            </a:endParaRPr>
          </a:p>
        </p:txBody>
      </p:sp>
      <p:pic>
        <p:nvPicPr>
          <p:cNvPr id="8" name="Объект 7" descr="D:\Tanya\Documents\2016\Ширина_камеры\зависимость_после_закладки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1268760"/>
            <a:ext cx="7376981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7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850105"/>
          </a:xfrm>
        </p:spPr>
        <p:txBody>
          <a:bodyPr/>
          <a:lstStyle/>
          <a:p>
            <a:pPr algn="ctr"/>
            <a:r>
              <a:rPr lang="ru-RU" sz="2000" b="1" dirty="0"/>
              <a:t>Зависимость моментной </a:t>
            </a:r>
            <a:r>
              <a:rPr lang="ru-RU" sz="2000" b="1" dirty="0" smtClean="0"/>
              <a:t>магнитуды</a:t>
            </a:r>
            <a:r>
              <a:rPr lang="en-US" sz="2000" b="1" dirty="0" smtClean="0"/>
              <a:t> </a:t>
            </a:r>
            <a:r>
              <a:rPr lang="ru-RU" sz="2000" b="1" dirty="0" smtClean="0"/>
              <a:t>от </a:t>
            </a:r>
            <a:r>
              <a:rPr lang="ru-RU" sz="2000" b="1" dirty="0"/>
              <a:t>размеров </a:t>
            </a:r>
            <a:r>
              <a:rPr lang="ru-RU" sz="2000" b="1" dirty="0" smtClean="0"/>
              <a:t>камеры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7926268" cy="384042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537648" cy="994122"/>
          </a:xfrm>
        </p:spPr>
        <p:txBody>
          <a:bodyPr/>
          <a:lstStyle/>
          <a:p>
            <a:pPr algn="ctr"/>
            <a:r>
              <a:rPr lang="ru-RU" sz="2000" b="1" dirty="0"/>
              <a:t>Взаимосвязь  параметров  </a:t>
            </a:r>
            <a:r>
              <a:rPr lang="ru-RU" sz="2000" b="1" dirty="0" smtClean="0"/>
              <a:t>сейсмичности от физико-механических свойств  для рудника СКРУ-1 пласт АБ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24</a:t>
            </a:fld>
            <a:endParaRPr lang="ru-RU"/>
          </a:p>
        </p:txBody>
      </p:sp>
      <p:pic>
        <p:nvPicPr>
          <p:cNvPr id="11266" name="Picture 2" descr="D:\Uralkaly\SKRU_12_edit_data\pm_properties2\20190327\рисунки\мощность_пластА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2696"/>
            <a:ext cx="9186006" cy="41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40109" y="0"/>
            <a:ext cx="0" cy="52532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25</a:t>
            </a:fld>
            <a:endParaRPr lang="ru-RU"/>
          </a:p>
        </p:txBody>
      </p:sp>
      <p:pic>
        <p:nvPicPr>
          <p:cNvPr id="12290" name="Picture 2" descr="D:\Uralkaly\SKRU_12_edit_data\pm_properties2\20190327\рисунки\мощность_пластКр2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688"/>
            <a:ext cx="9165224" cy="41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211960" y="0"/>
            <a:ext cx="0" cy="52532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5301208"/>
            <a:ext cx="753764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Взаимосвязь  </a:t>
            </a:r>
            <a:r>
              <a:rPr lang="ru-RU" sz="2000" b="1" dirty="0"/>
              <a:t>параметров  </a:t>
            </a:r>
            <a:r>
              <a:rPr lang="ru-RU" sz="2000" b="1" dirty="0" smtClean="0"/>
              <a:t>сейсмичности от физико-механических свойств  для рудника СКРУ-1 пласт  </a:t>
            </a:r>
            <a:r>
              <a:rPr lang="ru-RU" sz="2000" b="1" dirty="0" err="1" smtClean="0"/>
              <a:t>Кр</a:t>
            </a:r>
            <a:r>
              <a:rPr lang="en-US" sz="2000" b="1" dirty="0" smtClean="0"/>
              <a:t>II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20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09656" cy="1156990"/>
          </a:xfrm>
        </p:spPr>
        <p:txBody>
          <a:bodyPr/>
          <a:lstStyle/>
          <a:p>
            <a:pPr algn="ctr"/>
            <a:r>
              <a:rPr lang="ru-RU" sz="2800" b="1" dirty="0"/>
              <a:t>Гистограммы распределения количества значений </a:t>
            </a:r>
            <a:r>
              <a:rPr lang="ru-RU" sz="2800" b="1" dirty="0" smtClean="0"/>
              <a:t>относительно интервала времени между </a:t>
            </a:r>
            <a:r>
              <a:rPr lang="ru-RU" sz="2800" b="1" dirty="0"/>
              <a:t>отработкой и закладкой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26</a:t>
            </a:fld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7992888" cy="4631435"/>
          </a:xfrm>
        </p:spPr>
      </p:pic>
    </p:spTree>
    <p:extLst>
      <p:ext uri="{BB962C8B-B14F-4D97-AF65-F5344CB8AC3E}">
        <p14:creationId xmlns:p14="http://schemas.microsoft.com/office/powerpoint/2010/main" val="820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Tanya\сессия2015\Fig\eq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5" y="1295748"/>
            <a:ext cx="489828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460432" cy="864096"/>
          </a:xfrm>
        </p:spPr>
        <p:txBody>
          <a:bodyPr/>
          <a:lstStyle/>
          <a:p>
            <a:pPr algn="ctr"/>
            <a:r>
              <a:rPr lang="ru-RU" sz="2400" b="1" dirty="0"/>
              <a:t>График выделения сейсмической </a:t>
            </a:r>
            <a:r>
              <a:rPr lang="ru-RU" sz="2400" b="1" dirty="0" smtClean="0"/>
              <a:t>энергии относительно времени </a:t>
            </a:r>
            <a:r>
              <a:rPr lang="ru-RU" sz="2400" b="1" dirty="0"/>
              <a:t>регистрации </a:t>
            </a:r>
            <a:r>
              <a:rPr lang="ru-RU" sz="2400" b="1" dirty="0" smtClean="0"/>
              <a:t>землетрясения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080" y="38610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+mj-lt"/>
              </a:rPr>
              <a:t>P</a:t>
            </a:r>
            <a:r>
              <a:rPr lang="ru-RU" sz="2000" i="1" baseline="-25000" dirty="0" smtClean="0">
                <a:latin typeface="+mj-lt"/>
              </a:rPr>
              <a:t>0</a:t>
            </a:r>
            <a:r>
              <a:rPr lang="en-US" sz="2000" i="1" dirty="0" smtClean="0">
                <a:latin typeface="+mj-lt"/>
              </a:rPr>
              <a:t> = </a:t>
            </a:r>
            <a:r>
              <a:rPr lang="ru-RU" sz="2000" i="1" dirty="0" smtClean="0">
                <a:latin typeface="+mj-lt"/>
              </a:rPr>
              <a:t>2.22·10</a:t>
            </a:r>
            <a:r>
              <a:rPr lang="ru-RU" sz="2000" i="1" baseline="30000" dirty="0" smtClean="0">
                <a:latin typeface="+mj-lt"/>
              </a:rPr>
              <a:t>-5 </a:t>
            </a:r>
            <a:r>
              <a:rPr lang="ru-RU" sz="2000" i="1" dirty="0" smtClean="0">
                <a:latin typeface="+mj-lt"/>
              </a:rPr>
              <a:t>Дж/м</a:t>
            </a:r>
            <a:r>
              <a:rPr lang="ru-RU" sz="2000" i="1" baseline="30000" dirty="0" smtClean="0">
                <a:latin typeface="+mj-lt"/>
              </a:rPr>
              <a:t>2</a:t>
            </a:r>
          </a:p>
          <a:p>
            <a:r>
              <a:rPr lang="ru-RU" sz="2000" i="1" dirty="0" smtClean="0">
                <a:latin typeface="+mj-lt"/>
              </a:rPr>
              <a:t>F(t</a:t>
            </a:r>
            <a:r>
              <a:rPr lang="ru-RU" sz="2000" i="1" dirty="0">
                <a:latin typeface="+mj-lt"/>
              </a:rPr>
              <a:t>)</a:t>
            </a:r>
            <a:r>
              <a:rPr lang="en-US" sz="2000" i="1" dirty="0">
                <a:latin typeface="+mj-lt"/>
              </a:rPr>
              <a:t>=</a:t>
            </a:r>
            <a:r>
              <a:rPr lang="ru-RU" sz="2000" i="1" dirty="0" smtClean="0">
                <a:latin typeface="+mj-lt"/>
              </a:rPr>
              <a:t>1.72</a:t>
            </a:r>
            <a:r>
              <a:rPr lang="en-US" sz="2000" i="1" dirty="0" smtClean="0">
                <a:latin typeface="+mj-lt"/>
              </a:rPr>
              <a:t>/(1+</a:t>
            </a:r>
            <a:r>
              <a:rPr lang="ru-RU" sz="2000" i="1" dirty="0" smtClean="0">
                <a:latin typeface="+mj-lt"/>
              </a:rPr>
              <a:t>66.48</a:t>
            </a:r>
            <a:r>
              <a:rPr lang="en-US" sz="2000" i="1" dirty="0" smtClean="0">
                <a:latin typeface="+mj-lt"/>
              </a:rPr>
              <a:t>·</a:t>
            </a:r>
            <a:r>
              <a:rPr lang="ru-RU" sz="2000" i="1" dirty="0" smtClean="0">
                <a:latin typeface="+mj-lt"/>
              </a:rPr>
              <a:t>(</a:t>
            </a:r>
            <a:r>
              <a:rPr lang="en-US" sz="2000" i="1" dirty="0" smtClean="0">
                <a:latin typeface="+mj-lt"/>
              </a:rPr>
              <a:t>t-t</a:t>
            </a:r>
            <a:r>
              <a:rPr lang="en-US" sz="2000" i="1" baseline="-25000" dirty="0" smtClean="0">
                <a:latin typeface="+mj-lt"/>
              </a:rPr>
              <a:t>0</a:t>
            </a:r>
            <a:r>
              <a:rPr lang="en-US" sz="2000" i="1" dirty="0" smtClean="0">
                <a:latin typeface="+mj-lt"/>
              </a:rPr>
              <a:t>))</a:t>
            </a:r>
            <a:endParaRPr lang="ru-RU" sz="2000" i="1" dirty="0">
              <a:latin typeface="+mj-lt"/>
            </a:endParaRPr>
          </a:p>
        </p:txBody>
      </p:sp>
      <p:pic>
        <p:nvPicPr>
          <p:cNvPr id="14338" name="Picture 2" descr="модель_удаленные_з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58" y="1988840"/>
            <a:ext cx="295049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Сейсмическая активизация после </a:t>
            </a:r>
            <a:r>
              <a:rPr lang="ru-RU" sz="2800" b="1" dirty="0"/>
              <a:t>технологических взрывов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28</a:t>
            </a:fld>
            <a:endParaRPr lang="ru-RU"/>
          </a:p>
        </p:txBody>
      </p:sp>
      <p:pic>
        <p:nvPicPr>
          <p:cNvPr id="14340" name="Picture 4" descr="D:\Tanya\сессия2015\Fig\explos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16669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Tanya\сессия2015\Fig\explo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19064"/>
            <a:ext cx="41834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94116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+mj-lt"/>
              </a:rPr>
              <a:t>P</a:t>
            </a:r>
            <a:r>
              <a:rPr lang="ru-RU" sz="2000" i="1" baseline="-25000" dirty="0" smtClean="0">
                <a:latin typeface="+mj-lt"/>
              </a:rPr>
              <a:t>0</a:t>
            </a:r>
            <a:r>
              <a:rPr lang="en-US" sz="2000" i="1" dirty="0" smtClean="0">
                <a:latin typeface="+mj-lt"/>
              </a:rPr>
              <a:t> = 1.81·10</a:t>
            </a:r>
            <a:r>
              <a:rPr lang="en-US" sz="2000" i="1" baseline="30000" dirty="0" smtClean="0">
                <a:latin typeface="+mj-lt"/>
              </a:rPr>
              <a:t>-3 </a:t>
            </a:r>
            <a:r>
              <a:rPr lang="ru-RU" sz="2000" i="1" dirty="0" smtClean="0">
                <a:latin typeface="+mj-lt"/>
              </a:rPr>
              <a:t>м</a:t>
            </a:r>
            <a:r>
              <a:rPr lang="ru-RU" sz="2000" i="1" baseline="30000" dirty="0" smtClean="0">
                <a:latin typeface="+mj-lt"/>
              </a:rPr>
              <a:t>-2</a:t>
            </a:r>
            <a:endParaRPr lang="en-US" sz="2000" i="1" baseline="30000" dirty="0" smtClean="0">
              <a:latin typeface="+mj-lt"/>
            </a:endParaRPr>
          </a:p>
          <a:p>
            <a:r>
              <a:rPr lang="ru-RU" sz="2000" i="1" dirty="0" smtClean="0">
                <a:latin typeface="+mj-lt"/>
              </a:rPr>
              <a:t>F(t)</a:t>
            </a:r>
            <a:r>
              <a:rPr lang="en-US" sz="2000" i="1" dirty="0" smtClean="0">
                <a:latin typeface="+mj-lt"/>
              </a:rPr>
              <a:t>=1/(1+</a:t>
            </a:r>
            <a:r>
              <a:rPr lang="ru-RU" sz="2000" i="1" dirty="0" smtClean="0">
                <a:latin typeface="+mj-lt"/>
              </a:rPr>
              <a:t>721.73</a:t>
            </a:r>
            <a:r>
              <a:rPr lang="en-US" sz="2000" i="1" dirty="0" smtClean="0">
                <a:latin typeface="+mj-lt"/>
              </a:rPr>
              <a:t>·</a:t>
            </a:r>
            <a:r>
              <a:rPr lang="ru-RU" sz="2000" i="1" dirty="0" smtClean="0">
                <a:latin typeface="+mj-lt"/>
              </a:rPr>
              <a:t>(</a:t>
            </a:r>
            <a:r>
              <a:rPr lang="en-US" sz="2000" i="1" dirty="0" smtClean="0">
                <a:latin typeface="+mj-lt"/>
              </a:rPr>
              <a:t>t</a:t>
            </a:r>
            <a:r>
              <a:rPr lang="ru-RU" sz="2000" i="1" dirty="0" smtClean="0">
                <a:latin typeface="+mj-lt"/>
              </a:rPr>
              <a:t>-</a:t>
            </a:r>
            <a:r>
              <a:rPr lang="en-US" sz="2000" i="1" dirty="0" smtClean="0">
                <a:latin typeface="+mj-lt"/>
              </a:rPr>
              <a:t>t</a:t>
            </a:r>
            <a:r>
              <a:rPr lang="en-US" sz="2000" i="1" baseline="-25000" dirty="0" smtClean="0">
                <a:latin typeface="+mj-lt"/>
              </a:rPr>
              <a:t>0</a:t>
            </a:r>
            <a:r>
              <a:rPr lang="en-US" sz="2000" i="1" dirty="0" smtClean="0">
                <a:latin typeface="+mj-lt"/>
              </a:rPr>
              <a:t>))</a:t>
            </a:r>
            <a:endParaRPr lang="ru-RU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314" y="4229731"/>
            <a:ext cx="169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(по Дягилеву Р.А. 2013)</a:t>
            </a:r>
            <a:endParaRPr lang="ru-RU" sz="1200" dirty="0"/>
          </a:p>
        </p:txBody>
      </p:sp>
      <p:pic>
        <p:nvPicPr>
          <p:cNvPr id="8" name="Рисунок 7" descr="D:\Tanya\Documents\2016\Сессия2016\for_article\модель_взрывы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804" y="4581128"/>
            <a:ext cx="2966887" cy="1711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/>
          <a:stretch/>
        </p:blipFill>
        <p:spPr bwMode="auto">
          <a:xfrm>
            <a:off x="4211960" y="980728"/>
            <a:ext cx="4125970" cy="522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75" y="188640"/>
            <a:ext cx="8096770" cy="720080"/>
          </a:xfrm>
          <a:solidFill>
            <a:schemeClr val="bg1">
              <a:alpha val="43921"/>
            </a:schemeClr>
          </a:solidFill>
        </p:spPr>
        <p:txBody>
          <a:bodyPr/>
          <a:lstStyle/>
          <a:p>
            <a:pPr algn="ctr"/>
            <a:r>
              <a:rPr lang="ru-RU" sz="2800" b="1" dirty="0" smtClean="0"/>
              <a:t>Карта </a:t>
            </a:r>
            <a:r>
              <a:rPr lang="ru-RU" sz="2800" b="1" dirty="0"/>
              <a:t>плотности выделения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сейсмической энергии - </a:t>
            </a:r>
            <a:r>
              <a:rPr lang="en-US" sz="2800" b="1" i="1" dirty="0" smtClean="0"/>
              <a:t>E</a:t>
            </a:r>
            <a:r>
              <a:rPr lang="en-US" sz="2800" b="1" i="1" baseline="-25000" dirty="0" smtClean="0"/>
              <a:t>S</a:t>
            </a:r>
            <a:endParaRPr lang="ru-RU" sz="2800" b="1" i="1" baseline="-25000" dirty="0"/>
          </a:p>
        </p:txBody>
      </p:sp>
      <p:sp>
        <p:nvSpPr>
          <p:cNvPr id="34820" name="Нижний колонтитул 2"/>
          <p:cNvSpPr txBox="1">
            <a:spLocks noGrp="1"/>
          </p:cNvSpPr>
          <p:nvPr/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sz="1000" b="1">
              <a:solidFill>
                <a:srgbClr val="FFFFFF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6"/>
          <a:stretch/>
        </p:blipFill>
        <p:spPr bwMode="auto">
          <a:xfrm>
            <a:off x="8468" y="980728"/>
            <a:ext cx="4051757" cy="52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/>
          <p:cNvSpPr/>
          <p:nvPr/>
        </p:nvSpPr>
        <p:spPr>
          <a:xfrm>
            <a:off x="3743647" y="3429000"/>
            <a:ext cx="936625" cy="503237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F4E0C8C-C611-4325-BD7A-CC4F0F3D36ED}" type="slidenum">
              <a:rPr lang="ru-RU" smtClean="0"/>
              <a:t>29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620072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+mj-lt"/>
              </a:rPr>
              <a:t>E</a:t>
            </a:r>
            <a:r>
              <a:rPr lang="en-US" sz="1600" i="1" baseline="-25000" dirty="0" smtClean="0">
                <a:latin typeface="+mj-lt"/>
              </a:rPr>
              <a:t>S</a:t>
            </a:r>
            <a:r>
              <a:rPr lang="en-US" sz="1600" dirty="0" smtClean="0">
                <a:latin typeface="+mj-lt"/>
              </a:rPr>
              <a:t> – </a:t>
            </a:r>
            <a:r>
              <a:rPr lang="ru-RU" sz="1600" dirty="0" smtClean="0">
                <a:latin typeface="+mj-lt"/>
              </a:rPr>
              <a:t>отношение </a:t>
            </a:r>
            <a:r>
              <a:rPr lang="ru-RU" sz="1600" dirty="0">
                <a:latin typeface="+mj-lt"/>
              </a:rPr>
              <a:t>суммарной выделившейся сейсмической энергии на каком-либо участке к площади этого участка. </a:t>
            </a:r>
          </a:p>
        </p:txBody>
      </p:sp>
    </p:spTree>
    <p:extLst>
      <p:ext uri="{BB962C8B-B14F-4D97-AF65-F5344CB8AC3E}">
        <p14:creationId xmlns:p14="http://schemas.microsoft.com/office/powerpoint/2010/main" val="26789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Tanya\Documents\2022\Триггерные_эффекты_в_геосистемах_2021\презентация\VKMKS_m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6120000" cy="66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1484784"/>
            <a:ext cx="2952328" cy="2952327"/>
          </a:xfrm>
        </p:spPr>
        <p:txBody>
          <a:bodyPr/>
          <a:lstStyle/>
          <a:p>
            <a:pPr algn="ctr"/>
            <a:r>
              <a:rPr lang="ru-RU" sz="2800" b="1" dirty="0"/>
              <a:t> Границы </a:t>
            </a:r>
            <a:r>
              <a:rPr lang="ru-RU" sz="2800" b="1" dirty="0" smtClean="0"/>
              <a:t>шахтных полей </a:t>
            </a:r>
            <a:br>
              <a:rPr lang="ru-RU" sz="2800" b="1" dirty="0" smtClean="0"/>
            </a:br>
            <a:r>
              <a:rPr lang="ru-RU" sz="2800" b="1" dirty="0" smtClean="0"/>
              <a:t>ПАО «</a:t>
            </a:r>
            <a:r>
              <a:rPr lang="ru-RU" sz="2800" b="1" dirty="0" err="1" smtClean="0"/>
              <a:t>Уралкалий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83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24071"/>
                  </p:ext>
                </p:extLst>
              </p:nvPr>
            </p:nvGraphicFramePr>
            <p:xfrm>
              <a:off x="107504" y="96730"/>
              <a:ext cx="8280922" cy="67669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5626"/>
                    <a:gridCol w="715074"/>
                    <a:gridCol w="1344706"/>
                    <a:gridCol w="1287132"/>
                    <a:gridCol w="1859192"/>
                    <a:gridCol w="1859192"/>
                  </a:tblGrid>
                  <a:tr h="2837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Фактор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Рудник</a:t>
                          </a:r>
                          <a:endParaRPr lang="ru-RU" sz="13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Зона/Пласт</a:t>
                          </a:r>
                          <a:endParaRPr lang="ru-RU" sz="13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ru-RU" sz="13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endParaRPr lang="ru-RU" sz="1300" b="1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3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3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3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График </a:t>
                          </a:r>
                          <a:r>
                            <a:rPr lang="en-US" sz="13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3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3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3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</a:tr>
                  <a:tr h="283717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Разработка нескольких пластов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Двухпластовая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5.97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1.22</a:t>
                          </a:r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371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Трехпластовая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0.67</a:t>
                          </a:r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371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Двухпластовая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3.42 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1.29</a:t>
                          </a:r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371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Трехпластовая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0.76</a:t>
                          </a:r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2512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Сухая закладка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2.252·10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𝟐𝟑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𝟒𝟎𝟐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𝟗𝟗𝟑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23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4.213·10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𝟖𝟑𝟗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𝟐𝟓𝟎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251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4.855·10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𝟕𝟏𝟒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𝟐𝟕𝟕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2512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Гидрозакладка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2.472·10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𝟏𝟏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𝟗𝟐𝟗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𝟓𝟕𝟐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3904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3.613·10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𝟖𝟏𝟑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𝟑𝟐𝟕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53813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3.798·10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𝟕𝟗𝟒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𝟏𝟕𝟕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42223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Возраст </a:t>
                          </a:r>
                          <a:r>
                            <a:rPr lang="ru-RU" sz="13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горных </a:t>
                          </a:r>
                          <a:r>
                            <a:rPr lang="ru-RU" sz="13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выработок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АБ+Вс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7.162·10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𝟏𝟎𝟖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𝟓𝟖𝟓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𝟑𝟐𝟖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𝟎𝟓𝟗𝟖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39852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b="1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II+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5.684·10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𝟏𝟐𝟖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𝟑𝟕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𝟗𝟗𝟕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𝟎𝟓𝟏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1333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II+</a:t>
                          </a:r>
                          <a:r>
                            <a:rPr lang="ru-RU" sz="11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Вк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3.331·10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𝟏𝟗𝟒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𝟒𝟎𝟓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(−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𝟕𝟖𝟒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𝟐𝟑𝟑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3985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все пласты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3.686·10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11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𝟐𝟒𝟔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𝟗𝟕𝟖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ru-RU" sz="11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𝟔𝟐𝟖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𝟎𝟑𝟕𝟗</m:t>
                                        </m:r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ru-RU" sz="11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ru-RU" sz="1100" b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1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𝒕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1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100" b="1" i="1" kern="1200" dirty="0">
                            <a:solidFill>
                              <a:schemeClr val="dk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i="1" kern="1200" dirty="0">
                            <a:solidFill>
                              <a:schemeClr val="dk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503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Удаленные землетрясения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СКРУ-1,</a:t>
                          </a:r>
                          <a:r>
                            <a:rPr lang="ru-RU" sz="11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2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2.22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·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-5</a:t>
                          </a: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2</a:t>
                          </a:r>
                          <a:endParaRPr lang="ru-RU" sz="1100" b="1" kern="1200" baseline="300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𝟕𝟐</m:t>
                                    </m:r>
                                  </m:num>
                                  <m:den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𝟔𝟔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𝟒𝟕𝟔</m:t>
                                    </m:r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ru-RU" sz="11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𝒕</m:t>
                                        </m:r>
                                        <m:r>
                                          <a:rPr lang="en-US" sz="11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1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327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Взрывные работы</a:t>
                          </a:r>
                          <a:endParaRPr lang="ru-RU" sz="13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БКПРУ-2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1.81·10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-3</a:t>
                          </a:r>
                          <a: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11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м</a:t>
                          </a:r>
                          <a:r>
                            <a:rPr lang="ru-RU" sz="11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-2</a:t>
                          </a:r>
                          <a:endParaRPr lang="ru-RU" sz="11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𝟕𝟐𝟏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1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𝟕𝟑</m:t>
                                    </m:r>
                                    <m:r>
                                      <a:rPr lang="en-US" sz="11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ru-RU" sz="11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𝒕</m:t>
                                        </m:r>
                                        <m:r>
                                          <a:rPr lang="en-US" sz="11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1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1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5834665"/>
                  </p:ext>
                </p:extLst>
              </p:nvPr>
            </p:nvGraphicFramePr>
            <p:xfrm>
              <a:off x="107504" y="72547"/>
              <a:ext cx="8280922" cy="50156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5626"/>
                    <a:gridCol w="715074"/>
                    <a:gridCol w="1344706"/>
                    <a:gridCol w="1287132"/>
                    <a:gridCol w="1859192"/>
                    <a:gridCol w="1859192"/>
                  </a:tblGrid>
                  <a:tr h="2127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Фактор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Рудник</a:t>
                          </a:r>
                          <a:endParaRPr lang="ru-RU" sz="10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Зона/Пласт</a:t>
                          </a:r>
                          <a:endParaRPr lang="ru-RU" sz="1000" b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ru-RU" sz="10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endParaRPr lang="ru-RU" sz="1000" b="1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0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0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0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График </a:t>
                          </a:r>
                          <a:r>
                            <a:rPr lang="en-US" sz="10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U(t, t</a:t>
                          </a:r>
                          <a:r>
                            <a:rPr lang="en-US" sz="1000" b="1" i="1" kern="1200" baseline="-250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1000" b="1" i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ru-RU" sz="1000" b="1" i="1" kern="1200" dirty="0">
                            <a:solidFill>
                              <a:schemeClr val="lt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</a:tr>
                  <a:tr h="212788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Разработка нескольких пластов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b="1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Двухпластовая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5.97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1.22</a:t>
                          </a:r>
                          <a:endParaRPr lang="en-US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1278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Трехпластовая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0.67</a:t>
                          </a:r>
                          <a:endParaRPr lang="en-US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1278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Двухпластовая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3.42 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1.29</a:t>
                          </a:r>
                          <a:endParaRPr lang="en-US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1278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b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Трехпластовая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0.76</a:t>
                          </a:r>
                          <a:endParaRPr lang="en-US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384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Сухая закладка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2.252·10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442500" r="-100328" b="-1520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867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4.213·10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461702" r="-100328" b="-119361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4.855·10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660000" r="-100328" b="-13025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4384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Гидрозакладка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2.472·10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760000" r="-100328" b="-12025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endParaRPr lang="ru-RU" sz="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28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3.613·10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839024" r="-100328" b="-10731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536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3.798·10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875000" r="-100328" b="-9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6667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Возраст </a:t>
                          </a:r>
                          <a:r>
                            <a:rPr lang="ru-RU" sz="1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горных </a:t>
                          </a:r>
                          <a:r>
                            <a:rPr lang="ru-RU" sz="10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выработок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</a:t>
                          </a: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АБ+Вс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7.162·10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1021429" r="-100328" b="-84285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889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200" b="1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0" marT="0" marB="0" anchor="ctr"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II+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АБ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5.684·10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1121429" r="-100328" b="-74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500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Кр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II+</a:t>
                          </a:r>
                          <a:r>
                            <a:rPr lang="ru-RU" sz="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Вк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3.331·10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814286" r="-100328" b="-39523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10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88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СКРУ-2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все пласты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3.686·10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lang="ru-RU" sz="8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1371429" r="-100328" b="-49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1000" b="1" i="1" kern="1200" dirty="0">
                            <a:solidFill>
                              <a:schemeClr val="dk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377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Удаленные землетрясения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СКРУ-1,</a:t>
                          </a:r>
                          <a:r>
                            <a:rPr lang="ru-RU" sz="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2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2.22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·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-5</a:t>
                          </a: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Дж/м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2</a:t>
                          </a:r>
                          <a:endParaRPr lang="ru-RU" sz="800" b="1" kern="1200" baseline="300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588571" r="-100328" b="-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245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Взрывные работы</a:t>
                          </a:r>
                          <a:endParaRPr lang="ru-RU" sz="1000" b="1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БКПРУ-2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1.81·10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-3</a:t>
                          </a:r>
                          <a: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/>
                          </a:r>
                          <a:br>
                            <a:rPr lang="en-US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</a:br>
                          <a:r>
                            <a:rPr lang="ru-RU" sz="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м</a:t>
                          </a:r>
                          <a:r>
                            <a:rPr lang="ru-RU" sz="800" b="1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-2</a:t>
                          </a:r>
                          <a:endParaRPr lang="ru-RU" sz="800" b="1" kern="1200" dirty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0" marT="0" marB="0" anchor="ctr">
                        <a:blipFill rotWithShape="1">
                          <a:blip r:embed="rId2"/>
                          <a:stretch>
                            <a:fillRect l="-245574" t="-708824" r="-10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800" b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30</a:t>
            </a:fld>
            <a:endParaRPr lang="ru-RU"/>
          </a:p>
        </p:txBody>
      </p:sp>
      <p:pic>
        <p:nvPicPr>
          <p:cNvPr id="9" name="Рисунок 8" descr="C:\Users\dr\AppData\Local\Microsoft\Windows\INetCache\Content.Word\image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476000" cy="6911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Рисунок 9" descr="D:\Tanya\Documents\2016\Сессия2016\for_article\модель_сухая_закладк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69" y="1624940"/>
            <a:ext cx="1476000" cy="8804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1" name="Рисунок 10" descr="D:\Tanya\Documents\2016\Сессия2016\for_article\модель_гидравлическая_закладка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4"/>
            <a:ext cx="1476000" cy="8930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2" name="Рисунок 11" descr="D:\Tanya\Documents\2016\Сессия2016\for_article\модель_возраст_отработки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9" y="3933056"/>
            <a:ext cx="1476000" cy="91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3" name="Рисунок 12" descr="модель_удаленные_зтр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1476000" cy="7353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Рисунок 13" descr="D:\Tanya\Documents\2016\Сессия2016\for_article\модель_взрывы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72" y="6063031"/>
            <a:ext cx="1476000" cy="7897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160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anya\Documents\2022\Триггерные_эффекты_в_геосистемах_2021\презентация\VKMKS_min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0"/>
            <a:ext cx="6120000" cy="66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1484784"/>
            <a:ext cx="2952328" cy="2952327"/>
          </a:xfrm>
        </p:spPr>
        <p:txBody>
          <a:bodyPr/>
          <a:lstStyle/>
          <a:p>
            <a:pPr algn="ctr"/>
            <a:r>
              <a:rPr lang="ru-RU" sz="2800" b="1" dirty="0"/>
              <a:t> Границы </a:t>
            </a:r>
            <a:r>
              <a:rPr lang="ru-RU" sz="2800" b="1" dirty="0" smtClean="0"/>
              <a:t>шахтных полей </a:t>
            </a:r>
            <a:br>
              <a:rPr lang="ru-RU" sz="2800" b="1" dirty="0" smtClean="0"/>
            </a:br>
            <a:r>
              <a:rPr lang="ru-RU" sz="2800" b="1" dirty="0" smtClean="0"/>
              <a:t>ПАО «</a:t>
            </a:r>
            <a:r>
              <a:rPr lang="ru-RU" sz="2800" b="1" dirty="0" err="1" smtClean="0"/>
              <a:t>Уралкалий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155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728"/>
            <a:ext cx="7681664" cy="576063"/>
          </a:xfrm>
        </p:spPr>
        <p:txBody>
          <a:bodyPr/>
          <a:lstStyle/>
          <a:p>
            <a:pPr algn="ctr"/>
            <a:r>
              <a:rPr lang="ru-RU" sz="3600" b="1" dirty="0" smtClean="0"/>
              <a:t>Особенности рудника СКРУ-2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208912" cy="6048672"/>
          </a:xfrm>
        </p:spPr>
        <p:txBody>
          <a:bodyPr>
            <a:noAutofit/>
          </a:bodyPr>
          <a:lstStyle/>
          <a:p>
            <a:r>
              <a:rPr lang="ru-RU" sz="1900" dirty="0" smtClean="0"/>
              <a:t>Открыт рудник в 1972 году.  </a:t>
            </a:r>
          </a:p>
          <a:p>
            <a:r>
              <a:rPr lang="ru-RU" sz="1900" dirty="0" smtClean="0"/>
              <a:t>Шахтное поле имеет размеры 7120 м в ширину и 8500 м в длину. </a:t>
            </a:r>
            <a:r>
              <a:rPr lang="ru-RU" sz="1900" dirty="0"/>
              <a:t>Площадь 50.4 </a:t>
            </a:r>
            <a:r>
              <a:rPr lang="ru-RU" sz="1900" dirty="0" smtClean="0"/>
              <a:t>км</a:t>
            </a:r>
            <a:r>
              <a:rPr lang="ru-RU" sz="1900" baseline="30000" dirty="0" smtClean="0"/>
              <a:t>2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Отрабатывается три продуктивных пласта (</a:t>
            </a:r>
            <a:r>
              <a:rPr lang="ru-RU" sz="1900" dirty="0" err="1" smtClean="0"/>
              <a:t>Кр</a:t>
            </a:r>
            <a:r>
              <a:rPr lang="en-US" sz="1900" dirty="0" smtClean="0"/>
              <a:t>II</a:t>
            </a:r>
            <a:r>
              <a:rPr lang="ru-RU" sz="1900" dirty="0" smtClean="0"/>
              <a:t>, АБ и </a:t>
            </a:r>
            <a:r>
              <a:rPr lang="ru-RU" sz="1900" dirty="0" err="1" smtClean="0"/>
              <a:t>Вс</a:t>
            </a:r>
            <a:r>
              <a:rPr lang="ru-RU" sz="1900" dirty="0" smtClean="0"/>
              <a:t>) на глубине 190-390 м.</a:t>
            </a:r>
          </a:p>
          <a:p>
            <a:r>
              <a:rPr lang="ru-RU" sz="1900" dirty="0" smtClean="0"/>
              <a:t>Панельный способ отработки. Ширина панелей 380-400 м. Длина в среднем 2500 м.</a:t>
            </a:r>
          </a:p>
          <a:p>
            <a:r>
              <a:rPr lang="ru-RU" sz="1900" dirty="0" smtClean="0"/>
              <a:t>Ширина камер 4-16 м, длина камер 150-190 м, высота камер 2.8-9 м. Камеры на разных продуктивных пластах расположены соосно.</a:t>
            </a:r>
          </a:p>
          <a:p>
            <a:r>
              <a:rPr lang="ru-RU" sz="1900" dirty="0" smtClean="0"/>
              <a:t>5 января 1995 года произошло землетрясение с магнитудой </a:t>
            </a:r>
            <a:r>
              <a:rPr lang="en-US" sz="1900" i="1" dirty="0" err="1"/>
              <a:t>mb</a:t>
            </a:r>
            <a:r>
              <a:rPr lang="en-US" sz="1900" i="1" dirty="0"/>
              <a:t> </a:t>
            </a:r>
            <a:r>
              <a:rPr lang="en-US" sz="1900" dirty="0"/>
              <a:t>= </a:t>
            </a:r>
            <a:r>
              <a:rPr lang="en-US" sz="1900" dirty="0" smtClean="0"/>
              <a:t>4</a:t>
            </a:r>
            <a:r>
              <a:rPr lang="ru-RU" sz="1900" dirty="0" smtClean="0"/>
              <a:t>.</a:t>
            </a:r>
            <a:r>
              <a:rPr lang="en-US" sz="1900" dirty="0" smtClean="0"/>
              <a:t>7</a:t>
            </a:r>
            <a:r>
              <a:rPr lang="ru-RU" sz="1900" dirty="0" smtClean="0"/>
              <a:t>, в результате которого произошло оседание земной поверхности до 4.5 м. </a:t>
            </a:r>
          </a:p>
          <a:p>
            <a:r>
              <a:rPr lang="ru-RU" sz="1900" dirty="0"/>
              <a:t>Сейсмологические наблюдения ведутся с 1995 года.</a:t>
            </a:r>
          </a:p>
          <a:p>
            <a:r>
              <a:rPr lang="ru-RU" sz="1900" dirty="0" smtClean="0"/>
              <a:t>В 2014 году произошел провал грунта на руднике в районе </a:t>
            </a:r>
            <a:r>
              <a:rPr lang="ru-RU" sz="1900" dirty="0"/>
              <a:t>э</a:t>
            </a:r>
            <a:r>
              <a:rPr lang="ru-RU" sz="1900" dirty="0" smtClean="0"/>
              <a:t>пицентра землетрясения.</a:t>
            </a:r>
          </a:p>
          <a:p>
            <a:r>
              <a:rPr lang="ru-RU" sz="1900" dirty="0" smtClean="0"/>
              <a:t>В 2018 году появление второго провала в 56 метрах от первого.</a:t>
            </a:r>
          </a:p>
          <a:p>
            <a:r>
              <a:rPr lang="ru-RU" sz="1900" dirty="0" smtClean="0"/>
              <a:t>Рудник находиться в режиме ликвидации.</a:t>
            </a:r>
            <a:r>
              <a:rPr lang="ru-RU" sz="1900" dirty="0"/>
              <a:t> </a:t>
            </a:r>
            <a:endParaRPr lang="ru-RU" sz="1900" dirty="0" smtClean="0"/>
          </a:p>
          <a:p>
            <a:r>
              <a:rPr lang="ru-RU" sz="1900" dirty="0" smtClean="0"/>
              <a:t>В </a:t>
            </a:r>
            <a:r>
              <a:rPr lang="ru-RU" sz="1900" dirty="0"/>
              <a:t>2021 год 10 </a:t>
            </a:r>
            <a:r>
              <a:rPr lang="ru-RU" sz="1900" dirty="0" err="1" smtClean="0"/>
              <a:t>сейсмодатчиками</a:t>
            </a:r>
            <a:r>
              <a:rPr lang="ru-RU" sz="1900" dirty="0" smtClean="0"/>
              <a:t> </a:t>
            </a:r>
            <a:r>
              <a:rPr lang="ru-RU" sz="1900" dirty="0"/>
              <a:t>зарегистрировано 48 сейсмических событий.</a:t>
            </a:r>
          </a:p>
          <a:p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6</a:t>
            </a:fld>
            <a:endParaRPr lang="ru-RU"/>
          </a:p>
        </p:txBody>
      </p:sp>
      <p:pic>
        <p:nvPicPr>
          <p:cNvPr id="17410" name="Picture 2" descr="Y:\SKRU-2\Voronka\Photo\201808\yGzGOCvCNj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 bwMode="auto">
          <a:xfrm>
            <a:off x="22484" y="404664"/>
            <a:ext cx="9159471" cy="59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64637"/>
            <a:ext cx="8352928" cy="792088"/>
          </a:xfrm>
        </p:spPr>
        <p:txBody>
          <a:bodyPr/>
          <a:lstStyle/>
          <a:p>
            <a:pPr algn="ctr"/>
            <a:r>
              <a:rPr lang="ru-RU" sz="2400" b="1" dirty="0" smtClean="0"/>
              <a:t>Факторы, влияющие на уровень сейсмической активности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26908"/>
              </p:ext>
            </p:extLst>
          </p:nvPr>
        </p:nvGraphicFramePr>
        <p:xfrm>
          <a:off x="395536" y="1052736"/>
          <a:ext cx="7681664" cy="53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496" y="164637"/>
            <a:ext cx="8352928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Модель влияния различных факторов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на техногенную сейсмичность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8550342"/>
              </p:ext>
            </p:extLst>
          </p:nvPr>
        </p:nvGraphicFramePr>
        <p:xfrm>
          <a:off x="2281240" y="1916114"/>
          <a:ext cx="38512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" name="Формула" r:id="rId3" imgW="1257120" imgH="228600" progId="Equation.3">
                  <p:embed/>
                </p:oleObj>
              </mc:Choice>
              <mc:Fallback>
                <p:oleObj name="Формула" r:id="rId3" imgW="1257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1240" y="1916114"/>
                        <a:ext cx="3851275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9552" y="3212976"/>
            <a:ext cx="7537648" cy="302433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+mj-lt"/>
                <a:cs typeface="Times New Roman" pitchFamily="18" charset="0"/>
              </a:rPr>
              <a:t>P</a:t>
            </a:r>
            <a:r>
              <a:rPr lang="ru-RU" sz="2200" i="1" baseline="-25000" dirty="0" smtClean="0">
                <a:latin typeface="+mj-lt"/>
                <a:cs typeface="Times New Roman" pitchFamily="18" charset="0"/>
              </a:rPr>
              <a:t>0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 – первоначальное/максимальное </a:t>
            </a:r>
            <a:r>
              <a:rPr lang="ru-RU" sz="2200" dirty="0">
                <a:latin typeface="+mj-lt"/>
                <a:cs typeface="Times New Roman" pitchFamily="18" charset="0"/>
              </a:rPr>
              <a:t>значение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сейсмического параметра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+mj-lt"/>
                <a:cs typeface="Times New Roman" pitchFamily="18" charset="0"/>
              </a:rPr>
              <a:t>U(t</a:t>
            </a:r>
            <a:r>
              <a:rPr lang="ru-RU" sz="2200" i="1" dirty="0">
                <a:latin typeface="+mj-lt"/>
                <a:cs typeface="Times New Roman" pitchFamily="18" charset="0"/>
              </a:rPr>
              <a:t>,</a:t>
            </a:r>
            <a:r>
              <a:rPr lang="en-US" sz="2200" i="1" dirty="0">
                <a:latin typeface="+mj-lt"/>
                <a:cs typeface="Times New Roman" pitchFamily="18" charset="0"/>
              </a:rPr>
              <a:t> </a:t>
            </a:r>
            <a:r>
              <a:rPr lang="ru-RU" sz="2200" i="1" dirty="0">
                <a:latin typeface="+mj-lt"/>
                <a:cs typeface="Times New Roman" pitchFamily="18" charset="0"/>
              </a:rPr>
              <a:t>t</a:t>
            </a:r>
            <a:r>
              <a:rPr lang="en-US" sz="2200" i="1" baseline="-25000" dirty="0">
                <a:latin typeface="+mj-lt"/>
                <a:cs typeface="Times New Roman" pitchFamily="18" charset="0"/>
              </a:rPr>
              <a:t>i</a:t>
            </a:r>
            <a:r>
              <a:rPr lang="ru-RU" sz="2200" i="1" dirty="0" smtClean="0">
                <a:latin typeface="+mj-lt"/>
                <a:cs typeface="Times New Roman" pitchFamily="18" charset="0"/>
              </a:rPr>
              <a:t>)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– зависимость, описывающая изменение влияющего фактора во времени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t</a:t>
            </a:r>
            <a:r>
              <a:rPr lang="ru-RU" sz="2200" i="1" baseline="-25000" dirty="0">
                <a:latin typeface="+mj-lt"/>
                <a:cs typeface="Times New Roman" pitchFamily="18" charset="0"/>
              </a:rPr>
              <a:t>0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-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время начала действия фактор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sz="2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64637"/>
            <a:ext cx="8352928" cy="792088"/>
          </a:xfrm>
        </p:spPr>
        <p:txBody>
          <a:bodyPr/>
          <a:lstStyle/>
          <a:p>
            <a:pPr algn="ctr"/>
            <a:r>
              <a:rPr lang="ru-RU" sz="2400" b="1" dirty="0" smtClean="0"/>
              <a:t>Факторы, влияющие на уровень сейсмической активности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91740"/>
              </p:ext>
            </p:extLst>
          </p:nvPr>
        </p:nvGraphicFramePr>
        <p:xfrm>
          <a:off x="395536" y="1052736"/>
          <a:ext cx="7681664" cy="53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0C8C-C611-4325-BD7A-CC4F0F3D36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26106</TotalTime>
  <Words>1732</Words>
  <Application>Microsoft Office PowerPoint</Application>
  <PresentationFormat>Экран (4:3)</PresentationFormat>
  <Paragraphs>470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Соседство</vt:lpstr>
      <vt:lpstr>Формула</vt:lpstr>
      <vt:lpstr>О ВОЗМОЖНОСТИ ПРОГНОЗА МИКРОСЕЙСМИЧЕСКОЙ АКТИВНОСТИ  НА РУДНИКАХ ВЕРХНЕКАМСКОГО МЕСТОРОЖДЕНИЯ КАЛИЙНЫХ СОЛЕЙ</vt:lpstr>
      <vt:lpstr>Расположение Верхнекамского  месторождения калийных солей (ВКМКС)</vt:lpstr>
      <vt:lpstr> Границы шахтных полей  ПАО «Уралкалий»</vt:lpstr>
      <vt:lpstr> Границы шахтных полей  ПАО «Уралкалий»</vt:lpstr>
      <vt:lpstr>Особенности рудника СКРУ-2</vt:lpstr>
      <vt:lpstr>Презентация PowerPoint</vt:lpstr>
      <vt:lpstr>Факторы, влияющие на уровень сейсмической активности</vt:lpstr>
      <vt:lpstr>Модель влияния различных факторов  на техногенную сейсмичность</vt:lpstr>
      <vt:lpstr>Факторы, влияющие на уровень сейсмической активности</vt:lpstr>
      <vt:lpstr>Факторы, влияющие на уровень сейсмической активности</vt:lpstr>
      <vt:lpstr>Параметры математической модели техногенных факторов для рудника СКРУ-2 по данным 2000–2020 гг.</vt:lpstr>
      <vt:lpstr>Прогноз уровня сейсмической активности</vt:lpstr>
      <vt:lpstr>Этапы расчета</vt:lpstr>
      <vt:lpstr>Карты плотности выделения сейсмической энергии для СКРУ-2 на 2019 год</vt:lpstr>
      <vt:lpstr>Карты плотности выделения сейсмической энергии для СКРУ-2 на 2022 год</vt:lpstr>
      <vt:lpstr>Карты плотности выделения сейсмической энергии для СКРУ-2 на 2022 год</vt:lpstr>
      <vt:lpstr>Карты плотности выделения сейсмической энергии для СКРУ-2 на 2022 год</vt:lpstr>
      <vt:lpstr>Выбранная многофакторная математическая модель:</vt:lpstr>
      <vt:lpstr>Спасибо за внимание</vt:lpstr>
      <vt:lpstr>Коэффициент корреляции</vt:lpstr>
      <vt:lpstr>Зависимость средней плотности выделения сейсмической энергии от ширины камеры за временной период от начала отработки  до начала закладки</vt:lpstr>
      <vt:lpstr>Зависимость средней плотности выделения сейсмической энергии от ширины камеры за временной период от начала закладки  в течение 15 лет</vt:lpstr>
      <vt:lpstr>Зависимость моментной магнитуды от размеров камеры</vt:lpstr>
      <vt:lpstr>Взаимосвязь  параметров  сейсмичности от физико-механических свойств  для рудника СКРУ-1 пласт АБ</vt:lpstr>
      <vt:lpstr>Презентация PowerPoint</vt:lpstr>
      <vt:lpstr>Гистограммы распределения количества значений относительно интервала времени между отработкой и закладкой</vt:lpstr>
      <vt:lpstr>График выделения сейсмической энергии относительно времени регистрации землетрясения</vt:lpstr>
      <vt:lpstr>Сейсмическая активизация после технологических взрывов</vt:lpstr>
      <vt:lpstr>Карта плотности выделения  сейсмической энергии - 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pts_tanya</dc:creator>
  <cp:lastModifiedBy>pts_tanya</cp:lastModifiedBy>
  <cp:revision>513</cp:revision>
  <cp:lastPrinted>2016-03-31T11:28:50Z</cp:lastPrinted>
  <dcterms:created xsi:type="dcterms:W3CDTF">2015-04-01T09:26:42Z</dcterms:created>
  <dcterms:modified xsi:type="dcterms:W3CDTF">2022-06-17T09:58:42Z</dcterms:modified>
</cp:coreProperties>
</file>