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39"/>
  </p:notesMasterIdLst>
  <p:sldIdLst>
    <p:sldId id="256" r:id="rId2"/>
    <p:sldId id="367" r:id="rId3"/>
    <p:sldId id="466" r:id="rId4"/>
    <p:sldId id="385" r:id="rId5"/>
    <p:sldId id="447" r:id="rId6"/>
    <p:sldId id="384" r:id="rId7"/>
    <p:sldId id="456" r:id="rId8"/>
    <p:sldId id="457" r:id="rId9"/>
    <p:sldId id="386" r:id="rId10"/>
    <p:sldId id="387" r:id="rId11"/>
    <p:sldId id="455" r:id="rId12"/>
    <p:sldId id="440" r:id="rId13"/>
    <p:sldId id="441" r:id="rId14"/>
    <p:sldId id="458" r:id="rId15"/>
    <p:sldId id="459" r:id="rId16"/>
    <p:sldId id="460" r:id="rId17"/>
    <p:sldId id="461" r:id="rId18"/>
    <p:sldId id="462" r:id="rId19"/>
    <p:sldId id="463" r:id="rId20"/>
    <p:sldId id="464" r:id="rId21"/>
    <p:sldId id="465" r:id="rId22"/>
    <p:sldId id="448" r:id="rId23"/>
    <p:sldId id="449" r:id="rId24"/>
    <p:sldId id="450" r:id="rId25"/>
    <p:sldId id="451" r:id="rId26"/>
    <p:sldId id="452" r:id="rId27"/>
    <p:sldId id="453" r:id="rId28"/>
    <p:sldId id="454" r:id="rId29"/>
    <p:sldId id="442" r:id="rId30"/>
    <p:sldId id="443" r:id="rId31"/>
    <p:sldId id="444" r:id="rId32"/>
    <p:sldId id="468" r:id="rId33"/>
    <p:sldId id="445" r:id="rId34"/>
    <p:sldId id="446" r:id="rId35"/>
    <p:sldId id="467" r:id="rId36"/>
    <p:sldId id="365" r:id="rId37"/>
    <p:sldId id="327" r:id="rId3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initials="П" lastIdx="1" clrIdx="0">
    <p:extLst>
      <p:ext uri="{19B8F6BF-5375-455C-9EA6-DF929625EA0E}">
        <p15:presenceInfo xmlns:p15="http://schemas.microsoft.com/office/powerpoint/2012/main" userId="Пользователь" providerId="None"/>
      </p:ext>
    </p:extLst>
  </p:cmAuthor>
  <p:cmAuthor id="2" name="Владимир" initials="В" lastIdx="1" clrIdx="1">
    <p:extLst>
      <p:ext uri="{19B8F6BF-5375-455C-9EA6-DF929625EA0E}">
        <p15:presenceInfo xmlns:p15="http://schemas.microsoft.com/office/powerpoint/2012/main" userId="Владимир"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3EB"/>
    <a:srgbClr val="923E46"/>
    <a:srgbClr val="4333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799" autoAdjust="0"/>
  </p:normalViewPr>
  <p:slideViewPr>
    <p:cSldViewPr>
      <p:cViewPr varScale="1">
        <p:scale>
          <a:sx n="85" d="100"/>
          <a:sy n="85" d="100"/>
        </p:scale>
        <p:origin x="60" y="372"/>
      </p:cViewPr>
      <p:guideLst>
        <p:guide orient="horz" pos="2160"/>
        <p:guide pos="3840"/>
      </p:guideLst>
    </p:cSldViewPr>
  </p:slideViewPr>
  <p:notesTextViewPr>
    <p:cViewPr>
      <p:scale>
        <a:sx n="1" d="1"/>
        <a:sy n="1" d="1"/>
      </p:scale>
      <p:origin x="0" y="0"/>
    </p:cViewPr>
  </p:notesTextViewPr>
  <p:sorterViewPr>
    <p:cViewPr>
      <p:scale>
        <a:sx n="200" d="100"/>
        <a:sy n="200" d="100"/>
      </p:scale>
      <p:origin x="0" y="15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671EAD-8179-42A0-A673-FF52FECDA285}" type="datetimeFigureOut">
              <a:rPr lang="ru-RU" smtClean="0"/>
              <a:t>21.06.2022</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7942A1-E17C-4D06-8A3F-86F428D2CD2E}" type="slidenum">
              <a:rPr lang="ru-RU" smtClean="0"/>
              <a:t>‹#›</a:t>
            </a:fld>
            <a:endParaRPr lang="ru-RU"/>
          </a:p>
        </p:txBody>
      </p:sp>
    </p:spTree>
    <p:extLst>
      <p:ext uri="{BB962C8B-B14F-4D97-AF65-F5344CB8AC3E}">
        <p14:creationId xmlns:p14="http://schemas.microsoft.com/office/powerpoint/2010/main" val="3804370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B7942A1-E17C-4D06-8A3F-86F428D2CD2E}" type="slidenum">
              <a:rPr lang="ru-RU" smtClean="0"/>
              <a:t>1</a:t>
            </a:fld>
            <a:endParaRPr lang="ru-RU"/>
          </a:p>
        </p:txBody>
      </p:sp>
    </p:spTree>
    <p:extLst>
      <p:ext uri="{BB962C8B-B14F-4D97-AF65-F5344CB8AC3E}">
        <p14:creationId xmlns:p14="http://schemas.microsoft.com/office/powerpoint/2010/main" val="3919285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Образ слайда 1"/>
          <p:cNvSpPr>
            <a:spLocks noGrp="1" noRot="1" noChangeAspect="1" noTextEdit="1"/>
          </p:cNvSpPr>
          <p:nvPr>
            <p:ph type="sldImg"/>
          </p:nvPr>
        </p:nvSpPr>
        <p:spPr>
          <a:ln/>
        </p:spPr>
      </p:sp>
      <p:sp>
        <p:nvSpPr>
          <p:cNvPr id="8195"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latin typeface="Arial" panose="020B0604020202020204" pitchFamily="34" charset="0"/>
            </a:endParaRPr>
          </a:p>
        </p:txBody>
      </p:sp>
      <p:sp>
        <p:nvSpPr>
          <p:cNvPr id="8196"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B6B14EF-028D-4066-877B-24667509016D}" type="slidenum">
              <a:rPr lang="ru-RU" smtClean="0"/>
              <a:pPr>
                <a:spcBef>
                  <a:spcPct val="0"/>
                </a:spcBef>
              </a:pPr>
              <a:t>4</a:t>
            </a:fld>
            <a:endParaRPr lang="ru-RU" smtClean="0"/>
          </a:p>
        </p:txBody>
      </p:sp>
    </p:spTree>
    <p:extLst>
      <p:ext uri="{BB962C8B-B14F-4D97-AF65-F5344CB8AC3E}">
        <p14:creationId xmlns:p14="http://schemas.microsoft.com/office/powerpoint/2010/main" val="2177465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0B7942A1-E17C-4D06-8A3F-86F428D2CD2E}" type="slidenum">
              <a:rPr lang="ru-RU" smtClean="0"/>
              <a:t>13</a:t>
            </a:fld>
            <a:endParaRPr lang="ru-RU"/>
          </a:p>
        </p:txBody>
      </p:sp>
    </p:spTree>
    <p:extLst>
      <p:ext uri="{BB962C8B-B14F-4D97-AF65-F5344CB8AC3E}">
        <p14:creationId xmlns:p14="http://schemas.microsoft.com/office/powerpoint/2010/main" val="3620678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0B7942A1-E17C-4D06-8A3F-86F428D2CD2E}" type="slidenum">
              <a:rPr lang="ru-RU" smtClean="0"/>
              <a:t>32</a:t>
            </a:fld>
            <a:endParaRPr lang="ru-RU"/>
          </a:p>
        </p:txBody>
      </p:sp>
    </p:spTree>
    <p:extLst>
      <p:ext uri="{BB962C8B-B14F-4D97-AF65-F5344CB8AC3E}">
        <p14:creationId xmlns:p14="http://schemas.microsoft.com/office/powerpoint/2010/main" val="2284611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B7942A1-E17C-4D06-8A3F-86F428D2CD2E}" type="slidenum">
              <a:rPr lang="ru-RU" smtClean="0"/>
              <a:t>36</a:t>
            </a:fld>
            <a:endParaRPr lang="ru-RU"/>
          </a:p>
        </p:txBody>
      </p:sp>
    </p:spTree>
    <p:extLst>
      <p:ext uri="{BB962C8B-B14F-4D97-AF65-F5344CB8AC3E}">
        <p14:creationId xmlns:p14="http://schemas.microsoft.com/office/powerpoint/2010/main" val="2753523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7942A1-E17C-4D06-8A3F-86F428D2CD2E}" type="slidenum">
              <a:rPr lang="ru-RU" smtClean="0"/>
              <a:t>37</a:t>
            </a:fld>
            <a:endParaRPr lang="ru-RU"/>
          </a:p>
        </p:txBody>
      </p:sp>
    </p:spTree>
    <p:extLst>
      <p:ext uri="{BB962C8B-B14F-4D97-AF65-F5344CB8AC3E}">
        <p14:creationId xmlns:p14="http://schemas.microsoft.com/office/powerpoint/2010/main" val="1567742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10387963" y="5038579"/>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Заголовок 7"/>
          <p:cNvSpPr>
            <a:spLocks noGrp="1"/>
          </p:cNvSpPr>
          <p:nvPr>
            <p:ph type="ctrTitle"/>
          </p:nvPr>
        </p:nvSpPr>
        <p:spPr>
          <a:xfrm>
            <a:off x="720726" y="776289"/>
            <a:ext cx="10750549" cy="1470025"/>
          </a:xfrm>
        </p:spPr>
        <p:txBody>
          <a:bodyPr anchor="b">
            <a:normAutofit/>
          </a:bodyPr>
          <a:lstStyle>
            <a:lvl1pPr algn="r">
              <a:defRPr sz="4400"/>
            </a:lvl1pPr>
          </a:lstStyle>
          <a:p>
            <a:r>
              <a:rPr kumimoji="0" lang="ru-RU"/>
              <a:t>Образец заголовка</a:t>
            </a:r>
            <a:endParaRPr kumimoji="0" lang="en-US"/>
          </a:p>
        </p:txBody>
      </p:sp>
      <p:sp>
        <p:nvSpPr>
          <p:cNvPr id="9" name="Подзаголовок 8"/>
          <p:cNvSpPr>
            <a:spLocks noGrp="1"/>
          </p:cNvSpPr>
          <p:nvPr>
            <p:ph type="subTitle" idx="1"/>
          </p:nvPr>
        </p:nvSpPr>
        <p:spPr>
          <a:xfrm>
            <a:off x="720726" y="2250280"/>
            <a:ext cx="10750549"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28" name="Дата 27"/>
          <p:cNvSpPr>
            <a:spLocks noGrp="1"/>
          </p:cNvSpPr>
          <p:nvPr>
            <p:ph type="dt" sz="half" idx="10"/>
          </p:nvPr>
        </p:nvSpPr>
        <p:spPr>
          <a:xfrm>
            <a:off x="1828800" y="6012657"/>
            <a:ext cx="7721600" cy="365125"/>
          </a:xfrm>
        </p:spPr>
        <p:txBody>
          <a:bodyPr tIns="0" bIns="0" anchor="t"/>
          <a:lstStyle>
            <a:lvl1pPr algn="r">
              <a:defRPr sz="1000"/>
            </a:lvl1pPr>
          </a:lstStyle>
          <a:p>
            <a:fld id="{A11C16F8-B0DF-47A2-B52D-337E6FFE025A}" type="datetimeFigureOut">
              <a:rPr lang="ru-RU" smtClean="0"/>
              <a:t>21.06.2022</a:t>
            </a:fld>
            <a:endParaRPr lang="ru-RU"/>
          </a:p>
        </p:txBody>
      </p:sp>
      <p:sp>
        <p:nvSpPr>
          <p:cNvPr id="17" name="Нижний колонтитул 16"/>
          <p:cNvSpPr>
            <a:spLocks noGrp="1"/>
          </p:cNvSpPr>
          <p:nvPr>
            <p:ph type="ftr" sz="quarter" idx="11"/>
          </p:nvPr>
        </p:nvSpPr>
        <p:spPr>
          <a:xfrm>
            <a:off x="1828800" y="5650705"/>
            <a:ext cx="7721600" cy="365125"/>
          </a:xfrm>
        </p:spPr>
        <p:txBody>
          <a:bodyPr tIns="0" bIns="0" anchor="b"/>
          <a:lstStyle>
            <a:lvl1pPr algn="r">
              <a:defRPr sz="1100"/>
            </a:lvl1pPr>
          </a:lstStyle>
          <a:p>
            <a:endParaRPr lang="ru-RU"/>
          </a:p>
        </p:txBody>
      </p:sp>
      <p:sp>
        <p:nvSpPr>
          <p:cNvPr id="29" name="Номер слайда 28"/>
          <p:cNvSpPr>
            <a:spLocks noGrp="1"/>
          </p:cNvSpPr>
          <p:nvPr>
            <p:ph type="sldNum" sz="quarter" idx="12"/>
          </p:nvPr>
        </p:nvSpPr>
        <p:spPr>
          <a:xfrm>
            <a:off x="11189663" y="5752308"/>
            <a:ext cx="670560" cy="365125"/>
          </a:xfrm>
        </p:spPr>
        <p:txBody>
          <a:bodyPr anchor="ctr"/>
          <a:lstStyle>
            <a:lvl1pPr algn="ctr">
              <a:defRPr sz="1300">
                <a:solidFill>
                  <a:srgbClr val="FFFFFF"/>
                </a:solidFill>
              </a:defRPr>
            </a:lvl1pPr>
          </a:lstStyle>
          <a:p>
            <a:fld id="{51386B85-792A-4586-955F-74A1505EA82D}"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A11C16F8-B0DF-47A2-B52D-337E6FFE025A}" type="datetimeFigureOut">
              <a:rPr lang="ru-RU" smtClean="0"/>
              <a:t>21.06.2022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1386B85-792A-4586-955F-74A1505EA82D}"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042400" y="381000"/>
            <a:ext cx="2540000" cy="5486400"/>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609600" y="381000"/>
            <a:ext cx="8331200" cy="5486400"/>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A11C16F8-B0DF-47A2-B52D-337E6FFE025A}" type="datetimeFigureOut">
              <a:rPr lang="ru-RU" smtClean="0"/>
              <a:t>21.06.2022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1386B85-792A-4586-955F-74A1505EA82D}"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67494"/>
            <a:ext cx="10972800" cy="1399032"/>
          </a:xfrm>
        </p:spPr>
        <p:txBody>
          <a:bodyPr/>
          <a:lstStyle/>
          <a:p>
            <a:r>
              <a:rPr kumimoji="0" lang="ru-RU"/>
              <a:t>Образец заголовка</a:t>
            </a:r>
            <a:endParaRPr kumimoji="0" lang="en-US"/>
          </a:p>
        </p:txBody>
      </p:sp>
      <p:sp>
        <p:nvSpPr>
          <p:cNvPr id="3" name="Объект 2"/>
          <p:cNvSpPr>
            <a:spLocks noGrp="1"/>
          </p:cNvSpPr>
          <p:nvPr>
            <p:ph idx="1"/>
          </p:nvPr>
        </p:nvSpPr>
        <p:spPr>
          <a:xfrm>
            <a:off x="609600" y="1882808"/>
            <a:ext cx="10972800" cy="4572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a:xfrm>
            <a:off x="6388608" y="6480048"/>
            <a:ext cx="2844800" cy="301752"/>
          </a:xfrm>
        </p:spPr>
        <p:txBody>
          <a:bodyPr/>
          <a:lstStyle/>
          <a:p>
            <a:fld id="{A11C16F8-B0DF-47A2-B52D-337E6FFE025A}" type="datetimeFigureOut">
              <a:rPr lang="ru-RU" smtClean="0"/>
              <a:t>21.06.2022</a:t>
            </a:fld>
            <a:endParaRPr lang="ru-RU"/>
          </a:p>
        </p:txBody>
      </p:sp>
      <p:sp>
        <p:nvSpPr>
          <p:cNvPr id="5" name="Нижний колонтитул 4"/>
          <p:cNvSpPr>
            <a:spLocks noGrp="1"/>
          </p:cNvSpPr>
          <p:nvPr>
            <p:ph type="ftr" sz="quarter" idx="11"/>
          </p:nvPr>
        </p:nvSpPr>
        <p:spPr>
          <a:xfrm>
            <a:off x="609600" y="6480970"/>
            <a:ext cx="5680075" cy="300831"/>
          </a:xfrm>
        </p:spPr>
        <p:txBody>
          <a:bodyPr/>
          <a:lstStyle/>
          <a:p>
            <a:endParaRPr lang="ru-RU"/>
          </a:p>
        </p:txBody>
      </p:sp>
      <p:sp>
        <p:nvSpPr>
          <p:cNvPr id="6" name="Номер слайда 5"/>
          <p:cNvSpPr>
            <a:spLocks noGrp="1"/>
          </p:cNvSpPr>
          <p:nvPr>
            <p:ph type="sldNum" sz="quarter" idx="12"/>
          </p:nvPr>
        </p:nvSpPr>
        <p:spPr/>
        <p:txBody>
          <a:bodyPr/>
          <a:lstStyle/>
          <a:p>
            <a:fld id="{51386B85-792A-4586-955F-74A1505EA82D}"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9" name="Прямоугольный треугольник 8"/>
          <p:cNvSpPr/>
          <p:nvPr/>
        </p:nvSpPr>
        <p:spPr>
          <a:xfrm flipV="1">
            <a:off x="9379" y="7035"/>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Равнобедренный треугольник 7"/>
          <p:cNvSpPr/>
          <p:nvPr/>
        </p:nvSpPr>
        <p:spPr>
          <a:xfrm rot="5400000" flipV="1">
            <a:off x="10387963" y="93786"/>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 name="Дата 3"/>
          <p:cNvSpPr>
            <a:spLocks noGrp="1"/>
          </p:cNvSpPr>
          <p:nvPr>
            <p:ph type="dt" sz="half" idx="10"/>
          </p:nvPr>
        </p:nvSpPr>
        <p:spPr>
          <a:xfrm>
            <a:off x="9274176" y="6477000"/>
            <a:ext cx="2844800" cy="304800"/>
          </a:xfrm>
        </p:spPr>
        <p:txBody>
          <a:bodyPr/>
          <a:lstStyle/>
          <a:p>
            <a:fld id="{A11C16F8-B0DF-47A2-B52D-337E6FFE025A}" type="datetimeFigureOut">
              <a:rPr lang="ru-RU" smtClean="0"/>
              <a:t>21.06.2022</a:t>
            </a:fld>
            <a:endParaRPr lang="ru-RU"/>
          </a:p>
        </p:txBody>
      </p:sp>
      <p:sp>
        <p:nvSpPr>
          <p:cNvPr id="5" name="Нижний колонтитул 4"/>
          <p:cNvSpPr>
            <a:spLocks noGrp="1"/>
          </p:cNvSpPr>
          <p:nvPr>
            <p:ph type="ftr" sz="quarter" idx="11"/>
          </p:nvPr>
        </p:nvSpPr>
        <p:spPr>
          <a:xfrm>
            <a:off x="3492501" y="6480970"/>
            <a:ext cx="5680075" cy="300831"/>
          </a:xfrm>
        </p:spPr>
        <p:txBody>
          <a:bodyPr/>
          <a:lstStyle/>
          <a:p>
            <a:endParaRPr lang="ru-RU"/>
          </a:p>
        </p:txBody>
      </p:sp>
      <p:sp>
        <p:nvSpPr>
          <p:cNvPr id="6" name="Номер слайда 5"/>
          <p:cNvSpPr>
            <a:spLocks noGrp="1"/>
          </p:cNvSpPr>
          <p:nvPr>
            <p:ph type="sldNum" sz="quarter" idx="12"/>
          </p:nvPr>
        </p:nvSpPr>
        <p:spPr>
          <a:xfrm>
            <a:off x="11268075" y="809625"/>
            <a:ext cx="670560" cy="300831"/>
          </a:xfrm>
        </p:spPr>
        <p:txBody>
          <a:bodyPr/>
          <a:lstStyle/>
          <a:p>
            <a:fld id="{51386B85-792A-4586-955F-74A1505EA82D}" type="slidenum">
              <a:rPr lang="ru-RU" smtClean="0"/>
              <a:t>‹#›</a:t>
            </a:fld>
            <a:endParaRPr lang="ru-RU"/>
          </a:p>
        </p:txBody>
      </p:sp>
      <p:cxnSp>
        <p:nvCxnSpPr>
          <p:cNvPr id="11" name="Прямая соединительная линия 10"/>
          <p:cNvCxnSpPr/>
          <p:nvPr/>
        </p:nvCxnSpPr>
        <p:spPr>
          <a:xfrm rot="10800000">
            <a:off x="8625059" y="9381"/>
            <a:ext cx="3563815"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5"/>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508000" y="271465"/>
            <a:ext cx="9652000" cy="1362075"/>
          </a:xfrm>
        </p:spPr>
        <p:txBody>
          <a:bodyPr anchor="ctr"/>
          <a:lstStyle>
            <a:lvl1pPr marL="0" algn="l">
              <a:buNone/>
              <a:defRPr sz="3600" b="1" cap="none" baseline="0"/>
            </a:lvl1pPr>
          </a:lstStyle>
          <a:p>
            <a:r>
              <a:rPr kumimoji="0" lang="ru-RU"/>
              <a:t>Образец заголовка</a:t>
            </a:r>
            <a:endParaRPr kumimoji="0" lang="en-US"/>
          </a:p>
        </p:txBody>
      </p:sp>
      <p:sp>
        <p:nvSpPr>
          <p:cNvPr id="3" name="Текст 2"/>
          <p:cNvSpPr>
            <a:spLocks noGrp="1"/>
          </p:cNvSpPr>
          <p:nvPr>
            <p:ph type="body" idx="1"/>
          </p:nvPr>
        </p:nvSpPr>
        <p:spPr>
          <a:xfrm>
            <a:off x="508000" y="1633536"/>
            <a:ext cx="51816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a:t>Образец заголовка</a:t>
            </a:r>
            <a:endParaRPr kumimoji="0" lang="en-US"/>
          </a:p>
        </p:txBody>
      </p:sp>
      <p:sp>
        <p:nvSpPr>
          <p:cNvPr id="3" name="Объект 2"/>
          <p:cNvSpPr>
            <a:spLocks noGrp="1"/>
          </p:cNvSpPr>
          <p:nvPr>
            <p:ph sz="half" idx="1"/>
          </p:nvPr>
        </p:nvSpPr>
        <p:spPr>
          <a:xfrm>
            <a:off x="609600" y="1722438"/>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Объект 3"/>
          <p:cNvSpPr>
            <a:spLocks noGrp="1"/>
          </p:cNvSpPr>
          <p:nvPr>
            <p:ph sz="half" idx="2"/>
          </p:nvPr>
        </p:nvSpPr>
        <p:spPr>
          <a:xfrm>
            <a:off x="6197600" y="1722438"/>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a:xfrm>
            <a:off x="6388608" y="6480969"/>
            <a:ext cx="2844800" cy="301752"/>
          </a:xfrm>
        </p:spPr>
        <p:txBody>
          <a:bodyPr/>
          <a:lstStyle/>
          <a:p>
            <a:fld id="{A11C16F8-B0DF-47A2-B52D-337E6FFE025A}" type="datetimeFigureOut">
              <a:rPr lang="ru-RU" smtClean="0"/>
              <a:t>21.06.2022</a:t>
            </a:fld>
            <a:endParaRPr lang="ru-RU"/>
          </a:p>
        </p:txBody>
      </p:sp>
      <p:sp>
        <p:nvSpPr>
          <p:cNvPr id="6" name="Нижний колонтитул 5"/>
          <p:cNvSpPr>
            <a:spLocks noGrp="1"/>
          </p:cNvSpPr>
          <p:nvPr>
            <p:ph type="ftr" sz="quarter" idx="11"/>
          </p:nvPr>
        </p:nvSpPr>
        <p:spPr>
          <a:xfrm>
            <a:off x="609600" y="6480969"/>
            <a:ext cx="5680075" cy="301752"/>
          </a:xfrm>
        </p:spPr>
        <p:txBody>
          <a:bodyPr/>
          <a:lstStyle/>
          <a:p>
            <a:endParaRPr lang="ru-RU"/>
          </a:p>
        </p:txBody>
      </p:sp>
      <p:sp>
        <p:nvSpPr>
          <p:cNvPr id="7" name="Номер слайда 6"/>
          <p:cNvSpPr>
            <a:spLocks noGrp="1"/>
          </p:cNvSpPr>
          <p:nvPr>
            <p:ph type="sldNum" sz="quarter" idx="12"/>
          </p:nvPr>
        </p:nvSpPr>
        <p:spPr>
          <a:xfrm>
            <a:off x="10119360" y="6480969"/>
            <a:ext cx="670560" cy="301752"/>
          </a:xfrm>
        </p:spPr>
        <p:txBody>
          <a:bodyPr/>
          <a:lstStyle/>
          <a:p>
            <a:fld id="{51386B85-792A-4586-955F-74A1505EA82D}"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0931" y="290732"/>
            <a:ext cx="1422400" cy="6153912"/>
          </a:xfrm>
        </p:spPr>
        <p:txBody>
          <a:bodyPr vert="vert270" anchor="b"/>
          <a:lstStyle>
            <a:lvl1pPr marL="0" algn="ctr">
              <a:defRPr sz="3300" b="1">
                <a:ln w="6350">
                  <a:solidFill>
                    <a:schemeClr val="tx1"/>
                  </a:solidFill>
                </a:ln>
                <a:solidFill>
                  <a:schemeClr val="tx1"/>
                </a:solidFill>
              </a:defRPr>
            </a:lvl1pPr>
          </a:lstStyle>
          <a:p>
            <a:r>
              <a:rPr kumimoji="0" lang="ru-RU"/>
              <a:t>Образец заголовка</a:t>
            </a:r>
            <a:endParaRPr kumimoji="0" lang="en-US"/>
          </a:p>
        </p:txBody>
      </p:sp>
      <p:sp>
        <p:nvSpPr>
          <p:cNvPr id="3" name="Текст 2"/>
          <p:cNvSpPr>
            <a:spLocks noGrp="1"/>
          </p:cNvSpPr>
          <p:nvPr>
            <p:ph type="body" idx="1"/>
          </p:nvPr>
        </p:nvSpPr>
        <p:spPr>
          <a:xfrm>
            <a:off x="1820008" y="290732"/>
            <a:ext cx="774699"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Текст 3"/>
          <p:cNvSpPr>
            <a:spLocks noGrp="1"/>
          </p:cNvSpPr>
          <p:nvPr>
            <p:ph type="body" sz="half" idx="3"/>
          </p:nvPr>
        </p:nvSpPr>
        <p:spPr>
          <a:xfrm>
            <a:off x="1820008" y="3427124"/>
            <a:ext cx="774699"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5" name="Объект 4"/>
          <p:cNvSpPr>
            <a:spLocks noGrp="1"/>
          </p:cNvSpPr>
          <p:nvPr>
            <p:ph sz="quarter" idx="2"/>
          </p:nvPr>
        </p:nvSpPr>
        <p:spPr>
          <a:xfrm>
            <a:off x="2696307" y="290732"/>
            <a:ext cx="9144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Объект 5"/>
          <p:cNvSpPr>
            <a:spLocks noGrp="1"/>
          </p:cNvSpPr>
          <p:nvPr>
            <p:ph sz="quarter" idx="4"/>
          </p:nvPr>
        </p:nvSpPr>
        <p:spPr>
          <a:xfrm>
            <a:off x="2696307" y="3427124"/>
            <a:ext cx="9144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a:xfrm>
            <a:off x="6388608" y="6480969"/>
            <a:ext cx="2840736" cy="301752"/>
          </a:xfrm>
        </p:spPr>
        <p:txBody>
          <a:bodyPr/>
          <a:lstStyle/>
          <a:p>
            <a:fld id="{A11C16F8-B0DF-47A2-B52D-337E6FFE025A}" type="datetimeFigureOut">
              <a:rPr lang="ru-RU" smtClean="0"/>
              <a:t>21.06.2022</a:t>
            </a:fld>
            <a:endParaRPr lang="ru-RU"/>
          </a:p>
        </p:txBody>
      </p:sp>
      <p:sp>
        <p:nvSpPr>
          <p:cNvPr id="8" name="Нижний колонтитул 7"/>
          <p:cNvSpPr>
            <a:spLocks noGrp="1"/>
          </p:cNvSpPr>
          <p:nvPr>
            <p:ph type="ftr" sz="quarter" idx="11"/>
          </p:nvPr>
        </p:nvSpPr>
        <p:spPr>
          <a:xfrm>
            <a:off x="609600" y="6480969"/>
            <a:ext cx="5681472" cy="301752"/>
          </a:xfrm>
        </p:spPr>
        <p:txBody>
          <a:bodyPr/>
          <a:lstStyle/>
          <a:p>
            <a:endParaRPr lang="ru-RU"/>
          </a:p>
        </p:txBody>
      </p:sp>
      <p:sp>
        <p:nvSpPr>
          <p:cNvPr id="9" name="Номер слайда 8"/>
          <p:cNvSpPr>
            <a:spLocks noGrp="1"/>
          </p:cNvSpPr>
          <p:nvPr>
            <p:ph type="sldNum" sz="quarter" idx="12"/>
          </p:nvPr>
        </p:nvSpPr>
        <p:spPr>
          <a:xfrm>
            <a:off x="10119360" y="6483096"/>
            <a:ext cx="670560" cy="301752"/>
          </a:xfrm>
        </p:spPr>
        <p:txBody>
          <a:bodyPr/>
          <a:lstStyle>
            <a:lvl1pPr algn="ctr">
              <a:defRPr/>
            </a:lvl1pPr>
          </a:lstStyle>
          <a:p>
            <a:fld id="{51386B85-792A-4586-955F-74A1505EA82D}"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A11C16F8-B0DF-47A2-B52D-337E6FFE025A}" type="datetimeFigureOut">
              <a:rPr lang="ru-RU" smtClean="0"/>
              <a:t>21.06.2022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1386B85-792A-4586-955F-74A1505EA82D}"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6388608" y="6480969"/>
            <a:ext cx="2844800" cy="301752"/>
          </a:xfrm>
        </p:spPr>
        <p:txBody>
          <a:bodyPr/>
          <a:lstStyle/>
          <a:p>
            <a:fld id="{A11C16F8-B0DF-47A2-B52D-337E6FFE025A}" type="datetimeFigureOut">
              <a:rPr lang="ru-RU" smtClean="0"/>
              <a:t>21.06.2022</a:t>
            </a:fld>
            <a:endParaRPr lang="ru-RU"/>
          </a:p>
        </p:txBody>
      </p:sp>
      <p:sp>
        <p:nvSpPr>
          <p:cNvPr id="3" name="Нижний колонтитул 2"/>
          <p:cNvSpPr>
            <a:spLocks noGrp="1"/>
          </p:cNvSpPr>
          <p:nvPr>
            <p:ph type="ftr" sz="quarter" idx="11"/>
          </p:nvPr>
        </p:nvSpPr>
        <p:spPr>
          <a:xfrm>
            <a:off x="609600" y="6481891"/>
            <a:ext cx="5680075" cy="300831"/>
          </a:xfrm>
        </p:spPr>
        <p:txBody>
          <a:bodyPr/>
          <a:lstStyle/>
          <a:p>
            <a:endParaRPr lang="ru-RU"/>
          </a:p>
        </p:txBody>
      </p:sp>
      <p:sp>
        <p:nvSpPr>
          <p:cNvPr id="4" name="Номер слайда 3"/>
          <p:cNvSpPr>
            <a:spLocks noGrp="1"/>
          </p:cNvSpPr>
          <p:nvPr>
            <p:ph type="sldNum" sz="quarter" idx="12"/>
          </p:nvPr>
        </p:nvSpPr>
        <p:spPr>
          <a:xfrm>
            <a:off x="10119360" y="6480969"/>
            <a:ext cx="670560" cy="301752"/>
          </a:xfrm>
        </p:spPr>
        <p:txBody>
          <a:bodyPr/>
          <a:lstStyle/>
          <a:p>
            <a:fld id="{51386B85-792A-4586-955F-74A1505EA82D}"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2608" y="367664"/>
            <a:ext cx="1219200" cy="5943600"/>
          </a:xfrm>
        </p:spPr>
        <p:txBody>
          <a:bodyPr vert="vert270" anchor="b"/>
          <a:lstStyle>
            <a:lvl1pPr marL="0" marR="18288" algn="r">
              <a:spcBef>
                <a:spcPts val="0"/>
              </a:spcBef>
              <a:buNone/>
              <a:defRPr sz="2900" b="0" cap="all" baseline="0"/>
            </a:lvl1pPr>
          </a:lstStyle>
          <a:p>
            <a:r>
              <a:rPr kumimoji="0" lang="ru-RU"/>
              <a:t>Образец заголовка</a:t>
            </a:r>
            <a:endParaRPr kumimoji="0" lang="en-US"/>
          </a:p>
        </p:txBody>
      </p:sp>
      <p:sp>
        <p:nvSpPr>
          <p:cNvPr id="3" name="Текст 2"/>
          <p:cNvSpPr>
            <a:spLocks noGrp="1"/>
          </p:cNvSpPr>
          <p:nvPr>
            <p:ph type="body" idx="2"/>
          </p:nvPr>
        </p:nvSpPr>
        <p:spPr>
          <a:xfrm>
            <a:off x="1514475" y="367664"/>
            <a:ext cx="32512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4" name="Объект 3"/>
          <p:cNvSpPr>
            <a:spLocks noGrp="1"/>
          </p:cNvSpPr>
          <p:nvPr>
            <p:ph sz="half" idx="1"/>
          </p:nvPr>
        </p:nvSpPr>
        <p:spPr>
          <a:xfrm>
            <a:off x="4868333" y="320040"/>
            <a:ext cx="7034784"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a:xfrm>
            <a:off x="8371968" y="6556248"/>
            <a:ext cx="2844800" cy="301752"/>
          </a:xfrm>
        </p:spPr>
        <p:txBody>
          <a:bodyPr/>
          <a:lstStyle>
            <a:lvl1pPr>
              <a:defRPr sz="900"/>
            </a:lvl1pPr>
          </a:lstStyle>
          <a:p>
            <a:fld id="{A11C16F8-B0DF-47A2-B52D-337E6FFE025A}" type="datetimeFigureOut">
              <a:rPr lang="ru-RU" smtClean="0"/>
              <a:t>21.06.2022</a:t>
            </a:fld>
            <a:endParaRPr lang="ru-RU"/>
          </a:p>
        </p:txBody>
      </p:sp>
      <p:sp>
        <p:nvSpPr>
          <p:cNvPr id="6" name="Нижний колонтитул 5"/>
          <p:cNvSpPr>
            <a:spLocks noGrp="1"/>
          </p:cNvSpPr>
          <p:nvPr>
            <p:ph type="ftr" sz="quarter" idx="11"/>
          </p:nvPr>
        </p:nvSpPr>
        <p:spPr>
          <a:xfrm>
            <a:off x="1514475" y="6556248"/>
            <a:ext cx="6857493"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11214101" y="6556248"/>
            <a:ext cx="670560" cy="301752"/>
          </a:xfrm>
        </p:spPr>
        <p:txBody>
          <a:bodyPr/>
          <a:lstStyle>
            <a:lvl1pPr>
              <a:defRPr sz="900"/>
            </a:lvl1pPr>
          </a:lstStyle>
          <a:p>
            <a:fld id="{51386B85-792A-4586-955F-74A1505EA82D}"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2608" y="150896"/>
            <a:ext cx="1219200" cy="6400800"/>
          </a:xfrm>
        </p:spPr>
        <p:txBody>
          <a:bodyPr vert="vert270" anchor="b"/>
          <a:lstStyle>
            <a:lvl1pPr marL="0" algn="l">
              <a:buNone/>
              <a:defRPr sz="3000" b="0" cap="all" baseline="0"/>
            </a:lvl1pPr>
          </a:lstStyle>
          <a:p>
            <a:r>
              <a:rPr kumimoji="0" lang="ru-RU"/>
              <a:t>Образец заголовка</a:t>
            </a:r>
            <a:endParaRPr kumimoji="0" lang="en-US"/>
          </a:p>
        </p:txBody>
      </p:sp>
      <p:sp>
        <p:nvSpPr>
          <p:cNvPr id="3" name="Рисунок 2"/>
          <p:cNvSpPr>
            <a:spLocks noGrp="1"/>
          </p:cNvSpPr>
          <p:nvPr>
            <p:ph type="pic" idx="1"/>
          </p:nvPr>
        </p:nvSpPr>
        <p:spPr>
          <a:xfrm>
            <a:off x="1517649" y="373966"/>
            <a:ext cx="9777984" cy="5486400"/>
          </a:xfrm>
          <a:solidFill>
            <a:schemeClr val="bg2">
              <a:shade val="50000"/>
            </a:schemeClr>
          </a:solidFill>
        </p:spPr>
        <p:txBody>
          <a:bodyPr/>
          <a:lstStyle>
            <a:lvl1pPr marL="0" indent="0">
              <a:buNone/>
              <a:defRPr sz="3200"/>
            </a:lvl1pPr>
          </a:lstStyle>
          <a:p>
            <a:r>
              <a:rPr kumimoji="0" lang="ru-RU"/>
              <a:t>Вставка рисунка</a:t>
            </a:r>
            <a:endParaRPr kumimoji="0" lang="en-US" dirty="0"/>
          </a:p>
        </p:txBody>
      </p:sp>
      <p:sp>
        <p:nvSpPr>
          <p:cNvPr id="4" name="Текст 3"/>
          <p:cNvSpPr>
            <a:spLocks noGrp="1"/>
          </p:cNvSpPr>
          <p:nvPr>
            <p:ph type="body" sz="half" idx="2"/>
          </p:nvPr>
        </p:nvSpPr>
        <p:spPr>
          <a:xfrm>
            <a:off x="1524000" y="5867400"/>
            <a:ext cx="9777984"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
        <p:nvSpPr>
          <p:cNvPr id="5" name="Дата 4"/>
          <p:cNvSpPr>
            <a:spLocks noGrp="1"/>
          </p:cNvSpPr>
          <p:nvPr>
            <p:ph type="dt" sz="half" idx="10"/>
          </p:nvPr>
        </p:nvSpPr>
        <p:spPr>
          <a:xfrm>
            <a:off x="8144256" y="6556248"/>
            <a:ext cx="2804160" cy="301752"/>
          </a:xfrm>
        </p:spPr>
        <p:txBody>
          <a:bodyPr/>
          <a:lstStyle>
            <a:lvl1pPr>
              <a:defRPr sz="900"/>
            </a:lvl1pPr>
          </a:lstStyle>
          <a:p>
            <a:fld id="{A11C16F8-B0DF-47A2-B52D-337E6FFE025A}" type="datetimeFigureOut">
              <a:rPr lang="ru-RU" smtClean="0"/>
              <a:t>21.06.2022</a:t>
            </a:fld>
            <a:endParaRPr lang="ru-RU"/>
          </a:p>
        </p:txBody>
      </p:sp>
      <p:sp>
        <p:nvSpPr>
          <p:cNvPr id="6" name="Нижний колонтитул 5"/>
          <p:cNvSpPr>
            <a:spLocks noGrp="1"/>
          </p:cNvSpPr>
          <p:nvPr>
            <p:ph type="ftr" sz="quarter" idx="11"/>
          </p:nvPr>
        </p:nvSpPr>
        <p:spPr>
          <a:xfrm>
            <a:off x="1560576" y="6557169"/>
            <a:ext cx="6597429"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10956256" y="6556248"/>
            <a:ext cx="487680" cy="301752"/>
          </a:xfrm>
        </p:spPr>
        <p:txBody>
          <a:bodyPr/>
          <a:lstStyle>
            <a:lvl1pPr algn="ctr">
              <a:defRPr sz="900"/>
            </a:lvl1pPr>
          </a:lstStyle>
          <a:p>
            <a:fld id="{51386B85-792A-4586-955F-74A1505EA82D}"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Прямоугольный треугольник 10"/>
          <p:cNvSpPr/>
          <p:nvPr/>
        </p:nvSpPr>
        <p:spPr>
          <a:xfrm>
            <a:off x="9379" y="14069"/>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cxnSp>
        <p:nvCxnSpPr>
          <p:cNvPr id="8" name="Прямая соединительная линия 7"/>
          <p:cNvCxnSpPr/>
          <p:nvPr/>
        </p:nvCxnSpPr>
        <p:spPr>
          <a:xfrm>
            <a:off x="0" y="7035"/>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8625059" y="4948410"/>
            <a:ext cx="3563815"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609600" y="267494"/>
            <a:ext cx="10972800" cy="1399032"/>
          </a:xfrm>
          <a:prstGeom prst="rect">
            <a:avLst/>
          </a:prstGeom>
        </p:spPr>
        <p:txBody>
          <a:bodyPr vert="horz" anchor="ctr">
            <a:normAutofit/>
          </a:bodyPr>
          <a:lstStyle/>
          <a:p>
            <a:r>
              <a:rPr kumimoji="0" lang="ru-RU"/>
              <a:t>Образец заголовка</a:t>
            </a:r>
            <a:endParaRPr kumimoji="0" lang="en-US"/>
          </a:p>
        </p:txBody>
      </p:sp>
      <p:sp>
        <p:nvSpPr>
          <p:cNvPr id="13" name="Текст 12"/>
          <p:cNvSpPr>
            <a:spLocks noGrp="1"/>
          </p:cNvSpPr>
          <p:nvPr>
            <p:ph type="body" idx="1"/>
          </p:nvPr>
        </p:nvSpPr>
        <p:spPr>
          <a:xfrm>
            <a:off x="609600" y="1882808"/>
            <a:ext cx="10972800" cy="4572000"/>
          </a:xfrm>
          <a:prstGeom prst="rect">
            <a:avLst/>
          </a:prstGeom>
        </p:spPr>
        <p:txBody>
          <a:bodyPr vert="horz" anchor="t">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4" name="Дата 13"/>
          <p:cNvSpPr>
            <a:spLocks noGrp="1"/>
          </p:cNvSpPr>
          <p:nvPr>
            <p:ph type="dt" sz="half" idx="2"/>
          </p:nvPr>
        </p:nvSpPr>
        <p:spPr>
          <a:xfrm>
            <a:off x="6388608" y="6480969"/>
            <a:ext cx="2844800" cy="301752"/>
          </a:xfrm>
          <a:prstGeom prst="rect">
            <a:avLst/>
          </a:prstGeom>
        </p:spPr>
        <p:txBody>
          <a:bodyPr vert="horz" anchor="b"/>
          <a:lstStyle>
            <a:lvl1pPr algn="l" eaLnBrk="1" latinLnBrk="0" hangingPunct="1">
              <a:defRPr kumimoji="0" sz="1000" b="0">
                <a:solidFill>
                  <a:schemeClr val="tx1"/>
                </a:solidFill>
              </a:defRPr>
            </a:lvl1pPr>
          </a:lstStyle>
          <a:p>
            <a:fld id="{A11C16F8-B0DF-47A2-B52D-337E6FFE025A}" type="datetimeFigureOut">
              <a:rPr lang="ru-RU" smtClean="0"/>
              <a:t>21.06.2022</a:t>
            </a:fld>
            <a:endParaRPr lang="ru-RU"/>
          </a:p>
        </p:txBody>
      </p:sp>
      <p:sp>
        <p:nvSpPr>
          <p:cNvPr id="3" name="Нижний колонтитул 2"/>
          <p:cNvSpPr>
            <a:spLocks noGrp="1"/>
          </p:cNvSpPr>
          <p:nvPr>
            <p:ph type="ftr" sz="quarter" idx="3"/>
          </p:nvPr>
        </p:nvSpPr>
        <p:spPr>
          <a:xfrm>
            <a:off x="609600" y="6481891"/>
            <a:ext cx="5680075" cy="300831"/>
          </a:xfrm>
          <a:prstGeom prst="rect">
            <a:avLst/>
          </a:prstGeom>
        </p:spPr>
        <p:txBody>
          <a:bodyPr vert="horz" anchor="b"/>
          <a:lstStyle>
            <a:lvl1pPr algn="r" eaLnBrk="1" latinLnBrk="0" hangingPunct="1">
              <a:defRPr kumimoji="0" sz="1000">
                <a:solidFill>
                  <a:schemeClr val="tx1"/>
                </a:solidFill>
              </a:defRPr>
            </a:lvl1pPr>
          </a:lstStyle>
          <a:p>
            <a:endParaRPr lang="ru-RU"/>
          </a:p>
        </p:txBody>
      </p:sp>
      <p:sp>
        <p:nvSpPr>
          <p:cNvPr id="23" name="Номер слайда 22"/>
          <p:cNvSpPr>
            <a:spLocks noGrp="1"/>
          </p:cNvSpPr>
          <p:nvPr>
            <p:ph type="sldNum" sz="quarter" idx="4"/>
          </p:nvPr>
        </p:nvSpPr>
        <p:spPr>
          <a:xfrm>
            <a:off x="10119360" y="6480969"/>
            <a:ext cx="670560" cy="301752"/>
          </a:xfrm>
          <a:prstGeom prst="rect">
            <a:avLst/>
          </a:prstGeom>
        </p:spPr>
        <p:txBody>
          <a:bodyPr vert="horz" anchor="b"/>
          <a:lstStyle>
            <a:lvl1pPr algn="ctr" eaLnBrk="1" latinLnBrk="0" hangingPunct="1">
              <a:defRPr kumimoji="0" sz="1200">
                <a:solidFill>
                  <a:schemeClr val="tx1"/>
                </a:solidFill>
              </a:defRPr>
            </a:lvl1pPr>
          </a:lstStyle>
          <a:p>
            <a:fld id="{51386B85-792A-4586-955F-74A1505EA82D}"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647112" y="5229200"/>
            <a:ext cx="6733753" cy="1077218"/>
          </a:xfrm>
          <a:prstGeom prst="rect">
            <a:avLst/>
          </a:prstGeom>
        </p:spPr>
        <p:txBody>
          <a:bodyPr wrap="square">
            <a:spAutoFit/>
          </a:bodyPr>
          <a:lstStyle/>
          <a:p>
            <a:pPr algn="ctr"/>
            <a:r>
              <a:rPr lang="ru-RU" b="1" i="1" dirty="0" smtClean="0">
                <a:solidFill>
                  <a:schemeClr val="accent5">
                    <a:lumMod val="50000"/>
                  </a:schemeClr>
                </a:solidFill>
              </a:rPr>
              <a:t>Шестая Международная конференция </a:t>
            </a:r>
          </a:p>
          <a:p>
            <a:pPr algn="ctr"/>
            <a:r>
              <a:rPr lang="ru-RU" b="1" i="1" dirty="0" smtClean="0">
                <a:solidFill>
                  <a:schemeClr val="accent5">
                    <a:lumMod val="50000"/>
                  </a:schemeClr>
                </a:solidFill>
              </a:rPr>
              <a:t>Триггерные эффекты в </a:t>
            </a:r>
            <a:r>
              <a:rPr lang="ru-RU" b="1" i="1" dirty="0" err="1" smtClean="0">
                <a:solidFill>
                  <a:schemeClr val="accent5">
                    <a:lumMod val="50000"/>
                  </a:schemeClr>
                </a:solidFill>
              </a:rPr>
              <a:t>геосистемах</a:t>
            </a:r>
            <a:endParaRPr lang="ru-RU" sz="1400" b="1" i="1" dirty="0">
              <a:solidFill>
                <a:schemeClr val="accent5">
                  <a:lumMod val="50000"/>
                </a:schemeClr>
              </a:solidFill>
            </a:endParaRPr>
          </a:p>
          <a:p>
            <a:pPr algn="ctr"/>
            <a:r>
              <a:rPr lang="ru-RU" sz="1400" b="1" dirty="0" smtClean="0"/>
              <a:t>  21- 24 июня  2022</a:t>
            </a:r>
          </a:p>
          <a:p>
            <a:pPr algn="ctr"/>
            <a:r>
              <a:rPr lang="ru-RU" sz="1400" b="1" dirty="0" smtClean="0"/>
              <a:t>Институт динамики геосфер, РАН</a:t>
            </a:r>
            <a:endParaRPr lang="en-US" sz="1400" b="1" dirty="0"/>
          </a:p>
        </p:txBody>
      </p:sp>
      <p:pic>
        <p:nvPicPr>
          <p:cNvPr id="1026" name="Picture 2" descr="D:\Olga\ГЦ-логотип\GC_logo_ru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1181" y="11967"/>
            <a:ext cx="1727845" cy="172784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413588" y="3717032"/>
            <a:ext cx="7200800" cy="1231106"/>
          </a:xfrm>
          <a:prstGeom prst="rect">
            <a:avLst/>
          </a:prstGeom>
        </p:spPr>
        <p:txBody>
          <a:bodyPr wrap="square">
            <a:spAutoFit/>
          </a:bodyPr>
          <a:lstStyle/>
          <a:p>
            <a:pPr algn="ctr"/>
            <a:r>
              <a:rPr lang="ru-RU" sz="2400" b="1" dirty="0"/>
              <a:t>Кафтан В.И.</a:t>
            </a:r>
          </a:p>
          <a:p>
            <a:pPr algn="ctr"/>
            <a:endParaRPr lang="ru-RU" dirty="0"/>
          </a:p>
          <a:p>
            <a:pPr algn="ctr"/>
            <a:r>
              <a:rPr lang="ru-RU" dirty="0"/>
              <a:t>Геофизический центр РАН</a:t>
            </a:r>
          </a:p>
          <a:p>
            <a:pPr algn="ctr"/>
            <a:endParaRPr lang="ru-RU" sz="1400" dirty="0"/>
          </a:p>
        </p:txBody>
      </p:sp>
      <p:sp>
        <p:nvSpPr>
          <p:cNvPr id="4" name="Прямоугольник 3"/>
          <p:cNvSpPr/>
          <p:nvPr/>
        </p:nvSpPr>
        <p:spPr>
          <a:xfrm>
            <a:off x="626687" y="1628800"/>
            <a:ext cx="10873208" cy="1754326"/>
          </a:xfrm>
          <a:prstGeom prst="rect">
            <a:avLst/>
          </a:prstGeom>
        </p:spPr>
        <p:txBody>
          <a:bodyPr wrap="square">
            <a:spAutoFit/>
          </a:bodyPr>
          <a:lstStyle/>
          <a:p>
            <a:pPr algn="ctr">
              <a:spcBef>
                <a:spcPts val="600"/>
              </a:spcBef>
              <a:spcAft>
                <a:spcPts val="600"/>
              </a:spcAft>
            </a:pPr>
            <a:r>
              <a:rPr lang="ru-RU" sz="3600" b="1" dirty="0">
                <a:solidFill>
                  <a:schemeClr val="accent5">
                    <a:lumMod val="75000"/>
                  </a:schemeClr>
                </a:solidFill>
                <a:latin typeface="+mj-lt"/>
              </a:rPr>
              <a:t>Концентрация масс земной коры перед сильными землетрясениями: прямые и косвенные данные</a:t>
            </a:r>
          </a:p>
        </p:txBody>
      </p:sp>
    </p:spTree>
    <p:extLst>
      <p:ext uri="{BB962C8B-B14F-4D97-AF65-F5344CB8AC3E}">
        <p14:creationId xmlns:p14="http://schemas.microsoft.com/office/powerpoint/2010/main" val="140467655"/>
      </p:ext>
    </p:extLst>
  </p:cSld>
  <p:clrMapOvr>
    <a:masterClrMapping/>
  </p:clrMapOvr>
  <mc:AlternateContent xmlns:mc="http://schemas.openxmlformats.org/markup-compatibility/2006" xmlns:p14="http://schemas.microsoft.com/office/powerpoint/2010/main">
    <mc:Choice Requires="p14">
      <p:transition spd="slow" p14:dur="2000" advTm="1160"/>
    </mc:Choice>
    <mc:Fallback xmlns="">
      <p:transition spd="slow" advTm="116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09600" y="764704"/>
            <a:ext cx="10972800" cy="648072"/>
          </a:xfrm>
        </p:spPr>
        <p:txBody>
          <a:bodyPr>
            <a:noAutofit/>
          </a:bodyPr>
          <a:lstStyle/>
          <a:p>
            <a:r>
              <a:rPr lang="ru-RU" sz="2400" dirty="0"/>
              <a:t>Триангуляция Делоне сети непрерывных ГНСС наблюдений</a:t>
            </a:r>
          </a:p>
        </p:txBody>
      </p:sp>
      <p:pic>
        <p:nvPicPr>
          <p:cNvPr id="12291"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622675" y="1691063"/>
            <a:ext cx="4946650" cy="4714875"/>
          </a:xfrm>
        </p:spPr>
      </p:pic>
      <p:sp>
        <p:nvSpPr>
          <p:cNvPr id="1229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accent2"/>
                </a:solidFill>
                <a:latin typeface="Arial" panose="020B0604020202020204" pitchFamily="34" charset="0"/>
              </a:defRPr>
            </a:lvl1pPr>
            <a:lvl2pPr marL="742950" indent="-285750">
              <a:spcBef>
                <a:spcPct val="20000"/>
              </a:spcBef>
              <a:buChar char="–"/>
              <a:defRPr sz="2800">
                <a:solidFill>
                  <a:schemeClr val="accent2"/>
                </a:solidFill>
                <a:latin typeface="Arial" panose="020B0604020202020204" pitchFamily="34" charset="0"/>
              </a:defRPr>
            </a:lvl2pPr>
            <a:lvl3pPr marL="1143000" indent="-228600">
              <a:spcBef>
                <a:spcPct val="20000"/>
              </a:spcBef>
              <a:buChar char="•"/>
              <a:defRPr sz="2400">
                <a:solidFill>
                  <a:schemeClr val="accent2"/>
                </a:solidFill>
                <a:latin typeface="Arial" panose="020B0604020202020204" pitchFamily="34" charset="0"/>
              </a:defRPr>
            </a:lvl3pPr>
            <a:lvl4pPr marL="1600200" indent="-228600">
              <a:spcBef>
                <a:spcPct val="20000"/>
              </a:spcBef>
              <a:buChar char="–"/>
              <a:defRPr sz="2000">
                <a:solidFill>
                  <a:schemeClr val="accent2"/>
                </a:solidFill>
                <a:latin typeface="Arial" panose="020B0604020202020204" pitchFamily="34" charset="0"/>
              </a:defRPr>
            </a:lvl4pPr>
            <a:lvl5pPr marL="2057400" indent="-228600">
              <a:spcBef>
                <a:spcPct val="20000"/>
              </a:spcBef>
              <a:buChar char="»"/>
              <a:defRPr sz="2000">
                <a:solidFill>
                  <a:schemeClr val="accent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defRPr>
            </a:lvl9pPr>
          </a:lstStyle>
          <a:p>
            <a:pPr>
              <a:spcBef>
                <a:spcPct val="0"/>
              </a:spcBef>
              <a:buFontTx/>
              <a:buNone/>
            </a:pPr>
            <a:fld id="{5023E048-4616-423D-AD75-4EA762E7BFA7}" type="slidenum">
              <a:rPr lang="ru-RU" sz="1200"/>
              <a:pPr>
                <a:spcBef>
                  <a:spcPct val="0"/>
                </a:spcBef>
                <a:buFontTx/>
                <a:buNone/>
              </a:pPr>
              <a:t>10</a:t>
            </a:fld>
            <a:endParaRPr lang="ru-RU" sz="1200"/>
          </a:p>
        </p:txBody>
      </p:sp>
      <p:sp>
        <p:nvSpPr>
          <p:cNvPr id="1229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accent2"/>
                </a:solidFill>
                <a:latin typeface="Arial" panose="020B0604020202020204" pitchFamily="34" charset="0"/>
              </a:defRPr>
            </a:lvl1pPr>
            <a:lvl2pPr marL="742950" indent="-285750">
              <a:spcBef>
                <a:spcPct val="20000"/>
              </a:spcBef>
              <a:buChar char="–"/>
              <a:defRPr sz="2800">
                <a:solidFill>
                  <a:schemeClr val="accent2"/>
                </a:solidFill>
                <a:latin typeface="Arial" panose="020B0604020202020204" pitchFamily="34" charset="0"/>
              </a:defRPr>
            </a:lvl2pPr>
            <a:lvl3pPr marL="1143000" indent="-228600">
              <a:spcBef>
                <a:spcPct val="20000"/>
              </a:spcBef>
              <a:buChar char="•"/>
              <a:defRPr sz="2400">
                <a:solidFill>
                  <a:schemeClr val="accent2"/>
                </a:solidFill>
                <a:latin typeface="Arial" panose="020B0604020202020204" pitchFamily="34" charset="0"/>
              </a:defRPr>
            </a:lvl3pPr>
            <a:lvl4pPr marL="1600200" indent="-228600">
              <a:spcBef>
                <a:spcPct val="20000"/>
              </a:spcBef>
              <a:buChar char="–"/>
              <a:defRPr sz="2000">
                <a:solidFill>
                  <a:schemeClr val="accent2"/>
                </a:solidFill>
                <a:latin typeface="Arial" panose="020B0604020202020204" pitchFamily="34" charset="0"/>
              </a:defRPr>
            </a:lvl4pPr>
            <a:lvl5pPr marL="2057400" indent="-228600">
              <a:spcBef>
                <a:spcPct val="20000"/>
              </a:spcBef>
              <a:buChar char="»"/>
              <a:defRPr sz="2000">
                <a:solidFill>
                  <a:schemeClr val="accent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defRPr>
            </a:lvl9pPr>
          </a:lstStyle>
          <a:p>
            <a:pPr>
              <a:spcBef>
                <a:spcPct val="0"/>
              </a:spcBef>
              <a:buFontTx/>
              <a:buNone/>
            </a:pPr>
            <a:r>
              <a:rPr lang="ru-RU" sz="1200"/>
              <a:t>Геофизический Центр РАН</a:t>
            </a:r>
          </a:p>
        </p:txBody>
      </p:sp>
      <p:sp>
        <p:nvSpPr>
          <p:cNvPr id="12294" name="Date Placeholder 5"/>
          <p:cNvSpPr>
            <a:spLocks noGrp="1"/>
          </p:cNvSpPr>
          <p:nvPr>
            <p:ph type="dt"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accent2"/>
                </a:solidFill>
                <a:latin typeface="Arial" panose="020B0604020202020204" pitchFamily="34" charset="0"/>
              </a:defRPr>
            </a:lvl1pPr>
            <a:lvl2pPr marL="742950" indent="-285750">
              <a:spcBef>
                <a:spcPct val="20000"/>
              </a:spcBef>
              <a:buChar char="–"/>
              <a:defRPr sz="2800">
                <a:solidFill>
                  <a:schemeClr val="accent2"/>
                </a:solidFill>
                <a:latin typeface="Arial" panose="020B0604020202020204" pitchFamily="34" charset="0"/>
              </a:defRPr>
            </a:lvl2pPr>
            <a:lvl3pPr marL="1143000" indent="-228600">
              <a:spcBef>
                <a:spcPct val="20000"/>
              </a:spcBef>
              <a:buChar char="•"/>
              <a:defRPr sz="2400">
                <a:solidFill>
                  <a:schemeClr val="accent2"/>
                </a:solidFill>
                <a:latin typeface="Arial" panose="020B0604020202020204" pitchFamily="34" charset="0"/>
              </a:defRPr>
            </a:lvl3pPr>
            <a:lvl4pPr marL="1600200" indent="-228600">
              <a:spcBef>
                <a:spcPct val="20000"/>
              </a:spcBef>
              <a:buChar char="–"/>
              <a:defRPr sz="2000">
                <a:solidFill>
                  <a:schemeClr val="accent2"/>
                </a:solidFill>
                <a:latin typeface="Arial" panose="020B0604020202020204" pitchFamily="34" charset="0"/>
              </a:defRPr>
            </a:lvl4pPr>
            <a:lvl5pPr marL="2057400" indent="-228600">
              <a:spcBef>
                <a:spcPct val="20000"/>
              </a:spcBef>
              <a:buChar char="»"/>
              <a:defRPr sz="2000">
                <a:solidFill>
                  <a:schemeClr val="accent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defRPr>
            </a:lvl9pPr>
          </a:lstStyle>
          <a:p>
            <a:pPr>
              <a:spcBef>
                <a:spcPct val="0"/>
              </a:spcBef>
              <a:buFontTx/>
              <a:buNone/>
            </a:pPr>
            <a:fld id="{520BD926-68AC-4944-8C50-B6867874182C}" type="datetime1">
              <a:rPr lang="ru-RU" sz="1200"/>
              <a:pPr>
                <a:spcBef>
                  <a:spcPct val="0"/>
                </a:spcBef>
                <a:buFontTx/>
                <a:buNone/>
              </a:pPr>
              <a:t>21.06.2022</a:t>
            </a:fld>
            <a:endParaRPr lang="ru-RU" sz="1200"/>
          </a:p>
        </p:txBody>
      </p:sp>
      <p:sp>
        <p:nvSpPr>
          <p:cNvPr id="7" name="Title 1"/>
          <p:cNvSpPr txBox="1">
            <a:spLocks/>
          </p:cNvSpPr>
          <p:nvPr/>
        </p:nvSpPr>
        <p:spPr>
          <a:xfrm>
            <a:off x="609600" y="267494"/>
            <a:ext cx="10972800" cy="641226"/>
          </a:xfrm>
          <a:prstGeom prst="rect">
            <a:avLst/>
          </a:prstGeom>
        </p:spPr>
        <p:txBody>
          <a:bodyPr vert="horz" anchor="ctr">
            <a:normAutofit fontScale="90000" lnSpcReduction="10000"/>
          </a:bodyPr>
          <a:lst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a:lstStyle>
          <a:p>
            <a:pPr algn="r"/>
            <a:r>
              <a:rPr lang="ru-RU" smtClean="0"/>
              <a:t>Метод</a:t>
            </a:r>
            <a:endParaRPr lang="ru-RU" dirty="0"/>
          </a:p>
        </p:txBody>
      </p:sp>
    </p:spTree>
    <p:extLst>
      <p:ext uri="{BB962C8B-B14F-4D97-AF65-F5344CB8AC3E}">
        <p14:creationId xmlns:p14="http://schemas.microsoft.com/office/powerpoint/2010/main" val="1301959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7368" y="116632"/>
            <a:ext cx="11175032" cy="504056"/>
          </a:xfrm>
        </p:spPr>
        <p:txBody>
          <a:bodyPr>
            <a:noAutofit/>
          </a:bodyPr>
          <a:lstStyle/>
          <a:p>
            <a:pPr algn="ctr"/>
            <a:r>
              <a:rPr lang="ru-RU" sz="2800" dirty="0" smtClean="0"/>
              <a:t>Обоснование исследования внутренних движений </a:t>
            </a:r>
            <a:endParaRPr lang="ru-RU" sz="2800" dirty="0"/>
          </a:p>
        </p:txBody>
      </p:sp>
      <mc:AlternateContent xmlns:mc="http://schemas.openxmlformats.org/markup-compatibility/2006" xmlns:a14="http://schemas.microsoft.com/office/drawing/2010/main">
        <mc:Choice Requires="a14">
          <p:sp>
            <p:nvSpPr>
              <p:cNvPr id="4" name="Объект 3"/>
              <p:cNvSpPr>
                <a:spLocks noGrp="1"/>
              </p:cNvSpPr>
              <p:nvPr>
                <p:ph idx="1"/>
              </p:nvPr>
            </p:nvSpPr>
            <p:spPr>
              <a:xfrm>
                <a:off x="407368" y="620688"/>
                <a:ext cx="11449272" cy="6120680"/>
              </a:xfrm>
            </p:spPr>
            <p:txBody>
              <a:bodyPr>
                <a:noAutofit/>
              </a:bodyPr>
              <a:lstStyle/>
              <a:p>
                <a:pPr algn="just">
                  <a:lnSpc>
                    <a:spcPct val="115000"/>
                  </a:lnSpc>
                  <a:spcAft>
                    <a:spcPts val="0"/>
                  </a:spcAft>
                </a:pPr>
                <a:r>
                  <a:rPr lang="ru-RU" sz="2200" dirty="0">
                    <a:latin typeface="Times New Roman"/>
                    <a:ea typeface="Calibri"/>
                    <a:cs typeface="Times New Roman"/>
                  </a:rPr>
                  <a:t>Для физико-механического обоснования локальной стратегии анализа внутренних движений и деформаций земной коры, с позиций классической механики, представим совокупность пунктов контрольной сети ГНСС локального района соответствующей механической системой. Теорема о движении центра масс (инерции) механической системы гласит о том, что ускорение центра инерции системы не зависит от внутренних сил взаимодействия между материальными точками системы. Ускорения </a:t>
                </a:r>
                <a:r>
                  <a:rPr lang="en-US" sz="2200" i="1" dirty="0">
                    <a:effectLst/>
                    <a:latin typeface="Times New Roman"/>
                    <a:ea typeface="Calibri"/>
                    <a:cs typeface="Times New Roman"/>
                  </a:rPr>
                  <a:t>a</a:t>
                </a:r>
                <a:r>
                  <a:rPr lang="en-US" sz="2200" dirty="0">
                    <a:effectLst/>
                    <a:latin typeface="Times New Roman"/>
                    <a:ea typeface="Calibri"/>
                    <a:cs typeface="Times New Roman"/>
                  </a:rPr>
                  <a:t> </a:t>
                </a:r>
                <a:r>
                  <a:rPr lang="ru-RU" sz="2200" dirty="0">
                    <a:effectLst/>
                    <a:latin typeface="Times New Roman"/>
                    <a:ea typeface="Calibri"/>
                    <a:cs typeface="Times New Roman"/>
                  </a:rPr>
                  <a:t>совокупности </a:t>
                </a:r>
                <a:r>
                  <a:rPr lang="en-US" sz="2200" i="1" dirty="0">
                    <a:effectLst/>
                    <a:latin typeface="Times New Roman"/>
                    <a:ea typeface="Calibri"/>
                    <a:cs typeface="Times New Roman"/>
                  </a:rPr>
                  <a:t>n</a:t>
                </a:r>
                <a:r>
                  <a:rPr lang="en-US" sz="2200" dirty="0">
                    <a:effectLst/>
                    <a:latin typeface="Times New Roman"/>
                    <a:ea typeface="Calibri"/>
                    <a:cs typeface="Times New Roman"/>
                  </a:rPr>
                  <a:t> </a:t>
                </a:r>
                <a:r>
                  <a:rPr lang="ru-RU" sz="2200" dirty="0">
                    <a:effectLst/>
                    <a:latin typeface="Times New Roman"/>
                    <a:ea typeface="Calibri"/>
                    <a:cs typeface="Times New Roman"/>
                  </a:rPr>
                  <a:t>материальных точек механической системы </a:t>
                </a:r>
                <a:r>
                  <a:rPr lang="ru-RU" sz="2200" dirty="0" smtClean="0">
                    <a:effectLst/>
                    <a:latin typeface="Times New Roman"/>
                    <a:ea typeface="Calibri"/>
                    <a:cs typeface="Times New Roman"/>
                  </a:rPr>
                  <a:t>представляются </a:t>
                </a:r>
                <a:r>
                  <a:rPr lang="ru-RU" sz="2200" dirty="0">
                    <a:effectLst/>
                    <a:latin typeface="Times New Roman"/>
                    <a:ea typeface="Calibri"/>
                    <a:cs typeface="Times New Roman"/>
                  </a:rPr>
                  <a:t>выражением</a:t>
                </a:r>
                <a:endParaRPr lang="ru-RU" sz="2200" dirty="0">
                  <a:effectLst/>
                  <a:latin typeface="Calibri"/>
                  <a:ea typeface="Calibri"/>
                  <a:cs typeface="Times New Roman"/>
                </a:endParaRPr>
              </a:p>
              <a:p>
                <a:pPr algn="ctr">
                  <a:lnSpc>
                    <a:spcPct val="115000"/>
                  </a:lnSpc>
                  <a:spcAft>
                    <a:spcPts val="0"/>
                  </a:spcAft>
                </a:pPr>
                <a14:m>
                  <m:oMath xmlns:m="http://schemas.openxmlformats.org/officeDocument/2006/math">
                    <m:nary>
                      <m:naryPr>
                        <m:chr m:val="∑"/>
                        <m:limLoc m:val="undOvr"/>
                        <m:supHide m:val="on"/>
                        <m:ctrlPr>
                          <a:rPr lang="ru-RU" sz="2200" i="1">
                            <a:effectLst/>
                            <a:latin typeface="Cambria Math" panose="02040503050406030204" pitchFamily="18" charset="0"/>
                            <a:ea typeface="Calibri"/>
                            <a:cs typeface="Times New Roman"/>
                          </a:rPr>
                        </m:ctrlPr>
                      </m:naryPr>
                      <m:sub>
                        <m:r>
                          <a:rPr lang="en-US" sz="2200" i="1">
                            <a:effectLst/>
                            <a:latin typeface="Cambria Math"/>
                            <a:ea typeface="Calibri"/>
                            <a:cs typeface="Times New Roman"/>
                          </a:rPr>
                          <m:t>𝑖</m:t>
                        </m:r>
                      </m:sub>
                      <m:sup/>
                      <m:e>
                        <m:sSub>
                          <m:sSubPr>
                            <m:ctrlPr>
                              <a:rPr lang="ru-RU" sz="2200" i="1">
                                <a:effectLst/>
                                <a:latin typeface="Cambria Math" panose="02040503050406030204" pitchFamily="18" charset="0"/>
                                <a:ea typeface="Calibri"/>
                                <a:cs typeface="Times New Roman"/>
                              </a:rPr>
                            </m:ctrlPr>
                          </m:sSubPr>
                          <m:e>
                            <m:r>
                              <a:rPr lang="ru-RU" sz="2200" i="1">
                                <a:effectLst/>
                                <a:latin typeface="Cambria Math"/>
                                <a:ea typeface="Calibri"/>
                                <a:cs typeface="Times New Roman"/>
                              </a:rPr>
                              <m:t>𝑚</m:t>
                            </m:r>
                          </m:e>
                          <m:sub>
                            <m:r>
                              <a:rPr lang="ru-RU" sz="2200" i="1">
                                <a:effectLst/>
                                <a:latin typeface="Cambria Math"/>
                                <a:ea typeface="Calibri"/>
                                <a:cs typeface="Times New Roman"/>
                              </a:rPr>
                              <m:t>𝑖</m:t>
                            </m:r>
                            <m:r>
                              <a:rPr lang="ru-RU" sz="2200" i="1">
                                <a:effectLst/>
                                <a:latin typeface="Cambria Math"/>
                                <a:ea typeface="Calibri"/>
                                <a:cs typeface="Times New Roman"/>
                              </a:rPr>
                              <m:t> </m:t>
                            </m:r>
                          </m:sub>
                        </m:sSub>
                      </m:e>
                    </m:nary>
                    <m:sSub>
                      <m:sSubPr>
                        <m:ctrlPr>
                          <a:rPr lang="ru-RU" sz="2200" i="1">
                            <a:effectLst/>
                            <a:latin typeface="Cambria Math" panose="02040503050406030204" pitchFamily="18" charset="0"/>
                            <a:ea typeface="Times New Roman"/>
                            <a:cs typeface="Times New Roman"/>
                          </a:rPr>
                        </m:ctrlPr>
                      </m:sSubPr>
                      <m:e>
                        <m:acc>
                          <m:accPr>
                            <m:chr m:val="⃗"/>
                            <m:ctrlPr>
                              <a:rPr lang="ru-RU" sz="2200" i="1">
                                <a:effectLst/>
                                <a:latin typeface="Cambria Math" panose="02040503050406030204" pitchFamily="18" charset="0"/>
                                <a:ea typeface="Times New Roman"/>
                                <a:cs typeface="Times New Roman"/>
                              </a:rPr>
                            </m:ctrlPr>
                          </m:accPr>
                          <m:e>
                            <m:r>
                              <a:rPr lang="ru-RU" sz="2200" i="1">
                                <a:effectLst/>
                                <a:latin typeface="Cambria Math"/>
                                <a:ea typeface="Times New Roman"/>
                                <a:cs typeface="Times New Roman"/>
                              </a:rPr>
                              <m:t>𝑎</m:t>
                            </m:r>
                          </m:e>
                        </m:acc>
                      </m:e>
                      <m:sub>
                        <m:r>
                          <a:rPr lang="ru-RU" sz="2200" i="1">
                            <a:effectLst/>
                            <a:latin typeface="Cambria Math"/>
                            <a:ea typeface="Times New Roman"/>
                            <a:cs typeface="Times New Roman"/>
                          </a:rPr>
                          <m:t>𝑖</m:t>
                        </m:r>
                      </m:sub>
                    </m:sSub>
                    <m:r>
                      <a:rPr lang="ru-RU" sz="2200" i="1">
                        <a:effectLst/>
                        <a:latin typeface="Cambria Math"/>
                        <a:ea typeface="Times New Roman"/>
                        <a:cs typeface="Times New Roman"/>
                      </a:rPr>
                      <m:t>=</m:t>
                    </m:r>
                    <m:nary>
                      <m:naryPr>
                        <m:chr m:val="∑"/>
                        <m:limLoc m:val="undOvr"/>
                        <m:supHide m:val="on"/>
                        <m:ctrlPr>
                          <a:rPr lang="ru-RU" sz="2200" i="1">
                            <a:effectLst/>
                            <a:latin typeface="Cambria Math" panose="02040503050406030204" pitchFamily="18" charset="0"/>
                            <a:ea typeface="Times New Roman"/>
                            <a:cs typeface="Times New Roman"/>
                          </a:rPr>
                        </m:ctrlPr>
                      </m:naryPr>
                      <m:sub>
                        <m:r>
                          <a:rPr lang="ru-RU" sz="2200" i="1">
                            <a:effectLst/>
                            <a:latin typeface="Cambria Math"/>
                            <a:ea typeface="Times New Roman"/>
                            <a:cs typeface="Times New Roman"/>
                          </a:rPr>
                          <m:t>𝑖</m:t>
                        </m:r>
                      </m:sub>
                      <m:sup/>
                      <m:e>
                        <m:sSub>
                          <m:sSubPr>
                            <m:ctrlPr>
                              <a:rPr lang="ru-RU" sz="2200" i="1">
                                <a:effectLst/>
                                <a:latin typeface="Cambria Math" panose="02040503050406030204" pitchFamily="18" charset="0"/>
                                <a:ea typeface="Times New Roman"/>
                                <a:cs typeface="Times New Roman"/>
                              </a:rPr>
                            </m:ctrlPr>
                          </m:sSubPr>
                          <m:e>
                            <m:acc>
                              <m:accPr>
                                <m:chr m:val="⃗"/>
                                <m:ctrlPr>
                                  <a:rPr lang="ru-RU" sz="2200" i="1">
                                    <a:effectLst/>
                                    <a:latin typeface="Cambria Math" panose="02040503050406030204" pitchFamily="18" charset="0"/>
                                    <a:ea typeface="Times New Roman"/>
                                    <a:cs typeface="Times New Roman"/>
                                  </a:rPr>
                                </m:ctrlPr>
                              </m:accPr>
                              <m:e>
                                <m:r>
                                  <a:rPr lang="ru-RU" sz="2200" i="1">
                                    <a:effectLst/>
                                    <a:latin typeface="Cambria Math"/>
                                    <a:ea typeface="Times New Roman"/>
                                    <a:cs typeface="Times New Roman"/>
                                  </a:rPr>
                                  <m:t>𝐹</m:t>
                                </m:r>
                              </m:e>
                            </m:acc>
                          </m:e>
                          <m:sub>
                            <m:r>
                              <a:rPr lang="ru-RU" sz="2200" i="1">
                                <a:effectLst/>
                                <a:latin typeface="Cambria Math"/>
                                <a:ea typeface="Times New Roman"/>
                                <a:cs typeface="Times New Roman"/>
                              </a:rPr>
                              <m:t>𝑖</m:t>
                            </m:r>
                          </m:sub>
                        </m:sSub>
                      </m:e>
                    </m:nary>
                    <m:r>
                      <a:rPr lang="ru-RU" sz="2200" i="1">
                        <a:effectLst/>
                        <a:latin typeface="Cambria Math"/>
                        <a:ea typeface="Times New Roman"/>
                        <a:cs typeface="Times New Roman"/>
                      </a:rPr>
                      <m:t>+</m:t>
                    </m:r>
                    <m:nary>
                      <m:naryPr>
                        <m:chr m:val="∑"/>
                        <m:limLoc m:val="undOvr"/>
                        <m:supHide m:val="on"/>
                        <m:ctrlPr>
                          <a:rPr lang="ru-RU" sz="2200" i="1">
                            <a:effectLst/>
                            <a:latin typeface="Cambria Math" panose="02040503050406030204" pitchFamily="18" charset="0"/>
                            <a:ea typeface="Times New Roman"/>
                            <a:cs typeface="Times New Roman"/>
                          </a:rPr>
                        </m:ctrlPr>
                      </m:naryPr>
                      <m:sub>
                        <m:r>
                          <a:rPr lang="ru-RU" sz="2200" i="1">
                            <a:effectLst/>
                            <a:latin typeface="Cambria Math"/>
                            <a:ea typeface="Times New Roman"/>
                            <a:cs typeface="Times New Roman"/>
                          </a:rPr>
                          <m:t>𝑖</m:t>
                        </m:r>
                      </m:sub>
                      <m:sup/>
                      <m:e>
                        <m:nary>
                          <m:naryPr>
                            <m:chr m:val="∑"/>
                            <m:limLoc m:val="undOvr"/>
                            <m:supHide m:val="on"/>
                            <m:ctrlPr>
                              <a:rPr lang="ru-RU" sz="2200" i="1">
                                <a:effectLst/>
                                <a:latin typeface="Cambria Math" panose="02040503050406030204" pitchFamily="18" charset="0"/>
                                <a:ea typeface="Times New Roman"/>
                                <a:cs typeface="Times New Roman"/>
                              </a:rPr>
                            </m:ctrlPr>
                          </m:naryPr>
                          <m:sub>
                            <m:r>
                              <a:rPr lang="ru-RU" sz="2200" i="1">
                                <a:effectLst/>
                                <a:latin typeface="Cambria Math"/>
                                <a:ea typeface="Times New Roman"/>
                                <a:cs typeface="Times New Roman"/>
                              </a:rPr>
                              <m:t>𝑘</m:t>
                            </m:r>
                          </m:sub>
                          <m:sup/>
                          <m:e>
                            <m:sSub>
                              <m:sSubPr>
                                <m:ctrlPr>
                                  <a:rPr lang="ru-RU" sz="2200" i="1">
                                    <a:effectLst/>
                                    <a:latin typeface="Cambria Math" panose="02040503050406030204" pitchFamily="18" charset="0"/>
                                    <a:ea typeface="Times New Roman"/>
                                    <a:cs typeface="Times New Roman"/>
                                  </a:rPr>
                                </m:ctrlPr>
                              </m:sSubPr>
                              <m:e>
                                <m:acc>
                                  <m:accPr>
                                    <m:chr m:val="⃗"/>
                                    <m:ctrlPr>
                                      <a:rPr lang="ru-RU" sz="2200" i="1">
                                        <a:effectLst/>
                                        <a:latin typeface="Cambria Math" panose="02040503050406030204" pitchFamily="18" charset="0"/>
                                        <a:ea typeface="Times New Roman"/>
                                        <a:cs typeface="Times New Roman"/>
                                      </a:rPr>
                                    </m:ctrlPr>
                                  </m:accPr>
                                  <m:e>
                                    <m:r>
                                      <a:rPr lang="ru-RU" sz="2200" i="1">
                                        <a:effectLst/>
                                        <a:latin typeface="Cambria Math"/>
                                        <a:ea typeface="Times New Roman"/>
                                        <a:cs typeface="Times New Roman"/>
                                      </a:rPr>
                                      <m:t>𝑓</m:t>
                                    </m:r>
                                  </m:e>
                                </m:acc>
                              </m:e>
                              <m:sub>
                                <m:r>
                                  <a:rPr lang="ru-RU" sz="2200" i="1">
                                    <a:effectLst/>
                                    <a:latin typeface="Cambria Math"/>
                                    <a:ea typeface="Times New Roman"/>
                                    <a:cs typeface="Times New Roman"/>
                                  </a:rPr>
                                  <m:t>𝑖</m:t>
                                </m:r>
                                <m:r>
                                  <a:rPr lang="ru-RU" sz="2200" i="1">
                                    <a:effectLst/>
                                    <a:latin typeface="Cambria Math"/>
                                    <a:ea typeface="Times New Roman"/>
                                    <a:cs typeface="Times New Roman"/>
                                  </a:rPr>
                                  <m:t>,</m:t>
                                </m:r>
                                <m:r>
                                  <a:rPr lang="ru-RU" sz="2200" i="1">
                                    <a:effectLst/>
                                    <a:latin typeface="Cambria Math"/>
                                    <a:ea typeface="Times New Roman"/>
                                    <a:cs typeface="Times New Roman"/>
                                  </a:rPr>
                                  <m:t>𝑘</m:t>
                                </m:r>
                              </m:sub>
                            </m:sSub>
                            <m:r>
                              <a:rPr lang="ru-RU" sz="2200" i="1">
                                <a:effectLst/>
                                <a:latin typeface="Cambria Math"/>
                                <a:ea typeface="Times New Roman"/>
                                <a:cs typeface="Times New Roman"/>
                              </a:rPr>
                              <m:t>  ,</m:t>
                            </m:r>
                          </m:e>
                        </m:nary>
                      </m:e>
                    </m:nary>
                  </m:oMath>
                </a14:m>
                <a:endParaRPr lang="ru-RU" sz="2200" dirty="0">
                  <a:effectLst/>
                  <a:latin typeface="Calibri"/>
                  <a:ea typeface="Calibri"/>
                  <a:cs typeface="Times New Roman"/>
                </a:endParaRPr>
              </a:p>
              <a:p>
                <a:pPr algn="just">
                  <a:lnSpc>
                    <a:spcPct val="115000"/>
                  </a:lnSpc>
                  <a:spcAft>
                    <a:spcPts val="0"/>
                  </a:spcAft>
                </a:pPr>
                <a:r>
                  <a:rPr lang="ru-RU" sz="2200" dirty="0">
                    <a:effectLst/>
                    <a:latin typeface="Times New Roman"/>
                    <a:ea typeface="Calibri"/>
                    <a:cs typeface="Times New Roman"/>
                  </a:rPr>
                  <a:t>где </a:t>
                </a:r>
                <a:r>
                  <a:rPr lang="en-US" sz="2200" i="1" dirty="0">
                    <a:effectLst/>
                    <a:latin typeface="Times New Roman"/>
                    <a:ea typeface="Calibri"/>
                    <a:cs typeface="Times New Roman"/>
                  </a:rPr>
                  <a:t>m</a:t>
                </a:r>
                <a:r>
                  <a:rPr lang="en-US" sz="2200" i="1" baseline="-25000" dirty="0">
                    <a:effectLst/>
                    <a:latin typeface="Times New Roman"/>
                    <a:ea typeface="Calibri"/>
                    <a:cs typeface="Times New Roman"/>
                  </a:rPr>
                  <a:t>i</a:t>
                </a:r>
                <a:r>
                  <a:rPr lang="ru-RU" sz="2200" dirty="0">
                    <a:effectLst/>
                    <a:latin typeface="Times New Roman"/>
                    <a:ea typeface="Calibri"/>
                    <a:cs typeface="Times New Roman"/>
                  </a:rPr>
                  <a:t> – масса материальной точки, </a:t>
                </a:r>
                <a14:m>
                  <m:oMath xmlns:m="http://schemas.openxmlformats.org/officeDocument/2006/math">
                    <m:sSub>
                      <m:sSubPr>
                        <m:ctrlPr>
                          <a:rPr lang="ru-RU" sz="2200" i="1">
                            <a:effectLst/>
                            <a:latin typeface="Cambria Math" panose="02040503050406030204" pitchFamily="18" charset="0"/>
                            <a:ea typeface="Calibri"/>
                            <a:cs typeface="Times New Roman"/>
                          </a:rPr>
                        </m:ctrlPr>
                      </m:sSubPr>
                      <m:e>
                        <m:acc>
                          <m:accPr>
                            <m:chr m:val="⃗"/>
                            <m:ctrlPr>
                              <a:rPr lang="ru-RU" sz="2200" i="1">
                                <a:effectLst/>
                                <a:latin typeface="Cambria Math" panose="02040503050406030204" pitchFamily="18" charset="0"/>
                                <a:ea typeface="Calibri"/>
                                <a:cs typeface="Times New Roman"/>
                              </a:rPr>
                            </m:ctrlPr>
                          </m:accPr>
                          <m:e>
                            <m:r>
                              <a:rPr lang="en-US" sz="2200" i="1">
                                <a:effectLst/>
                                <a:latin typeface="Cambria Math"/>
                                <a:ea typeface="Calibri"/>
                                <a:cs typeface="Times New Roman"/>
                              </a:rPr>
                              <m:t>𝐹</m:t>
                            </m:r>
                          </m:e>
                        </m:acc>
                      </m:e>
                      <m:sub>
                        <m:r>
                          <a:rPr lang="en-US" sz="2200" i="1">
                            <a:effectLst/>
                            <a:latin typeface="Cambria Math"/>
                            <a:ea typeface="Calibri"/>
                            <a:cs typeface="Times New Roman"/>
                          </a:rPr>
                          <m:t>𝑖</m:t>
                        </m:r>
                      </m:sub>
                    </m:sSub>
                  </m:oMath>
                </a14:m>
                <a:r>
                  <a:rPr lang="en-US" sz="2200" dirty="0">
                    <a:effectLst/>
                    <a:latin typeface="Times New Roman"/>
                    <a:ea typeface="Calibri"/>
                    <a:cs typeface="Times New Roman"/>
                  </a:rPr>
                  <a:t> </a:t>
                </a:r>
                <a:r>
                  <a:rPr lang="ru-RU" sz="2200" dirty="0">
                    <a:effectLst/>
                    <a:latin typeface="Times New Roman"/>
                    <a:ea typeface="Calibri"/>
                    <a:cs typeface="Times New Roman"/>
                  </a:rPr>
                  <a:t>– вектор внешней силы, </a:t>
                </a:r>
                <a14:m>
                  <m:oMath xmlns:m="http://schemas.openxmlformats.org/officeDocument/2006/math">
                    <m:sSub>
                      <m:sSubPr>
                        <m:ctrlPr>
                          <a:rPr lang="ru-RU" sz="2200" i="1">
                            <a:effectLst/>
                            <a:latin typeface="Cambria Math" panose="02040503050406030204" pitchFamily="18" charset="0"/>
                            <a:ea typeface="Calibri"/>
                            <a:cs typeface="Times New Roman"/>
                          </a:rPr>
                        </m:ctrlPr>
                      </m:sSubPr>
                      <m:e>
                        <m:acc>
                          <m:accPr>
                            <m:chr m:val="⃗"/>
                            <m:ctrlPr>
                              <a:rPr lang="ru-RU" sz="2200" i="1">
                                <a:effectLst/>
                                <a:latin typeface="Cambria Math" panose="02040503050406030204" pitchFamily="18" charset="0"/>
                                <a:ea typeface="Calibri"/>
                                <a:cs typeface="Times New Roman"/>
                              </a:rPr>
                            </m:ctrlPr>
                          </m:accPr>
                          <m:e>
                            <m:r>
                              <a:rPr lang="en-US" sz="2200" i="1">
                                <a:effectLst/>
                                <a:latin typeface="Cambria Math"/>
                                <a:ea typeface="Calibri"/>
                                <a:cs typeface="Times New Roman"/>
                              </a:rPr>
                              <m:t>𝑓</m:t>
                            </m:r>
                          </m:e>
                        </m:acc>
                      </m:e>
                      <m:sub>
                        <m:r>
                          <a:rPr lang="en-US" sz="2200" i="1">
                            <a:effectLst/>
                            <a:latin typeface="Cambria Math"/>
                            <a:ea typeface="Calibri"/>
                            <a:cs typeface="Times New Roman"/>
                          </a:rPr>
                          <m:t>𝑖</m:t>
                        </m:r>
                        <m:r>
                          <a:rPr lang="ru-RU" sz="2200" i="1">
                            <a:effectLst/>
                            <a:latin typeface="Cambria Math"/>
                            <a:ea typeface="Calibri"/>
                            <a:cs typeface="Times New Roman"/>
                          </a:rPr>
                          <m:t>,</m:t>
                        </m:r>
                        <m:r>
                          <a:rPr lang="en-US" sz="2200" i="1">
                            <a:effectLst/>
                            <a:latin typeface="Cambria Math"/>
                            <a:ea typeface="Calibri"/>
                            <a:cs typeface="Times New Roman"/>
                          </a:rPr>
                          <m:t>𝑘</m:t>
                        </m:r>
                      </m:sub>
                    </m:sSub>
                  </m:oMath>
                </a14:m>
                <a:r>
                  <a:rPr lang="en-US" sz="2200" dirty="0">
                    <a:effectLst/>
                    <a:latin typeface="Times New Roman"/>
                    <a:ea typeface="Times New Roman"/>
                    <a:cs typeface="Times New Roman"/>
                  </a:rPr>
                  <a:t> </a:t>
                </a:r>
                <a:r>
                  <a:rPr lang="ru-RU" sz="2200" dirty="0">
                    <a:effectLst/>
                    <a:latin typeface="Times New Roman"/>
                    <a:ea typeface="Times New Roman"/>
                    <a:cs typeface="Times New Roman"/>
                  </a:rPr>
                  <a:t>– вектор силы внутреннего взаимодействия пары точек, </a:t>
                </a:r>
                <a:r>
                  <a:rPr lang="en-US" sz="2200" i="1" dirty="0">
                    <a:effectLst/>
                    <a:latin typeface="Times New Roman"/>
                    <a:ea typeface="Times New Roman"/>
                    <a:cs typeface="Times New Roman"/>
                  </a:rPr>
                  <a:t>i</a:t>
                </a:r>
                <a:r>
                  <a:rPr lang="ru-RU" sz="2200" dirty="0">
                    <a:effectLst/>
                    <a:latin typeface="Times New Roman"/>
                    <a:ea typeface="Times New Roman"/>
                    <a:cs typeface="Times New Roman"/>
                  </a:rPr>
                  <a:t>,</a:t>
                </a:r>
                <a:r>
                  <a:rPr lang="en-US" sz="2200" i="1" dirty="0">
                    <a:effectLst/>
                    <a:latin typeface="Times New Roman"/>
                    <a:ea typeface="Times New Roman"/>
                    <a:cs typeface="Times New Roman"/>
                  </a:rPr>
                  <a:t>j</a:t>
                </a:r>
                <a:r>
                  <a:rPr lang="ru-RU" sz="2200" dirty="0">
                    <a:effectLst/>
                    <a:latin typeface="Times New Roman"/>
                    <a:ea typeface="Times New Roman"/>
                    <a:cs typeface="Times New Roman"/>
                  </a:rPr>
                  <a:t>,</a:t>
                </a:r>
                <a:r>
                  <a:rPr lang="en-US" sz="2200" i="1" dirty="0">
                    <a:effectLst/>
                    <a:latin typeface="Times New Roman"/>
                    <a:ea typeface="Times New Roman"/>
                    <a:cs typeface="Times New Roman"/>
                  </a:rPr>
                  <a:t>k</a:t>
                </a:r>
                <a:r>
                  <a:rPr lang="en-US" sz="2200" dirty="0">
                    <a:effectLst/>
                    <a:latin typeface="Times New Roman"/>
                    <a:ea typeface="Times New Roman"/>
                    <a:cs typeface="Times New Roman"/>
                  </a:rPr>
                  <a:t> </a:t>
                </a:r>
                <a:r>
                  <a:rPr lang="ru-RU" sz="2200" dirty="0">
                    <a:effectLst/>
                    <a:latin typeface="Times New Roman"/>
                    <a:ea typeface="Times New Roman"/>
                    <a:cs typeface="Times New Roman"/>
                  </a:rPr>
                  <a:t>– текущие индексы точек. </a:t>
                </a:r>
                <a:endParaRPr lang="ru-RU" sz="2200" dirty="0">
                  <a:effectLst/>
                  <a:latin typeface="Calibri"/>
                  <a:ea typeface="Calibri"/>
                  <a:cs typeface="Times New Roman"/>
                </a:endParaRPr>
              </a:p>
              <a:p>
                <a:pPr algn="just"/>
                <a:r>
                  <a:rPr lang="ru-RU" sz="2200" dirty="0">
                    <a:effectLst/>
                    <a:latin typeface="Times New Roman"/>
                    <a:ea typeface="Calibri"/>
                  </a:rPr>
                  <a:t>Согласно указанной теореме, общее движение в заданной системе отсчета обусловлено суммой внешних сил и не зависит от внутренних сил взаимодействия элементов механической системы. Согласно третьему закону Ньютона, сумма всех внутренних сил взаимодействия материальных точек равна нулю. Следовательно, сумма взаимных скоростей движений всех пар материальных точек системы также равна нулю. </a:t>
                </a:r>
                <a:endParaRPr lang="ru-RU" sz="2200" dirty="0"/>
              </a:p>
            </p:txBody>
          </p:sp>
        </mc:Choice>
        <mc:Fallback xmlns="">
          <p:sp>
            <p:nvSpPr>
              <p:cNvPr id="4" name="Объект 3"/>
              <p:cNvSpPr>
                <a:spLocks noGrp="1" noRot="1" noChangeAspect="1" noMove="1" noResize="1" noEditPoints="1" noAdjustHandles="1" noChangeArrowheads="1" noChangeShapeType="1" noTextEdit="1"/>
              </p:cNvSpPr>
              <p:nvPr>
                <p:ph idx="1"/>
              </p:nvPr>
            </p:nvSpPr>
            <p:spPr>
              <a:xfrm>
                <a:off x="407368" y="620688"/>
                <a:ext cx="11449272" cy="6120680"/>
              </a:xfrm>
              <a:blipFill rotWithShape="1">
                <a:blip r:embed="rId2"/>
                <a:stretch>
                  <a:fillRect t="-299" r="-692" b="-398"/>
                </a:stretch>
              </a:blipFill>
            </p:spPr>
            <p:txBody>
              <a:bodyPr/>
              <a:lstStyle/>
              <a:p>
                <a:r>
                  <a:rPr lang="ru-RU">
                    <a:noFill/>
                  </a:rPr>
                  <a:t> </a:t>
                </a:r>
              </a:p>
            </p:txBody>
          </p:sp>
        </mc:Fallback>
      </mc:AlternateContent>
    </p:spTree>
    <p:extLst>
      <p:ext uri="{BB962C8B-B14F-4D97-AF65-F5344CB8AC3E}">
        <p14:creationId xmlns:p14="http://schemas.microsoft.com/office/powerpoint/2010/main" val="2993413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7494"/>
            <a:ext cx="10972800" cy="857250"/>
          </a:xfrm>
        </p:spPr>
        <p:txBody>
          <a:bodyPr>
            <a:noAutofit/>
          </a:bodyPr>
          <a:lstStyle/>
          <a:p>
            <a:r>
              <a:rPr lang="ru-RU" sz="2800" dirty="0" smtClean="0"/>
              <a:t>Применение внутренней системы отсчета векторов смещений пунктов ГНСС</a:t>
            </a:r>
            <a:endParaRPr lang="ru-RU" sz="28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628800"/>
                <a:ext cx="10972800" cy="4680520"/>
              </a:xfrm>
            </p:spPr>
            <p:txBody>
              <a:bodyPr>
                <a:normAutofit/>
              </a:bodyPr>
              <a:lstStyle/>
              <a:p>
                <a:pPr marL="0" indent="0" algn="just">
                  <a:spcBef>
                    <a:spcPts val="0"/>
                  </a:spcBef>
                  <a:spcAft>
                    <a:spcPts val="0"/>
                  </a:spcAft>
                  <a:buNone/>
                </a:pPr>
                <a:r>
                  <a:rPr lang="ru-RU" dirty="0" smtClean="0"/>
                  <a:t>Для этой цели используются значения горизонтальных смещений </a:t>
                </a:r>
                <a14:m>
                  <m:oMath xmlns:m="http://schemas.openxmlformats.org/officeDocument/2006/math">
                    <m:sSub>
                      <m:sSubPr>
                        <m:ctrlPr>
                          <a:rPr lang="ru-RU" sz="3200" i="1">
                            <a:latin typeface="Cambria Math" panose="02040503050406030204" pitchFamily="18" charset="0"/>
                            <a:ea typeface="Calibri" panose="020F0502020204030204" pitchFamily="34" charset="0"/>
                            <a:cs typeface="Times New Roman" panose="02020603050405020304" pitchFamily="18" charset="0"/>
                          </a:rPr>
                        </m:ctrlPr>
                      </m:sSubPr>
                      <m:e>
                        <m:r>
                          <a:rPr lang="ru-RU" sz="3200" i="1">
                            <a:effectLst/>
                            <a:latin typeface="Cambria Math" panose="02040503050406030204" pitchFamily="18" charset="0"/>
                            <a:ea typeface="Calibri" panose="020F0502020204030204" pitchFamily="34" charset="0"/>
                            <a:cs typeface="Times New Roman" panose="02020603050405020304" pitchFamily="18" charset="0"/>
                          </a:rPr>
                          <m:t>𝑈</m:t>
                        </m:r>
                      </m:e>
                      <m:sub>
                        <m:sSub>
                          <m:sSubPr>
                            <m:ctrlPr>
                              <a:rPr lang="ru-RU"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ru-RU" sz="32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ru-RU" sz="3200" i="1">
                                <a:effectLst/>
                                <a:latin typeface="Cambria Math" panose="02040503050406030204" pitchFamily="18" charset="0"/>
                                <a:ea typeface="Calibri" panose="020F0502020204030204" pitchFamily="34" charset="0"/>
                                <a:cs typeface="Times New Roman" panose="02020603050405020304" pitchFamily="18" charset="0"/>
                              </a:rPr>
                              <m:t>𝑖</m:t>
                            </m:r>
                          </m:sub>
                        </m:sSub>
                      </m:sub>
                    </m:sSub>
                    <m:r>
                      <a:rPr lang="en-US" sz="32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ru-RU"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ru-RU" sz="32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ru-RU" sz="32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32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ru-RU"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ru-RU" sz="32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3200" i="1">
                            <a:effectLst/>
                            <a:latin typeface="Cambria Math" panose="02040503050406030204" pitchFamily="18" charset="0"/>
                            <a:ea typeface="Calibri" panose="020F0502020204030204" pitchFamily="34" charset="0"/>
                            <a:cs typeface="Times New Roman" panose="02020603050405020304" pitchFamily="18" charset="0"/>
                          </a:rPr>
                          <m:t>0</m:t>
                        </m:r>
                      </m:sub>
                    </m:sSub>
                    <m:r>
                      <a:rPr lang="en-US" sz="32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ru-RU"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ru-RU" sz="3200" i="1">
                            <a:effectLst/>
                            <a:latin typeface="Cambria Math" panose="02040503050406030204" pitchFamily="18" charset="0"/>
                            <a:ea typeface="Calibri" panose="020F0502020204030204" pitchFamily="34" charset="0"/>
                            <a:cs typeface="Times New Roman" panose="02020603050405020304" pitchFamily="18" charset="0"/>
                          </a:rPr>
                          <m:t>𝑈</m:t>
                        </m:r>
                      </m:e>
                      <m:sub>
                        <m:sSub>
                          <m:sSubPr>
                            <m:ctrlPr>
                              <a:rPr lang="ru-RU"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ru-RU" sz="3200" i="1">
                                <a:effectLst/>
                                <a:latin typeface="Cambria Math" panose="02040503050406030204" pitchFamily="18" charset="0"/>
                                <a:ea typeface="Calibri" panose="020F0502020204030204" pitchFamily="34" charset="0"/>
                                <a:cs typeface="Times New Roman" panose="02020603050405020304" pitchFamily="18" charset="0"/>
                              </a:rPr>
                              <m:t>𝑒</m:t>
                            </m:r>
                          </m:e>
                          <m:sub>
                            <m:r>
                              <a:rPr lang="ru-RU" sz="3200" i="1">
                                <a:effectLst/>
                                <a:latin typeface="Cambria Math" panose="02040503050406030204" pitchFamily="18" charset="0"/>
                                <a:ea typeface="Calibri" panose="020F0502020204030204" pitchFamily="34" charset="0"/>
                                <a:cs typeface="Times New Roman" panose="02020603050405020304" pitchFamily="18" charset="0"/>
                              </a:rPr>
                              <m:t>𝑖</m:t>
                            </m:r>
                          </m:sub>
                        </m:sSub>
                      </m:sub>
                    </m:sSub>
                    <m:r>
                      <a:rPr lang="en-US" sz="32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ru-RU"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ru-RU" sz="3200" i="1">
                            <a:effectLst/>
                            <a:latin typeface="Cambria Math" panose="02040503050406030204" pitchFamily="18" charset="0"/>
                            <a:ea typeface="Calibri" panose="020F0502020204030204" pitchFamily="34" charset="0"/>
                            <a:cs typeface="Times New Roman" panose="02020603050405020304" pitchFamily="18" charset="0"/>
                          </a:rPr>
                          <m:t>𝑒</m:t>
                        </m:r>
                      </m:e>
                      <m:sub>
                        <m:r>
                          <a:rPr lang="ru-RU" sz="32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32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ru-RU" sz="3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ru-RU" sz="3200" i="1">
                            <a:effectLst/>
                            <a:latin typeface="Cambria Math" panose="02040503050406030204" pitchFamily="18" charset="0"/>
                            <a:ea typeface="Calibri" panose="020F0502020204030204" pitchFamily="34" charset="0"/>
                            <a:cs typeface="Times New Roman" panose="02020603050405020304" pitchFamily="18" charset="0"/>
                          </a:rPr>
                          <m:t>𝑒</m:t>
                        </m:r>
                      </m:e>
                      <m:sub>
                        <m:r>
                          <a:rPr lang="en-US" sz="3200" i="1">
                            <a:effectLst/>
                            <a:latin typeface="Cambria Math" panose="02040503050406030204" pitchFamily="18" charset="0"/>
                            <a:ea typeface="Calibri" panose="020F0502020204030204" pitchFamily="34" charset="0"/>
                            <a:cs typeface="Times New Roman" panose="02020603050405020304" pitchFamily="18" charset="0"/>
                          </a:rPr>
                          <m:t>0</m:t>
                        </m:r>
                      </m:sub>
                    </m:sSub>
                  </m:oMath>
                </a14:m>
                <a:r>
                  <a:rPr lang="ru-RU" sz="40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dirty="0" smtClean="0"/>
                  <a:t>(</a:t>
                </a:r>
                <a14:m>
                  <m:oMath xmlns:m="http://schemas.openxmlformats.org/officeDocument/2006/math">
                    <m:r>
                      <a:rPr lang="ru-RU" sz="2800" i="1">
                        <a:latin typeface="Cambria Math" panose="02040503050406030204" pitchFamily="18" charset="0"/>
                        <a:ea typeface="Calibri" panose="020F0502020204030204" pitchFamily="34" charset="0"/>
                        <a:cs typeface="Times New Roman" panose="02020603050405020304" pitchFamily="18" charset="0"/>
                      </a:rPr>
                      <m:t>𝑖</m:t>
                    </m:r>
                    <m:r>
                      <a:rPr lang="ru-RU" sz="2800" i="1">
                        <a:latin typeface="Cambria Math" panose="02040503050406030204" pitchFamily="18" charset="0"/>
                        <a:ea typeface="Calibri" panose="020F0502020204030204" pitchFamily="34" charset="0"/>
                        <a:cs typeface="Times New Roman" panose="02020603050405020304" pitchFamily="18" charset="0"/>
                      </a:rPr>
                      <m:t> </m:t>
                    </m:r>
                  </m:oMath>
                </a14:m>
                <a:r>
                  <a:rPr lang="ru-RU" dirty="0" smtClean="0"/>
                  <a:t>– номер эпохи)</a:t>
                </a:r>
                <a:endParaRPr lang="ru-RU" dirty="0"/>
              </a:p>
              <a:p>
                <a:pPr marL="0" indent="0" algn="just">
                  <a:spcBef>
                    <a:spcPts val="0"/>
                  </a:spcBef>
                  <a:buNone/>
                </a:pPr>
                <a:r>
                  <a:rPr lang="ru-RU" dirty="0" smtClean="0"/>
                  <a:t>в заданной первоначально координатной системе отсчета (например, </a:t>
                </a:r>
                <a:r>
                  <a:rPr lang="en-US" dirty="0" smtClean="0"/>
                  <a:t>IGS14</a:t>
                </a:r>
                <a:r>
                  <a:rPr lang="ru-RU" dirty="0" smtClean="0"/>
                  <a:t>). </a:t>
                </a:r>
              </a:p>
              <a:p>
                <a:pPr marL="0" indent="0" algn="just">
                  <a:spcBef>
                    <a:spcPts val="0"/>
                  </a:spcBef>
                  <a:buNone/>
                </a:pPr>
                <a:endParaRPr lang="ru-RU" dirty="0" smtClean="0"/>
              </a:p>
              <a:p>
                <a:pPr marL="0" indent="0" algn="just">
                  <a:spcBef>
                    <a:spcPts val="0"/>
                  </a:spcBef>
                  <a:buNone/>
                </a:pPr>
                <a:r>
                  <a:rPr lang="ru-RU" dirty="0" smtClean="0"/>
                  <a:t>Первоначальные смещения преобразуются путем вычитания из них общего внешнего вектора движения исследуемой территории  </a:t>
                </a:r>
                <a14:m>
                  <m:oMath xmlns:m="http://schemas.openxmlformats.org/officeDocument/2006/math">
                    <m:sSub>
                      <m:sSubPr>
                        <m:ctrlPr>
                          <a:rPr lang="ru-RU" i="1">
                            <a:latin typeface="Cambria Math" panose="02040503050406030204" pitchFamily="18" charset="0"/>
                          </a:rPr>
                        </m:ctrlPr>
                      </m:sSubPr>
                      <m:e>
                        <m:r>
                          <a:rPr lang="ru-RU" i="1">
                            <a:latin typeface="Cambria Math" panose="02040503050406030204" pitchFamily="18" charset="0"/>
                          </a:rPr>
                          <m:t>𝑢</m:t>
                        </m:r>
                      </m:e>
                      <m:sub>
                        <m:sSub>
                          <m:sSubPr>
                            <m:ctrlPr>
                              <a:rPr lang="ru-RU" i="1">
                                <a:latin typeface="Cambria Math" panose="02040503050406030204" pitchFamily="18" charset="0"/>
                              </a:rPr>
                            </m:ctrlPr>
                          </m:sSubPr>
                          <m:e>
                            <m:r>
                              <a:rPr lang="ru-RU" i="1">
                                <a:latin typeface="Cambria Math" panose="02040503050406030204" pitchFamily="18" charset="0"/>
                              </a:rPr>
                              <m:t>𝑛</m:t>
                            </m:r>
                          </m:e>
                          <m:sub>
                            <m:r>
                              <a:rPr lang="ru-RU" i="1">
                                <a:latin typeface="Cambria Math" panose="02040503050406030204" pitchFamily="18" charset="0"/>
                              </a:rPr>
                              <m:t>𝑗</m:t>
                            </m:r>
                          </m:sub>
                        </m:sSub>
                      </m:sub>
                    </m:sSub>
                    <m:r>
                      <a:rPr lang="ru-RU" i="1">
                        <a:latin typeface="Cambria Math" panose="02040503050406030204" pitchFamily="18" charset="0"/>
                      </a:rPr>
                      <m:t>=</m:t>
                    </m:r>
                    <m:sSub>
                      <m:sSubPr>
                        <m:ctrlPr>
                          <a:rPr lang="ru-RU" i="1">
                            <a:latin typeface="Cambria Math" panose="02040503050406030204" pitchFamily="18" charset="0"/>
                          </a:rPr>
                        </m:ctrlPr>
                      </m:sSubPr>
                      <m:e>
                        <m:r>
                          <a:rPr lang="ru-RU" i="1">
                            <a:latin typeface="Cambria Math" panose="02040503050406030204" pitchFamily="18" charset="0"/>
                          </a:rPr>
                          <m:t>𝑈</m:t>
                        </m:r>
                      </m:e>
                      <m:sub>
                        <m:sSub>
                          <m:sSubPr>
                            <m:ctrlPr>
                              <a:rPr lang="ru-RU" i="1">
                                <a:latin typeface="Cambria Math" panose="02040503050406030204" pitchFamily="18" charset="0"/>
                              </a:rPr>
                            </m:ctrlPr>
                          </m:sSubPr>
                          <m:e>
                            <m:r>
                              <a:rPr lang="ru-RU" i="1">
                                <a:latin typeface="Cambria Math" panose="02040503050406030204" pitchFamily="18" charset="0"/>
                              </a:rPr>
                              <m:t>𝑛</m:t>
                            </m:r>
                          </m:e>
                          <m:sub>
                            <m:r>
                              <a:rPr lang="ru-RU" i="1">
                                <a:latin typeface="Cambria Math" panose="02040503050406030204" pitchFamily="18" charset="0"/>
                              </a:rPr>
                              <m:t>𝑗</m:t>
                            </m:r>
                          </m:sub>
                        </m:sSub>
                      </m:sub>
                    </m:sSub>
                    <m:r>
                      <a:rPr lang="ru-RU" i="1">
                        <a:latin typeface="Cambria Math" panose="02040503050406030204" pitchFamily="18" charset="0"/>
                      </a:rPr>
                      <m:t>−</m:t>
                    </m:r>
                    <m:acc>
                      <m:accPr>
                        <m:chr m:val="̅"/>
                        <m:ctrlPr>
                          <a:rPr lang="ru-RU" i="1">
                            <a:latin typeface="Cambria Math" panose="02040503050406030204" pitchFamily="18" charset="0"/>
                          </a:rPr>
                        </m:ctrlPr>
                      </m:accPr>
                      <m:e>
                        <m:sSub>
                          <m:sSubPr>
                            <m:ctrlPr>
                              <a:rPr lang="ru-RU" i="1">
                                <a:latin typeface="Cambria Math" panose="02040503050406030204" pitchFamily="18" charset="0"/>
                              </a:rPr>
                            </m:ctrlPr>
                          </m:sSubPr>
                          <m:e>
                            <m:r>
                              <a:rPr lang="ru-RU" i="1">
                                <a:latin typeface="Cambria Math" panose="02040503050406030204" pitchFamily="18" charset="0"/>
                              </a:rPr>
                              <m:t>𝑈</m:t>
                            </m:r>
                          </m:e>
                          <m:sub>
                            <m:r>
                              <a:rPr lang="ru-RU" i="1">
                                <a:latin typeface="Cambria Math" panose="02040503050406030204" pitchFamily="18" charset="0"/>
                              </a:rPr>
                              <m:t>𝑛</m:t>
                            </m:r>
                          </m:sub>
                        </m:sSub>
                      </m:e>
                    </m:acc>
                    <m:r>
                      <a:rPr lang="ru-RU" i="1">
                        <a:latin typeface="Cambria Math" panose="02040503050406030204" pitchFamily="18" charset="0"/>
                      </a:rPr>
                      <m:t>, </m:t>
                    </m:r>
                    <m:sSub>
                      <m:sSubPr>
                        <m:ctrlPr>
                          <a:rPr lang="ru-RU" i="1">
                            <a:latin typeface="Cambria Math" panose="02040503050406030204" pitchFamily="18" charset="0"/>
                          </a:rPr>
                        </m:ctrlPr>
                      </m:sSubPr>
                      <m:e>
                        <m:r>
                          <a:rPr lang="ru-RU" i="1">
                            <a:latin typeface="Cambria Math" panose="02040503050406030204" pitchFamily="18" charset="0"/>
                          </a:rPr>
                          <m:t>𝑢</m:t>
                        </m:r>
                      </m:e>
                      <m:sub>
                        <m:sSub>
                          <m:sSubPr>
                            <m:ctrlPr>
                              <a:rPr lang="ru-RU" i="1">
                                <a:latin typeface="Cambria Math" panose="02040503050406030204" pitchFamily="18" charset="0"/>
                              </a:rPr>
                            </m:ctrlPr>
                          </m:sSubPr>
                          <m:e>
                            <m:r>
                              <a:rPr lang="ru-RU" i="1">
                                <a:latin typeface="Cambria Math" panose="02040503050406030204" pitchFamily="18" charset="0"/>
                              </a:rPr>
                              <m:t>𝑒</m:t>
                            </m:r>
                          </m:e>
                          <m:sub>
                            <m:r>
                              <a:rPr lang="ru-RU" i="1">
                                <a:latin typeface="Cambria Math" panose="02040503050406030204" pitchFamily="18" charset="0"/>
                              </a:rPr>
                              <m:t>𝑗</m:t>
                            </m:r>
                          </m:sub>
                        </m:sSub>
                      </m:sub>
                    </m:sSub>
                    <m:r>
                      <a:rPr lang="ru-RU" i="1">
                        <a:latin typeface="Cambria Math" panose="02040503050406030204" pitchFamily="18" charset="0"/>
                      </a:rPr>
                      <m:t>=</m:t>
                    </m:r>
                    <m:sSub>
                      <m:sSubPr>
                        <m:ctrlPr>
                          <a:rPr lang="ru-RU" i="1">
                            <a:latin typeface="Cambria Math" panose="02040503050406030204" pitchFamily="18" charset="0"/>
                          </a:rPr>
                        </m:ctrlPr>
                      </m:sSubPr>
                      <m:e>
                        <m:r>
                          <a:rPr lang="ru-RU" i="1">
                            <a:latin typeface="Cambria Math" panose="02040503050406030204" pitchFamily="18" charset="0"/>
                          </a:rPr>
                          <m:t>𝑈</m:t>
                        </m:r>
                      </m:e>
                      <m:sub>
                        <m:sSub>
                          <m:sSubPr>
                            <m:ctrlPr>
                              <a:rPr lang="ru-RU" i="1">
                                <a:latin typeface="Cambria Math" panose="02040503050406030204" pitchFamily="18" charset="0"/>
                              </a:rPr>
                            </m:ctrlPr>
                          </m:sSubPr>
                          <m:e>
                            <m:r>
                              <a:rPr lang="ru-RU" i="1">
                                <a:latin typeface="Cambria Math" panose="02040503050406030204" pitchFamily="18" charset="0"/>
                              </a:rPr>
                              <m:t>𝑒</m:t>
                            </m:r>
                          </m:e>
                          <m:sub>
                            <m:r>
                              <a:rPr lang="ru-RU" i="1">
                                <a:latin typeface="Cambria Math" panose="02040503050406030204" pitchFamily="18" charset="0"/>
                              </a:rPr>
                              <m:t>𝑗</m:t>
                            </m:r>
                          </m:sub>
                        </m:sSub>
                      </m:sub>
                    </m:sSub>
                    <m:r>
                      <a:rPr lang="ru-RU" i="1">
                        <a:latin typeface="Cambria Math" panose="02040503050406030204" pitchFamily="18" charset="0"/>
                      </a:rPr>
                      <m:t>−</m:t>
                    </m:r>
                    <m:acc>
                      <m:accPr>
                        <m:chr m:val="̅"/>
                        <m:ctrlPr>
                          <a:rPr lang="ru-RU" i="1">
                            <a:latin typeface="Cambria Math" panose="02040503050406030204" pitchFamily="18" charset="0"/>
                          </a:rPr>
                        </m:ctrlPr>
                      </m:accPr>
                      <m:e>
                        <m:sSub>
                          <m:sSubPr>
                            <m:ctrlPr>
                              <a:rPr lang="ru-RU" i="1">
                                <a:latin typeface="Cambria Math" panose="02040503050406030204" pitchFamily="18" charset="0"/>
                              </a:rPr>
                            </m:ctrlPr>
                          </m:sSubPr>
                          <m:e>
                            <m:r>
                              <a:rPr lang="ru-RU" i="1">
                                <a:latin typeface="Cambria Math" panose="02040503050406030204" pitchFamily="18" charset="0"/>
                              </a:rPr>
                              <m:t>𝑈</m:t>
                            </m:r>
                          </m:e>
                          <m:sub>
                            <m:r>
                              <a:rPr lang="ru-RU" i="1">
                                <a:latin typeface="Cambria Math" panose="02040503050406030204" pitchFamily="18" charset="0"/>
                              </a:rPr>
                              <m:t>𝑒</m:t>
                            </m:r>
                          </m:sub>
                        </m:sSub>
                      </m:e>
                    </m:acc>
                  </m:oMath>
                </a14:m>
                <a:r>
                  <a:rPr lang="ru-RU" dirty="0" smtClean="0"/>
                  <a:t>   </a:t>
                </a:r>
              </a:p>
              <a:p>
                <a:pPr marL="0" indent="0" algn="just">
                  <a:spcBef>
                    <a:spcPts val="0"/>
                  </a:spcBef>
                  <a:buNone/>
                </a:pPr>
                <a:r>
                  <a:rPr lang="ru-RU" dirty="0" smtClean="0">
                    <a:latin typeface="Cambria Math" panose="02040503050406030204" pitchFamily="18" charset="0"/>
                    <a:ea typeface="Cambria Math" panose="02040503050406030204" pitchFamily="18" charset="0"/>
                  </a:rPr>
                  <a:t>(</a:t>
                </a:r>
                <a:r>
                  <a:rPr lang="en-US" i="1" dirty="0" smtClean="0">
                    <a:latin typeface="Cambria Math" panose="02040503050406030204" pitchFamily="18" charset="0"/>
                    <a:ea typeface="Cambria Math" panose="02040503050406030204" pitchFamily="18" charset="0"/>
                  </a:rPr>
                  <a:t>j</a:t>
                </a:r>
                <a:r>
                  <a:rPr lang="en-US" dirty="0" smtClean="0">
                    <a:latin typeface="Cambria Math" panose="02040503050406030204" pitchFamily="18" charset="0"/>
                    <a:ea typeface="Cambria Math" panose="02040503050406030204" pitchFamily="18" charset="0"/>
                  </a:rPr>
                  <a:t> –</a:t>
                </a:r>
                <a:r>
                  <a:rPr lang="ru-RU" dirty="0"/>
                  <a:t>номер пункта</a:t>
                </a:r>
                <a:r>
                  <a:rPr lang="ru-RU" dirty="0" smtClean="0">
                    <a:latin typeface="Cambria Math" panose="02040503050406030204" pitchFamily="18" charset="0"/>
                    <a:ea typeface="Cambria Math" panose="02040503050406030204" pitchFamily="18" charset="0"/>
                  </a:rPr>
                  <a:t>)</a:t>
                </a:r>
                <a:endParaRPr lang="ru-RU" dirty="0">
                  <a:latin typeface="Cambria Math" panose="02040503050406030204" pitchFamily="18" charset="0"/>
                  <a:ea typeface="Cambria Math" panose="02040503050406030204" pitchFamily="18" charset="0"/>
                </a:endParaRPr>
              </a:p>
              <a:p>
                <a:pPr marL="0" indent="0" algn="just">
                  <a:spcBef>
                    <a:spcPts val="0"/>
                  </a:spcBef>
                  <a:buNone/>
                </a:pPr>
                <a:endParaRPr lang="ru-RU"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628800"/>
                <a:ext cx="10972800" cy="4680520"/>
              </a:xfrm>
              <a:blipFill rotWithShape="1">
                <a:blip r:embed="rId2"/>
                <a:stretch>
                  <a:fillRect l="-1278" t="-1693" r="-1278"/>
                </a:stretch>
              </a:blipFill>
            </p:spPr>
            <p:txBody>
              <a:bodyPr/>
              <a:lstStyle/>
              <a:p>
                <a:r>
                  <a:rPr lang="ru-RU">
                    <a:noFill/>
                  </a:rPr>
                  <a:t> </a:t>
                </a:r>
              </a:p>
            </p:txBody>
          </p:sp>
        </mc:Fallback>
      </mc:AlternateContent>
    </p:spTree>
    <p:extLst>
      <p:ext uri="{BB962C8B-B14F-4D97-AF65-F5344CB8AC3E}">
        <p14:creationId xmlns:p14="http://schemas.microsoft.com/office/powerpoint/2010/main" val="2636722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i="1" dirty="0" err="1" smtClean="0">
                <a:solidFill>
                  <a:schemeClr val="tx1"/>
                </a:solidFill>
                <a:effectLst/>
                <a:latin typeface="Arial" panose="020B0604020202020204" pitchFamily="34" charset="0"/>
                <a:cs typeface="Arial" panose="020B0604020202020204" pitchFamily="34" charset="0"/>
              </a:rPr>
              <a:t>Halfdan</a:t>
            </a:r>
            <a:r>
              <a:rPr lang="en-US" sz="1800" i="1" dirty="0" smtClean="0">
                <a:solidFill>
                  <a:schemeClr val="tx1"/>
                </a:solidFill>
                <a:effectLst/>
                <a:latin typeface="Arial" panose="020B0604020202020204" pitchFamily="34" charset="0"/>
                <a:cs typeface="Arial" panose="020B0604020202020204" pitchFamily="34" charset="0"/>
              </a:rPr>
              <a:t> </a:t>
            </a:r>
            <a:r>
              <a:rPr lang="en-US" sz="1800" i="1" dirty="0">
                <a:solidFill>
                  <a:schemeClr val="tx1"/>
                </a:solidFill>
                <a:effectLst/>
                <a:latin typeface="Arial" panose="020B0604020202020204" pitchFamily="34" charset="0"/>
                <a:cs typeface="Arial" panose="020B0604020202020204" pitchFamily="34" charset="0"/>
              </a:rPr>
              <a:t>Pascal </a:t>
            </a:r>
            <a:r>
              <a:rPr lang="en-US" sz="1800" i="1" dirty="0" err="1">
                <a:solidFill>
                  <a:schemeClr val="tx1"/>
                </a:solidFill>
                <a:effectLst/>
                <a:latin typeface="Arial" panose="020B0604020202020204" pitchFamily="34" charset="0"/>
                <a:cs typeface="Arial" panose="020B0604020202020204" pitchFamily="34" charset="0"/>
              </a:rPr>
              <a:t>Kierulf</a:t>
            </a:r>
            <a:r>
              <a:rPr lang="en-US" sz="1800" i="1" dirty="0">
                <a:solidFill>
                  <a:schemeClr val="tx1"/>
                </a:solidFill>
                <a:effectLst/>
                <a:latin typeface="Arial" panose="020B0604020202020204" pitchFamily="34" charset="0"/>
                <a:cs typeface="Arial" panose="020B0604020202020204" pitchFamily="34" charset="0"/>
              </a:rPr>
              <a:t>, </a:t>
            </a:r>
            <a:r>
              <a:rPr lang="en-US" sz="1800" i="1" dirty="0" err="1">
                <a:solidFill>
                  <a:schemeClr val="tx1"/>
                </a:solidFill>
                <a:effectLst/>
                <a:latin typeface="Arial" panose="020B0604020202020204" pitchFamily="34" charset="0"/>
                <a:cs typeface="Arial" panose="020B0604020202020204" pitchFamily="34" charset="0"/>
              </a:rPr>
              <a:t>Holger</a:t>
            </a:r>
            <a:r>
              <a:rPr lang="en-US" sz="1800" i="1" dirty="0">
                <a:solidFill>
                  <a:schemeClr val="tx1"/>
                </a:solidFill>
                <a:effectLst/>
                <a:latin typeface="Arial" panose="020B0604020202020204" pitchFamily="34" charset="0"/>
                <a:cs typeface="Arial" panose="020B0604020202020204" pitchFamily="34" charset="0"/>
              </a:rPr>
              <a:t> Steffen, Valentina R. Barletta, Martin </a:t>
            </a:r>
            <a:r>
              <a:rPr lang="en-US" sz="1800" i="1" dirty="0" err="1">
                <a:solidFill>
                  <a:schemeClr val="tx1"/>
                </a:solidFill>
                <a:effectLst/>
                <a:latin typeface="Arial" panose="020B0604020202020204" pitchFamily="34" charset="0"/>
                <a:cs typeface="Arial" panose="020B0604020202020204" pitchFamily="34" charset="0"/>
              </a:rPr>
              <a:t>Lidberg</a:t>
            </a:r>
            <a:r>
              <a:rPr lang="en-US" sz="1800" i="1" dirty="0">
                <a:solidFill>
                  <a:schemeClr val="tx1"/>
                </a:solidFill>
                <a:effectLst/>
                <a:latin typeface="Arial" panose="020B0604020202020204" pitchFamily="34" charset="0"/>
                <a:cs typeface="Arial" panose="020B0604020202020204" pitchFamily="34" charset="0"/>
              </a:rPr>
              <a:t>, Jan Johansson, </a:t>
            </a:r>
            <a:r>
              <a:rPr lang="en-US" sz="1800" i="1" dirty="0" err="1">
                <a:solidFill>
                  <a:schemeClr val="tx1"/>
                </a:solidFill>
                <a:effectLst/>
                <a:latin typeface="Arial" panose="020B0604020202020204" pitchFamily="34" charset="0"/>
                <a:cs typeface="Arial" panose="020B0604020202020204" pitchFamily="34" charset="0"/>
              </a:rPr>
              <a:t>Oddgeir</a:t>
            </a:r>
            <a:r>
              <a:rPr lang="en-US" sz="1800" i="1" dirty="0">
                <a:solidFill>
                  <a:schemeClr val="tx1"/>
                </a:solidFill>
                <a:effectLst/>
                <a:latin typeface="Arial" panose="020B0604020202020204" pitchFamily="34" charset="0"/>
                <a:cs typeface="Arial" panose="020B0604020202020204" pitchFamily="34" charset="0"/>
              </a:rPr>
              <a:t> Kristiansen, Lev </a:t>
            </a:r>
            <a:r>
              <a:rPr lang="en-US" sz="1800" i="1" dirty="0" err="1" smtClean="0">
                <a:solidFill>
                  <a:schemeClr val="tx1"/>
                </a:solidFill>
                <a:effectLst/>
                <a:latin typeface="Arial" panose="020B0604020202020204" pitchFamily="34" charset="0"/>
                <a:cs typeface="Arial" panose="020B0604020202020204" pitchFamily="34" charset="0"/>
              </a:rPr>
              <a:t>Tarasov</a:t>
            </a:r>
            <a:r>
              <a:rPr lang="ru-RU" sz="1800" i="1" dirty="0" smtClean="0">
                <a:solidFill>
                  <a:schemeClr val="tx1"/>
                </a:solidFill>
                <a:effectLst/>
                <a:latin typeface="Arial" panose="020B0604020202020204" pitchFamily="34" charset="0"/>
                <a:cs typeface="Arial" panose="020B0604020202020204" pitchFamily="34" charset="0"/>
              </a:rPr>
              <a:t>. </a:t>
            </a:r>
            <a:r>
              <a:rPr lang="en-US" sz="1800" i="1" dirty="0" smtClean="0">
                <a:solidFill>
                  <a:schemeClr val="tx1"/>
                </a:solidFill>
                <a:effectLst/>
                <a:latin typeface="Arial" panose="020B0604020202020204" pitchFamily="34" charset="0"/>
                <a:cs typeface="Arial" panose="020B0604020202020204" pitchFamily="34" charset="0"/>
              </a:rPr>
              <a:t> </a:t>
            </a:r>
            <a:r>
              <a:rPr lang="en-US" sz="1800" dirty="0" smtClean="0">
                <a:solidFill>
                  <a:schemeClr val="tx1"/>
                </a:solidFill>
                <a:effectLst/>
                <a:latin typeface="Arial" panose="020B0604020202020204" pitchFamily="34" charset="0"/>
                <a:cs typeface="Arial" panose="020B0604020202020204" pitchFamily="34" charset="0"/>
              </a:rPr>
              <a:t>A </a:t>
            </a:r>
            <a:r>
              <a:rPr lang="en-US" sz="1800" dirty="0">
                <a:solidFill>
                  <a:schemeClr val="tx1"/>
                </a:solidFill>
                <a:effectLst/>
                <a:latin typeface="Arial" panose="020B0604020202020204" pitchFamily="34" charset="0"/>
                <a:cs typeface="Arial" panose="020B0604020202020204" pitchFamily="34" charset="0"/>
              </a:rPr>
              <a:t>GNSS velocity field for geophysical applications in </a:t>
            </a:r>
            <a:r>
              <a:rPr lang="en-US" sz="1800" dirty="0" err="1" smtClean="0">
                <a:solidFill>
                  <a:schemeClr val="tx1"/>
                </a:solidFill>
                <a:effectLst/>
                <a:latin typeface="Arial" panose="020B0604020202020204" pitchFamily="34" charset="0"/>
                <a:cs typeface="Arial" panose="020B0604020202020204" pitchFamily="34" charset="0"/>
              </a:rPr>
              <a:t>Fennoscandia</a:t>
            </a:r>
            <a:r>
              <a:rPr lang="ru-RU" sz="1800" dirty="0" smtClean="0">
                <a:solidFill>
                  <a:schemeClr val="tx1"/>
                </a:solidFill>
                <a:effectLst/>
                <a:latin typeface="Arial" panose="020B0604020202020204" pitchFamily="34" charset="0"/>
                <a:cs typeface="Arial" panose="020B0604020202020204" pitchFamily="34" charset="0"/>
              </a:rPr>
              <a:t>. </a:t>
            </a:r>
            <a:r>
              <a:rPr lang="en-US" sz="1800" dirty="0">
                <a:solidFill>
                  <a:schemeClr val="tx1"/>
                </a:solidFill>
                <a:effectLst/>
                <a:latin typeface="Arial" panose="020B0604020202020204" pitchFamily="34" charset="0"/>
                <a:cs typeface="Arial" panose="020B0604020202020204" pitchFamily="34" charset="0"/>
              </a:rPr>
              <a:t>Journal of Geodynamics 146 (2021) 101845</a:t>
            </a:r>
            <a:endParaRPr lang="ru-RU" sz="1800" dirty="0">
              <a:solidFill>
                <a:schemeClr val="tx1"/>
              </a:solidFill>
              <a:effectLst/>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2989" y="1882775"/>
            <a:ext cx="9086021" cy="4572000"/>
          </a:xfrm>
        </p:spPr>
      </p:pic>
    </p:spTree>
    <p:extLst>
      <p:ext uri="{BB962C8B-B14F-4D97-AF65-F5344CB8AC3E}">
        <p14:creationId xmlns:p14="http://schemas.microsoft.com/office/powerpoint/2010/main" val="35590893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7408" y="860082"/>
            <a:ext cx="10676196" cy="6005360"/>
          </a:xfrm>
        </p:spPr>
      </p:pic>
      <p:sp>
        <p:nvSpPr>
          <p:cNvPr id="2" name="Title 1"/>
          <p:cNvSpPr>
            <a:spLocks noGrp="1"/>
          </p:cNvSpPr>
          <p:nvPr>
            <p:ph type="title"/>
          </p:nvPr>
        </p:nvSpPr>
        <p:spPr>
          <a:xfrm>
            <a:off x="119336" y="116632"/>
            <a:ext cx="11953328" cy="1008112"/>
          </a:xfrm>
        </p:spPr>
        <p:txBody>
          <a:bodyPr>
            <a:noAutofit/>
          </a:bodyPr>
          <a:lstStyle/>
          <a:p>
            <a:pPr marL="0" algn="ctr"/>
            <a:r>
              <a:rPr lang="ru-RU" sz="2400" dirty="0" smtClean="0"/>
              <a:t>СИНОПТИЧЕСКИЕ АНИМАЦИИ</a:t>
            </a:r>
            <a:br>
              <a:rPr lang="ru-RU" sz="2400" dirty="0" smtClean="0"/>
            </a:br>
            <a:r>
              <a:rPr lang="ru-RU" sz="2400" dirty="0" smtClean="0"/>
              <a:t>Оценка места возникновения сильного события</a:t>
            </a:r>
            <a:br>
              <a:rPr lang="ru-RU" sz="2400" dirty="0" smtClean="0"/>
            </a:br>
            <a:r>
              <a:rPr lang="ru-RU" sz="2400" dirty="0" smtClean="0"/>
              <a:t>(локализация дефицита смещений </a:t>
            </a:r>
            <a:r>
              <a:rPr lang="ru-RU" sz="2400" dirty="0" smtClean="0"/>
              <a:t>на протяжении </a:t>
            </a:r>
            <a:r>
              <a:rPr lang="ru-RU" sz="2400" dirty="0" smtClean="0"/>
              <a:t>14 лет до января 2021 г.)</a:t>
            </a:r>
            <a:endParaRPr lang="ru-RU" sz="2400" dirty="0"/>
          </a:p>
        </p:txBody>
      </p:sp>
    </p:spTree>
    <p:extLst>
      <p:ext uri="{BB962C8B-B14F-4D97-AF65-F5344CB8AC3E}">
        <p14:creationId xmlns:p14="http://schemas.microsoft.com/office/powerpoint/2010/main" val="30272543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3744" y="836712"/>
            <a:ext cx="10704512" cy="6021288"/>
          </a:xfrm>
        </p:spPr>
      </p:pic>
      <p:sp>
        <p:nvSpPr>
          <p:cNvPr id="6" name="Title 1"/>
          <p:cNvSpPr>
            <a:spLocks noGrp="1"/>
          </p:cNvSpPr>
          <p:nvPr>
            <p:ph type="title"/>
          </p:nvPr>
        </p:nvSpPr>
        <p:spPr>
          <a:xfrm>
            <a:off x="407368" y="116632"/>
            <a:ext cx="11305256" cy="720080"/>
          </a:xfrm>
        </p:spPr>
        <p:txBody>
          <a:bodyPr>
            <a:noAutofit/>
          </a:bodyPr>
          <a:lstStyle/>
          <a:p>
            <a:pPr marL="0" algn="ctr"/>
            <a:r>
              <a:rPr lang="ru-RU" sz="2400" dirty="0" smtClean="0"/>
              <a:t>Оценка места возникновения сильного события</a:t>
            </a:r>
            <a:br>
              <a:rPr lang="ru-RU" sz="2400" dirty="0" smtClean="0"/>
            </a:br>
            <a:r>
              <a:rPr lang="ru-RU" sz="2400" dirty="0" smtClean="0"/>
              <a:t>(локализация дефицита смещений за 14 лет до января 2021 г.)</a:t>
            </a:r>
            <a:endParaRPr lang="ru-RU" sz="2400" dirty="0"/>
          </a:p>
        </p:txBody>
      </p:sp>
    </p:spTree>
    <p:extLst>
      <p:ext uri="{BB962C8B-B14F-4D97-AF65-F5344CB8AC3E}">
        <p14:creationId xmlns:p14="http://schemas.microsoft.com/office/powerpoint/2010/main" val="16175583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3744" y="836712"/>
            <a:ext cx="10704512" cy="6021288"/>
          </a:xfrm>
        </p:spPr>
      </p:pic>
      <p:sp>
        <p:nvSpPr>
          <p:cNvPr id="6" name="Title 1"/>
          <p:cNvSpPr>
            <a:spLocks noGrp="1"/>
          </p:cNvSpPr>
          <p:nvPr>
            <p:ph type="title"/>
          </p:nvPr>
        </p:nvSpPr>
        <p:spPr>
          <a:xfrm>
            <a:off x="407368" y="116632"/>
            <a:ext cx="11305256" cy="720080"/>
          </a:xfrm>
        </p:spPr>
        <p:txBody>
          <a:bodyPr>
            <a:noAutofit/>
          </a:bodyPr>
          <a:lstStyle/>
          <a:p>
            <a:pPr marL="0" algn="ctr"/>
            <a:r>
              <a:rPr lang="ru-RU" sz="2400" dirty="0" smtClean="0"/>
              <a:t>Оценка места возникновения сильного события</a:t>
            </a:r>
            <a:br>
              <a:rPr lang="ru-RU" sz="2400" dirty="0" smtClean="0"/>
            </a:br>
            <a:r>
              <a:rPr lang="ru-RU" sz="2400" dirty="0" smtClean="0"/>
              <a:t>(локализация дефицита смещений за 14 лет до января 2021 г.)</a:t>
            </a:r>
            <a:endParaRPr lang="ru-RU" sz="2400" dirty="0"/>
          </a:p>
        </p:txBody>
      </p:sp>
    </p:spTree>
    <p:extLst>
      <p:ext uri="{BB962C8B-B14F-4D97-AF65-F5344CB8AC3E}">
        <p14:creationId xmlns:p14="http://schemas.microsoft.com/office/powerpoint/2010/main" val="42093162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3744" y="836712"/>
            <a:ext cx="10704512" cy="6021288"/>
          </a:xfrm>
        </p:spPr>
      </p:pic>
      <p:sp>
        <p:nvSpPr>
          <p:cNvPr id="6" name="Title 1"/>
          <p:cNvSpPr>
            <a:spLocks noGrp="1"/>
          </p:cNvSpPr>
          <p:nvPr>
            <p:ph type="title"/>
          </p:nvPr>
        </p:nvSpPr>
        <p:spPr>
          <a:xfrm>
            <a:off x="407368" y="116632"/>
            <a:ext cx="11305256" cy="720080"/>
          </a:xfrm>
        </p:spPr>
        <p:txBody>
          <a:bodyPr>
            <a:noAutofit/>
          </a:bodyPr>
          <a:lstStyle/>
          <a:p>
            <a:pPr marL="0" algn="ctr"/>
            <a:r>
              <a:rPr lang="ru-RU" sz="2400" dirty="0" smtClean="0"/>
              <a:t>Оценка места возникновения сильного события</a:t>
            </a:r>
            <a:br>
              <a:rPr lang="ru-RU" sz="2400" dirty="0" smtClean="0"/>
            </a:br>
            <a:r>
              <a:rPr lang="ru-RU" sz="2400" dirty="0" smtClean="0"/>
              <a:t>(локализация дефицита смещений за 14 лет до января 2021 г.)</a:t>
            </a:r>
            <a:endParaRPr lang="ru-RU" sz="2400" dirty="0"/>
          </a:p>
        </p:txBody>
      </p:sp>
    </p:spTree>
    <p:extLst>
      <p:ext uri="{BB962C8B-B14F-4D97-AF65-F5344CB8AC3E}">
        <p14:creationId xmlns:p14="http://schemas.microsoft.com/office/powerpoint/2010/main" val="27801677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3744" y="836712"/>
            <a:ext cx="10704513" cy="6021288"/>
          </a:xfrm>
        </p:spPr>
      </p:pic>
      <p:sp>
        <p:nvSpPr>
          <p:cNvPr id="6" name="Title 1"/>
          <p:cNvSpPr>
            <a:spLocks noGrp="1"/>
          </p:cNvSpPr>
          <p:nvPr>
            <p:ph type="title"/>
          </p:nvPr>
        </p:nvSpPr>
        <p:spPr>
          <a:xfrm>
            <a:off x="407368" y="116632"/>
            <a:ext cx="11305256" cy="720080"/>
          </a:xfrm>
        </p:spPr>
        <p:txBody>
          <a:bodyPr>
            <a:noAutofit/>
          </a:bodyPr>
          <a:lstStyle/>
          <a:p>
            <a:pPr marL="0" algn="ctr"/>
            <a:r>
              <a:rPr lang="ru-RU" sz="2400" dirty="0" smtClean="0"/>
              <a:t>Оценка места возникновения сильного события</a:t>
            </a:r>
            <a:br>
              <a:rPr lang="ru-RU" sz="2400" dirty="0" smtClean="0"/>
            </a:br>
            <a:r>
              <a:rPr lang="ru-RU" sz="2400" dirty="0" smtClean="0"/>
              <a:t>(локализация дефицита смещений за 14 лет до января 2021 г.)</a:t>
            </a:r>
            <a:endParaRPr lang="ru-RU" sz="2400" dirty="0"/>
          </a:p>
        </p:txBody>
      </p:sp>
    </p:spTree>
    <p:extLst>
      <p:ext uri="{BB962C8B-B14F-4D97-AF65-F5344CB8AC3E}">
        <p14:creationId xmlns:p14="http://schemas.microsoft.com/office/powerpoint/2010/main" val="14710039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3744" y="836712"/>
            <a:ext cx="10704512" cy="6021288"/>
          </a:xfrm>
        </p:spPr>
      </p:pic>
      <p:sp>
        <p:nvSpPr>
          <p:cNvPr id="6" name="Title 1"/>
          <p:cNvSpPr>
            <a:spLocks noGrp="1"/>
          </p:cNvSpPr>
          <p:nvPr>
            <p:ph type="title"/>
          </p:nvPr>
        </p:nvSpPr>
        <p:spPr>
          <a:xfrm>
            <a:off x="407368" y="116632"/>
            <a:ext cx="11305256" cy="720080"/>
          </a:xfrm>
        </p:spPr>
        <p:txBody>
          <a:bodyPr>
            <a:noAutofit/>
          </a:bodyPr>
          <a:lstStyle/>
          <a:p>
            <a:pPr marL="0" algn="ctr"/>
            <a:r>
              <a:rPr lang="ru-RU" sz="2400" dirty="0" smtClean="0"/>
              <a:t>Оценка места возникновения сильного события</a:t>
            </a:r>
            <a:br>
              <a:rPr lang="ru-RU" sz="2400" dirty="0" smtClean="0"/>
            </a:br>
            <a:r>
              <a:rPr lang="ru-RU" sz="2400" dirty="0" smtClean="0"/>
              <a:t>(локализация дефицита смещений за 14 лет до января 2021 г.)</a:t>
            </a:r>
            <a:endParaRPr lang="ru-RU" sz="2400" dirty="0"/>
          </a:p>
        </p:txBody>
      </p:sp>
    </p:spTree>
    <p:extLst>
      <p:ext uri="{BB962C8B-B14F-4D97-AF65-F5344CB8AC3E}">
        <p14:creationId xmlns:p14="http://schemas.microsoft.com/office/powerpoint/2010/main" val="17634300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36712"/>
            <a:ext cx="10515600" cy="5798550"/>
          </a:xfrm>
        </p:spPr>
        <p:txBody>
          <a:bodyPr>
            <a:normAutofit fontScale="92500" lnSpcReduction="20000"/>
          </a:bodyPr>
          <a:lstStyle/>
          <a:p>
            <a:r>
              <a:rPr lang="ru-RU" dirty="0" smtClean="0"/>
              <a:t>Сейсмодеформационный процесс – изменения деформации земной поверхности</a:t>
            </a:r>
            <a:r>
              <a:rPr lang="en-US" dirty="0" smtClean="0"/>
              <a:t>/</a:t>
            </a:r>
            <a:r>
              <a:rPr lang="ru-RU" dirty="0" smtClean="0"/>
              <a:t>коры во времени и пространстве в связи с изменениями сейсмичности</a:t>
            </a:r>
          </a:p>
          <a:p>
            <a:r>
              <a:rPr lang="ru-RU" dirty="0" smtClean="0"/>
              <a:t>Подготовка и реализация корового землетрясения, а также последующая релаксация – локальные деформационные процессы</a:t>
            </a:r>
          </a:p>
          <a:p>
            <a:r>
              <a:rPr lang="ru-RU" dirty="0" smtClean="0"/>
              <a:t>Визуализация физического процесса – важный этап первичного эвристического анализа накопленных данных </a:t>
            </a:r>
          </a:p>
          <a:p>
            <a:r>
              <a:rPr lang="ru-RU" dirty="0" smtClean="0"/>
              <a:t>Очаг землетрясения зарождается в области </a:t>
            </a:r>
            <a:r>
              <a:rPr lang="ru-RU" dirty="0" err="1" smtClean="0"/>
              <a:t>противонаправленных</a:t>
            </a:r>
            <a:r>
              <a:rPr lang="ru-RU" dirty="0" smtClean="0"/>
              <a:t> движений литосферы</a:t>
            </a:r>
          </a:p>
          <a:p>
            <a:r>
              <a:rPr lang="ru-RU" dirty="0" smtClean="0"/>
              <a:t> В области очага образуется уплотнение земной коры, образование и разрушение которого можно наблюдать геодезическими методами</a:t>
            </a:r>
            <a:endParaRPr lang="ru-RU" dirty="0"/>
          </a:p>
        </p:txBody>
      </p:sp>
      <p:sp>
        <p:nvSpPr>
          <p:cNvPr id="4" name="Title 1"/>
          <p:cNvSpPr>
            <a:spLocks noGrp="1"/>
          </p:cNvSpPr>
          <p:nvPr>
            <p:ph type="title"/>
          </p:nvPr>
        </p:nvSpPr>
        <p:spPr>
          <a:xfrm>
            <a:off x="838200" y="188641"/>
            <a:ext cx="10515600" cy="504056"/>
          </a:xfrm>
        </p:spPr>
        <p:txBody>
          <a:bodyPr>
            <a:normAutofit fontScale="90000"/>
          </a:bodyPr>
          <a:lstStyle/>
          <a:p>
            <a:r>
              <a:rPr lang="ru-RU" b="1" i="1" dirty="0" smtClean="0">
                <a:effectLst>
                  <a:outerShdw blurRad="38100" dist="38100" dir="2700000" algn="tl">
                    <a:srgbClr val="000000">
                      <a:alpha val="43137"/>
                    </a:srgbClr>
                  </a:outerShdw>
                </a:effectLst>
              </a:rPr>
              <a:t>Основные отправные понятия</a:t>
            </a:r>
            <a:endParaRPr lang="ru-RU"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806894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3744" y="836712"/>
            <a:ext cx="10704512" cy="6021288"/>
          </a:xfrm>
        </p:spPr>
      </p:pic>
      <p:cxnSp>
        <p:nvCxnSpPr>
          <p:cNvPr id="7" name="Straight Arrow Connector 6"/>
          <p:cNvCxnSpPr/>
          <p:nvPr/>
        </p:nvCxnSpPr>
        <p:spPr>
          <a:xfrm flipH="1">
            <a:off x="6816080" y="2564904"/>
            <a:ext cx="2808312" cy="165618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655867" y="2103239"/>
            <a:ext cx="1924573" cy="923330"/>
          </a:xfrm>
          <a:prstGeom prst="rect">
            <a:avLst/>
          </a:prstGeom>
          <a:noFill/>
        </p:spPr>
        <p:txBody>
          <a:bodyPr wrap="square" rtlCol="0">
            <a:spAutoFit/>
          </a:bodyPr>
          <a:lstStyle/>
          <a:p>
            <a:r>
              <a:rPr lang="ru-RU" b="1" dirty="0" smtClean="0">
                <a:solidFill>
                  <a:prstClr val="black"/>
                </a:solidFill>
              </a:rPr>
              <a:t>Экстремум минимальных смещений </a:t>
            </a:r>
            <a:endParaRPr lang="ru-RU" b="1" dirty="0">
              <a:solidFill>
                <a:prstClr val="black"/>
              </a:solidFill>
            </a:endParaRPr>
          </a:p>
        </p:txBody>
      </p:sp>
      <p:sp>
        <p:nvSpPr>
          <p:cNvPr id="9" name="Title 1"/>
          <p:cNvSpPr>
            <a:spLocks noGrp="1"/>
          </p:cNvSpPr>
          <p:nvPr>
            <p:ph type="title"/>
          </p:nvPr>
        </p:nvSpPr>
        <p:spPr>
          <a:xfrm>
            <a:off x="407368" y="116632"/>
            <a:ext cx="11305256" cy="720080"/>
          </a:xfrm>
        </p:spPr>
        <p:txBody>
          <a:bodyPr>
            <a:noAutofit/>
          </a:bodyPr>
          <a:lstStyle/>
          <a:p>
            <a:pPr marL="0" algn="ctr"/>
            <a:r>
              <a:rPr lang="ru-RU" sz="2400" dirty="0" smtClean="0"/>
              <a:t>Оценка места возникновения сильного события</a:t>
            </a:r>
            <a:br>
              <a:rPr lang="ru-RU" sz="2400" dirty="0" smtClean="0"/>
            </a:br>
            <a:r>
              <a:rPr lang="ru-RU" sz="2400" dirty="0" smtClean="0"/>
              <a:t>(локализация дефицита смещений за 14 лет до января 2021 г.)</a:t>
            </a:r>
            <a:endParaRPr lang="ru-RU" sz="2400" dirty="0"/>
          </a:p>
        </p:txBody>
      </p:sp>
    </p:spTree>
    <p:extLst>
      <p:ext uri="{BB962C8B-B14F-4D97-AF65-F5344CB8AC3E}">
        <p14:creationId xmlns:p14="http://schemas.microsoft.com/office/powerpoint/2010/main" val="17695689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3744" y="836712"/>
            <a:ext cx="10704512" cy="6021288"/>
          </a:xfrm>
        </p:spPr>
      </p:pic>
      <p:cxnSp>
        <p:nvCxnSpPr>
          <p:cNvPr id="6" name="Straight Arrow Connector 5"/>
          <p:cNvCxnSpPr/>
          <p:nvPr/>
        </p:nvCxnSpPr>
        <p:spPr>
          <a:xfrm flipH="1">
            <a:off x="6816080" y="2564904"/>
            <a:ext cx="2808312" cy="165618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655867" y="2103239"/>
            <a:ext cx="1924573" cy="2031325"/>
          </a:xfrm>
          <a:prstGeom prst="rect">
            <a:avLst/>
          </a:prstGeom>
          <a:noFill/>
        </p:spPr>
        <p:txBody>
          <a:bodyPr wrap="square" rtlCol="0">
            <a:spAutoFit/>
          </a:bodyPr>
          <a:lstStyle/>
          <a:p>
            <a:r>
              <a:rPr lang="ru-RU" b="1" dirty="0" smtClean="0">
                <a:solidFill>
                  <a:prstClr val="black"/>
                </a:solidFill>
              </a:rPr>
              <a:t>Экстремум минимальных смещений – место ожидания очередного события </a:t>
            </a:r>
            <a:endParaRPr lang="ru-RU" b="1" dirty="0">
              <a:solidFill>
                <a:prstClr val="black"/>
              </a:solidFill>
            </a:endParaRPr>
          </a:p>
        </p:txBody>
      </p:sp>
      <p:sp>
        <p:nvSpPr>
          <p:cNvPr id="8" name="Title 1"/>
          <p:cNvSpPr>
            <a:spLocks noGrp="1"/>
          </p:cNvSpPr>
          <p:nvPr>
            <p:ph type="title"/>
          </p:nvPr>
        </p:nvSpPr>
        <p:spPr>
          <a:xfrm>
            <a:off x="407368" y="116632"/>
            <a:ext cx="11305256" cy="720080"/>
          </a:xfrm>
        </p:spPr>
        <p:txBody>
          <a:bodyPr>
            <a:noAutofit/>
          </a:bodyPr>
          <a:lstStyle/>
          <a:p>
            <a:pPr marL="0" algn="ctr"/>
            <a:r>
              <a:rPr lang="ru-RU" sz="2400" dirty="0" smtClean="0"/>
              <a:t>Оценка места возникновения сильного события</a:t>
            </a:r>
            <a:br>
              <a:rPr lang="ru-RU" sz="2400" dirty="0" smtClean="0"/>
            </a:br>
            <a:r>
              <a:rPr lang="ru-RU" sz="2400" dirty="0" smtClean="0"/>
              <a:t>(локализация дефицита смещений за 14 лет до января 2021 г.)</a:t>
            </a:r>
            <a:endParaRPr lang="ru-RU" sz="2400" dirty="0"/>
          </a:p>
        </p:txBody>
      </p:sp>
    </p:spTree>
    <p:extLst>
      <p:ext uri="{BB962C8B-B14F-4D97-AF65-F5344CB8AC3E}">
        <p14:creationId xmlns:p14="http://schemas.microsoft.com/office/powerpoint/2010/main" val="3255152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9952" y="132267"/>
            <a:ext cx="11521280" cy="569218"/>
          </a:xfrm>
        </p:spPr>
        <p:txBody>
          <a:bodyPr>
            <a:normAutofit fontScale="90000"/>
          </a:bodyPr>
          <a:lstStyle/>
          <a:p>
            <a:pPr algn="ctr"/>
            <a:r>
              <a:rPr lang="ru-RU" sz="3600" dirty="0" smtClean="0"/>
              <a:t>Дефицит внутренних движений и дилатация. Ван, 2011 </a:t>
            </a:r>
            <a:endParaRPr lang="ru-RU" sz="3600" dirty="0"/>
          </a:p>
        </p:txBody>
      </p:sp>
      <p:sp>
        <p:nvSpPr>
          <p:cNvPr id="11" name="Объект 6"/>
          <p:cNvSpPr txBox="1">
            <a:spLocks/>
          </p:cNvSpPr>
          <p:nvPr/>
        </p:nvSpPr>
        <p:spPr>
          <a:xfrm>
            <a:off x="775792" y="1349152"/>
            <a:ext cx="5384800" cy="2160240"/>
          </a:xfrm>
          <a:prstGeom prst="rect">
            <a:avLst/>
          </a:prstGeom>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26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4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18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endParaRPr lang="ru-RU" dirty="0"/>
          </a:p>
        </p:txBody>
      </p:sp>
      <p:sp>
        <p:nvSpPr>
          <p:cNvPr id="14" name="Объект 6"/>
          <p:cNvSpPr txBox="1">
            <a:spLocks/>
          </p:cNvSpPr>
          <p:nvPr/>
        </p:nvSpPr>
        <p:spPr>
          <a:xfrm>
            <a:off x="739887" y="3933056"/>
            <a:ext cx="5384800" cy="2160240"/>
          </a:xfrm>
          <a:prstGeom prst="rect">
            <a:avLst/>
          </a:prstGeom>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26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4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18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endParaRPr lang="ru-RU" dirty="0"/>
          </a:p>
        </p:txBody>
      </p:sp>
      <p:pic>
        <p:nvPicPr>
          <p:cNvPr id="18" name="Объект 1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40000" y="580271"/>
            <a:ext cx="3563912" cy="2992342"/>
          </a:xfrm>
        </p:spPr>
      </p:pic>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0031" y="612103"/>
            <a:ext cx="3517548" cy="2953413"/>
          </a:xfrm>
          <a:prstGeom prst="rect">
            <a:avLst/>
          </a:prstGeom>
        </p:spPr>
      </p:pic>
      <p:pic>
        <p:nvPicPr>
          <p:cNvPr id="20" name="Рисунок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5835" y="3448133"/>
            <a:ext cx="4129509" cy="3348608"/>
          </a:xfrm>
          <a:prstGeom prst="rect">
            <a:avLst/>
          </a:prstGeom>
        </p:spPr>
      </p:pic>
      <p:pic>
        <p:nvPicPr>
          <p:cNvPr id="21" name="Рисунок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1944" y="3478762"/>
            <a:ext cx="4053965" cy="3287350"/>
          </a:xfrm>
          <a:prstGeom prst="rect">
            <a:avLst/>
          </a:prstGeom>
        </p:spPr>
      </p:pic>
      <p:sp>
        <p:nvSpPr>
          <p:cNvPr id="9" name="TextBox 8"/>
          <p:cNvSpPr txBox="1"/>
          <p:nvPr/>
        </p:nvSpPr>
        <p:spPr>
          <a:xfrm>
            <a:off x="9552384" y="1174562"/>
            <a:ext cx="2376264" cy="923330"/>
          </a:xfrm>
          <a:prstGeom prst="rect">
            <a:avLst/>
          </a:prstGeom>
          <a:noFill/>
        </p:spPr>
        <p:txBody>
          <a:bodyPr wrap="square" rtlCol="0">
            <a:spAutoFit/>
          </a:bodyPr>
          <a:lstStyle/>
          <a:p>
            <a:r>
              <a:rPr lang="ru-RU" b="1" dirty="0" smtClean="0"/>
              <a:t>Ван, 2011, М=7.1</a:t>
            </a:r>
          </a:p>
          <a:p>
            <a:endParaRPr lang="ru-RU" b="1" dirty="0" smtClean="0"/>
          </a:p>
          <a:p>
            <a:r>
              <a:rPr lang="ru-RU" b="1" dirty="0" smtClean="0"/>
              <a:t>Накоплено за 2.8 г.</a:t>
            </a:r>
            <a:endParaRPr lang="ru-RU" b="1" dirty="0"/>
          </a:p>
        </p:txBody>
      </p:sp>
    </p:spTree>
    <p:extLst>
      <p:ext uri="{BB962C8B-B14F-4D97-AF65-F5344CB8AC3E}">
        <p14:creationId xmlns:p14="http://schemas.microsoft.com/office/powerpoint/2010/main" val="14792392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344" y="188640"/>
            <a:ext cx="11809312" cy="432048"/>
          </a:xfrm>
        </p:spPr>
        <p:txBody>
          <a:bodyPr>
            <a:noAutofit/>
          </a:bodyPr>
          <a:lstStyle/>
          <a:p>
            <a:pPr algn="just"/>
            <a:r>
              <a:rPr lang="ru-RU" sz="2800" dirty="0" smtClean="0"/>
              <a:t>Дефицит внутренних движений и дилатация. </a:t>
            </a:r>
            <a:r>
              <a:rPr lang="ru-RU" sz="2800" dirty="0" err="1" smtClean="0"/>
              <a:t>Кумамото</a:t>
            </a:r>
            <a:r>
              <a:rPr lang="ru-RU" sz="2800" dirty="0" smtClean="0"/>
              <a:t>, 2016 </a:t>
            </a:r>
            <a:endParaRPr lang="ru-RU" sz="28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5008" y="779047"/>
            <a:ext cx="3119537" cy="3096343"/>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5920" y="654163"/>
            <a:ext cx="3312369" cy="3287742"/>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4962" y="3550756"/>
            <a:ext cx="3319631" cy="3307244"/>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8825" y="3550756"/>
            <a:ext cx="3339464" cy="3327004"/>
          </a:xfrm>
          <a:prstGeom prst="rect">
            <a:avLst/>
          </a:prstGeom>
        </p:spPr>
      </p:pic>
      <p:sp>
        <p:nvSpPr>
          <p:cNvPr id="8" name="TextBox 7"/>
          <p:cNvSpPr txBox="1"/>
          <p:nvPr/>
        </p:nvSpPr>
        <p:spPr>
          <a:xfrm>
            <a:off x="9192344" y="1412776"/>
            <a:ext cx="2448272" cy="1477328"/>
          </a:xfrm>
          <a:prstGeom prst="rect">
            <a:avLst/>
          </a:prstGeom>
          <a:noFill/>
        </p:spPr>
        <p:txBody>
          <a:bodyPr wrap="square" rtlCol="0">
            <a:spAutoFit/>
          </a:bodyPr>
          <a:lstStyle/>
          <a:p>
            <a:r>
              <a:rPr lang="ru-RU" b="1" dirty="0" smtClean="0"/>
              <a:t>Серия Кумамото, 2016, М=6.4, 6.5 и 7.3 </a:t>
            </a:r>
          </a:p>
          <a:p>
            <a:endParaRPr lang="ru-RU" b="1" dirty="0" smtClean="0"/>
          </a:p>
          <a:p>
            <a:r>
              <a:rPr lang="ru-RU" b="1" dirty="0" smtClean="0"/>
              <a:t>Накоплено за 7.3 г.</a:t>
            </a:r>
            <a:endParaRPr lang="ru-RU" b="1" dirty="0"/>
          </a:p>
        </p:txBody>
      </p:sp>
    </p:spTree>
    <p:extLst>
      <p:ext uri="{BB962C8B-B14F-4D97-AF65-F5344CB8AC3E}">
        <p14:creationId xmlns:p14="http://schemas.microsoft.com/office/powerpoint/2010/main" val="41501074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360" y="188640"/>
            <a:ext cx="11449272" cy="504056"/>
          </a:xfrm>
        </p:spPr>
        <p:txBody>
          <a:bodyPr>
            <a:noAutofit/>
          </a:bodyPr>
          <a:lstStyle/>
          <a:p>
            <a:pPr algn="just"/>
            <a:r>
              <a:rPr lang="ru-RU" sz="2400" dirty="0" smtClean="0"/>
              <a:t>Дефицит внутренних движений и дилатация. Пролив Кука, 2013</a:t>
            </a:r>
            <a:endParaRPr lang="ru-RU" sz="24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43472" y="648108"/>
            <a:ext cx="3528392" cy="3192494"/>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7888" y="665676"/>
            <a:ext cx="3581294" cy="324036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3472" y="3515770"/>
            <a:ext cx="3744416" cy="3321953"/>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7888" y="3485475"/>
            <a:ext cx="3744416" cy="3321953"/>
          </a:xfrm>
          <a:prstGeom prst="rect">
            <a:avLst/>
          </a:prstGeom>
        </p:spPr>
      </p:pic>
      <p:sp>
        <p:nvSpPr>
          <p:cNvPr id="8" name="TextBox 7"/>
          <p:cNvSpPr txBox="1"/>
          <p:nvPr/>
        </p:nvSpPr>
        <p:spPr>
          <a:xfrm>
            <a:off x="9048328" y="1412776"/>
            <a:ext cx="2736304" cy="1200329"/>
          </a:xfrm>
          <a:prstGeom prst="rect">
            <a:avLst/>
          </a:prstGeom>
          <a:noFill/>
        </p:spPr>
        <p:txBody>
          <a:bodyPr wrap="square" rtlCol="0">
            <a:spAutoFit/>
          </a:bodyPr>
          <a:lstStyle/>
          <a:p>
            <a:r>
              <a:rPr lang="ru-RU" b="1" dirty="0" smtClean="0"/>
              <a:t>Серия пролив Кука, 2013, М=6.5 и 6.5 </a:t>
            </a:r>
          </a:p>
          <a:p>
            <a:endParaRPr lang="ru-RU" b="1" dirty="0" smtClean="0"/>
          </a:p>
          <a:p>
            <a:r>
              <a:rPr lang="ru-RU" b="1" dirty="0" smtClean="0"/>
              <a:t>Накоплено за 5.6 лет</a:t>
            </a:r>
            <a:endParaRPr lang="ru-RU" b="1" dirty="0"/>
          </a:p>
        </p:txBody>
      </p:sp>
    </p:spTree>
    <p:extLst>
      <p:ext uri="{BB962C8B-B14F-4D97-AF65-F5344CB8AC3E}">
        <p14:creationId xmlns:p14="http://schemas.microsoft.com/office/powerpoint/2010/main" val="41501074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7243" y="3472163"/>
            <a:ext cx="3816424" cy="3385837"/>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1993" y="3447981"/>
            <a:ext cx="3855811" cy="3420780"/>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1993" y="550845"/>
            <a:ext cx="3740463" cy="3384376"/>
          </a:xfrm>
          <a:prstGeom prst="rect">
            <a:avLst/>
          </a:prstGeom>
        </p:spPr>
      </p:pic>
      <p:pic>
        <p:nvPicPr>
          <p:cNvPr id="4" name="Объект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703512" y="538358"/>
            <a:ext cx="3672408" cy="3322799"/>
          </a:xfrm>
        </p:spPr>
      </p:pic>
      <p:sp>
        <p:nvSpPr>
          <p:cNvPr id="2" name="Заголовок 1"/>
          <p:cNvSpPr>
            <a:spLocks noGrp="1"/>
          </p:cNvSpPr>
          <p:nvPr>
            <p:ph type="title"/>
          </p:nvPr>
        </p:nvSpPr>
        <p:spPr>
          <a:xfrm>
            <a:off x="335360" y="116632"/>
            <a:ext cx="11449272" cy="504056"/>
          </a:xfrm>
        </p:spPr>
        <p:txBody>
          <a:bodyPr>
            <a:noAutofit/>
          </a:bodyPr>
          <a:lstStyle/>
          <a:p>
            <a:pPr algn="ctr"/>
            <a:r>
              <a:rPr lang="ru-RU" sz="2400" dirty="0" smtClean="0"/>
              <a:t>Дефицит внутренних движений и дилатация. </a:t>
            </a:r>
            <a:r>
              <a:rPr lang="ru-RU" sz="2400" dirty="0" err="1" smtClean="0"/>
              <a:t>Кайкоура</a:t>
            </a:r>
            <a:r>
              <a:rPr lang="ru-RU" sz="2400" dirty="0" smtClean="0"/>
              <a:t>, 2016 </a:t>
            </a:r>
            <a:endParaRPr lang="ru-RU" sz="2400" dirty="0"/>
          </a:p>
        </p:txBody>
      </p:sp>
      <p:sp>
        <p:nvSpPr>
          <p:cNvPr id="8" name="TextBox 7"/>
          <p:cNvSpPr txBox="1"/>
          <p:nvPr/>
        </p:nvSpPr>
        <p:spPr>
          <a:xfrm>
            <a:off x="9255262" y="1426667"/>
            <a:ext cx="2673386" cy="1200329"/>
          </a:xfrm>
          <a:prstGeom prst="rect">
            <a:avLst/>
          </a:prstGeom>
          <a:noFill/>
        </p:spPr>
        <p:txBody>
          <a:bodyPr wrap="square" rtlCol="0">
            <a:spAutoFit/>
          </a:bodyPr>
          <a:lstStyle/>
          <a:p>
            <a:r>
              <a:rPr lang="ru-RU" b="1" dirty="0" err="1" smtClean="0"/>
              <a:t>Кайкоура</a:t>
            </a:r>
            <a:r>
              <a:rPr lang="ru-RU" b="1" dirty="0" smtClean="0"/>
              <a:t>, 2016, М=7.8 </a:t>
            </a:r>
          </a:p>
          <a:p>
            <a:endParaRPr lang="ru-RU" b="1" dirty="0" smtClean="0"/>
          </a:p>
          <a:p>
            <a:r>
              <a:rPr lang="ru-RU" b="1" dirty="0" smtClean="0"/>
              <a:t>Накоплено за 8.8 лет</a:t>
            </a:r>
            <a:endParaRPr lang="ru-RU" b="1" dirty="0"/>
          </a:p>
        </p:txBody>
      </p:sp>
    </p:spTree>
    <p:extLst>
      <p:ext uri="{BB962C8B-B14F-4D97-AF65-F5344CB8AC3E}">
        <p14:creationId xmlns:p14="http://schemas.microsoft.com/office/powerpoint/2010/main" val="41501074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360" y="188640"/>
            <a:ext cx="11449272" cy="360040"/>
          </a:xfrm>
        </p:spPr>
        <p:txBody>
          <a:bodyPr>
            <a:noAutofit/>
          </a:bodyPr>
          <a:lstStyle/>
          <a:p>
            <a:pPr algn="ctr"/>
            <a:r>
              <a:rPr lang="ru-RU" sz="2400" dirty="0" smtClean="0"/>
              <a:t>Дефицит внутренних движений и дилатация. Кентербери, 2010- 2011</a:t>
            </a:r>
            <a:endParaRPr lang="ru-RU" sz="24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83432" y="586630"/>
            <a:ext cx="4047032" cy="3274417"/>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3911" y="566830"/>
            <a:ext cx="3951351" cy="3197003"/>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432" y="3570240"/>
            <a:ext cx="3888432" cy="3349069"/>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3911" y="3600894"/>
            <a:ext cx="3817249" cy="3287760"/>
          </a:xfrm>
          <a:prstGeom prst="rect">
            <a:avLst/>
          </a:prstGeom>
        </p:spPr>
      </p:pic>
      <p:sp>
        <p:nvSpPr>
          <p:cNvPr id="8" name="TextBox 7"/>
          <p:cNvSpPr txBox="1"/>
          <p:nvPr/>
        </p:nvSpPr>
        <p:spPr>
          <a:xfrm>
            <a:off x="9255262" y="1426667"/>
            <a:ext cx="2673386" cy="1200329"/>
          </a:xfrm>
          <a:prstGeom prst="rect">
            <a:avLst/>
          </a:prstGeom>
          <a:noFill/>
        </p:spPr>
        <p:txBody>
          <a:bodyPr wrap="square" rtlCol="0">
            <a:spAutoFit/>
          </a:bodyPr>
          <a:lstStyle/>
          <a:p>
            <a:r>
              <a:rPr lang="ru-RU" b="1" dirty="0" smtClean="0"/>
              <a:t>Кентербери, 2010-2011, М=7.0 и 6.1 </a:t>
            </a:r>
          </a:p>
          <a:p>
            <a:endParaRPr lang="ru-RU" b="1" dirty="0" smtClean="0"/>
          </a:p>
          <a:p>
            <a:r>
              <a:rPr lang="ru-RU" b="1" dirty="0" smtClean="0"/>
              <a:t>Накоплено за 2.7 лет</a:t>
            </a:r>
            <a:endParaRPr lang="ru-RU" b="1" dirty="0"/>
          </a:p>
        </p:txBody>
      </p:sp>
    </p:spTree>
    <p:extLst>
      <p:ext uri="{BB962C8B-B14F-4D97-AF65-F5344CB8AC3E}">
        <p14:creationId xmlns:p14="http://schemas.microsoft.com/office/powerpoint/2010/main" val="41501074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7408" y="381985"/>
            <a:ext cx="4098430" cy="3346425"/>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7549" y="321454"/>
            <a:ext cx="4331125" cy="3536424"/>
          </a:xfrm>
          <a:prstGeom prst="rect">
            <a:avLst/>
          </a:prstGeom>
        </p:spPr>
      </p:pic>
      <p:sp>
        <p:nvSpPr>
          <p:cNvPr id="2" name="Заголовок 1"/>
          <p:cNvSpPr>
            <a:spLocks noGrp="1"/>
          </p:cNvSpPr>
          <p:nvPr>
            <p:ph type="title"/>
          </p:nvPr>
        </p:nvSpPr>
        <p:spPr>
          <a:xfrm>
            <a:off x="335360" y="0"/>
            <a:ext cx="11449272" cy="548680"/>
          </a:xfrm>
        </p:spPr>
        <p:txBody>
          <a:bodyPr>
            <a:noAutofit/>
          </a:bodyPr>
          <a:lstStyle/>
          <a:p>
            <a:pPr algn="ctr"/>
            <a:r>
              <a:rPr lang="ru-RU" sz="2400" dirty="0" smtClean="0"/>
              <a:t>Дефицит внутренних движений и дилатация. </a:t>
            </a:r>
            <a:r>
              <a:rPr lang="ru-RU" sz="2400" dirty="0" err="1" smtClean="0"/>
              <a:t>Риджкрест</a:t>
            </a:r>
            <a:r>
              <a:rPr lang="ru-RU" sz="2400" dirty="0" smtClean="0"/>
              <a:t>, 2019 </a:t>
            </a:r>
            <a:endParaRPr lang="ru-RU" sz="2400" dirty="0"/>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408" y="3374442"/>
            <a:ext cx="3867395" cy="3469684"/>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5349" y="3346791"/>
            <a:ext cx="3898215" cy="3497335"/>
          </a:xfrm>
          <a:prstGeom prst="rect">
            <a:avLst/>
          </a:prstGeom>
        </p:spPr>
      </p:pic>
      <p:sp>
        <p:nvSpPr>
          <p:cNvPr id="8" name="TextBox 7"/>
          <p:cNvSpPr txBox="1"/>
          <p:nvPr/>
        </p:nvSpPr>
        <p:spPr>
          <a:xfrm>
            <a:off x="9192344" y="1724907"/>
            <a:ext cx="2560314" cy="1200329"/>
          </a:xfrm>
          <a:prstGeom prst="rect">
            <a:avLst/>
          </a:prstGeom>
          <a:noFill/>
        </p:spPr>
        <p:txBody>
          <a:bodyPr wrap="square" rtlCol="0">
            <a:spAutoFit/>
          </a:bodyPr>
          <a:lstStyle/>
          <a:p>
            <a:r>
              <a:rPr lang="ru-RU" b="1" dirty="0" smtClean="0"/>
              <a:t>Серия Риджкрест, 2019, М=6.4, М=7.1</a:t>
            </a:r>
          </a:p>
          <a:p>
            <a:endParaRPr lang="ru-RU" b="1" dirty="0"/>
          </a:p>
          <a:p>
            <a:r>
              <a:rPr lang="ru-RU" b="1" dirty="0" smtClean="0"/>
              <a:t>Накоплено за 13 лет</a:t>
            </a:r>
            <a:endParaRPr lang="ru-RU" b="1" dirty="0"/>
          </a:p>
        </p:txBody>
      </p:sp>
    </p:spTree>
    <p:extLst>
      <p:ext uri="{BB962C8B-B14F-4D97-AF65-F5344CB8AC3E}">
        <p14:creationId xmlns:p14="http://schemas.microsoft.com/office/powerpoint/2010/main" val="41501074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4851" y="3482979"/>
            <a:ext cx="2984230" cy="3388209"/>
          </a:xfrm>
          <a:prstGeom prst="rect">
            <a:avLst/>
          </a:prstGeom>
        </p:spPr>
      </p:pic>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858" y="580479"/>
            <a:ext cx="2924819" cy="3240360"/>
          </a:xfr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8214" y="498270"/>
            <a:ext cx="3068264" cy="3399280"/>
          </a:xfrm>
          <a:prstGeom prst="rect">
            <a:avLst/>
          </a:prstGeom>
        </p:spPr>
      </p:pic>
      <p:sp>
        <p:nvSpPr>
          <p:cNvPr id="2" name="Заголовок 1"/>
          <p:cNvSpPr>
            <a:spLocks noGrp="1"/>
          </p:cNvSpPr>
          <p:nvPr>
            <p:ph type="title"/>
          </p:nvPr>
        </p:nvSpPr>
        <p:spPr>
          <a:xfrm>
            <a:off x="335360" y="116632"/>
            <a:ext cx="11449272" cy="432048"/>
          </a:xfrm>
        </p:spPr>
        <p:txBody>
          <a:bodyPr>
            <a:noAutofit/>
          </a:bodyPr>
          <a:lstStyle/>
          <a:p>
            <a:pPr algn="ctr"/>
            <a:r>
              <a:rPr lang="ru-RU" sz="2800" dirty="0" smtClean="0"/>
              <a:t>Дефицит внутренних движений и дилатация. </a:t>
            </a:r>
            <a:r>
              <a:rPr lang="ru-RU" sz="2800" dirty="0" err="1" smtClean="0"/>
              <a:t>Напа</a:t>
            </a:r>
            <a:r>
              <a:rPr lang="ru-RU" sz="2800" dirty="0" smtClean="0"/>
              <a:t>, 2014 </a:t>
            </a:r>
            <a:endParaRPr lang="ru-RU" sz="2800" dirty="0"/>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8656" y="3449438"/>
            <a:ext cx="2996083" cy="3401666"/>
          </a:xfrm>
          <a:prstGeom prst="rect">
            <a:avLst/>
          </a:prstGeom>
        </p:spPr>
      </p:pic>
      <p:sp>
        <p:nvSpPr>
          <p:cNvPr id="8" name="TextBox 7"/>
          <p:cNvSpPr txBox="1"/>
          <p:nvPr/>
        </p:nvSpPr>
        <p:spPr>
          <a:xfrm>
            <a:off x="9246188" y="1406655"/>
            <a:ext cx="2632322" cy="923330"/>
          </a:xfrm>
          <a:prstGeom prst="rect">
            <a:avLst/>
          </a:prstGeom>
          <a:noFill/>
        </p:spPr>
        <p:txBody>
          <a:bodyPr wrap="square" rtlCol="0">
            <a:spAutoFit/>
          </a:bodyPr>
          <a:lstStyle/>
          <a:p>
            <a:r>
              <a:rPr lang="ru-RU" b="1" dirty="0" smtClean="0"/>
              <a:t>Напа, 2014, М=6.01</a:t>
            </a:r>
          </a:p>
          <a:p>
            <a:endParaRPr lang="ru-RU" b="1" dirty="0" smtClean="0"/>
          </a:p>
          <a:p>
            <a:r>
              <a:rPr lang="ru-RU" b="1" dirty="0" smtClean="0"/>
              <a:t>Накоплено за 9.6 лет </a:t>
            </a:r>
            <a:endParaRPr lang="ru-RU" b="1" dirty="0"/>
          </a:p>
        </p:txBody>
      </p:sp>
    </p:spTree>
    <p:extLst>
      <p:ext uri="{BB962C8B-B14F-4D97-AF65-F5344CB8AC3E}">
        <p14:creationId xmlns:p14="http://schemas.microsoft.com/office/powerpoint/2010/main" val="41501074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67494"/>
            <a:ext cx="10972800" cy="713234"/>
          </a:xfrm>
        </p:spPr>
        <p:txBody>
          <a:bodyPr>
            <a:noAutofit/>
          </a:bodyPr>
          <a:lstStyle/>
          <a:p>
            <a:r>
              <a:rPr lang="ru-RU" sz="3200" dirty="0" smtClean="0"/>
              <a:t>Наземная гравиметрия. Сильные землетрясения</a:t>
            </a:r>
            <a:endParaRPr lang="ru-RU" sz="32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598553766"/>
              </p:ext>
            </p:extLst>
          </p:nvPr>
        </p:nvGraphicFramePr>
        <p:xfrm>
          <a:off x="1415480" y="1124744"/>
          <a:ext cx="9433048" cy="5404350"/>
        </p:xfrm>
        <a:graphic>
          <a:graphicData uri="http://schemas.openxmlformats.org/drawingml/2006/table">
            <a:tbl>
              <a:tblPr firstRow="1" firstCol="1" bandRow="1">
                <a:tableStyleId>{5C22544A-7EE6-4342-B048-85BDC9FD1C3A}</a:tableStyleId>
              </a:tblPr>
              <a:tblGrid>
                <a:gridCol w="2761613"/>
                <a:gridCol w="2168288"/>
                <a:gridCol w="915611"/>
                <a:gridCol w="1410375"/>
                <a:gridCol w="1410375"/>
                <a:gridCol w="766786"/>
              </a:tblGrid>
              <a:tr h="1117190">
                <a:tc>
                  <a:txBody>
                    <a:bodyPr/>
                    <a:lstStyle/>
                    <a:p>
                      <a:pPr>
                        <a:lnSpc>
                          <a:spcPct val="115000"/>
                        </a:lnSpc>
                        <a:spcAft>
                          <a:spcPts val="0"/>
                        </a:spcAft>
                      </a:pPr>
                      <a:r>
                        <a:rPr lang="ru-RU" sz="1200" dirty="0">
                          <a:effectLst/>
                        </a:rPr>
                        <a:t>Публикация</a:t>
                      </a:r>
                      <a:endParaRPr lang="ru-RU" sz="900" dirty="0">
                        <a:effectLst/>
                        <a:latin typeface="Calibri"/>
                        <a:ea typeface="Calibri"/>
                        <a:cs typeface="Times New Roman"/>
                      </a:endParaRPr>
                    </a:p>
                  </a:txBody>
                  <a:tcPr marL="57886" marR="57886" marT="0" marB="0"/>
                </a:tc>
                <a:tc>
                  <a:txBody>
                    <a:bodyPr/>
                    <a:lstStyle/>
                    <a:p>
                      <a:pPr>
                        <a:lnSpc>
                          <a:spcPct val="115000"/>
                        </a:lnSpc>
                        <a:spcAft>
                          <a:spcPts val="0"/>
                        </a:spcAft>
                      </a:pPr>
                      <a:r>
                        <a:rPr lang="ru-RU" sz="1200">
                          <a:effectLst/>
                        </a:rPr>
                        <a:t>Землетрясение</a:t>
                      </a:r>
                      <a:endParaRPr lang="ru-RU" sz="900">
                        <a:effectLst/>
                        <a:latin typeface="Calibri"/>
                        <a:ea typeface="Calibri"/>
                        <a:cs typeface="Times New Roman"/>
                      </a:endParaRPr>
                    </a:p>
                  </a:txBody>
                  <a:tcPr marL="57886" marR="57886" marT="0" marB="0"/>
                </a:tc>
                <a:tc>
                  <a:txBody>
                    <a:bodyPr/>
                    <a:lstStyle/>
                    <a:p>
                      <a:pPr>
                        <a:lnSpc>
                          <a:spcPct val="115000"/>
                        </a:lnSpc>
                        <a:spcAft>
                          <a:spcPts val="0"/>
                        </a:spcAft>
                      </a:pPr>
                      <a:r>
                        <a:rPr lang="ru-RU" sz="1200">
                          <a:effectLst/>
                        </a:rPr>
                        <a:t>Эпиц</a:t>
                      </a:r>
                      <a:r>
                        <a:rPr lang="en-US" sz="1200">
                          <a:effectLst/>
                        </a:rPr>
                        <a:t>. </a:t>
                      </a:r>
                      <a:r>
                        <a:rPr lang="ru-RU" sz="1200">
                          <a:effectLst/>
                        </a:rPr>
                        <a:t>расст</a:t>
                      </a:r>
                      <a:r>
                        <a:rPr lang="en-US" sz="1200">
                          <a:effectLst/>
                        </a:rPr>
                        <a:t>.</a:t>
                      </a:r>
                      <a:endParaRPr lang="ru-RU" sz="900">
                        <a:effectLst/>
                      </a:endParaRPr>
                    </a:p>
                    <a:p>
                      <a:pPr>
                        <a:lnSpc>
                          <a:spcPct val="115000"/>
                        </a:lnSpc>
                        <a:spcAft>
                          <a:spcPts val="0"/>
                        </a:spcAft>
                      </a:pPr>
                      <a:r>
                        <a:rPr lang="ru-RU" sz="1200">
                          <a:effectLst/>
                        </a:rPr>
                        <a:t>км</a:t>
                      </a:r>
                      <a:endParaRPr lang="ru-RU" sz="900">
                        <a:effectLst/>
                        <a:latin typeface="Calibri"/>
                        <a:ea typeface="Calibri"/>
                        <a:cs typeface="Times New Roman"/>
                      </a:endParaRPr>
                    </a:p>
                  </a:txBody>
                  <a:tcPr marL="57886" marR="57886" marT="0" marB="0"/>
                </a:tc>
                <a:tc>
                  <a:txBody>
                    <a:bodyPr/>
                    <a:lstStyle/>
                    <a:p>
                      <a:pPr>
                        <a:lnSpc>
                          <a:spcPct val="115000"/>
                        </a:lnSpc>
                        <a:spcAft>
                          <a:spcPts val="0"/>
                        </a:spcAft>
                      </a:pPr>
                      <a:r>
                        <a:rPr lang="ru-RU" sz="1200">
                          <a:effectLst/>
                        </a:rPr>
                        <a:t>Перед</a:t>
                      </a:r>
                      <a:endParaRPr lang="ru-RU" sz="900">
                        <a:effectLst/>
                      </a:endParaRPr>
                    </a:p>
                    <a:p>
                      <a:pPr>
                        <a:lnSpc>
                          <a:spcPct val="115000"/>
                        </a:lnSpc>
                        <a:spcAft>
                          <a:spcPts val="0"/>
                        </a:spcAft>
                      </a:pPr>
                      <a:r>
                        <a:rPr lang="ru-RU" sz="1200">
                          <a:effectLst/>
                        </a:rPr>
                        <a:t>мкГал</a:t>
                      </a:r>
                      <a:r>
                        <a:rPr lang="en-US" sz="1200">
                          <a:effectLst/>
                        </a:rPr>
                        <a:t>/</a:t>
                      </a:r>
                      <a:r>
                        <a:rPr lang="ru-RU" sz="1200">
                          <a:effectLst/>
                        </a:rPr>
                        <a:t>год</a:t>
                      </a:r>
                      <a:endParaRPr lang="ru-RU" sz="900">
                        <a:effectLst/>
                        <a:latin typeface="Calibri"/>
                        <a:ea typeface="Calibri"/>
                        <a:cs typeface="Times New Roman"/>
                      </a:endParaRPr>
                    </a:p>
                  </a:txBody>
                  <a:tcPr marL="57886" marR="57886" marT="0" marB="0"/>
                </a:tc>
                <a:tc>
                  <a:txBody>
                    <a:bodyPr/>
                    <a:lstStyle/>
                    <a:p>
                      <a:pPr>
                        <a:lnSpc>
                          <a:spcPct val="115000"/>
                        </a:lnSpc>
                        <a:spcAft>
                          <a:spcPts val="0"/>
                        </a:spcAft>
                      </a:pPr>
                      <a:r>
                        <a:rPr lang="ru-RU" sz="1200">
                          <a:effectLst/>
                        </a:rPr>
                        <a:t>После мкГал</a:t>
                      </a:r>
                      <a:r>
                        <a:rPr lang="en-US" sz="1200">
                          <a:effectLst/>
                        </a:rPr>
                        <a:t>/</a:t>
                      </a:r>
                      <a:r>
                        <a:rPr lang="ru-RU" sz="1200">
                          <a:effectLst/>
                        </a:rPr>
                        <a:t>год</a:t>
                      </a:r>
                      <a:endParaRPr lang="ru-RU" sz="900">
                        <a:effectLst/>
                        <a:latin typeface="Calibri"/>
                        <a:ea typeface="Calibri"/>
                        <a:cs typeface="Times New Roman"/>
                      </a:endParaRPr>
                    </a:p>
                  </a:txBody>
                  <a:tcPr marL="57886" marR="57886" marT="0" marB="0"/>
                </a:tc>
                <a:tc>
                  <a:txBody>
                    <a:bodyPr/>
                    <a:lstStyle/>
                    <a:p>
                      <a:pPr>
                        <a:lnSpc>
                          <a:spcPct val="115000"/>
                        </a:lnSpc>
                        <a:spcAft>
                          <a:spcPts val="0"/>
                        </a:spcAft>
                      </a:pPr>
                      <a:r>
                        <a:rPr lang="en-US" sz="1200">
                          <a:effectLst/>
                        </a:rPr>
                        <a:t>M</a:t>
                      </a:r>
                      <a:r>
                        <a:rPr lang="en-US" sz="1200" baseline="-25000">
                          <a:effectLst/>
                        </a:rPr>
                        <a:t>w</a:t>
                      </a:r>
                      <a:endParaRPr lang="ru-RU" sz="900">
                        <a:effectLst/>
                        <a:latin typeface="Calibri"/>
                        <a:ea typeface="Calibri"/>
                        <a:cs typeface="Times New Roman"/>
                      </a:endParaRPr>
                    </a:p>
                  </a:txBody>
                  <a:tcPr marL="57886" marR="57886" marT="0" marB="0"/>
                </a:tc>
              </a:tr>
              <a:tr h="453801">
                <a:tc>
                  <a:txBody>
                    <a:bodyPr/>
                    <a:lstStyle/>
                    <a:p>
                      <a:pPr>
                        <a:lnSpc>
                          <a:spcPct val="115000"/>
                        </a:lnSpc>
                        <a:spcAft>
                          <a:spcPts val="0"/>
                        </a:spcAft>
                      </a:pPr>
                      <a:r>
                        <a:rPr lang="en-US" sz="1200">
                          <a:effectLst/>
                        </a:rPr>
                        <a:t>Zhang et al., 2020. </a:t>
                      </a:r>
                      <a:endParaRPr lang="ru-RU" sz="900">
                        <a:effectLst/>
                        <a:latin typeface="Calibri"/>
                        <a:ea typeface="Calibri"/>
                        <a:cs typeface="Times New Roman"/>
                      </a:endParaRPr>
                    </a:p>
                  </a:txBody>
                  <a:tcPr marL="57886" marR="57886" marT="0" marB="0"/>
                </a:tc>
                <a:tc>
                  <a:txBody>
                    <a:bodyPr/>
                    <a:lstStyle/>
                    <a:p>
                      <a:pPr>
                        <a:lnSpc>
                          <a:spcPct val="115000"/>
                        </a:lnSpc>
                        <a:spcAft>
                          <a:spcPts val="0"/>
                        </a:spcAft>
                      </a:pPr>
                      <a:r>
                        <a:rPr lang="ru-RU" sz="1200">
                          <a:effectLst/>
                        </a:rPr>
                        <a:t>Венчуань, 2008</a:t>
                      </a:r>
                      <a:endParaRPr lang="ru-RU" sz="900">
                        <a:effectLst/>
                        <a:latin typeface="Calibri"/>
                        <a:ea typeface="Calibri"/>
                        <a:cs typeface="Times New Roman"/>
                      </a:endParaRPr>
                    </a:p>
                  </a:txBody>
                  <a:tcPr marL="57886" marR="57886" marT="0" marB="0"/>
                </a:tc>
                <a:tc>
                  <a:txBody>
                    <a:bodyPr/>
                    <a:lstStyle/>
                    <a:p>
                      <a:pPr>
                        <a:lnSpc>
                          <a:spcPct val="115000"/>
                        </a:lnSpc>
                        <a:spcAft>
                          <a:spcPts val="0"/>
                        </a:spcAft>
                      </a:pPr>
                      <a:r>
                        <a:rPr lang="en-US" sz="1200">
                          <a:effectLst/>
                        </a:rPr>
                        <a:t>50 </a:t>
                      </a:r>
                      <a:endParaRPr lang="ru-RU" sz="900">
                        <a:effectLst/>
                        <a:latin typeface="Calibri"/>
                        <a:ea typeface="Calibri"/>
                        <a:cs typeface="Times New Roman"/>
                      </a:endParaRPr>
                    </a:p>
                  </a:txBody>
                  <a:tcPr marL="57886" marR="57886" marT="0" marB="0"/>
                </a:tc>
                <a:tc>
                  <a:txBody>
                    <a:bodyPr/>
                    <a:lstStyle/>
                    <a:p>
                      <a:pPr>
                        <a:lnSpc>
                          <a:spcPct val="115000"/>
                        </a:lnSpc>
                        <a:spcAft>
                          <a:spcPts val="0"/>
                        </a:spcAft>
                      </a:pPr>
                      <a:r>
                        <a:rPr lang="en-US" sz="1200">
                          <a:effectLst/>
                        </a:rPr>
                        <a:t>2002-2008</a:t>
                      </a:r>
                      <a:endParaRPr lang="ru-RU" sz="900">
                        <a:effectLst/>
                      </a:endParaRPr>
                    </a:p>
                    <a:p>
                      <a:pPr>
                        <a:lnSpc>
                          <a:spcPct val="115000"/>
                        </a:lnSpc>
                        <a:spcAft>
                          <a:spcPts val="0"/>
                        </a:spcAft>
                      </a:pPr>
                      <a:r>
                        <a:rPr lang="en-US" sz="1200">
                          <a:effectLst/>
                        </a:rPr>
                        <a:t>+5.3 </a:t>
                      </a:r>
                      <a:endParaRPr lang="ru-RU" sz="900">
                        <a:effectLst/>
                        <a:latin typeface="Calibri"/>
                        <a:ea typeface="Calibri"/>
                        <a:cs typeface="Times New Roman"/>
                      </a:endParaRPr>
                    </a:p>
                  </a:txBody>
                  <a:tcPr marL="57886" marR="57886" marT="0" marB="0"/>
                </a:tc>
                <a:tc>
                  <a:txBody>
                    <a:bodyPr/>
                    <a:lstStyle/>
                    <a:p>
                      <a:pPr>
                        <a:lnSpc>
                          <a:spcPct val="115000"/>
                        </a:lnSpc>
                        <a:spcAft>
                          <a:spcPts val="0"/>
                        </a:spcAft>
                      </a:pPr>
                      <a:r>
                        <a:rPr lang="en-US" sz="1200">
                          <a:effectLst/>
                        </a:rPr>
                        <a:t>2008-2012</a:t>
                      </a:r>
                      <a:endParaRPr lang="ru-RU" sz="900">
                        <a:effectLst/>
                      </a:endParaRPr>
                    </a:p>
                    <a:p>
                      <a:pPr>
                        <a:lnSpc>
                          <a:spcPct val="115000"/>
                        </a:lnSpc>
                        <a:spcAft>
                          <a:spcPts val="0"/>
                        </a:spcAft>
                      </a:pPr>
                      <a:r>
                        <a:rPr lang="en-US" sz="1200">
                          <a:effectLst/>
                        </a:rPr>
                        <a:t>-2.4 </a:t>
                      </a:r>
                      <a:endParaRPr lang="ru-RU" sz="900">
                        <a:effectLst/>
                        <a:latin typeface="Calibri"/>
                        <a:ea typeface="Calibri"/>
                        <a:cs typeface="Times New Roman"/>
                      </a:endParaRPr>
                    </a:p>
                  </a:txBody>
                  <a:tcPr marL="57886" marR="57886" marT="0" marB="0"/>
                </a:tc>
                <a:tc>
                  <a:txBody>
                    <a:bodyPr/>
                    <a:lstStyle/>
                    <a:p>
                      <a:pPr>
                        <a:lnSpc>
                          <a:spcPct val="115000"/>
                        </a:lnSpc>
                        <a:spcAft>
                          <a:spcPts val="0"/>
                        </a:spcAft>
                      </a:pPr>
                      <a:r>
                        <a:rPr lang="en-US" sz="1200">
                          <a:effectLst/>
                        </a:rPr>
                        <a:t>7.9</a:t>
                      </a:r>
                      <a:endParaRPr lang="ru-RU" sz="900">
                        <a:effectLst/>
                        <a:latin typeface="Calibri"/>
                        <a:ea typeface="Calibri"/>
                        <a:cs typeface="Times New Roman"/>
                      </a:endParaRPr>
                    </a:p>
                  </a:txBody>
                  <a:tcPr marL="57886" marR="57886" marT="0" marB="0"/>
                </a:tc>
              </a:tr>
              <a:tr h="1787504">
                <a:tc>
                  <a:txBody>
                    <a:bodyPr/>
                    <a:lstStyle/>
                    <a:p>
                      <a:pPr>
                        <a:lnSpc>
                          <a:spcPct val="115000"/>
                        </a:lnSpc>
                        <a:spcAft>
                          <a:spcPts val="0"/>
                        </a:spcAft>
                      </a:pPr>
                      <a:r>
                        <a:rPr lang="en-US" sz="1200">
                          <a:effectLst/>
                        </a:rPr>
                        <a:t>Chen et al., 2016</a:t>
                      </a:r>
                      <a:endParaRPr lang="ru-RU" sz="900">
                        <a:effectLst/>
                      </a:endParaRPr>
                    </a:p>
                    <a:p>
                      <a:pPr>
                        <a:lnSpc>
                          <a:spcPct val="115000"/>
                        </a:lnSpc>
                        <a:spcAft>
                          <a:spcPts val="0"/>
                        </a:spcAft>
                      </a:pPr>
                      <a:r>
                        <a:rPr lang="en-US" sz="1200">
                          <a:effectLst/>
                        </a:rPr>
                        <a:t> </a:t>
                      </a:r>
                      <a:endParaRPr lang="ru-RU" sz="900">
                        <a:effectLst/>
                        <a:latin typeface="Calibri"/>
                        <a:ea typeface="Calibri"/>
                        <a:cs typeface="Times New Roman"/>
                      </a:endParaRPr>
                    </a:p>
                  </a:txBody>
                  <a:tcPr marL="57886" marR="57886" marT="0" marB="0"/>
                </a:tc>
                <a:tc>
                  <a:txBody>
                    <a:bodyPr/>
                    <a:lstStyle/>
                    <a:p>
                      <a:pPr>
                        <a:lnSpc>
                          <a:spcPct val="115000"/>
                        </a:lnSpc>
                        <a:spcAft>
                          <a:spcPts val="0"/>
                        </a:spcAft>
                      </a:pPr>
                      <a:r>
                        <a:rPr lang="ru-RU" sz="1200" dirty="0">
                          <a:effectLst/>
                        </a:rPr>
                        <a:t>Непал, 2015</a:t>
                      </a:r>
                      <a:endParaRPr lang="ru-RU" sz="900" dirty="0">
                        <a:effectLst/>
                        <a:latin typeface="Calibri"/>
                        <a:ea typeface="Calibri"/>
                        <a:cs typeface="Times New Roman"/>
                      </a:endParaRPr>
                    </a:p>
                  </a:txBody>
                  <a:tcPr marL="57886" marR="57886" marT="0" marB="0"/>
                </a:tc>
                <a:tc>
                  <a:txBody>
                    <a:bodyPr/>
                    <a:lstStyle/>
                    <a:p>
                      <a:pPr>
                        <a:lnSpc>
                          <a:spcPct val="115000"/>
                        </a:lnSpc>
                        <a:spcAft>
                          <a:spcPts val="0"/>
                        </a:spcAft>
                      </a:pPr>
                      <a:r>
                        <a:rPr lang="en-US" sz="1200" dirty="0">
                          <a:effectLst/>
                        </a:rPr>
                        <a:t>  </a:t>
                      </a:r>
                      <a:endParaRPr lang="ru-RU" sz="900" dirty="0">
                        <a:effectLst/>
                      </a:endParaRPr>
                    </a:p>
                    <a:p>
                      <a:pPr>
                        <a:lnSpc>
                          <a:spcPct val="115000"/>
                        </a:lnSpc>
                        <a:spcAft>
                          <a:spcPts val="0"/>
                        </a:spcAft>
                      </a:pPr>
                      <a:r>
                        <a:rPr lang="en-US" sz="1200" dirty="0">
                          <a:effectLst/>
                        </a:rPr>
                        <a:t> </a:t>
                      </a:r>
                      <a:endParaRPr lang="ru-RU" sz="900" dirty="0">
                        <a:effectLst/>
                      </a:endParaRPr>
                    </a:p>
                    <a:p>
                      <a:pPr>
                        <a:lnSpc>
                          <a:spcPct val="115000"/>
                        </a:lnSpc>
                        <a:spcAft>
                          <a:spcPts val="0"/>
                        </a:spcAft>
                      </a:pPr>
                      <a:r>
                        <a:rPr lang="en-US" sz="1200" dirty="0">
                          <a:effectLst/>
                        </a:rPr>
                        <a:t>172 </a:t>
                      </a:r>
                      <a:endParaRPr lang="ru-RU" sz="900" dirty="0">
                        <a:effectLst/>
                      </a:endParaRPr>
                    </a:p>
                    <a:p>
                      <a:pPr>
                        <a:lnSpc>
                          <a:spcPct val="115000"/>
                        </a:lnSpc>
                        <a:spcAft>
                          <a:spcPts val="0"/>
                        </a:spcAft>
                      </a:pPr>
                      <a:r>
                        <a:rPr lang="en-US" sz="1200" dirty="0">
                          <a:effectLst/>
                        </a:rPr>
                        <a:t> </a:t>
                      </a:r>
                      <a:endParaRPr lang="ru-RU" sz="900" dirty="0">
                        <a:effectLst/>
                      </a:endParaRPr>
                    </a:p>
                    <a:p>
                      <a:pPr>
                        <a:lnSpc>
                          <a:spcPct val="115000"/>
                        </a:lnSpc>
                        <a:spcAft>
                          <a:spcPts val="0"/>
                        </a:spcAft>
                      </a:pPr>
                      <a:r>
                        <a:rPr lang="en-US" sz="1200" dirty="0" smtClean="0">
                          <a:effectLst/>
                        </a:rPr>
                        <a:t>423 </a:t>
                      </a:r>
                      <a:endParaRPr lang="ru-RU" sz="900" dirty="0">
                        <a:effectLst/>
                        <a:latin typeface="Calibri"/>
                        <a:ea typeface="Calibri"/>
                        <a:cs typeface="Times New Roman"/>
                      </a:endParaRPr>
                    </a:p>
                  </a:txBody>
                  <a:tcPr marL="57886" marR="57886" marT="0" marB="0"/>
                </a:tc>
                <a:tc>
                  <a:txBody>
                    <a:bodyPr/>
                    <a:lstStyle/>
                    <a:p>
                      <a:pPr>
                        <a:lnSpc>
                          <a:spcPct val="115000"/>
                        </a:lnSpc>
                        <a:spcAft>
                          <a:spcPts val="0"/>
                        </a:spcAft>
                      </a:pPr>
                      <a:r>
                        <a:rPr lang="en-US" sz="1200" dirty="0">
                          <a:effectLst/>
                        </a:rPr>
                        <a:t>2010.5-2011</a:t>
                      </a:r>
                      <a:endParaRPr lang="ru-RU" sz="900" dirty="0">
                        <a:effectLst/>
                      </a:endParaRPr>
                    </a:p>
                    <a:p>
                      <a:pPr>
                        <a:lnSpc>
                          <a:spcPct val="115000"/>
                        </a:lnSpc>
                        <a:spcAft>
                          <a:spcPts val="0"/>
                        </a:spcAft>
                      </a:pPr>
                      <a:r>
                        <a:rPr lang="en-US" sz="1200" dirty="0">
                          <a:effectLst/>
                        </a:rPr>
                        <a:t> </a:t>
                      </a:r>
                      <a:endParaRPr lang="ru-RU" sz="900" dirty="0">
                        <a:effectLst/>
                      </a:endParaRPr>
                    </a:p>
                    <a:p>
                      <a:pPr>
                        <a:lnSpc>
                          <a:spcPct val="115000"/>
                        </a:lnSpc>
                        <a:spcAft>
                          <a:spcPts val="0"/>
                        </a:spcAft>
                      </a:pPr>
                      <a:r>
                        <a:rPr lang="en-US" sz="1200" dirty="0">
                          <a:effectLst/>
                        </a:rPr>
                        <a:t>+5.10 ± 1.04</a:t>
                      </a:r>
                      <a:endParaRPr lang="ru-RU" sz="900" dirty="0">
                        <a:effectLst/>
                      </a:endParaRPr>
                    </a:p>
                    <a:p>
                      <a:pPr>
                        <a:lnSpc>
                          <a:spcPct val="115000"/>
                        </a:lnSpc>
                        <a:spcAft>
                          <a:spcPts val="0"/>
                        </a:spcAft>
                      </a:pPr>
                      <a:r>
                        <a:rPr lang="en-US" sz="1200" dirty="0">
                          <a:effectLst/>
                        </a:rPr>
                        <a:t> </a:t>
                      </a:r>
                      <a:endParaRPr lang="ru-RU" sz="900" dirty="0">
                        <a:effectLst/>
                      </a:endParaRPr>
                    </a:p>
                    <a:p>
                      <a:pPr>
                        <a:lnSpc>
                          <a:spcPct val="115000"/>
                        </a:lnSpc>
                        <a:spcAft>
                          <a:spcPts val="0"/>
                        </a:spcAft>
                      </a:pPr>
                      <a:r>
                        <a:rPr lang="en-US" sz="1200" dirty="0">
                          <a:effectLst/>
                        </a:rPr>
                        <a:t>+22.40 ± 1.11</a:t>
                      </a:r>
                      <a:endParaRPr lang="ru-RU" sz="900" dirty="0">
                        <a:effectLst/>
                        <a:latin typeface="Calibri"/>
                        <a:ea typeface="Calibri"/>
                        <a:cs typeface="Times New Roman"/>
                      </a:endParaRPr>
                    </a:p>
                  </a:txBody>
                  <a:tcPr marL="57886" marR="57886" marT="0" marB="0"/>
                </a:tc>
                <a:tc>
                  <a:txBody>
                    <a:bodyPr/>
                    <a:lstStyle/>
                    <a:p>
                      <a:pPr>
                        <a:lnSpc>
                          <a:spcPct val="115000"/>
                        </a:lnSpc>
                        <a:spcAft>
                          <a:spcPts val="0"/>
                        </a:spcAft>
                      </a:pPr>
                      <a:r>
                        <a:rPr lang="en-US" sz="1200" dirty="0">
                          <a:effectLst/>
                        </a:rPr>
                        <a:t>-</a:t>
                      </a:r>
                      <a:endParaRPr lang="ru-RU" sz="900" dirty="0">
                        <a:effectLst/>
                      </a:endParaRPr>
                    </a:p>
                    <a:p>
                      <a:pPr>
                        <a:lnSpc>
                          <a:spcPct val="115000"/>
                        </a:lnSpc>
                        <a:spcAft>
                          <a:spcPts val="0"/>
                        </a:spcAft>
                      </a:pPr>
                      <a:r>
                        <a:rPr lang="en-US" sz="1200" dirty="0">
                          <a:effectLst/>
                        </a:rPr>
                        <a:t> </a:t>
                      </a:r>
                      <a:endParaRPr lang="ru-RU" sz="900" dirty="0">
                        <a:effectLst/>
                      </a:endParaRPr>
                    </a:p>
                    <a:p>
                      <a:pPr>
                        <a:lnSpc>
                          <a:spcPct val="115000"/>
                        </a:lnSpc>
                        <a:spcAft>
                          <a:spcPts val="0"/>
                        </a:spcAft>
                      </a:pPr>
                      <a:r>
                        <a:rPr lang="en-US" sz="1200" dirty="0">
                          <a:effectLst/>
                        </a:rPr>
                        <a:t> </a:t>
                      </a:r>
                      <a:endParaRPr lang="ru-RU" sz="900" dirty="0">
                        <a:effectLst/>
                      </a:endParaRPr>
                    </a:p>
                    <a:p>
                      <a:pPr>
                        <a:lnSpc>
                          <a:spcPct val="115000"/>
                        </a:lnSpc>
                        <a:spcAft>
                          <a:spcPts val="0"/>
                        </a:spcAft>
                      </a:pPr>
                      <a:r>
                        <a:rPr lang="en-US" sz="1200" dirty="0">
                          <a:effectLst/>
                        </a:rPr>
                        <a:t>-</a:t>
                      </a:r>
                      <a:endParaRPr lang="ru-RU" sz="900" dirty="0">
                        <a:effectLst/>
                      </a:endParaRPr>
                    </a:p>
                    <a:p>
                      <a:pPr>
                        <a:lnSpc>
                          <a:spcPct val="115000"/>
                        </a:lnSpc>
                        <a:spcAft>
                          <a:spcPts val="0"/>
                        </a:spcAft>
                      </a:pPr>
                      <a:r>
                        <a:rPr lang="en-US" sz="1200" dirty="0">
                          <a:effectLst/>
                        </a:rPr>
                        <a:t> </a:t>
                      </a:r>
                      <a:endParaRPr lang="ru-RU" sz="900" dirty="0">
                        <a:effectLst/>
                      </a:endParaRPr>
                    </a:p>
                    <a:p>
                      <a:pPr>
                        <a:lnSpc>
                          <a:spcPct val="115000"/>
                        </a:lnSpc>
                        <a:spcAft>
                          <a:spcPts val="0"/>
                        </a:spcAft>
                      </a:pPr>
                      <a:r>
                        <a:rPr lang="en-US" sz="1200" dirty="0">
                          <a:effectLst/>
                        </a:rPr>
                        <a:t> </a:t>
                      </a:r>
                      <a:endParaRPr lang="ru-RU" sz="900" dirty="0">
                        <a:effectLst/>
                        <a:latin typeface="Calibri"/>
                        <a:ea typeface="Calibri"/>
                        <a:cs typeface="Times New Roman"/>
                      </a:endParaRPr>
                    </a:p>
                  </a:txBody>
                  <a:tcPr marL="57886" marR="57886" marT="0" marB="0"/>
                </a:tc>
                <a:tc>
                  <a:txBody>
                    <a:bodyPr/>
                    <a:lstStyle/>
                    <a:p>
                      <a:pPr>
                        <a:lnSpc>
                          <a:spcPct val="115000"/>
                        </a:lnSpc>
                        <a:spcAft>
                          <a:spcPts val="0"/>
                        </a:spcAft>
                      </a:pPr>
                      <a:r>
                        <a:rPr lang="en-US" sz="1200" dirty="0" smtClean="0">
                          <a:effectLst/>
                        </a:rPr>
                        <a:t>78</a:t>
                      </a:r>
                      <a:endParaRPr lang="ru-RU" sz="900" dirty="0">
                        <a:effectLst/>
                        <a:latin typeface="Calibri"/>
                        <a:ea typeface="Calibri"/>
                        <a:cs typeface="Times New Roman"/>
                      </a:endParaRPr>
                    </a:p>
                  </a:txBody>
                  <a:tcPr marL="57886" marR="57886" marT="0" marB="0"/>
                </a:tc>
              </a:tr>
              <a:tr h="453801">
                <a:tc>
                  <a:txBody>
                    <a:bodyPr/>
                    <a:lstStyle/>
                    <a:p>
                      <a:pPr>
                        <a:lnSpc>
                          <a:spcPct val="115000"/>
                        </a:lnSpc>
                        <a:spcAft>
                          <a:spcPts val="0"/>
                        </a:spcAft>
                      </a:pPr>
                      <a:r>
                        <a:rPr lang="en-US" sz="1200">
                          <a:effectLst/>
                        </a:rPr>
                        <a:t>Greco, Riguzzi, Berrino, 2021 </a:t>
                      </a:r>
                      <a:endParaRPr lang="ru-RU" sz="900">
                        <a:effectLst/>
                        <a:latin typeface="Calibri"/>
                        <a:ea typeface="Calibri"/>
                        <a:cs typeface="Times New Roman"/>
                      </a:endParaRPr>
                    </a:p>
                  </a:txBody>
                  <a:tcPr marL="57886" marR="57886" marT="0" marB="0"/>
                </a:tc>
                <a:tc>
                  <a:txBody>
                    <a:bodyPr/>
                    <a:lstStyle/>
                    <a:p>
                      <a:pPr>
                        <a:lnSpc>
                          <a:spcPct val="115000"/>
                        </a:lnSpc>
                        <a:spcAft>
                          <a:spcPts val="0"/>
                        </a:spcAft>
                      </a:pPr>
                      <a:r>
                        <a:rPr lang="ru-RU" sz="1200">
                          <a:effectLst/>
                        </a:rPr>
                        <a:t>Аквила, 2009.04</a:t>
                      </a:r>
                      <a:endParaRPr lang="ru-RU" sz="900">
                        <a:effectLst/>
                        <a:latin typeface="Calibri"/>
                        <a:ea typeface="Calibri"/>
                        <a:cs typeface="Times New Roman"/>
                      </a:endParaRPr>
                    </a:p>
                  </a:txBody>
                  <a:tcPr marL="57886" marR="57886" marT="0" marB="0"/>
                </a:tc>
                <a:tc>
                  <a:txBody>
                    <a:bodyPr/>
                    <a:lstStyle/>
                    <a:p>
                      <a:pPr>
                        <a:lnSpc>
                          <a:spcPct val="115000"/>
                        </a:lnSpc>
                        <a:spcAft>
                          <a:spcPts val="0"/>
                        </a:spcAft>
                      </a:pPr>
                      <a:r>
                        <a:rPr lang="en-US" sz="1200">
                          <a:effectLst/>
                        </a:rPr>
                        <a:t> </a:t>
                      </a:r>
                      <a:endParaRPr lang="ru-RU" sz="900">
                        <a:effectLst/>
                      </a:endParaRPr>
                    </a:p>
                    <a:p>
                      <a:pPr>
                        <a:lnSpc>
                          <a:spcPct val="115000"/>
                        </a:lnSpc>
                        <a:spcAft>
                          <a:spcPts val="0"/>
                        </a:spcAft>
                      </a:pPr>
                      <a:r>
                        <a:rPr lang="en-US" sz="1200">
                          <a:effectLst/>
                        </a:rPr>
                        <a:t>10</a:t>
                      </a:r>
                      <a:endParaRPr lang="ru-RU" sz="900">
                        <a:effectLst/>
                        <a:latin typeface="Calibri"/>
                        <a:ea typeface="Calibri"/>
                        <a:cs typeface="Times New Roman"/>
                      </a:endParaRPr>
                    </a:p>
                  </a:txBody>
                  <a:tcPr marL="57886" marR="57886" marT="0" marB="0"/>
                </a:tc>
                <a:tc>
                  <a:txBody>
                    <a:bodyPr/>
                    <a:lstStyle/>
                    <a:p>
                      <a:pPr>
                        <a:lnSpc>
                          <a:spcPct val="115000"/>
                        </a:lnSpc>
                        <a:spcAft>
                          <a:spcPts val="0"/>
                        </a:spcAft>
                      </a:pPr>
                      <a:r>
                        <a:rPr lang="en-US" sz="1200">
                          <a:effectLst/>
                        </a:rPr>
                        <a:t>1995-2010</a:t>
                      </a:r>
                      <a:endParaRPr lang="ru-RU" sz="900">
                        <a:effectLst/>
                      </a:endParaRPr>
                    </a:p>
                    <a:p>
                      <a:pPr>
                        <a:lnSpc>
                          <a:spcPct val="115000"/>
                        </a:lnSpc>
                        <a:spcAft>
                          <a:spcPts val="0"/>
                        </a:spcAft>
                      </a:pPr>
                      <a:r>
                        <a:rPr lang="en-US" sz="1200">
                          <a:effectLst/>
                        </a:rPr>
                        <a:t>+10</a:t>
                      </a:r>
                      <a:r>
                        <a:rPr lang="ru-RU" sz="1200">
                          <a:effectLst/>
                        </a:rPr>
                        <a:t>?</a:t>
                      </a:r>
                      <a:endParaRPr lang="ru-RU" sz="900">
                        <a:effectLst/>
                        <a:latin typeface="Calibri"/>
                        <a:ea typeface="Calibri"/>
                        <a:cs typeface="Times New Roman"/>
                      </a:endParaRPr>
                    </a:p>
                  </a:txBody>
                  <a:tcPr marL="57886" marR="57886" marT="0" marB="0"/>
                </a:tc>
                <a:tc>
                  <a:txBody>
                    <a:bodyPr/>
                    <a:lstStyle/>
                    <a:p>
                      <a:pPr>
                        <a:lnSpc>
                          <a:spcPct val="115000"/>
                        </a:lnSpc>
                        <a:spcAft>
                          <a:spcPts val="0"/>
                        </a:spcAft>
                      </a:pPr>
                      <a:r>
                        <a:rPr lang="en-US" sz="1200">
                          <a:effectLst/>
                        </a:rPr>
                        <a:t>-</a:t>
                      </a:r>
                      <a:endParaRPr lang="ru-RU" sz="900">
                        <a:effectLst/>
                        <a:latin typeface="Calibri"/>
                        <a:ea typeface="Calibri"/>
                        <a:cs typeface="Times New Roman"/>
                      </a:endParaRPr>
                    </a:p>
                  </a:txBody>
                  <a:tcPr marL="57886" marR="57886" marT="0" marB="0"/>
                </a:tc>
                <a:tc>
                  <a:txBody>
                    <a:bodyPr/>
                    <a:lstStyle/>
                    <a:p>
                      <a:pPr>
                        <a:lnSpc>
                          <a:spcPct val="115000"/>
                        </a:lnSpc>
                        <a:spcAft>
                          <a:spcPts val="0"/>
                        </a:spcAft>
                      </a:pPr>
                      <a:r>
                        <a:rPr lang="ru-RU" sz="1200">
                          <a:effectLst/>
                        </a:rPr>
                        <a:t>6.3</a:t>
                      </a:r>
                      <a:endParaRPr lang="ru-RU" sz="900">
                        <a:effectLst/>
                        <a:latin typeface="Calibri"/>
                        <a:ea typeface="Calibri"/>
                        <a:cs typeface="Times New Roman"/>
                      </a:endParaRPr>
                    </a:p>
                  </a:txBody>
                  <a:tcPr marL="57886" marR="57886" marT="0" marB="0"/>
                </a:tc>
              </a:tr>
              <a:tr h="907602">
                <a:tc>
                  <a:txBody>
                    <a:bodyPr/>
                    <a:lstStyle/>
                    <a:p>
                      <a:pPr>
                        <a:lnSpc>
                          <a:spcPct val="115000"/>
                        </a:lnSpc>
                        <a:spcAft>
                          <a:spcPts val="0"/>
                        </a:spcAft>
                      </a:pPr>
                      <a:r>
                        <a:rPr lang="en-US" sz="1200">
                          <a:effectLst/>
                        </a:rPr>
                        <a:t>PAMUKÇU et al.,  2015</a:t>
                      </a:r>
                      <a:endParaRPr lang="ru-RU" sz="900">
                        <a:effectLst/>
                        <a:latin typeface="Calibri"/>
                        <a:ea typeface="Calibri"/>
                        <a:cs typeface="Times New Roman"/>
                      </a:endParaRPr>
                    </a:p>
                  </a:txBody>
                  <a:tcPr marL="57886" marR="57886" marT="0" marB="0"/>
                </a:tc>
                <a:tc>
                  <a:txBody>
                    <a:bodyPr/>
                    <a:lstStyle/>
                    <a:p>
                      <a:pPr>
                        <a:lnSpc>
                          <a:spcPct val="115000"/>
                        </a:lnSpc>
                        <a:spcAft>
                          <a:spcPts val="0"/>
                        </a:spcAft>
                      </a:pPr>
                      <a:r>
                        <a:rPr lang="ru-RU" sz="1200">
                          <a:effectLst/>
                        </a:rPr>
                        <a:t>Самос, 2020</a:t>
                      </a:r>
                      <a:endParaRPr lang="ru-RU" sz="900">
                        <a:effectLst/>
                        <a:latin typeface="Calibri"/>
                        <a:ea typeface="Calibri"/>
                        <a:cs typeface="Times New Roman"/>
                      </a:endParaRPr>
                    </a:p>
                  </a:txBody>
                  <a:tcPr marL="57886" marR="57886" marT="0" marB="0"/>
                </a:tc>
                <a:tc>
                  <a:txBody>
                    <a:bodyPr/>
                    <a:lstStyle/>
                    <a:p>
                      <a:pPr>
                        <a:lnSpc>
                          <a:spcPct val="115000"/>
                        </a:lnSpc>
                        <a:spcAft>
                          <a:spcPts val="0"/>
                        </a:spcAft>
                      </a:pPr>
                      <a:r>
                        <a:rPr lang="en-US" sz="1200">
                          <a:effectLst/>
                        </a:rPr>
                        <a:t>30</a:t>
                      </a:r>
                      <a:endParaRPr lang="ru-RU" sz="900">
                        <a:effectLst/>
                      </a:endParaRPr>
                    </a:p>
                    <a:p>
                      <a:pPr>
                        <a:lnSpc>
                          <a:spcPct val="115000"/>
                        </a:lnSpc>
                        <a:spcAft>
                          <a:spcPts val="0"/>
                        </a:spcAft>
                      </a:pPr>
                      <a:r>
                        <a:rPr lang="en-US" sz="1200">
                          <a:effectLst/>
                        </a:rPr>
                        <a:t> </a:t>
                      </a:r>
                      <a:endParaRPr lang="ru-RU" sz="900">
                        <a:effectLst/>
                      </a:endParaRPr>
                    </a:p>
                    <a:p>
                      <a:pPr>
                        <a:lnSpc>
                          <a:spcPct val="115000"/>
                        </a:lnSpc>
                        <a:spcAft>
                          <a:spcPts val="0"/>
                        </a:spcAft>
                      </a:pPr>
                      <a:r>
                        <a:rPr lang="en-US" sz="1200">
                          <a:effectLst/>
                        </a:rPr>
                        <a:t> </a:t>
                      </a:r>
                      <a:endParaRPr lang="ru-RU" sz="900">
                        <a:effectLst/>
                        <a:latin typeface="Calibri"/>
                        <a:ea typeface="Calibri"/>
                        <a:cs typeface="Times New Roman"/>
                      </a:endParaRPr>
                    </a:p>
                  </a:txBody>
                  <a:tcPr marL="57886" marR="57886" marT="0" marB="0"/>
                </a:tc>
                <a:tc>
                  <a:txBody>
                    <a:bodyPr/>
                    <a:lstStyle/>
                    <a:p>
                      <a:pPr>
                        <a:lnSpc>
                          <a:spcPct val="115000"/>
                        </a:lnSpc>
                        <a:spcAft>
                          <a:spcPts val="0"/>
                        </a:spcAft>
                      </a:pPr>
                      <a:r>
                        <a:rPr lang="en-US" sz="1200" dirty="0">
                          <a:effectLst/>
                        </a:rPr>
                        <a:t>2009-2011</a:t>
                      </a:r>
                      <a:endParaRPr lang="ru-RU" sz="900" dirty="0">
                        <a:effectLst/>
                      </a:endParaRPr>
                    </a:p>
                    <a:p>
                      <a:pPr>
                        <a:lnSpc>
                          <a:spcPct val="115000"/>
                        </a:lnSpc>
                        <a:spcAft>
                          <a:spcPts val="0"/>
                        </a:spcAft>
                      </a:pPr>
                      <a:r>
                        <a:rPr lang="en-US" sz="1200" dirty="0">
                          <a:effectLst/>
                        </a:rPr>
                        <a:t>+</a:t>
                      </a:r>
                      <a:r>
                        <a:rPr lang="en-US" sz="1200" dirty="0" smtClean="0">
                          <a:effectLst/>
                        </a:rPr>
                        <a:t>300</a:t>
                      </a:r>
                      <a:r>
                        <a:rPr lang="ru-RU" sz="1200" dirty="0" smtClean="0">
                          <a:effectLst/>
                        </a:rPr>
                        <a:t> </a:t>
                      </a:r>
                      <a:r>
                        <a:rPr lang="ru-RU" sz="1600" b="1" dirty="0" smtClean="0">
                          <a:solidFill>
                            <a:srgbClr val="FF0000"/>
                          </a:solidFill>
                          <a:effectLst/>
                        </a:rPr>
                        <a:t>???</a:t>
                      </a:r>
                      <a:endParaRPr lang="ru-RU" sz="1600" b="1" dirty="0">
                        <a:solidFill>
                          <a:srgbClr val="FF0000"/>
                        </a:solidFill>
                        <a:effectLst/>
                        <a:latin typeface="Calibri"/>
                        <a:ea typeface="Calibri"/>
                        <a:cs typeface="Times New Roman"/>
                      </a:endParaRPr>
                    </a:p>
                  </a:txBody>
                  <a:tcPr marL="57886" marR="57886" marT="0" marB="0"/>
                </a:tc>
                <a:tc>
                  <a:txBody>
                    <a:bodyPr/>
                    <a:lstStyle/>
                    <a:p>
                      <a:pPr>
                        <a:lnSpc>
                          <a:spcPct val="115000"/>
                        </a:lnSpc>
                        <a:spcAft>
                          <a:spcPts val="0"/>
                        </a:spcAft>
                      </a:pPr>
                      <a:r>
                        <a:rPr lang="en-US" sz="1200" dirty="0">
                          <a:effectLst/>
                        </a:rPr>
                        <a:t> </a:t>
                      </a:r>
                      <a:endParaRPr lang="ru-RU" sz="900" dirty="0">
                        <a:effectLst/>
                      </a:endParaRPr>
                    </a:p>
                    <a:p>
                      <a:pPr>
                        <a:lnSpc>
                          <a:spcPct val="115000"/>
                        </a:lnSpc>
                        <a:spcAft>
                          <a:spcPts val="0"/>
                        </a:spcAft>
                      </a:pPr>
                      <a:r>
                        <a:rPr lang="en-US" sz="1200" dirty="0">
                          <a:effectLst/>
                        </a:rPr>
                        <a:t> </a:t>
                      </a:r>
                      <a:endParaRPr lang="ru-RU" sz="900" dirty="0">
                        <a:effectLst/>
                      </a:endParaRPr>
                    </a:p>
                    <a:p>
                      <a:pPr>
                        <a:lnSpc>
                          <a:spcPct val="115000"/>
                        </a:lnSpc>
                        <a:spcAft>
                          <a:spcPts val="0"/>
                        </a:spcAft>
                      </a:pPr>
                      <a:r>
                        <a:rPr lang="en-US" sz="1200" dirty="0">
                          <a:effectLst/>
                        </a:rPr>
                        <a:t>2009-2011</a:t>
                      </a:r>
                      <a:endParaRPr lang="ru-RU" sz="900" dirty="0">
                        <a:effectLst/>
                      </a:endParaRPr>
                    </a:p>
                    <a:p>
                      <a:pPr>
                        <a:lnSpc>
                          <a:spcPct val="115000"/>
                        </a:lnSpc>
                        <a:spcAft>
                          <a:spcPts val="0"/>
                        </a:spcAft>
                      </a:pPr>
                      <a:r>
                        <a:rPr lang="en-US" sz="1200" dirty="0">
                          <a:effectLst/>
                        </a:rPr>
                        <a:t>-</a:t>
                      </a:r>
                      <a:r>
                        <a:rPr lang="en-US" sz="1200" dirty="0" smtClean="0">
                          <a:effectLst/>
                        </a:rPr>
                        <a:t>700</a:t>
                      </a:r>
                      <a:r>
                        <a:rPr lang="ru-RU" sz="1200" dirty="0" smtClean="0">
                          <a:effectLst/>
                        </a:rPr>
                        <a:t> </a:t>
                      </a:r>
                      <a:r>
                        <a:rPr lang="ru-RU" sz="1600" b="1" dirty="0" smtClean="0">
                          <a:solidFill>
                            <a:srgbClr val="FF0000"/>
                          </a:solidFill>
                          <a:effectLst/>
                        </a:rPr>
                        <a:t>???</a:t>
                      </a:r>
                      <a:endParaRPr lang="ru-RU" sz="1600" b="1" dirty="0">
                        <a:solidFill>
                          <a:srgbClr val="FF0000"/>
                        </a:solidFill>
                        <a:effectLst/>
                        <a:latin typeface="Calibri"/>
                        <a:ea typeface="Calibri"/>
                        <a:cs typeface="Times New Roman"/>
                      </a:endParaRPr>
                    </a:p>
                  </a:txBody>
                  <a:tcPr marL="57886" marR="57886" marT="0" marB="0"/>
                </a:tc>
                <a:tc>
                  <a:txBody>
                    <a:bodyPr/>
                    <a:lstStyle/>
                    <a:p>
                      <a:pPr>
                        <a:lnSpc>
                          <a:spcPct val="115000"/>
                        </a:lnSpc>
                        <a:spcAft>
                          <a:spcPts val="0"/>
                        </a:spcAft>
                      </a:pPr>
                      <a:r>
                        <a:rPr lang="en-US" sz="1200">
                          <a:effectLst/>
                        </a:rPr>
                        <a:t>7.0</a:t>
                      </a:r>
                      <a:endParaRPr lang="ru-RU" sz="900">
                        <a:effectLst/>
                      </a:endParaRPr>
                    </a:p>
                    <a:p>
                      <a:pPr>
                        <a:lnSpc>
                          <a:spcPct val="115000"/>
                        </a:lnSpc>
                        <a:spcAft>
                          <a:spcPts val="0"/>
                        </a:spcAft>
                      </a:pPr>
                      <a:r>
                        <a:rPr lang="en-US" sz="1200">
                          <a:effectLst/>
                        </a:rPr>
                        <a:t> </a:t>
                      </a:r>
                      <a:endParaRPr lang="ru-RU" sz="900">
                        <a:effectLst/>
                      </a:endParaRPr>
                    </a:p>
                    <a:p>
                      <a:pPr>
                        <a:lnSpc>
                          <a:spcPct val="115000"/>
                        </a:lnSpc>
                        <a:spcAft>
                          <a:spcPts val="0"/>
                        </a:spcAft>
                      </a:pPr>
                      <a:r>
                        <a:rPr lang="en-US" sz="1200">
                          <a:effectLst/>
                        </a:rPr>
                        <a:t> </a:t>
                      </a:r>
                      <a:endParaRPr lang="ru-RU" sz="900">
                        <a:effectLst/>
                      </a:endParaRPr>
                    </a:p>
                    <a:p>
                      <a:pPr>
                        <a:lnSpc>
                          <a:spcPct val="115000"/>
                        </a:lnSpc>
                        <a:spcAft>
                          <a:spcPts val="0"/>
                        </a:spcAft>
                      </a:pPr>
                      <a:r>
                        <a:rPr lang="en-US" sz="1200">
                          <a:effectLst/>
                        </a:rPr>
                        <a:t> </a:t>
                      </a:r>
                      <a:endParaRPr lang="ru-RU" sz="900">
                        <a:effectLst/>
                        <a:latin typeface="Calibri"/>
                        <a:ea typeface="Calibri"/>
                        <a:cs typeface="Times New Roman"/>
                      </a:endParaRPr>
                    </a:p>
                  </a:txBody>
                  <a:tcPr marL="57886" marR="57886" marT="0" marB="0"/>
                </a:tc>
              </a:tr>
              <a:tr h="680702">
                <a:tc>
                  <a:txBody>
                    <a:bodyPr/>
                    <a:lstStyle/>
                    <a:p>
                      <a:pPr>
                        <a:lnSpc>
                          <a:spcPct val="115000"/>
                        </a:lnSpc>
                        <a:spcAft>
                          <a:spcPts val="0"/>
                        </a:spcAft>
                      </a:pPr>
                      <a:r>
                        <a:rPr lang="en-US" sz="1200">
                          <a:effectLst/>
                        </a:rPr>
                        <a:t>Yahagi et al., 2019</a:t>
                      </a:r>
                      <a:endParaRPr lang="ru-RU" sz="900">
                        <a:effectLst/>
                        <a:latin typeface="Calibri"/>
                        <a:ea typeface="Calibri"/>
                        <a:cs typeface="Times New Roman"/>
                      </a:endParaRPr>
                    </a:p>
                  </a:txBody>
                  <a:tcPr marL="57886" marR="57886" marT="0" marB="0"/>
                </a:tc>
                <a:tc>
                  <a:txBody>
                    <a:bodyPr/>
                    <a:lstStyle/>
                    <a:p>
                      <a:pPr>
                        <a:lnSpc>
                          <a:spcPct val="115000"/>
                        </a:lnSpc>
                        <a:spcAft>
                          <a:spcPts val="0"/>
                        </a:spcAft>
                      </a:pPr>
                      <a:r>
                        <a:rPr lang="ru-RU" sz="1200">
                          <a:effectLst/>
                        </a:rPr>
                        <a:t>Кумамото, 2016</a:t>
                      </a:r>
                      <a:endParaRPr lang="ru-RU" sz="900">
                        <a:effectLst/>
                        <a:latin typeface="Calibri"/>
                        <a:ea typeface="Calibri"/>
                        <a:cs typeface="Times New Roman"/>
                      </a:endParaRPr>
                    </a:p>
                  </a:txBody>
                  <a:tcPr marL="57886" marR="57886" marT="0" marB="0"/>
                </a:tc>
                <a:tc>
                  <a:txBody>
                    <a:bodyPr/>
                    <a:lstStyle/>
                    <a:p>
                      <a:pPr>
                        <a:lnSpc>
                          <a:spcPct val="115000"/>
                        </a:lnSpc>
                        <a:spcAft>
                          <a:spcPts val="0"/>
                        </a:spcAft>
                      </a:pPr>
                      <a:r>
                        <a:rPr lang="en-US" sz="1200">
                          <a:effectLst/>
                        </a:rPr>
                        <a:t>20</a:t>
                      </a:r>
                      <a:endParaRPr lang="ru-RU" sz="900">
                        <a:effectLst/>
                        <a:latin typeface="Calibri"/>
                        <a:ea typeface="Calibri"/>
                        <a:cs typeface="Times New Roman"/>
                      </a:endParaRPr>
                    </a:p>
                  </a:txBody>
                  <a:tcPr marL="57886" marR="57886" marT="0" marB="0"/>
                </a:tc>
                <a:tc>
                  <a:txBody>
                    <a:bodyPr/>
                    <a:lstStyle/>
                    <a:p>
                      <a:pPr>
                        <a:lnSpc>
                          <a:spcPct val="115000"/>
                        </a:lnSpc>
                        <a:spcAft>
                          <a:spcPts val="0"/>
                        </a:spcAft>
                      </a:pPr>
                      <a:r>
                        <a:rPr lang="ru-RU" sz="1200" dirty="0">
                          <a:effectLst/>
                        </a:rPr>
                        <a:t>-</a:t>
                      </a:r>
                      <a:endParaRPr lang="ru-RU" sz="900" dirty="0">
                        <a:effectLst/>
                        <a:latin typeface="Calibri"/>
                        <a:ea typeface="Calibri"/>
                        <a:cs typeface="Times New Roman"/>
                      </a:endParaRPr>
                    </a:p>
                  </a:txBody>
                  <a:tcPr marL="57886" marR="57886" marT="0" marB="0"/>
                </a:tc>
                <a:tc>
                  <a:txBody>
                    <a:bodyPr/>
                    <a:lstStyle/>
                    <a:p>
                      <a:pPr>
                        <a:lnSpc>
                          <a:spcPct val="115000"/>
                        </a:lnSpc>
                        <a:spcAft>
                          <a:spcPts val="0"/>
                        </a:spcAft>
                      </a:pPr>
                      <a:r>
                        <a:rPr lang="ru-RU" sz="1200">
                          <a:effectLst/>
                        </a:rPr>
                        <a:t>4 месяца после</a:t>
                      </a:r>
                      <a:endParaRPr lang="ru-RU" sz="900">
                        <a:effectLst/>
                      </a:endParaRPr>
                    </a:p>
                    <a:p>
                      <a:pPr>
                        <a:lnSpc>
                          <a:spcPct val="115000"/>
                        </a:lnSpc>
                        <a:spcAft>
                          <a:spcPts val="0"/>
                        </a:spcAft>
                      </a:pPr>
                      <a:r>
                        <a:rPr lang="en-US" sz="1200">
                          <a:effectLst/>
                        </a:rPr>
                        <a:t>-600</a:t>
                      </a:r>
                      <a:r>
                        <a:rPr lang="ru-RU" sz="1200">
                          <a:effectLst/>
                        </a:rPr>
                        <a:t>?</a:t>
                      </a:r>
                      <a:endParaRPr lang="ru-RU" sz="900">
                        <a:effectLst/>
                        <a:latin typeface="Calibri"/>
                        <a:ea typeface="Calibri"/>
                        <a:cs typeface="Times New Roman"/>
                      </a:endParaRPr>
                    </a:p>
                  </a:txBody>
                  <a:tcPr marL="57886" marR="57886" marT="0" marB="0"/>
                </a:tc>
                <a:tc>
                  <a:txBody>
                    <a:bodyPr/>
                    <a:lstStyle/>
                    <a:p>
                      <a:pPr>
                        <a:lnSpc>
                          <a:spcPct val="115000"/>
                        </a:lnSpc>
                        <a:spcAft>
                          <a:spcPts val="0"/>
                        </a:spcAft>
                      </a:pPr>
                      <a:r>
                        <a:rPr lang="en-US" sz="1200" dirty="0">
                          <a:effectLst/>
                        </a:rPr>
                        <a:t>7.0</a:t>
                      </a:r>
                      <a:endParaRPr lang="ru-RU" sz="900" dirty="0">
                        <a:effectLst/>
                        <a:latin typeface="Calibri"/>
                        <a:ea typeface="Calibri"/>
                        <a:cs typeface="Times New Roman"/>
                      </a:endParaRPr>
                    </a:p>
                  </a:txBody>
                  <a:tcPr marL="57886" marR="57886" marT="0" marB="0"/>
                </a:tc>
              </a:tr>
            </a:tbl>
          </a:graphicData>
        </a:graphic>
      </p:graphicFrame>
    </p:spTree>
    <p:extLst>
      <p:ext uri="{BB962C8B-B14F-4D97-AF65-F5344CB8AC3E}">
        <p14:creationId xmlns:p14="http://schemas.microsoft.com/office/powerpoint/2010/main" val="34276672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36712"/>
            <a:ext cx="10515600" cy="5798550"/>
          </a:xfrm>
        </p:spPr>
        <p:txBody>
          <a:bodyPr>
            <a:normAutofit fontScale="92500" lnSpcReduction="20000"/>
          </a:bodyPr>
          <a:lstStyle/>
          <a:p>
            <a:r>
              <a:rPr lang="ru-RU" dirty="0" err="1" smtClean="0"/>
              <a:t>Сейсмодеформационные</a:t>
            </a:r>
            <a:r>
              <a:rPr lang="ru-RU" dirty="0" smtClean="0"/>
              <a:t> процессы, обусловленные </a:t>
            </a:r>
            <a:r>
              <a:rPr lang="ru-RU" b="1" dirty="0" smtClean="0"/>
              <a:t>сильными</a:t>
            </a:r>
            <a:r>
              <a:rPr lang="ru-RU" dirty="0" smtClean="0"/>
              <a:t> </a:t>
            </a:r>
            <a:r>
              <a:rPr lang="ru-RU" dirty="0" err="1" smtClean="0"/>
              <a:t>коровыми</a:t>
            </a:r>
            <a:r>
              <a:rPr lang="ru-RU" dirty="0" smtClean="0"/>
              <a:t> землетрясениями отражаются на земной поверхности и регистрируются геодезическими наблюдениями </a:t>
            </a:r>
          </a:p>
          <a:p>
            <a:r>
              <a:rPr lang="ru-RU" dirty="0" smtClean="0"/>
              <a:t>Область минимальной подвижности (дефицита смещений</a:t>
            </a:r>
            <a:r>
              <a:rPr lang="en-US" dirty="0" smtClean="0"/>
              <a:t>/</a:t>
            </a:r>
            <a:r>
              <a:rPr lang="ru-RU" dirty="0" smtClean="0"/>
              <a:t>движений) является областью повышения плотности земной коры</a:t>
            </a:r>
          </a:p>
          <a:p>
            <a:r>
              <a:rPr lang="ru-RU" dirty="0" smtClean="0"/>
              <a:t>Область деформации сжатия земной поверхности отражает область накопления плотности земной коры</a:t>
            </a:r>
          </a:p>
          <a:p>
            <a:r>
              <a:rPr lang="ru-RU" dirty="0" smtClean="0"/>
              <a:t>Наземные и спутниковые гравиметрические наблюдения позволяют регистрировать процессы изменений гравитационного поля, а, следовательно, регистрировать области уплотнения земной коры и процессы их разрушения. </a:t>
            </a:r>
          </a:p>
          <a:p>
            <a:endParaRPr lang="ru-RU" dirty="0"/>
          </a:p>
        </p:txBody>
      </p:sp>
      <p:sp>
        <p:nvSpPr>
          <p:cNvPr id="4" name="Title 1"/>
          <p:cNvSpPr>
            <a:spLocks noGrp="1"/>
          </p:cNvSpPr>
          <p:nvPr>
            <p:ph type="title"/>
          </p:nvPr>
        </p:nvSpPr>
        <p:spPr>
          <a:xfrm>
            <a:off x="838200" y="188641"/>
            <a:ext cx="10515600" cy="504056"/>
          </a:xfrm>
        </p:spPr>
        <p:txBody>
          <a:bodyPr>
            <a:normAutofit fontScale="90000"/>
          </a:bodyPr>
          <a:lstStyle/>
          <a:p>
            <a:r>
              <a:rPr lang="ru-RU" b="1" i="1" dirty="0" smtClean="0">
                <a:effectLst>
                  <a:outerShdw blurRad="38100" dist="38100" dir="2700000" algn="tl">
                    <a:srgbClr val="000000">
                      <a:alpha val="43137"/>
                    </a:srgbClr>
                  </a:outerShdw>
                </a:effectLst>
              </a:rPr>
              <a:t>Основные отправные понятия</a:t>
            </a:r>
            <a:endParaRPr lang="ru-RU"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50018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67494"/>
            <a:ext cx="10972800" cy="569218"/>
          </a:xfrm>
        </p:spPr>
        <p:txBody>
          <a:bodyPr>
            <a:noAutofit/>
          </a:bodyPr>
          <a:lstStyle/>
          <a:p>
            <a:r>
              <a:rPr lang="ru-RU" sz="2000" dirty="0" smtClean="0"/>
              <a:t>Гравиметрические съемки 2009-2011 гг перед землетрясением Самос, 2020</a:t>
            </a:r>
            <a:endParaRPr lang="ru-RU" sz="2000" dirty="0"/>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9496" y="845471"/>
            <a:ext cx="8856984" cy="6193431"/>
          </a:xfrm>
        </p:spPr>
      </p:pic>
    </p:spTree>
    <p:extLst>
      <p:ext uri="{BB962C8B-B14F-4D97-AF65-F5344CB8AC3E}">
        <p14:creationId xmlns:p14="http://schemas.microsoft.com/office/powerpoint/2010/main" val="29704114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67494"/>
            <a:ext cx="10972800" cy="713234"/>
          </a:xfrm>
        </p:spPr>
        <p:txBody>
          <a:bodyPr>
            <a:normAutofit fontScale="90000"/>
          </a:bodyPr>
          <a:lstStyle/>
          <a:p>
            <a:r>
              <a:rPr lang="ru-RU" dirty="0" smtClean="0"/>
              <a:t>Наземная гравиметрия. </a:t>
            </a:r>
            <a:r>
              <a:rPr lang="ru-RU" dirty="0" err="1" smtClean="0"/>
              <a:t>Венчуань</a:t>
            </a:r>
            <a:r>
              <a:rPr lang="ru-RU" dirty="0" smtClean="0"/>
              <a:t>, 2008</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9496" y="980728"/>
            <a:ext cx="9001000" cy="5700900"/>
          </a:xfrm>
        </p:spPr>
      </p:pic>
    </p:spTree>
    <p:extLst>
      <p:ext uri="{BB962C8B-B14F-4D97-AF65-F5344CB8AC3E}">
        <p14:creationId xmlns:p14="http://schemas.microsoft.com/office/powerpoint/2010/main" val="36920523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67494"/>
            <a:ext cx="10972800" cy="425202"/>
          </a:xfrm>
        </p:spPr>
        <p:txBody>
          <a:bodyPr>
            <a:noAutofit/>
          </a:bodyPr>
          <a:lstStyle/>
          <a:p>
            <a:r>
              <a:rPr lang="ru-RU" sz="2000" dirty="0"/>
              <a:t>Наземная гравиметрия. </a:t>
            </a:r>
            <a:r>
              <a:rPr lang="ru-RU" sz="2000" dirty="0" smtClean="0"/>
              <a:t>Кумамото, 2016 через 4 месяца после землетрясения</a:t>
            </a:r>
            <a:endParaRPr lang="ru-RU" sz="20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720821"/>
            <a:ext cx="10972800" cy="2808312"/>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557486"/>
            <a:ext cx="11134725" cy="3300742"/>
          </a:xfrm>
          <a:prstGeom prst="rect">
            <a:avLst/>
          </a:prstGeom>
        </p:spPr>
      </p:pic>
      <p:sp>
        <p:nvSpPr>
          <p:cNvPr id="7" name="Oval 6"/>
          <p:cNvSpPr/>
          <p:nvPr/>
        </p:nvSpPr>
        <p:spPr>
          <a:xfrm>
            <a:off x="7968208" y="4437112"/>
            <a:ext cx="576064" cy="10801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Tree>
    <p:extLst>
      <p:ext uri="{BB962C8B-B14F-4D97-AF65-F5344CB8AC3E}">
        <p14:creationId xmlns:p14="http://schemas.microsoft.com/office/powerpoint/2010/main" val="1127084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3352" y="116632"/>
            <a:ext cx="11737304" cy="648072"/>
          </a:xfrm>
        </p:spPr>
        <p:txBody>
          <a:bodyPr>
            <a:normAutofit fontScale="90000"/>
          </a:bodyPr>
          <a:lstStyle/>
          <a:p>
            <a:r>
              <a:rPr lang="ru-RU" sz="3200" dirty="0" smtClean="0"/>
              <a:t>Спутниковая гравиметрия </a:t>
            </a:r>
            <a:r>
              <a:rPr lang="en-US" sz="3200" dirty="0" smtClean="0"/>
              <a:t>– </a:t>
            </a:r>
            <a:r>
              <a:rPr lang="ru-RU" sz="3200" dirty="0" smtClean="0"/>
              <a:t>миссия </a:t>
            </a:r>
            <a:r>
              <a:rPr lang="en-US" sz="3200" dirty="0" smtClean="0"/>
              <a:t>Grace</a:t>
            </a:r>
            <a:r>
              <a:rPr lang="ru-RU" sz="3200" dirty="0" smtClean="0"/>
              <a:t>. </a:t>
            </a:r>
            <a:br>
              <a:rPr lang="ru-RU" sz="3200" dirty="0" smtClean="0"/>
            </a:br>
            <a:r>
              <a:rPr lang="ru-RU" sz="1600" dirty="0" smtClean="0"/>
              <a:t>По Михайлову В.А. (2014, 2016, 2018. 2019)</a:t>
            </a:r>
            <a:endParaRPr lang="ru-RU" sz="1600" dirty="0"/>
          </a:p>
        </p:txBody>
      </p:sp>
      <p:sp>
        <p:nvSpPr>
          <p:cNvPr id="4" name="TextBox 3"/>
          <p:cNvSpPr txBox="1"/>
          <p:nvPr/>
        </p:nvSpPr>
        <p:spPr>
          <a:xfrm>
            <a:off x="296888" y="960562"/>
            <a:ext cx="11737304" cy="430887"/>
          </a:xfrm>
          <a:prstGeom prst="rect">
            <a:avLst/>
          </a:prstGeom>
          <a:noFill/>
        </p:spPr>
        <p:txBody>
          <a:bodyPr wrap="square" rtlCol="0">
            <a:spAutoFit/>
          </a:bodyPr>
          <a:lstStyle/>
          <a:p>
            <a:r>
              <a:rPr lang="ru-RU" sz="2200" dirty="0" err="1" smtClean="0"/>
              <a:t>Мегаземлетрясения</a:t>
            </a:r>
            <a:r>
              <a:rPr lang="ru-RU" sz="2200" dirty="0" smtClean="0"/>
              <a:t>: </a:t>
            </a:r>
            <a:r>
              <a:rPr lang="ru-RU" sz="2200" dirty="0" err="1" smtClean="0"/>
              <a:t>Симуширские</a:t>
            </a:r>
            <a:r>
              <a:rPr lang="ru-RU" sz="2200" dirty="0" smtClean="0"/>
              <a:t>, Самоа, Суматра-</a:t>
            </a:r>
            <a:r>
              <a:rPr lang="ru-RU" sz="2200" dirty="0" err="1" smtClean="0"/>
              <a:t>Андаманское</a:t>
            </a:r>
            <a:r>
              <a:rPr lang="ru-RU" sz="2200" dirty="0" smtClean="0"/>
              <a:t>, Суматра </a:t>
            </a:r>
            <a:endParaRPr lang="ru-RU" sz="2200" dirty="0"/>
          </a:p>
        </p:txBody>
      </p:sp>
      <p:pic>
        <p:nvPicPr>
          <p:cNvPr id="6" name="Объект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3188" y="1650460"/>
            <a:ext cx="5384800" cy="2365828"/>
          </a:xfrm>
        </p:spPr>
      </p:pic>
      <p:pic>
        <p:nvPicPr>
          <p:cNvPr id="11" name="Picture 3" descr="E:\flash30G\Триггерные эффекты 2022\Самоа Михайлов.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093" y="4123282"/>
            <a:ext cx="5598144" cy="26890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flash30G\Триггерные эффекты 2022\Суматра 2004 Михайллов.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004" y="1628800"/>
            <a:ext cx="5451427" cy="2294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flash30G\Триггерные эффекты 2022\Суматра 2007 Михайлов.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6996" y="4123282"/>
            <a:ext cx="5534641" cy="250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8818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88640"/>
            <a:ext cx="10972800" cy="746502"/>
          </a:xfrm>
        </p:spPr>
        <p:txBody>
          <a:bodyPr>
            <a:normAutofit fontScale="90000"/>
          </a:bodyPr>
          <a:lstStyle/>
          <a:p>
            <a:r>
              <a:rPr lang="ru-RU" dirty="0" smtClean="0"/>
              <a:t>Спутниковая гравиметрия </a:t>
            </a:r>
            <a:r>
              <a:rPr lang="en-US" dirty="0" smtClean="0"/>
              <a:t>– </a:t>
            </a:r>
            <a:r>
              <a:rPr lang="ru-RU" dirty="0" smtClean="0"/>
              <a:t>миссия </a:t>
            </a:r>
            <a:r>
              <a:rPr lang="en-US" dirty="0" smtClean="0"/>
              <a:t>Grace</a:t>
            </a:r>
            <a:endParaRPr lang="ru-RU" dirty="0"/>
          </a:p>
        </p:txBody>
      </p:sp>
      <p:pic>
        <p:nvPicPr>
          <p:cNvPr id="7" name="Объект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51384" y="1628800"/>
            <a:ext cx="5459679" cy="2388892"/>
          </a:xfrm>
        </p:spPr>
      </p:pic>
      <p:pic>
        <p:nvPicPr>
          <p:cNvPr id="8" name="Объект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1384" y="4116738"/>
            <a:ext cx="5400600" cy="2457957"/>
          </a:xfrm>
        </p:spPr>
      </p:pic>
      <p:sp>
        <p:nvSpPr>
          <p:cNvPr id="4" name="TextBox 3"/>
          <p:cNvSpPr txBox="1"/>
          <p:nvPr/>
        </p:nvSpPr>
        <p:spPr>
          <a:xfrm>
            <a:off x="407368" y="935142"/>
            <a:ext cx="11449272" cy="523220"/>
          </a:xfrm>
          <a:prstGeom prst="rect">
            <a:avLst/>
          </a:prstGeom>
          <a:noFill/>
        </p:spPr>
        <p:txBody>
          <a:bodyPr wrap="square" rtlCol="0">
            <a:spAutoFit/>
          </a:bodyPr>
          <a:lstStyle/>
          <a:p>
            <a:r>
              <a:rPr lang="ru-RU" sz="2800" dirty="0" err="1" smtClean="0"/>
              <a:t>Мегаземлетрясения</a:t>
            </a:r>
            <a:r>
              <a:rPr lang="ru-RU" sz="2800" dirty="0" smtClean="0"/>
              <a:t>. </a:t>
            </a:r>
            <a:r>
              <a:rPr lang="ru-RU" sz="2800" dirty="0" err="1" smtClean="0"/>
              <a:t>Тохоку</a:t>
            </a:r>
            <a:r>
              <a:rPr lang="ru-RU" sz="2800" dirty="0" smtClean="0"/>
              <a:t> (2011, М=9.1), Чили (2010, М=8.8) </a:t>
            </a:r>
            <a:endParaRPr lang="ru-RU" sz="2800" dirty="0"/>
          </a:p>
        </p:txBody>
      </p:sp>
      <p:pic>
        <p:nvPicPr>
          <p:cNvPr id="1026" name="Picture 2" descr="E:\flash30G\Триггерные эффекты 2022\Чили 2010.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1171" y="1631989"/>
            <a:ext cx="5480609" cy="238429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flash30G\Триггерные эффекты 2022\Chile 2016 7_6.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6739" y="4175551"/>
            <a:ext cx="5554609" cy="2381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2856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88640"/>
            <a:ext cx="10972800" cy="746502"/>
          </a:xfrm>
        </p:spPr>
        <p:txBody>
          <a:bodyPr>
            <a:normAutofit fontScale="90000"/>
          </a:bodyPr>
          <a:lstStyle/>
          <a:p>
            <a:r>
              <a:rPr lang="ru-RU" dirty="0" smtClean="0"/>
              <a:t>Спутниковая гравиметрия </a:t>
            </a:r>
            <a:r>
              <a:rPr lang="en-US" dirty="0" smtClean="0"/>
              <a:t>– </a:t>
            </a:r>
            <a:r>
              <a:rPr lang="ru-RU" dirty="0" smtClean="0"/>
              <a:t>миссия </a:t>
            </a:r>
            <a:r>
              <a:rPr lang="en-US" dirty="0" smtClean="0"/>
              <a:t>Grace</a:t>
            </a:r>
            <a:endParaRPr lang="ru-RU" dirty="0"/>
          </a:p>
        </p:txBody>
      </p:sp>
      <p:sp>
        <p:nvSpPr>
          <p:cNvPr id="4" name="TextBox 3"/>
          <p:cNvSpPr txBox="1"/>
          <p:nvPr/>
        </p:nvSpPr>
        <p:spPr>
          <a:xfrm>
            <a:off x="407368" y="935142"/>
            <a:ext cx="11449272" cy="523220"/>
          </a:xfrm>
          <a:prstGeom prst="rect">
            <a:avLst/>
          </a:prstGeom>
          <a:noFill/>
        </p:spPr>
        <p:txBody>
          <a:bodyPr wrap="square" rtlCol="0">
            <a:spAutoFit/>
          </a:bodyPr>
          <a:lstStyle/>
          <a:p>
            <a:r>
              <a:rPr lang="ru-RU" sz="2800" dirty="0" err="1" smtClean="0"/>
              <a:t>Мегаземлетрясения</a:t>
            </a:r>
            <a:r>
              <a:rPr lang="ru-RU" sz="2800" dirty="0" smtClean="0"/>
              <a:t>. </a:t>
            </a:r>
            <a:r>
              <a:rPr lang="ru-RU" sz="2800" dirty="0" err="1" smtClean="0"/>
              <a:t>Мадуо</a:t>
            </a:r>
            <a:r>
              <a:rPr lang="ru-RU" sz="2800" dirty="0" smtClean="0"/>
              <a:t> (2008, М=8.0), Горка (2015, М=8.1) </a:t>
            </a:r>
            <a:endParaRPr lang="ru-RU" sz="2800" dirty="0"/>
          </a:p>
        </p:txBody>
      </p:sp>
      <p:pic>
        <p:nvPicPr>
          <p:cNvPr id="6" name="Объект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63552" y="1458913"/>
            <a:ext cx="7848872" cy="2330450"/>
          </a:xfrm>
        </p:spPr>
      </p:pic>
      <p:pic>
        <p:nvPicPr>
          <p:cNvPr id="9" name="Объект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063552" y="4076700"/>
            <a:ext cx="7920879" cy="2232025"/>
          </a:xfrm>
        </p:spPr>
      </p:pic>
    </p:spTree>
    <p:extLst>
      <p:ext uri="{BB962C8B-B14F-4D97-AF65-F5344CB8AC3E}">
        <p14:creationId xmlns:p14="http://schemas.microsoft.com/office/powerpoint/2010/main" val="34252705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898440" y="5661151"/>
            <a:ext cx="8784976" cy="1569660"/>
          </a:xfrm>
          <a:prstGeom prst="rect">
            <a:avLst/>
          </a:prstGeom>
        </p:spPr>
        <p:txBody>
          <a:bodyPr wrap="square">
            <a:spAutoFit/>
          </a:bodyPr>
          <a:lstStyle/>
          <a:p>
            <a:pPr algn="just"/>
            <a:endParaRPr lang="en-US" sz="2400" b="1" dirty="0">
              <a:solidFill>
                <a:schemeClr val="bg2">
                  <a:lumMod val="50000"/>
                </a:schemeClr>
              </a:solidFill>
            </a:endParaRPr>
          </a:p>
          <a:p>
            <a:pPr algn="just"/>
            <a:endParaRPr lang="en-US" sz="2400" b="1" dirty="0">
              <a:solidFill>
                <a:schemeClr val="bg2">
                  <a:lumMod val="50000"/>
                </a:schemeClr>
              </a:solidFill>
            </a:endParaRPr>
          </a:p>
          <a:p>
            <a:pPr algn="just"/>
            <a:endParaRPr lang="en-US" sz="2400" b="1" dirty="0">
              <a:solidFill>
                <a:schemeClr val="bg2">
                  <a:lumMod val="50000"/>
                </a:schemeClr>
              </a:solidFill>
            </a:endParaRPr>
          </a:p>
          <a:p>
            <a:pPr algn="just"/>
            <a:endParaRPr lang="ru-RU" sz="2400" b="1" dirty="0">
              <a:solidFill>
                <a:schemeClr val="bg2">
                  <a:lumMod val="50000"/>
                </a:schemeClr>
              </a:solidFill>
            </a:endParaRPr>
          </a:p>
        </p:txBody>
      </p:sp>
      <p:sp>
        <p:nvSpPr>
          <p:cNvPr id="5" name="Номер слайда 3"/>
          <p:cNvSpPr>
            <a:spLocks noGrp="1"/>
          </p:cNvSpPr>
          <p:nvPr>
            <p:ph type="sldNum" sz="quarter" idx="10"/>
          </p:nvPr>
        </p:nvSpPr>
        <p:spPr>
          <a:xfrm>
            <a:off x="11687993" y="6381750"/>
            <a:ext cx="504007" cy="476250"/>
          </a:xfrm>
        </p:spPr>
        <p:txBody>
          <a:bodyPr anchor="ctr"/>
          <a:lstStyle/>
          <a:p>
            <a:pPr algn="ctr">
              <a:defRPr/>
            </a:pPr>
            <a:fld id="{DE51D094-9BFE-4189-91FC-D639347703A9}" type="slidenum">
              <a:rPr lang="ru-RU" sz="1400" b="1">
                <a:solidFill>
                  <a:schemeClr val="accent2">
                    <a:lumMod val="50000"/>
                  </a:schemeClr>
                </a:solidFill>
              </a:rPr>
              <a:pPr algn="ctr">
                <a:defRPr/>
              </a:pPr>
              <a:t>36</a:t>
            </a:fld>
            <a:endParaRPr lang="ru-RU" sz="1400" b="1" dirty="0">
              <a:solidFill>
                <a:schemeClr val="accent2">
                  <a:lumMod val="50000"/>
                </a:schemeClr>
              </a:solidFill>
            </a:endParaRPr>
          </a:p>
        </p:txBody>
      </p:sp>
      <p:sp>
        <p:nvSpPr>
          <p:cNvPr id="7" name="Дата 5"/>
          <p:cNvSpPr txBox="1">
            <a:spLocks/>
          </p:cNvSpPr>
          <p:nvPr/>
        </p:nvSpPr>
        <p:spPr>
          <a:xfrm>
            <a:off x="0" y="6377235"/>
            <a:ext cx="1402457" cy="476250"/>
          </a:xfrm>
          <a:prstGeom prst="rect">
            <a:avLst/>
          </a:prstGeom>
        </p:spPr>
        <p:txBody>
          <a:bodyPr vert="horz" anchor="ctr"/>
          <a:lstStyle>
            <a:defPPr>
              <a:defRPr lang="ru-RU"/>
            </a:defPPr>
            <a:lvl1pPr marL="0" algn="ctr" defTabSz="914400" rtl="0" eaLnBrk="1" latinLnBrk="0" hangingPunct="1">
              <a:defRPr kumimoji="0"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ru-RU" dirty="0">
                <a:solidFill>
                  <a:schemeClr val="accent2">
                    <a:lumMod val="50000"/>
                  </a:schemeClr>
                </a:solidFill>
              </a:rPr>
              <a:t>26.04.2021</a:t>
            </a:r>
          </a:p>
        </p:txBody>
      </p:sp>
      <p:sp>
        <p:nvSpPr>
          <p:cNvPr id="2" name="Заголовок 1"/>
          <p:cNvSpPr>
            <a:spLocks noGrp="1"/>
          </p:cNvSpPr>
          <p:nvPr>
            <p:ph type="title"/>
          </p:nvPr>
        </p:nvSpPr>
        <p:spPr>
          <a:xfrm>
            <a:off x="767408" y="116632"/>
            <a:ext cx="10353228" cy="360040"/>
          </a:xfrm>
        </p:spPr>
        <p:txBody>
          <a:bodyPr>
            <a:noAutofit/>
          </a:bodyPr>
          <a:lstStyle/>
          <a:p>
            <a:r>
              <a:rPr lang="ru-RU" sz="3600" dirty="0" smtClean="0"/>
              <a:t>Дискуссия - заключение</a:t>
            </a:r>
            <a:endParaRPr lang="ru-RU" sz="3600" dirty="0"/>
          </a:p>
        </p:txBody>
      </p:sp>
      <p:pic>
        <p:nvPicPr>
          <p:cNvPr id="9" name="Picture 2" descr="D:\Olga\ГЦ-логотип\GC_logo_rus.pn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20636" y="0"/>
            <a:ext cx="1071364" cy="1071364"/>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a:extLst>
              <a:ext uri="{FF2B5EF4-FFF2-40B4-BE49-F238E27FC236}">
                <a16:creationId xmlns:a16="http://schemas.microsoft.com/office/drawing/2014/main" xmlns="" id="{DBE8CC90-DA95-4DB2-9A61-34C91CCC3820}"/>
              </a:ext>
            </a:extLst>
          </p:cNvPr>
          <p:cNvSpPr/>
          <p:nvPr/>
        </p:nvSpPr>
        <p:spPr>
          <a:xfrm>
            <a:off x="122009" y="535682"/>
            <a:ext cx="11665296" cy="6555641"/>
          </a:xfrm>
          <a:prstGeom prst="rect">
            <a:avLst/>
          </a:prstGeom>
        </p:spPr>
        <p:txBody>
          <a:bodyPr wrap="square">
            <a:spAutoFit/>
          </a:bodyPr>
          <a:lstStyle/>
          <a:p>
            <a:pPr marL="342900" indent="-342900" algn="just">
              <a:buFontTx/>
              <a:buChar char="-"/>
            </a:pPr>
            <a:r>
              <a:rPr lang="ru-RU" sz="2100" dirty="0" smtClean="0">
                <a:solidFill>
                  <a:srgbClr val="000000"/>
                </a:solidFill>
                <a:cs typeface="Calibri" panose="020F0502020204030204" pitchFamily="34" charset="0"/>
              </a:rPr>
              <a:t>Наблюдаемые изменения горизонтальных внутренних движений земной поверхности для семи исследуемых коровых землетрясений показывают, что в области будущего сильного события (в очаге) за счет сцепления происходит уплотнение, препятствующее перемещениям корового материала под действием глобальных движений тектонических плит и способствующее накоплению упругих напряжений. </a:t>
            </a:r>
          </a:p>
          <a:p>
            <a:pPr marL="342900" indent="-342900" algn="just">
              <a:buFontTx/>
              <a:buChar char="-"/>
            </a:pPr>
            <a:r>
              <a:rPr lang="ru-RU" sz="2100" dirty="0" smtClean="0">
                <a:solidFill>
                  <a:srgbClr val="000000"/>
                </a:solidFill>
                <a:cs typeface="Calibri" panose="020F0502020204030204" pitchFamily="34" charset="0"/>
              </a:rPr>
              <a:t>Накопленные деформации дилатации за интервалы от 3 до 13 лет перед семью сильными коровыми землетрясениями М 6.0 – 7.8 продемонстрировали в среднем слабое сжатие порядка 10</a:t>
            </a:r>
            <a:r>
              <a:rPr lang="ru-RU" sz="2100" baseline="30000" dirty="0" smtClean="0">
                <a:solidFill>
                  <a:srgbClr val="000000"/>
                </a:solidFill>
                <a:cs typeface="Calibri" panose="020F0502020204030204" pitchFamily="34" charset="0"/>
              </a:rPr>
              <a:t>-6</a:t>
            </a:r>
          </a:p>
          <a:p>
            <a:pPr marL="342900" indent="-342900" algn="just">
              <a:buFontTx/>
              <a:buChar char="-"/>
            </a:pPr>
            <a:r>
              <a:rPr lang="ru-RU" sz="2100" dirty="0" smtClean="0">
                <a:solidFill>
                  <a:srgbClr val="000000"/>
                </a:solidFill>
                <a:cs typeface="Calibri" panose="020F0502020204030204" pitchFamily="34" charset="0"/>
              </a:rPr>
              <a:t>Наземные гравиметрические измерения вблизи четырех эпицентров сильных землетрясений продемонстрировали рост ускорения силы тяжести от 5 до 20 </a:t>
            </a:r>
            <a:r>
              <a:rPr lang="ru-RU" sz="2100" dirty="0" err="1" smtClean="0">
                <a:solidFill>
                  <a:srgbClr val="000000"/>
                </a:solidFill>
                <a:cs typeface="Calibri" panose="020F0502020204030204" pitchFamily="34" charset="0"/>
              </a:rPr>
              <a:t>мкГал</a:t>
            </a:r>
            <a:r>
              <a:rPr lang="en-US" sz="2100" dirty="0" smtClean="0">
                <a:solidFill>
                  <a:srgbClr val="000000"/>
                </a:solidFill>
                <a:cs typeface="Calibri" panose="020F0502020204030204" pitchFamily="34" charset="0"/>
              </a:rPr>
              <a:t>/</a:t>
            </a:r>
            <a:r>
              <a:rPr lang="ru-RU" sz="2100" dirty="0" smtClean="0">
                <a:solidFill>
                  <a:srgbClr val="000000"/>
                </a:solidFill>
                <a:cs typeface="Calibri" panose="020F0502020204030204" pitchFamily="34" charset="0"/>
              </a:rPr>
              <a:t>год и в двух случаях уменьшение силы тяжести после события</a:t>
            </a:r>
          </a:p>
          <a:p>
            <a:pPr marL="342900" indent="-342900" algn="just">
              <a:buFontTx/>
              <a:buChar char="-"/>
            </a:pPr>
            <a:r>
              <a:rPr lang="ru-RU" sz="2100" dirty="0" smtClean="0">
                <a:solidFill>
                  <a:srgbClr val="000000"/>
                </a:solidFill>
                <a:cs typeface="Calibri" panose="020F0502020204030204" pitchFamily="34" charset="0"/>
              </a:rPr>
              <a:t>Спутниковые гравиметрические измерения перед мегаземлетрясениями зон субдукции, а </a:t>
            </a:r>
            <a:r>
              <a:rPr lang="ru-RU" sz="2100">
                <a:solidFill>
                  <a:srgbClr val="000000"/>
                </a:solidFill>
                <a:cs typeface="Calibri" panose="020F0502020204030204" pitchFamily="34" charset="0"/>
              </a:rPr>
              <a:t>также </a:t>
            </a:r>
            <a:r>
              <a:rPr lang="ru-RU" sz="2100" smtClean="0">
                <a:solidFill>
                  <a:srgbClr val="000000"/>
                </a:solidFill>
                <a:cs typeface="Calibri" panose="020F0502020204030204" pitchFamily="34" charset="0"/>
              </a:rPr>
              <a:t>Непала </a:t>
            </a:r>
            <a:r>
              <a:rPr lang="ru-RU" sz="2100" dirty="0" smtClean="0">
                <a:solidFill>
                  <a:srgbClr val="000000"/>
                </a:solidFill>
                <a:cs typeface="Calibri" panose="020F0502020204030204" pitchFamily="34" charset="0"/>
              </a:rPr>
              <a:t>и Тибета, в семи случаях из десяти продемонстрировали рост ускорения силы тяжести, но в трех из них </a:t>
            </a:r>
            <a:r>
              <a:rPr lang="ru-RU" sz="2100" smtClean="0">
                <a:solidFill>
                  <a:srgbClr val="000000"/>
                </a:solidFill>
                <a:cs typeface="Calibri" panose="020F0502020204030204" pitchFamily="34" charset="0"/>
              </a:rPr>
              <a:t>– </a:t>
            </a:r>
            <a:r>
              <a:rPr lang="ru-RU" sz="2100" smtClean="0">
                <a:solidFill>
                  <a:srgbClr val="000000"/>
                </a:solidFill>
                <a:cs typeface="Calibri" panose="020F0502020204030204" pitchFamily="34" charset="0"/>
              </a:rPr>
              <a:t>слабое падение</a:t>
            </a:r>
            <a:r>
              <a:rPr lang="ru-RU" sz="2100" dirty="0" smtClean="0">
                <a:solidFill>
                  <a:srgbClr val="000000"/>
                </a:solidFill>
                <a:cs typeface="Calibri" panose="020F0502020204030204" pitchFamily="34" charset="0"/>
              </a:rPr>
              <a:t>.</a:t>
            </a:r>
          </a:p>
          <a:p>
            <a:pPr marL="342900" indent="-342900" algn="just">
              <a:buFontTx/>
              <a:buChar char="-"/>
            </a:pPr>
            <a:r>
              <a:rPr lang="ru-RU" sz="2100" dirty="0" smtClean="0">
                <a:solidFill>
                  <a:srgbClr val="000000"/>
                </a:solidFill>
                <a:cs typeface="Calibri" panose="020F0502020204030204" pitchFamily="34" charset="0"/>
              </a:rPr>
              <a:t>Полученные результаты стимулируют интерес к геодезическому анализу деформационных закономерностей в районах сильных землетрясений, требуют их продолжения, как в отношении прогноза землетрясений, так и взаимного согласования спутниковых и наземных данных</a:t>
            </a:r>
          </a:p>
        </p:txBody>
      </p:sp>
    </p:spTree>
    <p:extLst>
      <p:ext uri="{BB962C8B-B14F-4D97-AF65-F5344CB8AC3E}">
        <p14:creationId xmlns:p14="http://schemas.microsoft.com/office/powerpoint/2010/main" val="26673402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75520" y="1793490"/>
            <a:ext cx="8951068" cy="646331"/>
          </a:xfrm>
          <a:prstGeom prst="rect">
            <a:avLst/>
          </a:prstGeom>
        </p:spPr>
        <p:txBody>
          <a:bodyPr wrap="square">
            <a:spAutoFit/>
          </a:bodyPr>
          <a:lstStyle/>
          <a:p>
            <a:pPr algn="ctr"/>
            <a:r>
              <a:rPr lang="ru-RU" sz="3600" b="1" dirty="0">
                <a:solidFill>
                  <a:schemeClr val="bg2">
                    <a:lumMod val="50000"/>
                  </a:schemeClr>
                </a:solidFill>
              </a:rPr>
              <a:t>Спасибо за внимание!</a:t>
            </a:r>
          </a:p>
        </p:txBody>
      </p:sp>
      <p:pic>
        <p:nvPicPr>
          <p:cNvPr id="11" name="Picture 2" descr="D:\Olga\ГЦ-логотип\GC_logo_rus.pn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98510" y="0"/>
            <a:ext cx="1793490" cy="17934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Онлайн-проекты: пишите письма политзаключенным и в дома престарелых">
            <a:extLst>
              <a:ext uri="{FF2B5EF4-FFF2-40B4-BE49-F238E27FC236}">
                <a16:creationId xmlns:a16="http://schemas.microsoft.com/office/drawing/2014/main" xmlns="" id="{9739309E-05C2-4138-B314-7FE118BA73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5560" y="3246941"/>
            <a:ext cx="1298190" cy="90031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xmlns="" id="{58ACEA37-6733-43C9-B075-645C2B7582F1}"/>
              </a:ext>
            </a:extLst>
          </p:cNvPr>
          <p:cNvSpPr/>
          <p:nvPr/>
        </p:nvSpPr>
        <p:spPr>
          <a:xfrm>
            <a:off x="3647728" y="3466265"/>
            <a:ext cx="3816424" cy="461665"/>
          </a:xfrm>
          <a:prstGeom prst="rect">
            <a:avLst/>
          </a:prstGeom>
        </p:spPr>
        <p:txBody>
          <a:bodyPr wrap="square">
            <a:spAutoFit/>
          </a:bodyPr>
          <a:lstStyle/>
          <a:p>
            <a:pPr algn="just"/>
            <a:r>
              <a:rPr lang="en-US" sz="2400" dirty="0" smtClean="0"/>
              <a:t>v.kaftan@gcras.ru</a:t>
            </a:r>
            <a:endParaRPr lang="ru-RU" sz="2400" dirty="0"/>
          </a:p>
        </p:txBody>
      </p:sp>
    </p:spTree>
    <p:extLst>
      <p:ext uri="{BB962C8B-B14F-4D97-AF65-F5344CB8AC3E}">
        <p14:creationId xmlns:p14="http://schemas.microsoft.com/office/powerpoint/2010/main" val="13069688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09600" y="267494"/>
            <a:ext cx="10972800" cy="713234"/>
          </a:xfrm>
        </p:spPr>
        <p:txBody>
          <a:bodyPr/>
          <a:lstStyle/>
          <a:p>
            <a:pPr eaLnBrk="1" hangingPunct="1"/>
            <a:r>
              <a:rPr lang="ru-RU" sz="3200" dirty="0">
                <a:cs typeface="Times New Roman" panose="02020603050405020304" pitchFamily="18" charset="0"/>
              </a:rPr>
              <a:t>Цели исследований</a:t>
            </a:r>
          </a:p>
        </p:txBody>
      </p:sp>
      <p:sp>
        <p:nvSpPr>
          <p:cNvPr id="7171" name="Rectangle 3"/>
          <p:cNvSpPr>
            <a:spLocks noGrp="1" noChangeArrowheads="1"/>
          </p:cNvSpPr>
          <p:nvPr>
            <p:ph idx="1"/>
          </p:nvPr>
        </p:nvSpPr>
        <p:spPr>
          <a:xfrm>
            <a:off x="1595439" y="1268412"/>
            <a:ext cx="9253537" cy="5211635"/>
          </a:xfrm>
        </p:spPr>
        <p:txBody>
          <a:bodyPr>
            <a:normAutofit/>
          </a:bodyPr>
          <a:lstStyle/>
          <a:p>
            <a:pPr>
              <a:spcBef>
                <a:spcPts val="600"/>
              </a:spcBef>
              <a:spcAft>
                <a:spcPts val="3000"/>
              </a:spcAft>
            </a:pPr>
            <a:r>
              <a:rPr lang="ru-RU" sz="3300" dirty="0">
                <a:cs typeface="Times New Roman" panose="02020603050405020304" pitchFamily="18" charset="0"/>
              </a:rPr>
              <a:t>Поиск закономерностей накопления смещений и деформаций земной </a:t>
            </a:r>
            <a:r>
              <a:rPr lang="ru-RU" sz="3300" dirty="0" smtClean="0">
                <a:cs typeface="Times New Roman" panose="02020603050405020304" pitchFamily="18" charset="0"/>
              </a:rPr>
              <a:t>поверхности, а также изменений гравитационного поля </a:t>
            </a:r>
            <a:r>
              <a:rPr lang="ru-RU" sz="3300" dirty="0">
                <a:cs typeface="Times New Roman" panose="02020603050405020304" pitchFamily="18" charset="0"/>
              </a:rPr>
              <a:t>перед сильными землетрясениями по данным </a:t>
            </a:r>
            <a:r>
              <a:rPr lang="ru-RU" sz="3300" dirty="0" smtClean="0">
                <a:cs typeface="Times New Roman" panose="02020603050405020304" pitchFamily="18" charset="0"/>
              </a:rPr>
              <a:t>геодезических наблюдений</a:t>
            </a:r>
            <a:r>
              <a:rPr lang="en-US" sz="3300" dirty="0" smtClean="0">
                <a:cs typeface="Times New Roman" panose="02020603050405020304" pitchFamily="18" charset="0"/>
              </a:rPr>
              <a:t>.</a:t>
            </a:r>
            <a:endParaRPr lang="ru-RU" sz="3300" dirty="0" smtClean="0">
              <a:cs typeface="Times New Roman" panose="02020603050405020304" pitchFamily="18" charset="0"/>
            </a:endParaRPr>
          </a:p>
          <a:p>
            <a:pPr>
              <a:spcBef>
                <a:spcPts val="600"/>
              </a:spcBef>
              <a:spcAft>
                <a:spcPts val="3000"/>
              </a:spcAft>
            </a:pPr>
            <a:r>
              <a:rPr lang="ru-RU" sz="3300" dirty="0" smtClean="0">
                <a:cs typeface="Times New Roman" panose="02020603050405020304" pitchFamily="18" charset="0"/>
              </a:rPr>
              <a:t>Оценка роли повторных и непрерывных геодезических наблюдений в связи с прогнозом землетрясений</a:t>
            </a:r>
            <a:endParaRPr lang="ru-RU" sz="3300" i="1" dirty="0">
              <a:cs typeface="Times New Roman" panose="02020603050405020304" pitchFamily="18" charset="0"/>
            </a:endParaRPr>
          </a:p>
        </p:txBody>
      </p:sp>
      <p:sp>
        <p:nvSpPr>
          <p:cNvPr id="7172" name="Номер слайда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accent2"/>
                </a:solidFill>
                <a:latin typeface="Arial" panose="020B0604020202020204" pitchFamily="34" charset="0"/>
              </a:defRPr>
            </a:lvl1pPr>
            <a:lvl2pPr marL="742950" indent="-285750">
              <a:spcBef>
                <a:spcPct val="20000"/>
              </a:spcBef>
              <a:buChar char="–"/>
              <a:defRPr sz="2800">
                <a:solidFill>
                  <a:schemeClr val="accent2"/>
                </a:solidFill>
                <a:latin typeface="Arial" panose="020B0604020202020204" pitchFamily="34" charset="0"/>
              </a:defRPr>
            </a:lvl2pPr>
            <a:lvl3pPr marL="1143000" indent="-228600">
              <a:spcBef>
                <a:spcPct val="20000"/>
              </a:spcBef>
              <a:buChar char="•"/>
              <a:defRPr sz="2400">
                <a:solidFill>
                  <a:schemeClr val="accent2"/>
                </a:solidFill>
                <a:latin typeface="Arial" panose="020B0604020202020204" pitchFamily="34" charset="0"/>
              </a:defRPr>
            </a:lvl3pPr>
            <a:lvl4pPr marL="1600200" indent="-228600">
              <a:spcBef>
                <a:spcPct val="20000"/>
              </a:spcBef>
              <a:buChar char="–"/>
              <a:defRPr sz="2000">
                <a:solidFill>
                  <a:schemeClr val="accent2"/>
                </a:solidFill>
                <a:latin typeface="Arial" panose="020B0604020202020204" pitchFamily="34" charset="0"/>
              </a:defRPr>
            </a:lvl4pPr>
            <a:lvl5pPr marL="2057400" indent="-228600">
              <a:spcBef>
                <a:spcPct val="20000"/>
              </a:spcBef>
              <a:buChar char="»"/>
              <a:defRPr sz="2000">
                <a:solidFill>
                  <a:schemeClr val="accent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defRPr>
            </a:lvl9pPr>
          </a:lstStyle>
          <a:p>
            <a:pPr>
              <a:spcBef>
                <a:spcPct val="0"/>
              </a:spcBef>
              <a:buFontTx/>
              <a:buNone/>
            </a:pPr>
            <a:fld id="{D02032D5-065F-4FEF-BE4D-284E9C9344B6}" type="slidenum">
              <a:rPr lang="ru-RU" sz="1200"/>
              <a:pPr>
                <a:spcBef>
                  <a:spcPct val="0"/>
                </a:spcBef>
                <a:buFontTx/>
                <a:buNone/>
              </a:pPr>
              <a:t>4</a:t>
            </a:fld>
            <a:endParaRPr lang="ru-RU" sz="1200"/>
          </a:p>
        </p:txBody>
      </p:sp>
      <p:sp>
        <p:nvSpPr>
          <p:cNvPr id="7173" name="Нижний колонтитул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accent2"/>
                </a:solidFill>
                <a:latin typeface="Arial" panose="020B0604020202020204" pitchFamily="34" charset="0"/>
              </a:defRPr>
            </a:lvl1pPr>
            <a:lvl2pPr marL="742950" indent="-285750">
              <a:spcBef>
                <a:spcPct val="20000"/>
              </a:spcBef>
              <a:buChar char="–"/>
              <a:defRPr sz="2800">
                <a:solidFill>
                  <a:schemeClr val="accent2"/>
                </a:solidFill>
                <a:latin typeface="Arial" panose="020B0604020202020204" pitchFamily="34" charset="0"/>
              </a:defRPr>
            </a:lvl2pPr>
            <a:lvl3pPr marL="1143000" indent="-228600">
              <a:spcBef>
                <a:spcPct val="20000"/>
              </a:spcBef>
              <a:buChar char="•"/>
              <a:defRPr sz="2400">
                <a:solidFill>
                  <a:schemeClr val="accent2"/>
                </a:solidFill>
                <a:latin typeface="Arial" panose="020B0604020202020204" pitchFamily="34" charset="0"/>
              </a:defRPr>
            </a:lvl3pPr>
            <a:lvl4pPr marL="1600200" indent="-228600">
              <a:spcBef>
                <a:spcPct val="20000"/>
              </a:spcBef>
              <a:buChar char="–"/>
              <a:defRPr sz="2000">
                <a:solidFill>
                  <a:schemeClr val="accent2"/>
                </a:solidFill>
                <a:latin typeface="Arial" panose="020B0604020202020204" pitchFamily="34" charset="0"/>
              </a:defRPr>
            </a:lvl4pPr>
            <a:lvl5pPr marL="2057400" indent="-228600">
              <a:spcBef>
                <a:spcPct val="20000"/>
              </a:spcBef>
              <a:buChar char="»"/>
              <a:defRPr sz="2000">
                <a:solidFill>
                  <a:schemeClr val="accent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defRPr>
            </a:lvl9pPr>
          </a:lstStyle>
          <a:p>
            <a:pPr>
              <a:spcBef>
                <a:spcPct val="0"/>
              </a:spcBef>
              <a:buFontTx/>
              <a:buNone/>
            </a:pPr>
            <a:r>
              <a:rPr lang="ru-RU" sz="1200"/>
              <a:t>Геофизический Центр РАН</a:t>
            </a:r>
          </a:p>
        </p:txBody>
      </p:sp>
      <p:sp>
        <p:nvSpPr>
          <p:cNvPr id="7174" name="Дата 5"/>
          <p:cNvSpPr>
            <a:spLocks noGrp="1"/>
          </p:cNvSpPr>
          <p:nvPr>
            <p:ph type="dt"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accent2"/>
                </a:solidFill>
                <a:latin typeface="Arial" panose="020B0604020202020204" pitchFamily="34" charset="0"/>
              </a:defRPr>
            </a:lvl1pPr>
            <a:lvl2pPr marL="742950" indent="-285750">
              <a:spcBef>
                <a:spcPct val="20000"/>
              </a:spcBef>
              <a:buChar char="–"/>
              <a:defRPr sz="2800">
                <a:solidFill>
                  <a:schemeClr val="accent2"/>
                </a:solidFill>
                <a:latin typeface="Arial" panose="020B0604020202020204" pitchFamily="34" charset="0"/>
              </a:defRPr>
            </a:lvl2pPr>
            <a:lvl3pPr marL="1143000" indent="-228600">
              <a:spcBef>
                <a:spcPct val="20000"/>
              </a:spcBef>
              <a:buChar char="•"/>
              <a:defRPr sz="2400">
                <a:solidFill>
                  <a:schemeClr val="accent2"/>
                </a:solidFill>
                <a:latin typeface="Arial" panose="020B0604020202020204" pitchFamily="34" charset="0"/>
              </a:defRPr>
            </a:lvl3pPr>
            <a:lvl4pPr marL="1600200" indent="-228600">
              <a:spcBef>
                <a:spcPct val="20000"/>
              </a:spcBef>
              <a:buChar char="–"/>
              <a:defRPr sz="2000">
                <a:solidFill>
                  <a:schemeClr val="accent2"/>
                </a:solidFill>
                <a:latin typeface="Arial" panose="020B0604020202020204" pitchFamily="34" charset="0"/>
              </a:defRPr>
            </a:lvl4pPr>
            <a:lvl5pPr marL="2057400" indent="-228600">
              <a:spcBef>
                <a:spcPct val="20000"/>
              </a:spcBef>
              <a:buChar char="»"/>
              <a:defRPr sz="2000">
                <a:solidFill>
                  <a:schemeClr val="accent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defRPr>
            </a:lvl9pPr>
          </a:lstStyle>
          <a:p>
            <a:pPr>
              <a:spcBef>
                <a:spcPct val="0"/>
              </a:spcBef>
              <a:buFontTx/>
              <a:buNone/>
            </a:pPr>
            <a:fld id="{9CD14413-DBF1-41A0-9F1E-E16341064723}" type="datetime1">
              <a:rPr lang="ru-RU" sz="1200"/>
              <a:pPr>
                <a:spcBef>
                  <a:spcPct val="0"/>
                </a:spcBef>
                <a:buFontTx/>
                <a:buNone/>
              </a:pPr>
              <a:t>21.06.2022</a:t>
            </a:fld>
            <a:endParaRPr lang="ru-RU" sz="1200"/>
          </a:p>
        </p:txBody>
      </p:sp>
    </p:spTree>
    <p:extLst>
      <p:ext uri="{BB962C8B-B14F-4D97-AF65-F5344CB8AC3E}">
        <p14:creationId xmlns:p14="http://schemas.microsoft.com/office/powerpoint/2010/main" val="2800878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344" y="188640"/>
            <a:ext cx="11737304" cy="720080"/>
          </a:xfrm>
        </p:spPr>
        <p:txBody>
          <a:bodyPr>
            <a:noAutofit/>
          </a:bodyPr>
          <a:lstStyle/>
          <a:p>
            <a:pPr algn="ctr"/>
            <a:r>
              <a:rPr lang="ru-RU" sz="2700" dirty="0" smtClean="0"/>
              <a:t>Основные типы движений на </a:t>
            </a:r>
            <a:r>
              <a:rPr lang="ru-RU" sz="2700" dirty="0" err="1" smtClean="0"/>
              <a:t>сейсмогенерирующем</a:t>
            </a:r>
            <a:r>
              <a:rPr lang="ru-RU" sz="2700" dirty="0" smtClean="0"/>
              <a:t> разломе</a:t>
            </a:r>
            <a:br>
              <a:rPr lang="ru-RU" sz="2700" dirty="0" smtClean="0"/>
            </a:br>
            <a:r>
              <a:rPr lang="ru-RU" sz="2700" dirty="0" smtClean="0"/>
              <a:t>по </a:t>
            </a:r>
            <a:r>
              <a:rPr lang="en-US" sz="2700" dirty="0" smtClean="0"/>
              <a:t>Reid, 1910; Fitch &amp; </a:t>
            </a:r>
            <a:r>
              <a:rPr lang="en-US" sz="2700" dirty="0" err="1" smtClean="0"/>
              <a:t>Scholz</a:t>
            </a:r>
            <a:r>
              <a:rPr lang="en-US" sz="2700" dirty="0" smtClean="0"/>
              <a:t>, 1971; </a:t>
            </a:r>
            <a:r>
              <a:rPr lang="en-US" sz="2700" dirty="0" err="1" smtClean="0"/>
              <a:t>Koseluck</a:t>
            </a:r>
            <a:r>
              <a:rPr lang="en-US" sz="2700" dirty="0" smtClean="0"/>
              <a:t> &amp; </a:t>
            </a:r>
            <a:r>
              <a:rPr lang="en-US" sz="2700" dirty="0" err="1" smtClean="0"/>
              <a:t>Bischke</a:t>
            </a:r>
            <a:r>
              <a:rPr lang="en-US" sz="2700" dirty="0" smtClean="0"/>
              <a:t>, 1981</a:t>
            </a:r>
            <a:endParaRPr lang="ru-RU" sz="2700"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7568" y="1268760"/>
            <a:ext cx="7818648" cy="5589240"/>
          </a:xfrm>
        </p:spPr>
      </p:pic>
      <p:sp>
        <p:nvSpPr>
          <p:cNvPr id="9" name="Овал 8"/>
          <p:cNvSpPr/>
          <p:nvPr/>
        </p:nvSpPr>
        <p:spPr>
          <a:xfrm>
            <a:off x="2999656" y="3356992"/>
            <a:ext cx="360040" cy="3600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5519936" y="3717032"/>
            <a:ext cx="360040" cy="3600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8400256" y="3509392"/>
            <a:ext cx="360040" cy="3600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2999656" y="4725144"/>
            <a:ext cx="360040" cy="3600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p:cNvSpPr/>
          <p:nvPr/>
        </p:nvSpPr>
        <p:spPr>
          <a:xfrm>
            <a:off x="8400256" y="4905164"/>
            <a:ext cx="360040" cy="3600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p:cNvSpPr/>
          <p:nvPr/>
        </p:nvSpPr>
        <p:spPr>
          <a:xfrm>
            <a:off x="750572" y="3354585"/>
            <a:ext cx="360040" cy="3600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вал 15"/>
          <p:cNvSpPr/>
          <p:nvPr/>
        </p:nvSpPr>
        <p:spPr>
          <a:xfrm>
            <a:off x="758921" y="4727232"/>
            <a:ext cx="360040" cy="3600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462471" y="3869432"/>
            <a:ext cx="952939" cy="369332"/>
          </a:xfrm>
          <a:prstGeom prst="rect">
            <a:avLst/>
          </a:prstGeom>
          <a:noFill/>
        </p:spPr>
        <p:txBody>
          <a:bodyPr wrap="square" rtlCol="0">
            <a:spAutoFit/>
          </a:bodyPr>
          <a:lstStyle/>
          <a:p>
            <a:r>
              <a:rPr lang="ru-RU" b="1" dirty="0" smtClean="0"/>
              <a:t>Рост </a:t>
            </a:r>
            <a:r>
              <a:rPr lang="en-US" b="1" dirty="0" smtClean="0"/>
              <a:t>g</a:t>
            </a:r>
            <a:endParaRPr lang="ru-RU" b="1" dirty="0"/>
          </a:p>
        </p:txBody>
      </p:sp>
      <p:sp>
        <p:nvSpPr>
          <p:cNvPr id="17" name="TextBox 16"/>
          <p:cNvSpPr txBox="1"/>
          <p:nvPr/>
        </p:nvSpPr>
        <p:spPr>
          <a:xfrm>
            <a:off x="138504" y="5242360"/>
            <a:ext cx="1944216" cy="369332"/>
          </a:xfrm>
          <a:prstGeom prst="rect">
            <a:avLst/>
          </a:prstGeom>
          <a:noFill/>
        </p:spPr>
        <p:txBody>
          <a:bodyPr wrap="square" rtlCol="0">
            <a:spAutoFit/>
          </a:bodyPr>
          <a:lstStyle/>
          <a:p>
            <a:r>
              <a:rPr lang="ru-RU" b="1" dirty="0" smtClean="0"/>
              <a:t>Уменьшение </a:t>
            </a:r>
            <a:r>
              <a:rPr lang="en-US" b="1" dirty="0" smtClean="0"/>
              <a:t>g</a:t>
            </a:r>
            <a:endParaRPr lang="ru-RU" b="1" dirty="0"/>
          </a:p>
        </p:txBody>
      </p:sp>
      <p:sp>
        <p:nvSpPr>
          <p:cNvPr id="5" name="TextBox 4"/>
          <p:cNvSpPr txBox="1"/>
          <p:nvPr/>
        </p:nvSpPr>
        <p:spPr>
          <a:xfrm>
            <a:off x="2792050" y="971436"/>
            <a:ext cx="775252" cy="369332"/>
          </a:xfrm>
          <a:prstGeom prst="rect">
            <a:avLst/>
          </a:prstGeom>
          <a:noFill/>
        </p:spPr>
        <p:txBody>
          <a:bodyPr wrap="square" rtlCol="0">
            <a:spAutoFit/>
          </a:bodyPr>
          <a:lstStyle/>
          <a:p>
            <a:r>
              <a:rPr lang="ru-RU" dirty="0" smtClean="0"/>
              <a:t>План</a:t>
            </a:r>
            <a:endParaRPr lang="ru-RU" dirty="0"/>
          </a:p>
        </p:txBody>
      </p:sp>
      <p:sp>
        <p:nvSpPr>
          <p:cNvPr id="6" name="TextBox 5"/>
          <p:cNvSpPr txBox="1"/>
          <p:nvPr/>
        </p:nvSpPr>
        <p:spPr>
          <a:xfrm>
            <a:off x="6384032" y="971436"/>
            <a:ext cx="1457065" cy="369332"/>
          </a:xfrm>
          <a:prstGeom prst="rect">
            <a:avLst/>
          </a:prstGeom>
          <a:noFill/>
        </p:spPr>
        <p:txBody>
          <a:bodyPr wrap="square" rtlCol="0">
            <a:spAutoFit/>
          </a:bodyPr>
          <a:lstStyle/>
          <a:p>
            <a:r>
              <a:rPr lang="ru-RU" dirty="0" smtClean="0"/>
              <a:t>Профиль</a:t>
            </a:r>
            <a:endParaRPr lang="ru-RU" dirty="0"/>
          </a:p>
        </p:txBody>
      </p:sp>
      <p:sp>
        <p:nvSpPr>
          <p:cNvPr id="18" name="Овал 17"/>
          <p:cNvSpPr/>
          <p:nvPr/>
        </p:nvSpPr>
        <p:spPr>
          <a:xfrm>
            <a:off x="5519936" y="4913372"/>
            <a:ext cx="360040" cy="3600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480137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0726" y="476673"/>
            <a:ext cx="10750549" cy="1584175"/>
          </a:xfrm>
        </p:spPr>
        <p:txBody>
          <a:bodyPr>
            <a:normAutofit/>
          </a:bodyPr>
          <a:lstStyle/>
          <a:p>
            <a:r>
              <a:rPr lang="ru-RU" dirty="0" smtClean="0"/>
              <a:t>Косвенные </a:t>
            </a:r>
            <a:br>
              <a:rPr lang="ru-RU" dirty="0" smtClean="0"/>
            </a:br>
            <a:r>
              <a:rPr lang="ru-RU" dirty="0" smtClean="0"/>
              <a:t>данные</a:t>
            </a:r>
            <a:endParaRPr lang="ru-RU" dirty="0"/>
          </a:p>
        </p:txBody>
      </p:sp>
      <p:sp>
        <p:nvSpPr>
          <p:cNvPr id="3" name="Subtitle 2"/>
          <p:cNvSpPr>
            <a:spLocks noGrp="1"/>
          </p:cNvSpPr>
          <p:nvPr>
            <p:ph type="subTitle" idx="1"/>
          </p:nvPr>
        </p:nvSpPr>
        <p:spPr>
          <a:xfrm>
            <a:off x="720726" y="5949280"/>
            <a:ext cx="10750549" cy="864096"/>
          </a:xfrm>
        </p:spPr>
        <p:txBody>
          <a:bodyPr>
            <a:normAutofit fontScale="47500" lnSpcReduction="20000"/>
          </a:bodyPr>
          <a:lstStyle/>
          <a:p>
            <a:pPr algn="l"/>
            <a:r>
              <a:rPr lang="ru-RU" sz="5900" b="1" i="1" dirty="0" smtClean="0">
                <a:solidFill>
                  <a:schemeClr val="tx1"/>
                </a:solidFill>
                <a:latin typeface="Arial" panose="020B0604020202020204" pitchFamily="34" charset="0"/>
                <a:cs typeface="Arial" panose="020B0604020202020204" pitchFamily="34" charset="0"/>
              </a:rPr>
              <a:t>Глобальная сеть непрерывных ГНСС наблюдений </a:t>
            </a:r>
          </a:p>
          <a:p>
            <a:pPr algn="l"/>
            <a:r>
              <a:rPr lang="en-US" b="1" dirty="0" smtClean="0">
                <a:solidFill>
                  <a:schemeClr val="tx1"/>
                </a:solidFill>
                <a:latin typeface="Arial" panose="020B0604020202020204" pitchFamily="34" charset="0"/>
                <a:cs typeface="Arial" panose="020B0604020202020204" pitchFamily="34" charset="0"/>
              </a:rPr>
              <a:t>[</a:t>
            </a:r>
            <a:r>
              <a:rPr lang="en-US" b="1" dirty="0" err="1" smtClean="0">
                <a:solidFill>
                  <a:schemeClr val="tx1"/>
                </a:solidFill>
                <a:latin typeface="Arial" panose="020B0604020202020204" pitchFamily="34" charset="0"/>
                <a:cs typeface="Arial" panose="020B0604020202020204" pitchFamily="34" charset="0"/>
              </a:rPr>
              <a:t>Blewitt</a:t>
            </a:r>
            <a:r>
              <a:rPr lang="en-US" b="1" dirty="0">
                <a:solidFill>
                  <a:schemeClr val="tx1"/>
                </a:solidFill>
                <a:latin typeface="Arial" panose="020B0604020202020204" pitchFamily="34" charset="0"/>
                <a:cs typeface="Arial" panose="020B0604020202020204" pitchFamily="34" charset="0"/>
              </a:rPr>
              <a:t>, G., W. C. Hammond, and C. </a:t>
            </a:r>
            <a:r>
              <a:rPr lang="en-US" b="1" dirty="0" err="1">
                <a:solidFill>
                  <a:schemeClr val="tx1"/>
                </a:solidFill>
                <a:latin typeface="Arial" panose="020B0604020202020204" pitchFamily="34" charset="0"/>
                <a:cs typeface="Arial" panose="020B0604020202020204" pitchFamily="34" charset="0"/>
              </a:rPr>
              <a:t>Kreemer</a:t>
            </a:r>
            <a:r>
              <a:rPr lang="en-US" b="1" dirty="0">
                <a:solidFill>
                  <a:schemeClr val="tx1"/>
                </a:solidFill>
                <a:latin typeface="Arial" panose="020B0604020202020204" pitchFamily="34" charset="0"/>
                <a:cs typeface="Arial" panose="020B0604020202020204" pitchFamily="34" charset="0"/>
              </a:rPr>
              <a:t> (2018), Harnessing the GPS data explosion for interdisciplinary science, Eos, 99, https://doi.org/10.1029/2018EO104623. Published on 24 September 2018</a:t>
            </a:r>
            <a:r>
              <a:rPr lang="en-US" b="1" dirty="0" smtClean="0">
                <a:solidFill>
                  <a:schemeClr val="tx1"/>
                </a:solidFill>
                <a:latin typeface="Arial" panose="020B0604020202020204" pitchFamily="34" charset="0"/>
                <a:cs typeface="Arial" panose="020B0604020202020204" pitchFamily="34" charset="0"/>
              </a:rPr>
              <a:t>.]</a:t>
            </a:r>
            <a:endParaRPr lang="ru-RU" b="1" dirty="0">
              <a:solidFill>
                <a:schemeClr val="tx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551384" y="260648"/>
            <a:ext cx="7620000" cy="5562600"/>
          </a:xfrm>
          <a:prstGeom prst="rect">
            <a:avLst/>
          </a:prstGeom>
        </p:spPr>
      </p:pic>
    </p:spTree>
    <p:extLst>
      <p:ext uri="{BB962C8B-B14F-4D97-AF65-F5344CB8AC3E}">
        <p14:creationId xmlns:p14="http://schemas.microsoft.com/office/powerpoint/2010/main" val="666610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67494"/>
            <a:ext cx="10972800" cy="353194"/>
          </a:xfrm>
        </p:spPr>
        <p:txBody>
          <a:bodyPr>
            <a:noAutofit/>
          </a:bodyPr>
          <a:lstStyle/>
          <a:p>
            <a:r>
              <a:rPr lang="ru-RU" sz="3200" dirty="0" smtClean="0"/>
              <a:t>Прямые наземные гравиметрические измерения</a:t>
            </a:r>
            <a:endParaRPr lang="ru-RU" sz="3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52" y="764704"/>
            <a:ext cx="5688631" cy="4266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016" y="2231994"/>
            <a:ext cx="5745832" cy="4309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5979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256" y="427167"/>
            <a:ext cx="10452336" cy="58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9050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525427" y="1273115"/>
            <a:ext cx="9276012" cy="5252229"/>
          </a:xfrm>
          <a:prstGeom prst="rect">
            <a:avLst/>
          </a:prstGeom>
        </p:spPr>
      </p:pic>
      <p:sp>
        <p:nvSpPr>
          <p:cNvPr id="5" name="TextBox 4"/>
          <p:cNvSpPr txBox="1"/>
          <p:nvPr/>
        </p:nvSpPr>
        <p:spPr>
          <a:xfrm>
            <a:off x="2135559" y="688340"/>
            <a:ext cx="7920880" cy="584775"/>
          </a:xfrm>
          <a:prstGeom prst="rect">
            <a:avLst/>
          </a:prstGeom>
          <a:noFill/>
        </p:spPr>
        <p:txBody>
          <a:bodyPr wrap="square" rtlCol="0">
            <a:spAutoFit/>
          </a:bodyPr>
          <a:lstStyle/>
          <a:p>
            <a:pPr algn="ctr">
              <a:spcBef>
                <a:spcPct val="0"/>
              </a:spcBef>
            </a:pPr>
            <a:r>
              <a:rPr lang="ru-RU" sz="3200" dirty="0">
                <a:latin typeface="+mj-lt"/>
                <a:ea typeface="+mj-ea"/>
                <a:cs typeface="+mj-cs"/>
              </a:rPr>
              <a:t>Вычисление деформаций </a:t>
            </a:r>
          </a:p>
        </p:txBody>
      </p:sp>
      <p:sp>
        <p:nvSpPr>
          <p:cNvPr id="6" name="Title 1"/>
          <p:cNvSpPr>
            <a:spLocks noGrp="1"/>
          </p:cNvSpPr>
          <p:nvPr>
            <p:ph type="title"/>
          </p:nvPr>
        </p:nvSpPr>
        <p:spPr>
          <a:xfrm>
            <a:off x="609600" y="267494"/>
            <a:ext cx="10972800" cy="281186"/>
          </a:xfrm>
        </p:spPr>
        <p:txBody>
          <a:bodyPr>
            <a:normAutofit fontScale="90000"/>
          </a:bodyPr>
          <a:lstStyle/>
          <a:p>
            <a:pPr algn="r"/>
            <a:r>
              <a:rPr lang="ru-RU" dirty="0" smtClean="0"/>
              <a:t>Метод</a:t>
            </a:r>
            <a:endParaRPr lang="ru-RU" dirty="0"/>
          </a:p>
        </p:txBody>
      </p:sp>
    </p:spTree>
    <p:extLst>
      <p:ext uri="{BB962C8B-B14F-4D97-AF65-F5344CB8AC3E}">
        <p14:creationId xmlns:p14="http://schemas.microsoft.com/office/powerpoint/2010/main" val="217827774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ркая">
  <a:themeElements>
    <a:clrScheme name="Начальная">
      <a:dk1>
        <a:sysClr val="windowText" lastClr="000000"/>
      </a:dk1>
      <a:lt1>
        <a:sysClr val="window" lastClr="D1D1D1"/>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D1D1D1"/>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12508</TotalTime>
  <Words>976</Words>
  <Application>Microsoft Office PowerPoint</Application>
  <PresentationFormat>Widescreen</PresentationFormat>
  <Paragraphs>185</Paragraphs>
  <Slides>37</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Cambria Math</vt:lpstr>
      <vt:lpstr>Century Gothic</vt:lpstr>
      <vt:lpstr>Times New Roman</vt:lpstr>
      <vt:lpstr>Verdana</vt:lpstr>
      <vt:lpstr>Wingdings 2</vt:lpstr>
      <vt:lpstr>Яркая</vt:lpstr>
      <vt:lpstr>PowerPoint Presentation</vt:lpstr>
      <vt:lpstr>Основные отправные понятия</vt:lpstr>
      <vt:lpstr>Основные отправные понятия</vt:lpstr>
      <vt:lpstr>Цели исследований</vt:lpstr>
      <vt:lpstr>Основные типы движений на сейсмогенерирующем разломе по Reid, 1910; Fitch &amp; Scholz, 1971; Koseluck &amp; Bischke, 1981</vt:lpstr>
      <vt:lpstr>Косвенные  данные</vt:lpstr>
      <vt:lpstr>Прямые наземные гравиметрические измерения</vt:lpstr>
      <vt:lpstr>PowerPoint Presentation</vt:lpstr>
      <vt:lpstr>Метод</vt:lpstr>
      <vt:lpstr>Триангуляция Делоне сети непрерывных ГНСС наблюдений</vt:lpstr>
      <vt:lpstr>Обоснование исследования внутренних движений </vt:lpstr>
      <vt:lpstr>Применение внутренней системы отсчета векторов смещений пунктов ГНСС</vt:lpstr>
      <vt:lpstr>Halfdan Pascal Kierulf, Holger Steffen, Valentina R. Barletta, Martin Lidberg, Jan Johansson, Oddgeir Kristiansen, Lev Tarasov.  A GNSS velocity field for geophysical applications in Fennoscandia. Journal of Geodynamics 146 (2021) 101845</vt:lpstr>
      <vt:lpstr>СИНОПТИЧЕСКИЕ АНИМАЦИИ Оценка места возникновения сильного события (локализация дефицита смещений на протяжении 14 лет до января 2021 г.)</vt:lpstr>
      <vt:lpstr>Оценка места возникновения сильного события (локализация дефицита смещений за 14 лет до января 2021 г.)</vt:lpstr>
      <vt:lpstr>Оценка места возникновения сильного события (локализация дефицита смещений за 14 лет до января 2021 г.)</vt:lpstr>
      <vt:lpstr>Оценка места возникновения сильного события (локализация дефицита смещений за 14 лет до января 2021 г.)</vt:lpstr>
      <vt:lpstr>Оценка места возникновения сильного события (локализация дефицита смещений за 14 лет до января 2021 г.)</vt:lpstr>
      <vt:lpstr>Оценка места возникновения сильного события (локализация дефицита смещений за 14 лет до января 2021 г.)</vt:lpstr>
      <vt:lpstr>Оценка места возникновения сильного события (локализация дефицита смещений за 14 лет до января 2021 г.)</vt:lpstr>
      <vt:lpstr>Оценка места возникновения сильного события (локализация дефицита смещений за 14 лет до января 2021 г.)</vt:lpstr>
      <vt:lpstr>Дефицит внутренних движений и дилатация. Ван, 2011 </vt:lpstr>
      <vt:lpstr>Дефицит внутренних движений и дилатация. Кумамото, 2016 </vt:lpstr>
      <vt:lpstr>Дефицит внутренних движений и дилатация. Пролив Кука, 2013</vt:lpstr>
      <vt:lpstr>Дефицит внутренних движений и дилатация. Кайкоура, 2016 </vt:lpstr>
      <vt:lpstr>Дефицит внутренних движений и дилатация. Кентербери, 2010- 2011</vt:lpstr>
      <vt:lpstr>Дефицит внутренних движений и дилатация. Риджкрест, 2019 </vt:lpstr>
      <vt:lpstr>Дефицит внутренних движений и дилатация. Напа, 2014 </vt:lpstr>
      <vt:lpstr>Наземная гравиметрия. Сильные землетрясения</vt:lpstr>
      <vt:lpstr>Гравиметрические съемки 2009-2011 гг перед землетрясением Самос, 2020</vt:lpstr>
      <vt:lpstr>Наземная гравиметрия. Венчуань, 2008</vt:lpstr>
      <vt:lpstr>Наземная гравиметрия. Кумамото, 2016 через 4 месяца после землетрясения</vt:lpstr>
      <vt:lpstr>Спутниковая гравиметрия – миссия Grace.  По Михайлову В.А. (2014, 2016, 2018. 2019)</vt:lpstr>
      <vt:lpstr>Спутниковая гравиметрия – миссия Grace</vt:lpstr>
      <vt:lpstr>Спутниковая гравиметрия – миссия Grace</vt:lpstr>
      <vt:lpstr>Дискуссия - заключение</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Olga Samokhina</dc:creator>
  <cp:lastModifiedBy>Владимир</cp:lastModifiedBy>
  <cp:revision>431</cp:revision>
  <dcterms:created xsi:type="dcterms:W3CDTF">2016-09-29T10:33:14Z</dcterms:created>
  <dcterms:modified xsi:type="dcterms:W3CDTF">2022-06-21T16:42:04Z</dcterms:modified>
</cp:coreProperties>
</file>