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71" r:id="rId4"/>
    <p:sldId id="262" r:id="rId5"/>
    <p:sldId id="259" r:id="rId6"/>
    <p:sldId id="452" r:id="rId7"/>
    <p:sldId id="458" r:id="rId8"/>
    <p:sldId id="268" r:id="rId9"/>
    <p:sldId id="269" r:id="rId10"/>
    <p:sldId id="258" r:id="rId11"/>
    <p:sldId id="257" r:id="rId12"/>
    <p:sldId id="260" r:id="rId13"/>
    <p:sldId id="270" r:id="rId14"/>
    <p:sldId id="457" r:id="rId15"/>
    <p:sldId id="263" r:id="rId16"/>
    <p:sldId id="266" r:id="rId17"/>
    <p:sldId id="453" r:id="rId18"/>
    <p:sldId id="455" r:id="rId19"/>
    <p:sldId id="454" r:id="rId20"/>
    <p:sldId id="267" r:id="rId21"/>
    <p:sldId id="265" r:id="rId22"/>
    <p:sldId id="45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93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DFA60-EAEC-93C8-E1F8-DDC4666F0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52D042-CB01-A655-C42C-E89D356B8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6F0349-F3E5-CAFC-17C5-0F5C1F2D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ED6E8-1939-990F-B690-4B92BC6E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70A432-CC06-FBE4-867E-DFCEC64D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8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E7AD-45C7-8246-468D-B78EA128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9431E1-E6C0-1835-8DC2-5662DB56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9D818D-51C9-0AE5-7FC2-71E5F564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248A7-0BD5-79D7-1752-31CB2724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7B2A8-605E-9E2D-1D1C-B3DF0F0C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77AD58-AA06-A050-5163-A0CF9C66E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E627A3-DEBB-88F4-979C-09F4AAD14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52A2C-E93B-8CD4-7B51-FC8EDAFE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5F0A7-7E19-58F4-29E7-29C3F1C8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B45BE3-CC90-CF94-C2D8-21957EEB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9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E2505-F8E1-42BA-87CB-A08C0919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E11D6-292E-30DD-79CF-407BBCDD4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DB152-E8BF-2CBA-0B4C-58CAE81A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1077F3-4926-E091-B694-3BD9A7CC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D25E7-F14B-B057-1AD3-D3FE8E18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76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EBC8F-412A-115E-B2C8-88AA9A25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559557-1031-6649-D508-28A261703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BF4C-8582-7A6E-0917-7DEB2E31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FF7B1B-F98A-AF79-444D-EC13B1EC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EBF47-1035-AC65-AFE9-6D812FD1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4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3CA3F-3FBF-1EDB-4EFC-5048B2FB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CE5FA-D59C-D10E-C676-E1329A98B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B2979F-E8B6-0035-05CC-4A3739848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070B9-B3AE-3A71-39D1-5C5134BA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32943F-A856-9914-141F-310D2D2B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18A0EF-CDA2-9706-2575-F0ABF75E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7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6D5E6-C404-7AB7-186E-0CC35251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52476F-D03F-4DF4-D670-2DE853FE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A8C990-2797-0543-826C-4912CEE5E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EF59DD-7B9F-7A0F-39BA-9AD98E4B4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23E8DE-8402-E0B5-627E-752590992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214D3E-8600-8807-8943-121AB50A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8D08DA-F60A-1BB8-65DE-AD2CC991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E3BA24-A23C-231D-ACE8-95169707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1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E5A0C-D9A1-55D8-C260-806ECBFA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4AD2E1-0319-0BAC-EAF3-2C4FC3A5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D1BD78-7A04-BF0E-E49D-F7692C37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5B6D17-B043-7A6D-61D0-A6BC4489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8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EA2E0C-4D49-667E-9886-5F414AD6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03070E-0108-A79C-6ADD-085B8AB7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BAEDA-D5E0-2F68-050F-500E610F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9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C7C6B-AE8D-E542-C328-8D180B01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A9490-9595-8549-CB4E-38E283A90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DFAF50-FF89-10B0-DE58-D2922891F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6E4F30-0F02-E319-23FC-8DE617B5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512A11-8A9C-8C32-8D72-D307009C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4C31D8-DBCA-8E7E-2346-8FF92360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11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FECF-F1CE-48C8-1FF4-4C78D779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89C760-D13B-AA13-D817-407CB1545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D026F9-AC34-A315-B66D-4B1D9EEA1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97278A-0E87-5EE2-DF81-7DA64E59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CB2AA-E733-9CE4-3489-74FF9A9F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B87F7-9C15-47DF-FC8D-76DBB55C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8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618CA-C099-9C6E-7B7A-FD8668A1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F87D2-8AE0-CEBE-44AE-449124D67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0BFB23-2B20-E076-2437-55866F787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EF088-65C9-4BBD-AA3C-7E23721ED7F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D6512-8454-FCD2-32DE-B5FC06EE7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586A99-E7BA-9109-A3BC-B76B6FD24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3176-0D1D-4682-B6E2-3C3DC14ED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4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4" Type="http://schemas.openxmlformats.org/officeDocument/2006/relationships/image" Target="../media/image22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4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9D7F8-118F-5D9A-5163-03F17B851DF1}"/>
              </a:ext>
            </a:extLst>
          </p:cNvPr>
          <p:cNvSpPr txBox="1"/>
          <p:nvPr/>
        </p:nvSpPr>
        <p:spPr>
          <a:xfrm>
            <a:off x="1308012" y="211960"/>
            <a:ext cx="8693631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напряжённого состояния недр и развитие сейсмичности в эпицентре техногенного </a:t>
            </a:r>
            <a:r>
              <a:rPr lang="ru-R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Бачатского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землетрясения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D67F9-F02E-EC67-875F-2639F442A614}"/>
              </a:ext>
            </a:extLst>
          </p:cNvPr>
          <p:cNvSpPr txBox="1"/>
          <p:nvPr/>
        </p:nvSpPr>
        <p:spPr>
          <a:xfrm>
            <a:off x="373645" y="1853814"/>
            <a:ext cx="6739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Ребецкий Ю.Л.   ,  Еманов А.Ф.    , Еманов А.А.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15887-D1B2-D6C2-AB0A-49AB2D581904}"/>
              </a:ext>
            </a:extLst>
          </p:cNvPr>
          <p:cNvSpPr txBox="1"/>
          <p:nvPr/>
        </p:nvSpPr>
        <p:spPr>
          <a:xfrm>
            <a:off x="2366405" y="1763764"/>
            <a:ext cx="320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E1AAF-EBC4-016C-42A3-BAB6EB38F6E5}"/>
              </a:ext>
            </a:extLst>
          </p:cNvPr>
          <p:cNvSpPr txBox="1"/>
          <p:nvPr/>
        </p:nvSpPr>
        <p:spPr>
          <a:xfrm>
            <a:off x="4687087" y="1751388"/>
            <a:ext cx="320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5FF77-CB58-791E-1D6C-350927496C4D}"/>
              </a:ext>
            </a:extLst>
          </p:cNvPr>
          <p:cNvSpPr txBox="1"/>
          <p:nvPr/>
        </p:nvSpPr>
        <p:spPr>
          <a:xfrm>
            <a:off x="6800718" y="1751388"/>
            <a:ext cx="320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62424-3F73-92DB-D956-97808BB53DFF}"/>
              </a:ext>
            </a:extLst>
          </p:cNvPr>
          <p:cNvSpPr txBox="1"/>
          <p:nvPr/>
        </p:nvSpPr>
        <p:spPr>
          <a:xfrm>
            <a:off x="213625" y="2729664"/>
            <a:ext cx="320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F0C77-25C6-ABD2-B333-B12F2C1E2F72}"/>
              </a:ext>
            </a:extLst>
          </p:cNvPr>
          <p:cNvSpPr txBox="1"/>
          <p:nvPr/>
        </p:nvSpPr>
        <p:spPr>
          <a:xfrm>
            <a:off x="544435" y="2721333"/>
            <a:ext cx="6739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физики Земли  РАН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789AA-1016-C15A-1BBA-3FC2F5D0EA35}"/>
              </a:ext>
            </a:extLst>
          </p:cNvPr>
          <p:cNvSpPr txBox="1"/>
          <p:nvPr/>
        </p:nvSpPr>
        <p:spPr>
          <a:xfrm>
            <a:off x="239902" y="3191067"/>
            <a:ext cx="320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56845-C0C2-F89F-CC21-62B7575A882B}"/>
              </a:ext>
            </a:extLst>
          </p:cNvPr>
          <p:cNvSpPr txBox="1"/>
          <p:nvPr/>
        </p:nvSpPr>
        <p:spPr>
          <a:xfrm>
            <a:off x="488731" y="3184760"/>
            <a:ext cx="8194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Алтае-Саянский филиал</a:t>
            </a:r>
            <a:r>
              <a:rPr lang="en-US" sz="2000" b="1" i="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0" dirty="0">
              <a:solidFill>
                <a:srgbClr val="42424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Един</a:t>
            </a:r>
            <a:r>
              <a:rPr lang="ru-RU" sz="2000" b="1" dirty="0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ru-RU" sz="2000" b="1" i="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геофизическ</a:t>
            </a:r>
            <a:r>
              <a:rPr lang="ru-RU" sz="2000" b="1" dirty="0">
                <a:solidFill>
                  <a:srgbClr val="424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ru-RU" sz="2000" b="1" i="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службы РАН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C5B058-4447-505E-97A2-7A16E9E8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6" t="14253" r="4347" b="6758"/>
          <a:stretch/>
        </p:blipFill>
        <p:spPr>
          <a:xfrm>
            <a:off x="6096001" y="2243218"/>
            <a:ext cx="6084438" cy="47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1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F0D86B-51F4-801E-5878-C6720847C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2" t="13122" r="32408" b="7831"/>
          <a:stretch/>
        </p:blipFill>
        <p:spPr>
          <a:xfrm>
            <a:off x="94576" y="561483"/>
            <a:ext cx="4534988" cy="6261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04868A-2986-49A9-501D-6EE76E6BB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3" t="24868" r="31283" b="31640"/>
          <a:stretch/>
        </p:blipFill>
        <p:spPr>
          <a:xfrm>
            <a:off x="5029200" y="607118"/>
            <a:ext cx="4345820" cy="27161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25C950-40A8-8C8A-F6AD-1AA9958B4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18" t="21587" r="23810" b="29418"/>
          <a:stretch/>
        </p:blipFill>
        <p:spPr>
          <a:xfrm>
            <a:off x="6346485" y="3534746"/>
            <a:ext cx="5856515" cy="3360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C527E-BD5E-67F5-3C56-158E9AC3CB3B}"/>
              </a:ext>
            </a:extLst>
          </p:cNvPr>
          <p:cNvSpPr txBox="1"/>
          <p:nvPr/>
        </p:nvSpPr>
        <p:spPr>
          <a:xfrm>
            <a:off x="9339943" y="1505020"/>
            <a:ext cx="2743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Гистограмма глубин техногенных землетрясений</a:t>
            </a:r>
            <a:r>
              <a:rPr lang="en-US" sz="1600" dirty="0"/>
              <a:t> </a:t>
            </a:r>
            <a:r>
              <a:rPr lang="ru-RU" sz="1600" dirty="0"/>
              <a:t>в  районе Кузбасса за 2012 г (данные временной сети сейсмических станций)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D5F7-D1FA-B3BC-1A7B-1B8BC642B6BC}"/>
              </a:ext>
            </a:extLst>
          </p:cNvPr>
          <p:cNvSpPr txBox="1"/>
          <p:nvPr/>
        </p:nvSpPr>
        <p:spPr>
          <a:xfrm>
            <a:off x="937993" y="46062"/>
            <a:ext cx="988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Механизмы афтершоков БЗ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6997A79-A6A7-CEAC-31C9-7059C50B4355}"/>
              </a:ext>
            </a:extLst>
          </p:cNvPr>
          <p:cNvGrpSpPr/>
          <p:nvPr/>
        </p:nvGrpSpPr>
        <p:grpSpPr>
          <a:xfrm rot="19920953">
            <a:off x="1539755" y="4762545"/>
            <a:ext cx="674912" cy="130444"/>
            <a:chOff x="4071257" y="538191"/>
            <a:chExt cx="674912" cy="209295"/>
          </a:xfrm>
        </p:grpSpPr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70DAFEAD-1BA2-B2B3-4B7D-F491B80893C7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77DE465E-7E59-BC03-5E13-2EF943058F37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Изображение2">
            <a:extLst>
              <a:ext uri="{FF2B5EF4-FFF2-40B4-BE49-F238E27FC236}">
                <a16:creationId xmlns:a16="http://schemas.microsoft.com/office/drawing/2014/main" id="{0FF34EE7-B435-FA24-A193-96E064A9D9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0503" t="28206" r="43102" b="22937"/>
          <a:stretch/>
        </p:blipFill>
        <p:spPr bwMode="auto">
          <a:xfrm>
            <a:off x="4735712" y="3429000"/>
            <a:ext cx="1360288" cy="171373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1D143B4A-C02F-C30E-6CBE-744A70586B76}"/>
              </a:ext>
            </a:extLst>
          </p:cNvPr>
          <p:cNvSpPr/>
          <p:nvPr/>
        </p:nvSpPr>
        <p:spPr>
          <a:xfrm rot="19901120">
            <a:off x="5229459" y="4187594"/>
            <a:ext cx="372795" cy="7061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1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39475-3BAC-5560-3109-56D692E39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1" t="15238" r="22024" b="8995"/>
          <a:stretch/>
        </p:blipFill>
        <p:spPr>
          <a:xfrm>
            <a:off x="38459" y="794579"/>
            <a:ext cx="5760000" cy="4762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B9F0B2-0138-7597-63CF-0E7D87963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6" t="17989" r="21626" b="5926"/>
          <a:stretch/>
        </p:blipFill>
        <p:spPr>
          <a:xfrm>
            <a:off x="6248501" y="1705762"/>
            <a:ext cx="5760000" cy="4771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0809F1-D3AA-84C2-2B79-8245E529FEB6}"/>
              </a:ext>
            </a:extLst>
          </p:cNvPr>
          <p:cNvSpPr txBox="1"/>
          <p:nvPr/>
        </p:nvSpPr>
        <p:spPr>
          <a:xfrm>
            <a:off x="937993" y="57801"/>
            <a:ext cx="988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Напряженное состояние коры БУК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афтершоковый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</a:p>
        </p:txBody>
      </p:sp>
    </p:spTree>
    <p:extLst>
      <p:ext uri="{BB962C8B-B14F-4D97-AF65-F5344CB8AC3E}">
        <p14:creationId xmlns:p14="http://schemas.microsoft.com/office/powerpoint/2010/main" val="177746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09E04A-772F-BB3A-A454-983274F9E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7" t="17461" r="19709" b="6136"/>
          <a:stretch/>
        </p:blipFill>
        <p:spPr>
          <a:xfrm>
            <a:off x="156000" y="1260077"/>
            <a:ext cx="5940000" cy="4581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C3470-5E2D-78BF-B8C9-4C077C444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0" t="13545" r="19907" b="10476"/>
          <a:stretch/>
        </p:blipFill>
        <p:spPr>
          <a:xfrm>
            <a:off x="6159085" y="2236055"/>
            <a:ext cx="5940000" cy="46057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EFF209-68B4-BDBD-98A4-41A373926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88" t="40211" r="31746" b="26032"/>
          <a:stretch/>
        </p:blipFill>
        <p:spPr>
          <a:xfrm>
            <a:off x="6772314" y="215208"/>
            <a:ext cx="1449540" cy="1458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B42E73-2349-4DA0-E771-778562E5E8EF}"/>
              </a:ext>
            </a:extLst>
          </p:cNvPr>
          <p:cNvSpPr txBox="1"/>
          <p:nvPr/>
        </p:nvSpPr>
        <p:spPr>
          <a:xfrm>
            <a:off x="8385658" y="312271"/>
            <a:ext cx="3621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Механизм очага </a:t>
            </a:r>
            <a:r>
              <a:rPr lang="ru-RU" sz="1600" b="1" dirty="0"/>
              <a:t>БЗ 2013 г</a:t>
            </a:r>
            <a:r>
              <a:rPr lang="ru-RU" sz="1600" dirty="0"/>
              <a:t> (сброс) отвечает напряженному состоянию горизонтального сжатия с восток-северо-восточном направлением максимального сжатия.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092AD-55C4-E292-E919-C88CFBF02CE8}"/>
              </a:ext>
            </a:extLst>
          </p:cNvPr>
          <p:cNvSpPr txBox="1"/>
          <p:nvPr/>
        </p:nvSpPr>
        <p:spPr>
          <a:xfrm>
            <a:off x="217714" y="5777848"/>
            <a:ext cx="5815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err="1"/>
              <a:t>афтершоковый</a:t>
            </a:r>
            <a:r>
              <a:rPr lang="ru-RU" sz="1600" dirty="0"/>
              <a:t> период напряженное состояние коры БУР отвечало горизонтальному сдвигу и сжатию с северо-западным (юго-восточным) направлением</a:t>
            </a:r>
            <a:r>
              <a:rPr lang="ru-RU" sz="1600" b="1" dirty="0"/>
              <a:t> максимального сжатия</a:t>
            </a:r>
            <a:r>
              <a:rPr lang="ru-RU" sz="1600" dirty="0"/>
              <a:t>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C5AE8A3-272C-A08E-39A5-762B96C1DE34}"/>
              </a:ext>
            </a:extLst>
          </p:cNvPr>
          <p:cNvGrpSpPr/>
          <p:nvPr/>
        </p:nvGrpSpPr>
        <p:grpSpPr>
          <a:xfrm rot="19920953">
            <a:off x="7159627" y="1880651"/>
            <a:ext cx="674912" cy="209295"/>
            <a:chOff x="4071257" y="538191"/>
            <a:chExt cx="674912" cy="209295"/>
          </a:xfrm>
        </p:grpSpPr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B634B5E3-A7CB-8CB5-0DC5-633E2519638D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трелка: вправо 14">
              <a:extLst>
                <a:ext uri="{FF2B5EF4-FFF2-40B4-BE49-F238E27FC236}">
                  <a16:creationId xmlns:a16="http://schemas.microsoft.com/office/drawing/2014/main" id="{5FCFB1CB-3A65-4549-7031-AB5D0C13C3DC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B3D6E4E-9189-42F6-6AE8-6758983DBE51}"/>
              </a:ext>
            </a:extLst>
          </p:cNvPr>
          <p:cNvGrpSpPr/>
          <p:nvPr/>
        </p:nvGrpSpPr>
        <p:grpSpPr>
          <a:xfrm rot="2113401">
            <a:off x="9357925" y="4002054"/>
            <a:ext cx="674912" cy="209295"/>
            <a:chOff x="4071257" y="538191"/>
            <a:chExt cx="674912" cy="209295"/>
          </a:xfrm>
        </p:grpSpPr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A9C832F4-C9B8-0158-73A2-B8CDB3995822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DD5C9E1A-9E4C-FF3B-48DD-243507DBD1F3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69D097-77A1-B05A-DBA7-13443060028D}"/>
              </a:ext>
            </a:extLst>
          </p:cNvPr>
          <p:cNvSpPr txBox="1"/>
          <p:nvPr/>
        </p:nvSpPr>
        <p:spPr>
          <a:xfrm>
            <a:off x="1850571" y="1495535"/>
            <a:ext cx="2779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Геодинамический тип напряженного состояние</a:t>
            </a:r>
            <a:endParaRPr lang="ru-RU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89CE8C-7F75-DFD8-0DE5-EF47F52F4772}"/>
              </a:ext>
            </a:extLst>
          </p:cNvPr>
          <p:cNvSpPr txBox="1"/>
          <p:nvPr/>
        </p:nvSpPr>
        <p:spPr>
          <a:xfrm>
            <a:off x="7829763" y="2593468"/>
            <a:ext cx="2779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Вид эллипсоида напряжений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13CB8-5A32-17AD-E81D-EE5A22D525B5}"/>
              </a:ext>
            </a:extLst>
          </p:cNvPr>
          <p:cNvSpPr txBox="1"/>
          <p:nvPr/>
        </p:nvSpPr>
        <p:spPr>
          <a:xfrm>
            <a:off x="446112" y="57801"/>
            <a:ext cx="5481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Напряженное состояние коры БУК в </a:t>
            </a:r>
            <a:r>
              <a:rPr lang="ru-RU" sz="2800" b="1" dirty="0" err="1"/>
              <a:t>афтершоковый</a:t>
            </a:r>
            <a:r>
              <a:rPr lang="ru-RU" sz="2800" b="1" dirty="0"/>
              <a:t> период</a:t>
            </a: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4908451D-741D-F9B6-2B70-9467F34267B7}"/>
              </a:ext>
            </a:extLst>
          </p:cNvPr>
          <p:cNvSpPr/>
          <p:nvPr/>
        </p:nvSpPr>
        <p:spPr>
          <a:xfrm>
            <a:off x="7176462" y="239636"/>
            <a:ext cx="863951" cy="1399978"/>
          </a:xfrm>
          <a:custGeom>
            <a:avLst/>
            <a:gdLst>
              <a:gd name="connsiteX0" fmla="*/ 0 w 781970"/>
              <a:gd name="connsiteY0" fmla="*/ 37837 h 1399978"/>
              <a:gd name="connsiteX1" fmla="*/ 119818 w 781970"/>
              <a:gd name="connsiteY1" fmla="*/ 6306 h 1399978"/>
              <a:gd name="connsiteX2" fmla="*/ 258555 w 781970"/>
              <a:gd name="connsiteY2" fmla="*/ 0 h 1399978"/>
              <a:gd name="connsiteX3" fmla="*/ 390985 w 781970"/>
              <a:gd name="connsiteY3" fmla="*/ 31531 h 1399978"/>
              <a:gd name="connsiteX4" fmla="*/ 504497 w 781970"/>
              <a:gd name="connsiteY4" fmla="*/ 94593 h 1399978"/>
              <a:gd name="connsiteX5" fmla="*/ 599090 w 781970"/>
              <a:gd name="connsiteY5" fmla="*/ 176574 h 1399978"/>
              <a:gd name="connsiteX6" fmla="*/ 668458 w 781970"/>
              <a:gd name="connsiteY6" fmla="*/ 271167 h 1399978"/>
              <a:gd name="connsiteX7" fmla="*/ 744133 w 781970"/>
              <a:gd name="connsiteY7" fmla="*/ 428822 h 1399978"/>
              <a:gd name="connsiteX8" fmla="*/ 775664 w 781970"/>
              <a:gd name="connsiteY8" fmla="*/ 567558 h 1399978"/>
              <a:gd name="connsiteX9" fmla="*/ 781970 w 781970"/>
              <a:gd name="connsiteY9" fmla="*/ 725214 h 1399978"/>
              <a:gd name="connsiteX10" fmla="*/ 769357 w 781970"/>
              <a:gd name="connsiteY10" fmla="*/ 870256 h 1399978"/>
              <a:gd name="connsiteX11" fmla="*/ 731520 w 781970"/>
              <a:gd name="connsiteY11" fmla="*/ 996381 h 1399978"/>
              <a:gd name="connsiteX12" fmla="*/ 681070 w 781970"/>
              <a:gd name="connsiteY12" fmla="*/ 1128811 h 1399978"/>
              <a:gd name="connsiteX13" fmla="*/ 586477 w 781970"/>
              <a:gd name="connsiteY13" fmla="*/ 1236016 h 1399978"/>
              <a:gd name="connsiteX14" fmla="*/ 491884 w 781970"/>
              <a:gd name="connsiteY14" fmla="*/ 1286466 h 1399978"/>
              <a:gd name="connsiteX15" fmla="*/ 372066 w 781970"/>
              <a:gd name="connsiteY15" fmla="*/ 1381059 h 1399978"/>
              <a:gd name="connsiteX16" fmla="*/ 283779 w 781970"/>
              <a:gd name="connsiteY16" fmla="*/ 1399978 h 1399978"/>
              <a:gd name="connsiteX0" fmla="*/ 0 w 863951"/>
              <a:gd name="connsiteY0" fmla="*/ 69368 h 1399978"/>
              <a:gd name="connsiteX1" fmla="*/ 201799 w 863951"/>
              <a:gd name="connsiteY1" fmla="*/ 6306 h 1399978"/>
              <a:gd name="connsiteX2" fmla="*/ 340536 w 863951"/>
              <a:gd name="connsiteY2" fmla="*/ 0 h 1399978"/>
              <a:gd name="connsiteX3" fmla="*/ 472966 w 863951"/>
              <a:gd name="connsiteY3" fmla="*/ 31531 h 1399978"/>
              <a:gd name="connsiteX4" fmla="*/ 586478 w 863951"/>
              <a:gd name="connsiteY4" fmla="*/ 94593 h 1399978"/>
              <a:gd name="connsiteX5" fmla="*/ 681071 w 863951"/>
              <a:gd name="connsiteY5" fmla="*/ 176574 h 1399978"/>
              <a:gd name="connsiteX6" fmla="*/ 750439 w 863951"/>
              <a:gd name="connsiteY6" fmla="*/ 271167 h 1399978"/>
              <a:gd name="connsiteX7" fmla="*/ 826114 w 863951"/>
              <a:gd name="connsiteY7" fmla="*/ 428822 h 1399978"/>
              <a:gd name="connsiteX8" fmla="*/ 857645 w 863951"/>
              <a:gd name="connsiteY8" fmla="*/ 567558 h 1399978"/>
              <a:gd name="connsiteX9" fmla="*/ 863951 w 863951"/>
              <a:gd name="connsiteY9" fmla="*/ 725214 h 1399978"/>
              <a:gd name="connsiteX10" fmla="*/ 851338 w 863951"/>
              <a:gd name="connsiteY10" fmla="*/ 870256 h 1399978"/>
              <a:gd name="connsiteX11" fmla="*/ 813501 w 863951"/>
              <a:gd name="connsiteY11" fmla="*/ 996381 h 1399978"/>
              <a:gd name="connsiteX12" fmla="*/ 763051 w 863951"/>
              <a:gd name="connsiteY12" fmla="*/ 1128811 h 1399978"/>
              <a:gd name="connsiteX13" fmla="*/ 668458 w 863951"/>
              <a:gd name="connsiteY13" fmla="*/ 1236016 h 1399978"/>
              <a:gd name="connsiteX14" fmla="*/ 573865 w 863951"/>
              <a:gd name="connsiteY14" fmla="*/ 1286466 h 1399978"/>
              <a:gd name="connsiteX15" fmla="*/ 454047 w 863951"/>
              <a:gd name="connsiteY15" fmla="*/ 1381059 h 1399978"/>
              <a:gd name="connsiteX16" fmla="*/ 365760 w 863951"/>
              <a:gd name="connsiteY16" fmla="*/ 1399978 h 139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3951" h="1399978">
                <a:moveTo>
                  <a:pt x="0" y="69368"/>
                </a:moveTo>
                <a:lnTo>
                  <a:pt x="201799" y="6306"/>
                </a:lnTo>
                <a:lnTo>
                  <a:pt x="340536" y="0"/>
                </a:lnTo>
                <a:lnTo>
                  <a:pt x="472966" y="31531"/>
                </a:lnTo>
                <a:lnTo>
                  <a:pt x="586478" y="94593"/>
                </a:lnTo>
                <a:lnTo>
                  <a:pt x="681071" y="176574"/>
                </a:lnTo>
                <a:lnTo>
                  <a:pt x="750439" y="271167"/>
                </a:lnTo>
                <a:lnTo>
                  <a:pt x="826114" y="428822"/>
                </a:lnTo>
                <a:lnTo>
                  <a:pt x="857645" y="567558"/>
                </a:lnTo>
                <a:lnTo>
                  <a:pt x="863951" y="725214"/>
                </a:lnTo>
                <a:lnTo>
                  <a:pt x="851338" y="870256"/>
                </a:lnTo>
                <a:lnTo>
                  <a:pt x="813501" y="996381"/>
                </a:lnTo>
                <a:lnTo>
                  <a:pt x="763051" y="1128811"/>
                </a:lnTo>
                <a:lnTo>
                  <a:pt x="668458" y="1236016"/>
                </a:lnTo>
                <a:lnTo>
                  <a:pt x="573865" y="1286466"/>
                </a:lnTo>
                <a:lnTo>
                  <a:pt x="454047" y="1381059"/>
                </a:lnTo>
                <a:lnTo>
                  <a:pt x="365760" y="139997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62D7CE-B35D-A714-B515-9E3087CE3828}"/>
                  </a:ext>
                </a:extLst>
              </p:cNvPr>
              <p:cNvSpPr txBox="1"/>
              <p:nvPr/>
            </p:nvSpPr>
            <p:spPr>
              <a:xfrm>
                <a:off x="6673823" y="1762984"/>
                <a:ext cx="761532" cy="38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62D7CE-B35D-A714-B515-9E3087CE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823" y="1762984"/>
                <a:ext cx="761532" cy="389850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4FF6E4-27F0-AC8C-F530-9D92CF30E572}"/>
                  </a:ext>
                </a:extLst>
              </p:cNvPr>
              <p:cNvSpPr txBox="1"/>
              <p:nvPr/>
            </p:nvSpPr>
            <p:spPr>
              <a:xfrm>
                <a:off x="8877418" y="3597212"/>
                <a:ext cx="761532" cy="388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4FF6E4-27F0-AC8C-F530-9D92CF30E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418" y="3597212"/>
                <a:ext cx="761532" cy="388504"/>
              </a:xfrm>
              <a:prstGeom prst="rect">
                <a:avLst/>
              </a:prstGeom>
              <a:blipFill>
                <a:blip r:embed="rId6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Изображение2">
            <a:extLst>
              <a:ext uri="{FF2B5EF4-FFF2-40B4-BE49-F238E27FC236}">
                <a16:creationId xmlns:a16="http://schemas.microsoft.com/office/drawing/2014/main" id="{ED103CFD-04A5-1810-3249-6C6B1D0F10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0503" t="28206" r="43102" b="22937"/>
          <a:stretch/>
        </p:blipFill>
        <p:spPr bwMode="auto">
          <a:xfrm>
            <a:off x="5392851" y="2822419"/>
            <a:ext cx="1560830" cy="1966381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BE09E6A6-1DE2-C7F4-91B3-C3085C8D7F7E}"/>
              </a:ext>
            </a:extLst>
          </p:cNvPr>
          <p:cNvSpPr/>
          <p:nvPr/>
        </p:nvSpPr>
        <p:spPr>
          <a:xfrm rot="19901120">
            <a:off x="5949473" y="3688766"/>
            <a:ext cx="479204" cy="7441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0C2B935-223E-D06E-B06D-2B8D5BA1506A}"/>
              </a:ext>
            </a:extLst>
          </p:cNvPr>
          <p:cNvGrpSpPr/>
          <p:nvPr/>
        </p:nvGrpSpPr>
        <p:grpSpPr>
          <a:xfrm rot="2113401">
            <a:off x="3196115" y="2966395"/>
            <a:ext cx="674912" cy="209295"/>
            <a:chOff x="4071257" y="538191"/>
            <a:chExt cx="674912" cy="209295"/>
          </a:xfrm>
        </p:grpSpPr>
        <p:sp>
          <p:nvSpPr>
            <p:cNvPr id="30" name="Стрелка: вправо 29">
              <a:extLst>
                <a:ext uri="{FF2B5EF4-FFF2-40B4-BE49-F238E27FC236}">
                  <a16:creationId xmlns:a16="http://schemas.microsoft.com/office/drawing/2014/main" id="{2DF531D6-3612-874F-5D7C-BC7171C8AC4C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BF85A206-A7E3-A317-B31B-E31F62CB01BD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B0AA74-3770-69C3-C829-4C4859446520}"/>
                  </a:ext>
                </a:extLst>
              </p:cNvPr>
              <p:cNvSpPr txBox="1"/>
              <p:nvPr/>
            </p:nvSpPr>
            <p:spPr>
              <a:xfrm>
                <a:off x="2715608" y="2561553"/>
                <a:ext cx="761532" cy="388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B0AA74-3770-69C3-C829-4C4859446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608" y="2561553"/>
                <a:ext cx="761532" cy="388504"/>
              </a:xfrm>
              <a:prstGeom prst="rect">
                <a:avLst/>
              </a:prstGeom>
              <a:blipFill>
                <a:blip r:embed="rId8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482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E71EE9AE-23DD-EF3D-6B78-B7A55EAC7684}"/>
              </a:ext>
            </a:extLst>
          </p:cNvPr>
          <p:cNvSpPr/>
          <p:nvPr/>
        </p:nvSpPr>
        <p:spPr>
          <a:xfrm>
            <a:off x="4100779" y="4448591"/>
            <a:ext cx="1879784" cy="2148660"/>
          </a:xfrm>
          <a:custGeom>
            <a:avLst/>
            <a:gdLst>
              <a:gd name="connsiteX0" fmla="*/ 0 w 1879784"/>
              <a:gd name="connsiteY0" fmla="*/ 718057 h 2148660"/>
              <a:gd name="connsiteX1" fmla="*/ 1335136 w 1879784"/>
              <a:gd name="connsiteY1" fmla="*/ 0 h 2148660"/>
              <a:gd name="connsiteX2" fmla="*/ 1694164 w 1879784"/>
              <a:gd name="connsiteY2" fmla="*/ 482444 h 2148660"/>
              <a:gd name="connsiteX3" fmla="*/ 1806360 w 1879784"/>
              <a:gd name="connsiteY3" fmla="*/ 959279 h 2148660"/>
              <a:gd name="connsiteX4" fmla="*/ 1845629 w 1879784"/>
              <a:gd name="connsiteY4" fmla="*/ 1088304 h 2148660"/>
              <a:gd name="connsiteX5" fmla="*/ 1851239 w 1879784"/>
              <a:gd name="connsiteY5" fmla="*/ 1267819 h 2148660"/>
              <a:gd name="connsiteX6" fmla="*/ 1856849 w 1879784"/>
              <a:gd name="connsiteY6" fmla="*/ 1419284 h 2148660"/>
              <a:gd name="connsiteX7" fmla="*/ 1868068 w 1879784"/>
              <a:gd name="connsiteY7" fmla="*/ 1447333 h 2148660"/>
              <a:gd name="connsiteX8" fmla="*/ 1873678 w 1879784"/>
              <a:gd name="connsiteY8" fmla="*/ 1475382 h 2148660"/>
              <a:gd name="connsiteX9" fmla="*/ 1879288 w 1879784"/>
              <a:gd name="connsiteY9" fmla="*/ 1497821 h 2148660"/>
              <a:gd name="connsiteX10" fmla="*/ 1879288 w 1879784"/>
              <a:gd name="connsiteY10" fmla="*/ 1531480 h 2148660"/>
              <a:gd name="connsiteX11" fmla="*/ 1879288 w 1879784"/>
              <a:gd name="connsiteY11" fmla="*/ 1531480 h 2148660"/>
              <a:gd name="connsiteX12" fmla="*/ 1694164 w 1879784"/>
              <a:gd name="connsiteY12" fmla="*/ 1868069 h 2148660"/>
              <a:gd name="connsiteX13" fmla="*/ 1638066 w 1879784"/>
              <a:gd name="connsiteY13" fmla="*/ 1929777 h 2148660"/>
              <a:gd name="connsiteX14" fmla="*/ 1598797 w 1879784"/>
              <a:gd name="connsiteY14" fmla="*/ 1963436 h 2148660"/>
              <a:gd name="connsiteX15" fmla="*/ 1548309 w 1879784"/>
              <a:gd name="connsiteY15" fmla="*/ 2013924 h 2148660"/>
              <a:gd name="connsiteX16" fmla="*/ 1531479 w 1879784"/>
              <a:gd name="connsiteY16" fmla="*/ 2019534 h 2148660"/>
              <a:gd name="connsiteX17" fmla="*/ 1531479 w 1879784"/>
              <a:gd name="connsiteY17" fmla="*/ 2019534 h 2148660"/>
              <a:gd name="connsiteX18" fmla="*/ 1194890 w 1879784"/>
              <a:gd name="connsiteY18" fmla="*/ 2114901 h 2148660"/>
              <a:gd name="connsiteX19" fmla="*/ 1116353 w 1879784"/>
              <a:gd name="connsiteY19" fmla="*/ 2126120 h 2148660"/>
              <a:gd name="connsiteX20" fmla="*/ 1054645 w 1879784"/>
              <a:gd name="connsiteY20" fmla="*/ 2142950 h 2148660"/>
              <a:gd name="connsiteX21" fmla="*/ 987327 w 1879784"/>
              <a:gd name="connsiteY21" fmla="*/ 2148560 h 2148660"/>
              <a:gd name="connsiteX22" fmla="*/ 987327 w 1879784"/>
              <a:gd name="connsiteY22" fmla="*/ 2148560 h 2148660"/>
              <a:gd name="connsiteX23" fmla="*/ 577811 w 1879784"/>
              <a:gd name="connsiteY23" fmla="*/ 1845630 h 2148660"/>
              <a:gd name="connsiteX24" fmla="*/ 0 w 1879784"/>
              <a:gd name="connsiteY24" fmla="*/ 718057 h 214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79784" h="2148660">
                <a:moveTo>
                  <a:pt x="0" y="718057"/>
                </a:moveTo>
                <a:lnTo>
                  <a:pt x="1335136" y="0"/>
                </a:lnTo>
                <a:lnTo>
                  <a:pt x="1694164" y="482444"/>
                </a:lnTo>
                <a:lnTo>
                  <a:pt x="1806360" y="959279"/>
                </a:lnTo>
                <a:cubicBezTo>
                  <a:pt x="1819450" y="1002287"/>
                  <a:pt x="1839158" y="1043816"/>
                  <a:pt x="1845629" y="1088304"/>
                </a:cubicBezTo>
                <a:cubicBezTo>
                  <a:pt x="1854246" y="1147548"/>
                  <a:pt x="1849211" y="1207986"/>
                  <a:pt x="1851239" y="1267819"/>
                </a:cubicBezTo>
                <a:cubicBezTo>
                  <a:pt x="1852951" y="1318313"/>
                  <a:pt x="1852133" y="1368982"/>
                  <a:pt x="1856849" y="1419284"/>
                </a:cubicBezTo>
                <a:cubicBezTo>
                  <a:pt x="1857789" y="1429310"/>
                  <a:pt x="1865175" y="1437688"/>
                  <a:pt x="1868068" y="1447333"/>
                </a:cubicBezTo>
                <a:cubicBezTo>
                  <a:pt x="1870808" y="1456466"/>
                  <a:pt x="1871610" y="1466074"/>
                  <a:pt x="1873678" y="1475382"/>
                </a:cubicBezTo>
                <a:cubicBezTo>
                  <a:pt x="1875351" y="1482908"/>
                  <a:pt x="1878521" y="1490149"/>
                  <a:pt x="1879288" y="1497821"/>
                </a:cubicBezTo>
                <a:cubicBezTo>
                  <a:pt x="1880404" y="1508985"/>
                  <a:pt x="1879288" y="1520260"/>
                  <a:pt x="1879288" y="1531480"/>
                </a:cubicBezTo>
                <a:lnTo>
                  <a:pt x="1879288" y="1531480"/>
                </a:lnTo>
                <a:cubicBezTo>
                  <a:pt x="1817504" y="1666632"/>
                  <a:pt x="1789556" y="1756778"/>
                  <a:pt x="1694164" y="1868069"/>
                </a:cubicBezTo>
                <a:cubicBezTo>
                  <a:pt x="1673541" y="1892129"/>
                  <a:pt x="1660473" y="1909407"/>
                  <a:pt x="1638066" y="1929777"/>
                </a:cubicBezTo>
                <a:cubicBezTo>
                  <a:pt x="1625309" y="1941374"/>
                  <a:pt x="1611374" y="1951645"/>
                  <a:pt x="1598797" y="1963436"/>
                </a:cubicBezTo>
                <a:cubicBezTo>
                  <a:pt x="1581434" y="1979714"/>
                  <a:pt x="1570888" y="2006398"/>
                  <a:pt x="1548309" y="2013924"/>
                </a:cubicBezTo>
                <a:lnTo>
                  <a:pt x="1531479" y="2019534"/>
                </a:lnTo>
                <a:lnTo>
                  <a:pt x="1531479" y="2019534"/>
                </a:lnTo>
                <a:cubicBezTo>
                  <a:pt x="1423553" y="2055509"/>
                  <a:pt x="1307921" y="2098755"/>
                  <a:pt x="1194890" y="2114901"/>
                </a:cubicBezTo>
                <a:cubicBezTo>
                  <a:pt x="1168711" y="2118641"/>
                  <a:pt x="1142284" y="2120934"/>
                  <a:pt x="1116353" y="2126120"/>
                </a:cubicBezTo>
                <a:cubicBezTo>
                  <a:pt x="1095446" y="2130301"/>
                  <a:pt x="1075458" y="2138325"/>
                  <a:pt x="1054645" y="2142950"/>
                </a:cubicBezTo>
                <a:cubicBezTo>
                  <a:pt x="1023451" y="2149882"/>
                  <a:pt x="1016344" y="2148560"/>
                  <a:pt x="987327" y="2148560"/>
                </a:cubicBezTo>
                <a:lnTo>
                  <a:pt x="987327" y="2148560"/>
                </a:lnTo>
                <a:lnTo>
                  <a:pt x="577811" y="1845630"/>
                </a:lnTo>
                <a:lnTo>
                  <a:pt x="0" y="718057"/>
                </a:lnTo>
                <a:close/>
              </a:path>
            </a:pathLst>
          </a:custGeom>
          <a:solidFill>
            <a:srgbClr val="F17F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E771C757-218E-2B93-465A-9133948F3081}"/>
              </a:ext>
            </a:extLst>
          </p:cNvPr>
          <p:cNvSpPr/>
          <p:nvPr/>
        </p:nvSpPr>
        <p:spPr>
          <a:xfrm>
            <a:off x="3498262" y="3348021"/>
            <a:ext cx="2041973" cy="1958897"/>
          </a:xfrm>
          <a:custGeom>
            <a:avLst/>
            <a:gdLst>
              <a:gd name="connsiteX0" fmla="*/ 751715 w 2041973"/>
              <a:gd name="connsiteY0" fmla="*/ 1958897 h 1958897"/>
              <a:gd name="connsiteX1" fmla="*/ 2041973 w 2041973"/>
              <a:gd name="connsiteY1" fmla="*/ 1240840 h 1958897"/>
              <a:gd name="connsiteX2" fmla="*/ 1912947 w 2041973"/>
              <a:gd name="connsiteY2" fmla="*/ 937910 h 1958897"/>
              <a:gd name="connsiteX3" fmla="*/ 1638066 w 2041973"/>
              <a:gd name="connsiteY3" fmla="*/ 556443 h 1958897"/>
              <a:gd name="connsiteX4" fmla="*/ 1312697 w 2041973"/>
              <a:gd name="connsiteY4" fmla="*/ 298391 h 1958897"/>
              <a:gd name="connsiteX5" fmla="*/ 1183671 w 2041973"/>
              <a:gd name="connsiteY5" fmla="*/ 231073 h 1958897"/>
              <a:gd name="connsiteX6" fmla="*/ 1144402 w 2041973"/>
              <a:gd name="connsiteY6" fmla="*/ 208634 h 1958897"/>
              <a:gd name="connsiteX7" fmla="*/ 1110743 w 2041973"/>
              <a:gd name="connsiteY7" fmla="*/ 197414 h 1958897"/>
              <a:gd name="connsiteX8" fmla="*/ 1082694 w 2041973"/>
              <a:gd name="connsiteY8" fmla="*/ 174975 h 1958897"/>
              <a:gd name="connsiteX9" fmla="*/ 1082694 w 2041973"/>
              <a:gd name="connsiteY9" fmla="*/ 174975 h 1958897"/>
              <a:gd name="connsiteX10" fmla="*/ 678787 w 2041973"/>
              <a:gd name="connsiteY10" fmla="*/ 23510 h 1958897"/>
              <a:gd name="connsiteX11" fmla="*/ 207563 w 2041973"/>
              <a:gd name="connsiteY11" fmla="*/ 34730 h 1958897"/>
              <a:gd name="connsiteX12" fmla="*/ 207563 w 2041973"/>
              <a:gd name="connsiteY12" fmla="*/ 34730 h 1958897"/>
              <a:gd name="connsiteX13" fmla="*/ 5609 w 2041973"/>
              <a:gd name="connsiteY13" fmla="*/ 315220 h 1958897"/>
              <a:gd name="connsiteX14" fmla="*/ 16829 w 2041973"/>
              <a:gd name="connsiteY14" fmla="*/ 505954 h 1958897"/>
              <a:gd name="connsiteX15" fmla="*/ 106586 w 2041973"/>
              <a:gd name="connsiteY15" fmla="*/ 775225 h 1958897"/>
              <a:gd name="connsiteX16" fmla="*/ 129025 w 2041973"/>
              <a:gd name="connsiteY16" fmla="*/ 904251 h 1958897"/>
              <a:gd name="connsiteX17" fmla="*/ 140245 w 2041973"/>
              <a:gd name="connsiteY17" fmla="*/ 982789 h 1958897"/>
              <a:gd name="connsiteX18" fmla="*/ 145855 w 2041973"/>
              <a:gd name="connsiteY18" fmla="*/ 1016447 h 1958897"/>
              <a:gd name="connsiteX19" fmla="*/ 162684 w 2041973"/>
              <a:gd name="connsiteY19" fmla="*/ 1050106 h 1958897"/>
              <a:gd name="connsiteX20" fmla="*/ 162684 w 2041973"/>
              <a:gd name="connsiteY20" fmla="*/ 1050106 h 1958897"/>
              <a:gd name="connsiteX21" fmla="*/ 347808 w 2041973"/>
              <a:gd name="connsiteY21" fmla="*/ 1532551 h 1958897"/>
              <a:gd name="connsiteX22" fmla="*/ 381467 w 2041973"/>
              <a:gd name="connsiteY22" fmla="*/ 1627917 h 1958897"/>
              <a:gd name="connsiteX23" fmla="*/ 460005 w 2041973"/>
              <a:gd name="connsiteY23" fmla="*/ 1784992 h 1958897"/>
              <a:gd name="connsiteX24" fmla="*/ 504883 w 2041973"/>
              <a:gd name="connsiteY24" fmla="*/ 1852310 h 1958897"/>
              <a:gd name="connsiteX25" fmla="*/ 538542 w 2041973"/>
              <a:gd name="connsiteY25" fmla="*/ 1869139 h 1958897"/>
              <a:gd name="connsiteX26" fmla="*/ 577811 w 2041973"/>
              <a:gd name="connsiteY26" fmla="*/ 1891579 h 1958897"/>
              <a:gd name="connsiteX27" fmla="*/ 611470 w 2041973"/>
              <a:gd name="connsiteY27" fmla="*/ 1902798 h 1958897"/>
              <a:gd name="connsiteX28" fmla="*/ 633909 w 2041973"/>
              <a:gd name="connsiteY28" fmla="*/ 1919628 h 1958897"/>
              <a:gd name="connsiteX29" fmla="*/ 656348 w 2041973"/>
              <a:gd name="connsiteY29" fmla="*/ 1925238 h 1958897"/>
              <a:gd name="connsiteX30" fmla="*/ 690007 w 2041973"/>
              <a:gd name="connsiteY30" fmla="*/ 1947677 h 1958897"/>
              <a:gd name="connsiteX31" fmla="*/ 690007 w 2041973"/>
              <a:gd name="connsiteY31" fmla="*/ 1947677 h 1958897"/>
              <a:gd name="connsiteX0" fmla="*/ 751715 w 2041973"/>
              <a:gd name="connsiteY0" fmla="*/ 1958897 h 1958897"/>
              <a:gd name="connsiteX1" fmla="*/ 2041973 w 2041973"/>
              <a:gd name="connsiteY1" fmla="*/ 1240840 h 1958897"/>
              <a:gd name="connsiteX2" fmla="*/ 1912947 w 2041973"/>
              <a:gd name="connsiteY2" fmla="*/ 937910 h 1958897"/>
              <a:gd name="connsiteX3" fmla="*/ 1638066 w 2041973"/>
              <a:gd name="connsiteY3" fmla="*/ 556443 h 1958897"/>
              <a:gd name="connsiteX4" fmla="*/ 1312697 w 2041973"/>
              <a:gd name="connsiteY4" fmla="*/ 298391 h 1958897"/>
              <a:gd name="connsiteX5" fmla="*/ 1183671 w 2041973"/>
              <a:gd name="connsiteY5" fmla="*/ 231073 h 1958897"/>
              <a:gd name="connsiteX6" fmla="*/ 1144402 w 2041973"/>
              <a:gd name="connsiteY6" fmla="*/ 208634 h 1958897"/>
              <a:gd name="connsiteX7" fmla="*/ 1110743 w 2041973"/>
              <a:gd name="connsiteY7" fmla="*/ 197414 h 1958897"/>
              <a:gd name="connsiteX8" fmla="*/ 1082694 w 2041973"/>
              <a:gd name="connsiteY8" fmla="*/ 174975 h 1958897"/>
              <a:gd name="connsiteX9" fmla="*/ 1082694 w 2041973"/>
              <a:gd name="connsiteY9" fmla="*/ 174975 h 1958897"/>
              <a:gd name="connsiteX10" fmla="*/ 678787 w 2041973"/>
              <a:gd name="connsiteY10" fmla="*/ 23510 h 1958897"/>
              <a:gd name="connsiteX11" fmla="*/ 207563 w 2041973"/>
              <a:gd name="connsiteY11" fmla="*/ 34730 h 1958897"/>
              <a:gd name="connsiteX12" fmla="*/ 207563 w 2041973"/>
              <a:gd name="connsiteY12" fmla="*/ 34730 h 1958897"/>
              <a:gd name="connsiteX13" fmla="*/ 5609 w 2041973"/>
              <a:gd name="connsiteY13" fmla="*/ 315220 h 1958897"/>
              <a:gd name="connsiteX14" fmla="*/ 16829 w 2041973"/>
              <a:gd name="connsiteY14" fmla="*/ 505954 h 1958897"/>
              <a:gd name="connsiteX15" fmla="*/ 106586 w 2041973"/>
              <a:gd name="connsiteY15" fmla="*/ 775225 h 1958897"/>
              <a:gd name="connsiteX16" fmla="*/ 129025 w 2041973"/>
              <a:gd name="connsiteY16" fmla="*/ 904251 h 1958897"/>
              <a:gd name="connsiteX17" fmla="*/ 140245 w 2041973"/>
              <a:gd name="connsiteY17" fmla="*/ 982789 h 1958897"/>
              <a:gd name="connsiteX18" fmla="*/ 145855 w 2041973"/>
              <a:gd name="connsiteY18" fmla="*/ 1016447 h 1958897"/>
              <a:gd name="connsiteX19" fmla="*/ 162684 w 2041973"/>
              <a:gd name="connsiteY19" fmla="*/ 1050106 h 1958897"/>
              <a:gd name="connsiteX20" fmla="*/ 162684 w 2041973"/>
              <a:gd name="connsiteY20" fmla="*/ 1050106 h 1958897"/>
              <a:gd name="connsiteX21" fmla="*/ 347808 w 2041973"/>
              <a:gd name="connsiteY21" fmla="*/ 1532551 h 1958897"/>
              <a:gd name="connsiteX22" fmla="*/ 381467 w 2041973"/>
              <a:gd name="connsiteY22" fmla="*/ 1627917 h 1958897"/>
              <a:gd name="connsiteX23" fmla="*/ 460005 w 2041973"/>
              <a:gd name="connsiteY23" fmla="*/ 1784992 h 1958897"/>
              <a:gd name="connsiteX24" fmla="*/ 504883 w 2041973"/>
              <a:gd name="connsiteY24" fmla="*/ 1852310 h 1958897"/>
              <a:gd name="connsiteX25" fmla="*/ 538542 w 2041973"/>
              <a:gd name="connsiteY25" fmla="*/ 1869139 h 1958897"/>
              <a:gd name="connsiteX26" fmla="*/ 577811 w 2041973"/>
              <a:gd name="connsiteY26" fmla="*/ 1891579 h 1958897"/>
              <a:gd name="connsiteX27" fmla="*/ 611470 w 2041973"/>
              <a:gd name="connsiteY27" fmla="*/ 1902798 h 1958897"/>
              <a:gd name="connsiteX28" fmla="*/ 633909 w 2041973"/>
              <a:gd name="connsiteY28" fmla="*/ 1919628 h 1958897"/>
              <a:gd name="connsiteX29" fmla="*/ 656348 w 2041973"/>
              <a:gd name="connsiteY29" fmla="*/ 1925238 h 1958897"/>
              <a:gd name="connsiteX30" fmla="*/ 690007 w 2041973"/>
              <a:gd name="connsiteY30" fmla="*/ 1947677 h 1958897"/>
              <a:gd name="connsiteX31" fmla="*/ 690007 w 2041973"/>
              <a:gd name="connsiteY31" fmla="*/ 1947677 h 1958897"/>
              <a:gd name="connsiteX32" fmla="*/ 751715 w 2041973"/>
              <a:gd name="connsiteY32" fmla="*/ 1958897 h 195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41973" h="1958897">
                <a:moveTo>
                  <a:pt x="751715" y="1958897"/>
                </a:moveTo>
                <a:lnTo>
                  <a:pt x="2041973" y="1240840"/>
                </a:lnTo>
                <a:lnTo>
                  <a:pt x="1912947" y="937910"/>
                </a:lnTo>
                <a:lnTo>
                  <a:pt x="1638066" y="556443"/>
                </a:lnTo>
                <a:cubicBezTo>
                  <a:pt x="1234425" y="190350"/>
                  <a:pt x="1534988" y="419641"/>
                  <a:pt x="1312697" y="298391"/>
                </a:cubicBezTo>
                <a:cubicBezTo>
                  <a:pt x="1182847" y="227563"/>
                  <a:pt x="1255413" y="245422"/>
                  <a:pt x="1183671" y="231073"/>
                </a:cubicBezTo>
                <a:cubicBezTo>
                  <a:pt x="1170581" y="223593"/>
                  <a:pt x="1158090" y="214952"/>
                  <a:pt x="1144402" y="208634"/>
                </a:cubicBezTo>
                <a:cubicBezTo>
                  <a:pt x="1133664" y="203678"/>
                  <a:pt x="1121550" y="202217"/>
                  <a:pt x="1110743" y="197414"/>
                </a:cubicBezTo>
                <a:cubicBezTo>
                  <a:pt x="1098004" y="191752"/>
                  <a:pt x="1092020" y="184301"/>
                  <a:pt x="1082694" y="174975"/>
                </a:cubicBezTo>
                <a:lnTo>
                  <a:pt x="1082694" y="174975"/>
                </a:lnTo>
                <a:lnTo>
                  <a:pt x="678787" y="23510"/>
                </a:lnTo>
                <a:cubicBezTo>
                  <a:pt x="214601" y="29171"/>
                  <a:pt x="355937" y="-39463"/>
                  <a:pt x="207563" y="34730"/>
                </a:cubicBezTo>
                <a:lnTo>
                  <a:pt x="207563" y="34730"/>
                </a:lnTo>
                <a:lnTo>
                  <a:pt x="5609" y="315220"/>
                </a:lnTo>
                <a:cubicBezTo>
                  <a:pt x="322" y="399823"/>
                  <a:pt x="-7717" y="420041"/>
                  <a:pt x="16829" y="505954"/>
                </a:cubicBezTo>
                <a:cubicBezTo>
                  <a:pt x="23641" y="529795"/>
                  <a:pt x="96723" y="718511"/>
                  <a:pt x="106586" y="775225"/>
                </a:cubicBezTo>
                <a:cubicBezTo>
                  <a:pt x="114066" y="818234"/>
                  <a:pt x="122851" y="861036"/>
                  <a:pt x="129025" y="904251"/>
                </a:cubicBezTo>
                <a:cubicBezTo>
                  <a:pt x="132765" y="930430"/>
                  <a:pt x="136322" y="956636"/>
                  <a:pt x="140245" y="982789"/>
                </a:cubicBezTo>
                <a:cubicBezTo>
                  <a:pt x="141932" y="994037"/>
                  <a:pt x="142258" y="1005657"/>
                  <a:pt x="145855" y="1016447"/>
                </a:cubicBezTo>
                <a:cubicBezTo>
                  <a:pt x="149822" y="1028347"/>
                  <a:pt x="157074" y="1038886"/>
                  <a:pt x="162684" y="1050106"/>
                </a:cubicBezTo>
                <a:lnTo>
                  <a:pt x="162684" y="1050106"/>
                </a:lnTo>
                <a:lnTo>
                  <a:pt x="347808" y="1532551"/>
                </a:lnTo>
                <a:cubicBezTo>
                  <a:pt x="359028" y="1564340"/>
                  <a:pt x="368501" y="1596800"/>
                  <a:pt x="381467" y="1627917"/>
                </a:cubicBezTo>
                <a:cubicBezTo>
                  <a:pt x="395932" y="1662632"/>
                  <a:pt x="434539" y="1743855"/>
                  <a:pt x="460005" y="1784992"/>
                </a:cubicBezTo>
                <a:cubicBezTo>
                  <a:pt x="474200" y="1807922"/>
                  <a:pt x="480761" y="1840250"/>
                  <a:pt x="504883" y="1852310"/>
                </a:cubicBezTo>
                <a:cubicBezTo>
                  <a:pt x="516103" y="1857920"/>
                  <a:pt x="527497" y="1863192"/>
                  <a:pt x="538542" y="1869139"/>
                </a:cubicBezTo>
                <a:cubicBezTo>
                  <a:pt x="551816" y="1876287"/>
                  <a:pt x="564122" y="1885261"/>
                  <a:pt x="577811" y="1891579"/>
                </a:cubicBezTo>
                <a:cubicBezTo>
                  <a:pt x="588549" y="1896535"/>
                  <a:pt x="600250" y="1899058"/>
                  <a:pt x="611470" y="1902798"/>
                </a:cubicBezTo>
                <a:cubicBezTo>
                  <a:pt x="618950" y="1908408"/>
                  <a:pt x="625546" y="1915447"/>
                  <a:pt x="633909" y="1919628"/>
                </a:cubicBezTo>
                <a:cubicBezTo>
                  <a:pt x="640805" y="1923076"/>
                  <a:pt x="650074" y="1920757"/>
                  <a:pt x="656348" y="1925238"/>
                </a:cubicBezTo>
                <a:cubicBezTo>
                  <a:pt x="694046" y="1952165"/>
                  <a:pt x="653328" y="1947677"/>
                  <a:pt x="690007" y="1947677"/>
                </a:cubicBezTo>
                <a:lnTo>
                  <a:pt x="690007" y="1947677"/>
                </a:lnTo>
                <a:lnTo>
                  <a:pt x="751715" y="1958897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D64DCEF1-39DF-B7BD-5C3F-5526394D932D}"/>
              </a:ext>
            </a:extLst>
          </p:cNvPr>
          <p:cNvSpPr/>
          <p:nvPr/>
        </p:nvSpPr>
        <p:spPr>
          <a:xfrm>
            <a:off x="260197" y="3424232"/>
            <a:ext cx="2645688" cy="3240229"/>
          </a:xfrm>
          <a:custGeom>
            <a:avLst/>
            <a:gdLst>
              <a:gd name="connsiteX0" fmla="*/ 196344 w 2479539"/>
              <a:gd name="connsiteY0" fmla="*/ 1222960 h 2995662"/>
              <a:gd name="connsiteX1" fmla="*/ 0 w 2479539"/>
              <a:gd name="connsiteY1" fmla="*/ 375878 h 2995662"/>
              <a:gd name="connsiteX2" fmla="*/ 129026 w 2479539"/>
              <a:gd name="connsiteY2" fmla="*/ 190754 h 2995662"/>
              <a:gd name="connsiteX3" fmla="*/ 201954 w 2479539"/>
              <a:gd name="connsiteY3" fmla="*/ 129046 h 2995662"/>
              <a:gd name="connsiteX4" fmla="*/ 269272 w 2479539"/>
              <a:gd name="connsiteY4" fmla="*/ 84168 h 2995662"/>
              <a:gd name="connsiteX5" fmla="*/ 280491 w 2479539"/>
              <a:gd name="connsiteY5" fmla="*/ 61729 h 2995662"/>
              <a:gd name="connsiteX6" fmla="*/ 325370 w 2479539"/>
              <a:gd name="connsiteY6" fmla="*/ 44899 h 2995662"/>
              <a:gd name="connsiteX7" fmla="*/ 420737 w 2479539"/>
              <a:gd name="connsiteY7" fmla="*/ 22460 h 2995662"/>
              <a:gd name="connsiteX8" fmla="*/ 482445 w 2479539"/>
              <a:gd name="connsiteY8" fmla="*/ 11240 h 2995662"/>
              <a:gd name="connsiteX9" fmla="*/ 532933 w 2479539"/>
              <a:gd name="connsiteY9" fmla="*/ 21 h 2995662"/>
              <a:gd name="connsiteX10" fmla="*/ 532933 w 2479539"/>
              <a:gd name="connsiteY10" fmla="*/ 21 h 2995662"/>
              <a:gd name="connsiteX11" fmla="*/ 1088305 w 2479539"/>
              <a:gd name="connsiteY11" fmla="*/ 185145 h 2995662"/>
              <a:gd name="connsiteX12" fmla="*/ 1834410 w 2479539"/>
              <a:gd name="connsiteY12" fmla="*/ 1121984 h 2995662"/>
              <a:gd name="connsiteX13" fmla="*/ 2260756 w 2479539"/>
              <a:gd name="connsiteY13" fmla="*/ 1918578 h 2995662"/>
              <a:gd name="connsiteX14" fmla="*/ 2479539 w 2479539"/>
              <a:gd name="connsiteY14" fmla="*/ 2417851 h 2995662"/>
              <a:gd name="connsiteX15" fmla="*/ 2429051 w 2479539"/>
              <a:gd name="connsiteY15" fmla="*/ 2574926 h 2995662"/>
              <a:gd name="connsiteX16" fmla="*/ 2389782 w 2479539"/>
              <a:gd name="connsiteY16" fmla="*/ 2659073 h 2995662"/>
              <a:gd name="connsiteX17" fmla="*/ 2339294 w 2479539"/>
              <a:gd name="connsiteY17" fmla="*/ 2788099 h 2995662"/>
              <a:gd name="connsiteX18" fmla="*/ 2339294 w 2479539"/>
              <a:gd name="connsiteY18" fmla="*/ 2788099 h 2995662"/>
              <a:gd name="connsiteX19" fmla="*/ 2300025 w 2479539"/>
              <a:gd name="connsiteY19" fmla="*/ 2866637 h 2995662"/>
              <a:gd name="connsiteX20" fmla="*/ 2277586 w 2479539"/>
              <a:gd name="connsiteY20" fmla="*/ 2883466 h 2995662"/>
              <a:gd name="connsiteX21" fmla="*/ 2210268 w 2479539"/>
              <a:gd name="connsiteY21" fmla="*/ 2922735 h 2995662"/>
              <a:gd name="connsiteX22" fmla="*/ 2193438 w 2479539"/>
              <a:gd name="connsiteY22" fmla="*/ 2928345 h 2995662"/>
              <a:gd name="connsiteX23" fmla="*/ 2193438 w 2479539"/>
              <a:gd name="connsiteY23" fmla="*/ 2928345 h 2995662"/>
              <a:gd name="connsiteX24" fmla="*/ 1783922 w 2479539"/>
              <a:gd name="connsiteY24" fmla="*/ 2995662 h 2995662"/>
              <a:gd name="connsiteX25" fmla="*/ 1660506 w 2479539"/>
              <a:gd name="connsiteY25" fmla="*/ 2905905 h 2995662"/>
              <a:gd name="connsiteX26" fmla="*/ 1424894 w 2479539"/>
              <a:gd name="connsiteY26" fmla="*/ 2782489 h 2995662"/>
              <a:gd name="connsiteX27" fmla="*/ 1329527 w 2479539"/>
              <a:gd name="connsiteY27" fmla="*/ 2748830 h 2995662"/>
              <a:gd name="connsiteX28" fmla="*/ 1144403 w 2479539"/>
              <a:gd name="connsiteY28" fmla="*/ 2748830 h 2995662"/>
              <a:gd name="connsiteX29" fmla="*/ 1127573 w 2479539"/>
              <a:gd name="connsiteY29" fmla="*/ 2732001 h 2995662"/>
              <a:gd name="connsiteX30" fmla="*/ 1110744 w 2479539"/>
              <a:gd name="connsiteY30" fmla="*/ 2726391 h 2995662"/>
              <a:gd name="connsiteX31" fmla="*/ 1110744 w 2479539"/>
              <a:gd name="connsiteY31" fmla="*/ 2720781 h 2995662"/>
              <a:gd name="connsiteX32" fmla="*/ 1110744 w 2479539"/>
              <a:gd name="connsiteY32" fmla="*/ 2720781 h 2995662"/>
              <a:gd name="connsiteX33" fmla="*/ 493664 w 2479539"/>
              <a:gd name="connsiteY33" fmla="*/ 1974676 h 2995662"/>
              <a:gd name="connsiteX34" fmla="*/ 252442 w 2479539"/>
              <a:gd name="connsiteY34" fmla="*/ 1548330 h 2995662"/>
              <a:gd name="connsiteX35" fmla="*/ 190734 w 2479539"/>
              <a:gd name="connsiteY35" fmla="*/ 1396865 h 2995662"/>
              <a:gd name="connsiteX36" fmla="*/ 162685 w 2479539"/>
              <a:gd name="connsiteY36" fmla="*/ 1323937 h 2995662"/>
              <a:gd name="connsiteX37" fmla="*/ 173905 w 2479539"/>
              <a:gd name="connsiteY37" fmla="*/ 1279059 h 2995662"/>
              <a:gd name="connsiteX38" fmla="*/ 185124 w 2479539"/>
              <a:gd name="connsiteY38" fmla="*/ 1239790 h 2995662"/>
              <a:gd name="connsiteX39" fmla="*/ 190734 w 2479539"/>
              <a:gd name="connsiteY39" fmla="*/ 1211741 h 2995662"/>
              <a:gd name="connsiteX40" fmla="*/ 196344 w 2479539"/>
              <a:gd name="connsiteY40" fmla="*/ 1222960 h 299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79539" h="2995662">
                <a:moveTo>
                  <a:pt x="196344" y="1222960"/>
                </a:moveTo>
                <a:cubicBezTo>
                  <a:pt x="164555" y="1083650"/>
                  <a:pt x="65448" y="658239"/>
                  <a:pt x="0" y="375878"/>
                </a:cubicBezTo>
                <a:cubicBezTo>
                  <a:pt x="59801" y="267149"/>
                  <a:pt x="46593" y="269889"/>
                  <a:pt x="129026" y="190754"/>
                </a:cubicBezTo>
                <a:cubicBezTo>
                  <a:pt x="151998" y="168701"/>
                  <a:pt x="176601" y="148314"/>
                  <a:pt x="201954" y="129046"/>
                </a:cubicBezTo>
                <a:cubicBezTo>
                  <a:pt x="223425" y="112728"/>
                  <a:pt x="269272" y="84168"/>
                  <a:pt x="269272" y="84168"/>
                </a:cubicBezTo>
                <a:cubicBezTo>
                  <a:pt x="273012" y="76688"/>
                  <a:pt x="274142" y="67171"/>
                  <a:pt x="280491" y="61729"/>
                </a:cubicBezTo>
                <a:cubicBezTo>
                  <a:pt x="282611" y="59912"/>
                  <a:pt x="317437" y="46882"/>
                  <a:pt x="325370" y="44899"/>
                </a:cubicBezTo>
                <a:cubicBezTo>
                  <a:pt x="357052" y="36979"/>
                  <a:pt x="388805" y="29303"/>
                  <a:pt x="420737" y="22460"/>
                </a:cubicBezTo>
                <a:cubicBezTo>
                  <a:pt x="441180" y="18079"/>
                  <a:pt x="462036" y="15775"/>
                  <a:pt x="482445" y="11240"/>
                </a:cubicBezTo>
                <a:cubicBezTo>
                  <a:pt x="537554" y="-1006"/>
                  <a:pt x="504736" y="21"/>
                  <a:pt x="532933" y="21"/>
                </a:cubicBezTo>
                <a:lnTo>
                  <a:pt x="532933" y="21"/>
                </a:lnTo>
                <a:lnTo>
                  <a:pt x="1088305" y="185145"/>
                </a:lnTo>
                <a:lnTo>
                  <a:pt x="1834410" y="1121984"/>
                </a:lnTo>
                <a:lnTo>
                  <a:pt x="2260756" y="1918578"/>
                </a:lnTo>
                <a:lnTo>
                  <a:pt x="2479539" y="2417851"/>
                </a:lnTo>
                <a:cubicBezTo>
                  <a:pt x="2461137" y="2537459"/>
                  <a:pt x="2481835" y="2448245"/>
                  <a:pt x="2429051" y="2574926"/>
                </a:cubicBezTo>
                <a:cubicBezTo>
                  <a:pt x="2393896" y="2659297"/>
                  <a:pt x="2432749" y="2594622"/>
                  <a:pt x="2389782" y="2659073"/>
                </a:cubicBezTo>
                <a:cubicBezTo>
                  <a:pt x="2372213" y="2738134"/>
                  <a:pt x="2386272" y="2694142"/>
                  <a:pt x="2339294" y="2788099"/>
                </a:cubicBezTo>
                <a:lnTo>
                  <a:pt x="2339294" y="2788099"/>
                </a:lnTo>
                <a:cubicBezTo>
                  <a:pt x="2327335" y="2829953"/>
                  <a:pt x="2331637" y="2831512"/>
                  <a:pt x="2300025" y="2866637"/>
                </a:cubicBezTo>
                <a:cubicBezTo>
                  <a:pt x="2293771" y="2873586"/>
                  <a:pt x="2285514" y="2878511"/>
                  <a:pt x="2277586" y="2883466"/>
                </a:cubicBezTo>
                <a:cubicBezTo>
                  <a:pt x="2255557" y="2897234"/>
                  <a:pt x="2234913" y="2914520"/>
                  <a:pt x="2210268" y="2922735"/>
                </a:cubicBezTo>
                <a:lnTo>
                  <a:pt x="2193438" y="2928345"/>
                </a:lnTo>
                <a:lnTo>
                  <a:pt x="2193438" y="2928345"/>
                </a:lnTo>
                <a:lnTo>
                  <a:pt x="1783922" y="2995662"/>
                </a:lnTo>
                <a:cubicBezTo>
                  <a:pt x="1742783" y="2965743"/>
                  <a:pt x="1703264" y="2933460"/>
                  <a:pt x="1660506" y="2905905"/>
                </a:cubicBezTo>
                <a:cubicBezTo>
                  <a:pt x="1586091" y="2857949"/>
                  <a:pt x="1505435" y="2818863"/>
                  <a:pt x="1424894" y="2782489"/>
                </a:cubicBezTo>
                <a:cubicBezTo>
                  <a:pt x="1359349" y="2752888"/>
                  <a:pt x="1377266" y="2758378"/>
                  <a:pt x="1329527" y="2748830"/>
                </a:cubicBezTo>
                <a:cubicBezTo>
                  <a:pt x="1271420" y="2752462"/>
                  <a:pt x="1202314" y="2760412"/>
                  <a:pt x="1144403" y="2748830"/>
                </a:cubicBezTo>
                <a:cubicBezTo>
                  <a:pt x="1136624" y="2747274"/>
                  <a:pt x="1134174" y="2736402"/>
                  <a:pt x="1127573" y="2732001"/>
                </a:cubicBezTo>
                <a:cubicBezTo>
                  <a:pt x="1122653" y="2728721"/>
                  <a:pt x="1115664" y="2729671"/>
                  <a:pt x="1110744" y="2726391"/>
                </a:cubicBezTo>
                <a:cubicBezTo>
                  <a:pt x="1109188" y="2725354"/>
                  <a:pt x="1110744" y="2722651"/>
                  <a:pt x="1110744" y="2720781"/>
                </a:cubicBezTo>
                <a:lnTo>
                  <a:pt x="1110744" y="2720781"/>
                </a:lnTo>
                <a:lnTo>
                  <a:pt x="493664" y="1974676"/>
                </a:lnTo>
                <a:cubicBezTo>
                  <a:pt x="413257" y="1832561"/>
                  <a:pt x="300461" y="1704395"/>
                  <a:pt x="252442" y="1548330"/>
                </a:cubicBezTo>
                <a:cubicBezTo>
                  <a:pt x="210393" y="1411670"/>
                  <a:pt x="254039" y="1539300"/>
                  <a:pt x="190734" y="1396865"/>
                </a:cubicBezTo>
                <a:cubicBezTo>
                  <a:pt x="180156" y="1373064"/>
                  <a:pt x="162685" y="1323937"/>
                  <a:pt x="162685" y="1323937"/>
                </a:cubicBezTo>
                <a:cubicBezTo>
                  <a:pt x="166425" y="1308978"/>
                  <a:pt x="169669" y="1293886"/>
                  <a:pt x="173905" y="1279059"/>
                </a:cubicBezTo>
                <a:cubicBezTo>
                  <a:pt x="177645" y="1265969"/>
                  <a:pt x="181822" y="1252997"/>
                  <a:pt x="185124" y="1239790"/>
                </a:cubicBezTo>
                <a:cubicBezTo>
                  <a:pt x="187436" y="1230540"/>
                  <a:pt x="187386" y="1220669"/>
                  <a:pt x="190734" y="1211741"/>
                </a:cubicBezTo>
                <a:cubicBezTo>
                  <a:pt x="193101" y="1205428"/>
                  <a:pt x="228133" y="1362270"/>
                  <a:pt x="196344" y="1222960"/>
                </a:cubicBezTo>
                <a:close/>
              </a:path>
            </a:pathLst>
          </a:custGeom>
          <a:solidFill>
            <a:srgbClr val="F17F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0C616-7B0D-FA58-7FDD-F61C60C1C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88" t="40211" r="31746" b="26032"/>
          <a:stretch/>
        </p:blipFill>
        <p:spPr>
          <a:xfrm>
            <a:off x="220841" y="1286185"/>
            <a:ext cx="1449540" cy="145868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CD07CE8-19CF-9FC2-E0ED-AF538A6F7116}"/>
              </a:ext>
            </a:extLst>
          </p:cNvPr>
          <p:cNvGrpSpPr/>
          <p:nvPr/>
        </p:nvGrpSpPr>
        <p:grpSpPr>
          <a:xfrm rot="19920953">
            <a:off x="1237783" y="4901244"/>
            <a:ext cx="674912" cy="209295"/>
            <a:chOff x="4071257" y="538191"/>
            <a:chExt cx="674912" cy="209295"/>
          </a:xfrm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ACAA15B0-90EF-DAF0-058F-04471D7942E1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E677419C-9674-594F-3FE0-E818ECDD8CFA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053D4A-93A9-2BD3-C752-955040D5CCC1}"/>
              </a:ext>
            </a:extLst>
          </p:cNvPr>
          <p:cNvGrpSpPr/>
          <p:nvPr/>
        </p:nvGrpSpPr>
        <p:grpSpPr>
          <a:xfrm rot="3720953">
            <a:off x="1236597" y="4894060"/>
            <a:ext cx="674912" cy="209295"/>
            <a:chOff x="4071257" y="538191"/>
            <a:chExt cx="674912" cy="209295"/>
          </a:xfrm>
          <a:solidFill>
            <a:srgbClr val="92D050"/>
          </a:solidFill>
        </p:grpSpPr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079DD6AC-CC27-3B85-FC70-F79365F9DCDC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1BCB84C0-FD24-3668-9EEE-E0B3B4B5410A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832817-C935-E2F2-D4ED-8F29FD732E49}"/>
                  </a:ext>
                </a:extLst>
              </p:cNvPr>
              <p:cNvSpPr txBox="1"/>
              <p:nvPr/>
            </p:nvSpPr>
            <p:spPr>
              <a:xfrm>
                <a:off x="780015" y="4923686"/>
                <a:ext cx="526773" cy="48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832817-C935-E2F2-D4ED-8F29FD732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15" y="4923686"/>
                <a:ext cx="526773" cy="4889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676667-7E60-6B36-7C30-B7863195F31B}"/>
                  </a:ext>
                </a:extLst>
              </p:cNvPr>
              <p:cNvSpPr txBox="1"/>
              <p:nvPr/>
            </p:nvSpPr>
            <p:spPr>
              <a:xfrm>
                <a:off x="993418" y="4180075"/>
                <a:ext cx="526773" cy="487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676667-7E60-6B36-7C30-B7863195F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418" y="4180075"/>
                <a:ext cx="526773" cy="487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1104BBF-6B84-622D-84D5-7348D760D156}"/>
              </a:ext>
            </a:extLst>
          </p:cNvPr>
          <p:cNvGrpSpPr/>
          <p:nvPr/>
        </p:nvGrpSpPr>
        <p:grpSpPr>
          <a:xfrm rot="16200000">
            <a:off x="3898690" y="3736442"/>
            <a:ext cx="674912" cy="674912"/>
            <a:chOff x="3763129" y="2255575"/>
            <a:chExt cx="674912" cy="67491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2EDF181B-4074-F722-6331-B7AC2B036574}"/>
                </a:ext>
              </a:extLst>
            </p:cNvPr>
            <p:cNvGrpSpPr/>
            <p:nvPr/>
          </p:nvGrpSpPr>
          <p:grpSpPr>
            <a:xfrm rot="19920953">
              <a:off x="3763129" y="2495567"/>
              <a:ext cx="674912" cy="209295"/>
              <a:chOff x="4071257" y="538191"/>
              <a:chExt cx="674912" cy="209295"/>
            </a:xfrm>
          </p:grpSpPr>
          <p:sp>
            <p:nvSpPr>
              <p:cNvPr id="14" name="Стрелка: вправо 13">
                <a:extLst>
                  <a:ext uri="{FF2B5EF4-FFF2-40B4-BE49-F238E27FC236}">
                    <a16:creationId xmlns:a16="http://schemas.microsoft.com/office/drawing/2014/main" id="{E21FDAE6-02A7-5B95-4412-F3290A6BDCBA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Стрелка: вправо 14">
                <a:extLst>
                  <a:ext uri="{FF2B5EF4-FFF2-40B4-BE49-F238E27FC236}">
                    <a16:creationId xmlns:a16="http://schemas.microsoft.com/office/drawing/2014/main" id="{1B6286C7-3903-CDAE-5B3B-E56C505380F2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76FAA3A-C832-BB53-6B97-A3B579AE5ED8}"/>
                </a:ext>
              </a:extLst>
            </p:cNvPr>
            <p:cNvGrpSpPr/>
            <p:nvPr/>
          </p:nvGrpSpPr>
          <p:grpSpPr>
            <a:xfrm rot="3720953">
              <a:off x="3761943" y="2488383"/>
              <a:ext cx="674912" cy="209295"/>
              <a:chOff x="4071257" y="538191"/>
              <a:chExt cx="674912" cy="209295"/>
            </a:xfrm>
            <a:solidFill>
              <a:srgbClr val="00B0F0"/>
            </a:solidFill>
          </p:grpSpPr>
          <p:sp>
            <p:nvSpPr>
              <p:cNvPr id="17" name="Стрелка: вправо 16">
                <a:extLst>
                  <a:ext uri="{FF2B5EF4-FFF2-40B4-BE49-F238E27FC236}">
                    <a16:creationId xmlns:a16="http://schemas.microsoft.com/office/drawing/2014/main" id="{F4FECE05-2633-CFA7-A087-A13E111355B0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Стрелка: вправо 17">
                <a:extLst>
                  <a:ext uri="{FF2B5EF4-FFF2-40B4-BE49-F238E27FC236}">
                    <a16:creationId xmlns:a16="http://schemas.microsoft.com/office/drawing/2014/main" id="{5268D2E3-0260-6B28-D84E-ADC8D5151A0C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70B9977-71FE-8EEB-A2A8-F35E30BA45EB}"/>
              </a:ext>
            </a:extLst>
          </p:cNvPr>
          <p:cNvGrpSpPr/>
          <p:nvPr/>
        </p:nvGrpSpPr>
        <p:grpSpPr>
          <a:xfrm>
            <a:off x="4831450" y="5345114"/>
            <a:ext cx="674912" cy="674912"/>
            <a:chOff x="4538219" y="3341644"/>
            <a:chExt cx="674912" cy="674912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12A1A44-873A-573D-4D20-0142362F9487}"/>
                </a:ext>
              </a:extLst>
            </p:cNvPr>
            <p:cNvGrpSpPr/>
            <p:nvPr/>
          </p:nvGrpSpPr>
          <p:grpSpPr>
            <a:xfrm rot="14520953">
              <a:off x="4545403" y="3574452"/>
              <a:ext cx="674912" cy="209295"/>
              <a:chOff x="4071257" y="538191"/>
              <a:chExt cx="674912" cy="209295"/>
            </a:xfrm>
          </p:grpSpPr>
          <p:sp>
            <p:nvSpPr>
              <p:cNvPr id="25" name="Стрелка: вправо 24">
                <a:extLst>
                  <a:ext uri="{FF2B5EF4-FFF2-40B4-BE49-F238E27FC236}">
                    <a16:creationId xmlns:a16="http://schemas.microsoft.com/office/drawing/2014/main" id="{F3DA2732-17D7-C38E-94B1-B929C68E209D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Стрелка: вправо 25">
                <a:extLst>
                  <a:ext uri="{FF2B5EF4-FFF2-40B4-BE49-F238E27FC236}">
                    <a16:creationId xmlns:a16="http://schemas.microsoft.com/office/drawing/2014/main" id="{DAFE93E0-F0BB-4995-21BF-FB55D5BFC01A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54FBF902-3E8A-076A-B3C9-BE0B5683FEDE}"/>
                </a:ext>
              </a:extLst>
            </p:cNvPr>
            <p:cNvGrpSpPr/>
            <p:nvPr/>
          </p:nvGrpSpPr>
          <p:grpSpPr>
            <a:xfrm rot="19920953">
              <a:off x="4538219" y="3575638"/>
              <a:ext cx="674912" cy="209295"/>
              <a:chOff x="4071257" y="538191"/>
              <a:chExt cx="674912" cy="20929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" name="Стрелка: вправо 22">
                <a:extLst>
                  <a:ext uri="{FF2B5EF4-FFF2-40B4-BE49-F238E27FC236}">
                    <a16:creationId xmlns:a16="http://schemas.microsoft.com/office/drawing/2014/main" id="{A76386C0-684C-69C3-E750-0A0F80C79562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Стрелка: вправо 23">
                <a:extLst>
                  <a:ext uri="{FF2B5EF4-FFF2-40B4-BE49-F238E27FC236}">
                    <a16:creationId xmlns:a16="http://schemas.microsoft.com/office/drawing/2014/main" id="{E56343D3-DF4F-F2AE-1C7E-3D0A4A764316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FEA2F7-4B66-E8E3-B9E1-0C1338BCC332}"/>
                  </a:ext>
                </a:extLst>
              </p:cNvPr>
              <p:cNvSpPr txBox="1"/>
              <p:nvPr/>
            </p:nvSpPr>
            <p:spPr>
              <a:xfrm>
                <a:off x="3985372" y="3373623"/>
                <a:ext cx="5267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BFEA2F7-4B66-E8E3-B9E1-0C1338BCC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372" y="3373623"/>
                <a:ext cx="526773" cy="461665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BC94BF-D043-5612-53E7-FED204FAA741}"/>
                  </a:ext>
                </a:extLst>
              </p:cNvPr>
              <p:cNvSpPr txBox="1"/>
              <p:nvPr/>
            </p:nvSpPr>
            <p:spPr>
              <a:xfrm>
                <a:off x="4491979" y="3619829"/>
                <a:ext cx="5267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BC94BF-D043-5612-53E7-FED204FAA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79" y="3619829"/>
                <a:ext cx="526773" cy="461665"/>
              </a:xfrm>
              <a:prstGeom prst="rect">
                <a:avLst/>
              </a:prstGeom>
              <a:blipFill>
                <a:blip r:embed="rId6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8FCA2B-8A15-11EC-C818-6B8317E3843D}"/>
                  </a:ext>
                </a:extLst>
              </p:cNvPr>
              <p:cNvSpPr txBox="1"/>
              <p:nvPr/>
            </p:nvSpPr>
            <p:spPr>
              <a:xfrm>
                <a:off x="4833690" y="4931933"/>
                <a:ext cx="526773" cy="510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8FCA2B-8A15-11EC-C818-6B8317E38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690" y="4931933"/>
                <a:ext cx="526773" cy="5105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1736EB-C7E7-C5A3-8D6E-081FEDBADCDD}"/>
                  </a:ext>
                </a:extLst>
              </p:cNvPr>
              <p:cNvSpPr txBox="1"/>
              <p:nvPr/>
            </p:nvSpPr>
            <p:spPr>
              <a:xfrm>
                <a:off x="5441571" y="5226061"/>
                <a:ext cx="526773" cy="508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1736EB-C7E7-C5A3-8D6E-081FEDBAD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71" y="5226061"/>
                <a:ext cx="526773" cy="5087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9C1FC5-BE6F-857E-DE56-416C5D9B08E9}"/>
                  </a:ext>
                </a:extLst>
              </p:cNvPr>
              <p:cNvSpPr txBox="1"/>
              <p:nvPr/>
            </p:nvSpPr>
            <p:spPr>
              <a:xfrm>
                <a:off x="5861734" y="2073191"/>
                <a:ext cx="3217918" cy="532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/>
                      </m:sSubSup>
                      <m:r>
                        <a:rPr lang="ru-RU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9C1FC5-BE6F-857E-DE56-416C5D9B0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734" y="2073191"/>
                <a:ext cx="3217918" cy="532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845157D-805F-4F66-78CC-1A44E48AC580}"/>
                  </a:ext>
                </a:extLst>
              </p:cNvPr>
              <p:cNvSpPr txBox="1"/>
              <p:nvPr/>
            </p:nvSpPr>
            <p:spPr>
              <a:xfrm>
                <a:off x="5862034" y="2508789"/>
                <a:ext cx="3234977" cy="532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/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845157D-805F-4F66-78CC-1A44E48AC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034" y="2508789"/>
                <a:ext cx="3234977" cy="5320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780A82-5BCC-B3E9-5F6E-36F8EBB0218D}"/>
                  </a:ext>
                </a:extLst>
              </p:cNvPr>
              <p:cNvSpPr txBox="1"/>
              <p:nvPr/>
            </p:nvSpPr>
            <p:spPr>
              <a:xfrm>
                <a:off x="7256319" y="664961"/>
                <a:ext cx="2936463" cy="508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2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ru-RU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sz="240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2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p>
                    </m:sSub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2400" b="1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780A82-5BCC-B3E9-5F6E-36F8EBB02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319" y="664961"/>
                <a:ext cx="2936463" cy="5087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Левая фигурная скобка 39">
            <a:extLst>
              <a:ext uri="{FF2B5EF4-FFF2-40B4-BE49-F238E27FC236}">
                <a16:creationId xmlns:a16="http://schemas.microsoft.com/office/drawing/2014/main" id="{E7C51846-1163-6FEC-6130-F42C33CFBC5D}"/>
              </a:ext>
            </a:extLst>
          </p:cNvPr>
          <p:cNvSpPr/>
          <p:nvPr/>
        </p:nvSpPr>
        <p:spPr>
          <a:xfrm>
            <a:off x="5842458" y="2215605"/>
            <a:ext cx="119740" cy="74462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730CF2-CC0B-9079-8086-8285DEF4AF4B}"/>
              </a:ext>
            </a:extLst>
          </p:cNvPr>
          <p:cNvSpPr txBox="1"/>
          <p:nvPr/>
        </p:nvSpPr>
        <p:spPr>
          <a:xfrm>
            <a:off x="1657831" y="-54229"/>
            <a:ext cx="8434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</a:t>
            </a:r>
            <a:r>
              <a:rPr lang="ru-RU" sz="2800" b="1" dirty="0" err="1"/>
              <a:t>ейсмическая</a:t>
            </a:r>
            <a:r>
              <a:rPr lang="ru-RU" sz="2800" b="1" dirty="0"/>
              <a:t> разгрузка коры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95F41A-0D8D-7272-8F38-5E87BD339EDF}"/>
                  </a:ext>
                </a:extLst>
              </p:cNvPr>
              <p:cNvSpPr txBox="1"/>
              <p:nvPr/>
            </p:nvSpPr>
            <p:spPr>
              <a:xfrm>
                <a:off x="9164236" y="2367959"/>
                <a:ext cx="2981008" cy="44550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Sup>
                        <m:sSubSupPr>
                          <m:ctrlPr>
                            <a:rPr lang="ru-RU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95F41A-0D8D-7272-8F38-5E87BD339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236" y="2367959"/>
                <a:ext cx="2981008" cy="4455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9681AB7-58FD-9983-5030-15E837402099}"/>
              </a:ext>
            </a:extLst>
          </p:cNvPr>
          <p:cNvSpPr txBox="1"/>
          <p:nvPr/>
        </p:nvSpPr>
        <p:spPr>
          <a:xfrm>
            <a:off x="62055" y="2894780"/>
            <a:ext cx="2509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Начальное состояние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73BFE2-EBB0-9E9F-DCF0-132F4FDE2C15}"/>
              </a:ext>
            </a:extLst>
          </p:cNvPr>
          <p:cNvSpPr txBox="1"/>
          <p:nvPr/>
        </p:nvSpPr>
        <p:spPr>
          <a:xfrm>
            <a:off x="2809261" y="2901747"/>
            <a:ext cx="2921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Афтершоковое</a:t>
            </a:r>
            <a:r>
              <a:rPr lang="ru-RU" b="1" dirty="0"/>
              <a:t> </a:t>
            </a:r>
            <a:r>
              <a:rPr lang="ru-RU" sz="1800" b="1" dirty="0"/>
              <a:t>состояние</a:t>
            </a:r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D4A25D-46EF-2F71-7E09-C91349112AA5}"/>
              </a:ext>
            </a:extLst>
          </p:cNvPr>
          <p:cNvSpPr txBox="1"/>
          <p:nvPr/>
        </p:nvSpPr>
        <p:spPr>
          <a:xfrm>
            <a:off x="360312" y="3479135"/>
            <a:ext cx="565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</a:t>
            </a:r>
            <a:r>
              <a:rPr lang="ru-RU" sz="1800" b="1" dirty="0"/>
              <a:t>СЗ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AE6C20-885E-F19E-8092-C5873074659E}"/>
              </a:ext>
            </a:extLst>
          </p:cNvPr>
          <p:cNvSpPr txBox="1"/>
          <p:nvPr/>
        </p:nvSpPr>
        <p:spPr>
          <a:xfrm>
            <a:off x="2021753" y="6273754"/>
            <a:ext cx="84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ЮЮВ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CA98C6-861F-5BD3-DE51-4C9FE41F9046}"/>
              </a:ext>
            </a:extLst>
          </p:cNvPr>
          <p:cNvSpPr txBox="1"/>
          <p:nvPr/>
        </p:nvSpPr>
        <p:spPr>
          <a:xfrm>
            <a:off x="5859392" y="804468"/>
            <a:ext cx="13419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71B1E2-B1FE-904F-044F-186E27E101B1}"/>
              </a:ext>
            </a:extLst>
          </p:cNvPr>
          <p:cNvSpPr txBox="1"/>
          <p:nvPr/>
        </p:nvSpPr>
        <p:spPr>
          <a:xfrm>
            <a:off x="176125" y="5510819"/>
            <a:ext cx="633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З</a:t>
            </a:r>
            <a:r>
              <a:rPr lang="ru-RU" b="1" dirty="0"/>
              <a:t>Ю</a:t>
            </a:r>
            <a:r>
              <a:rPr lang="ru-RU" sz="1800" b="1" dirty="0"/>
              <a:t>З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A623E1-B8D8-8509-BE39-F05A2F4D1D84}"/>
              </a:ext>
            </a:extLst>
          </p:cNvPr>
          <p:cNvSpPr txBox="1"/>
          <p:nvPr/>
        </p:nvSpPr>
        <p:spPr>
          <a:xfrm>
            <a:off x="2255960" y="4392826"/>
            <a:ext cx="633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ВСВ</a:t>
            </a:r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332818-FFB7-5C36-A533-E275F67DFA30}"/>
              </a:ext>
            </a:extLst>
          </p:cNvPr>
          <p:cNvSpPr txBox="1"/>
          <p:nvPr/>
        </p:nvSpPr>
        <p:spPr>
          <a:xfrm>
            <a:off x="5897194" y="1768305"/>
            <a:ext cx="13419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ЗЮЗ - ВСВ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8159661-5906-11A4-CD8D-C58D12406A5D}"/>
              </a:ext>
            </a:extLst>
          </p:cNvPr>
          <p:cNvSpPr/>
          <p:nvPr/>
        </p:nvSpPr>
        <p:spPr>
          <a:xfrm>
            <a:off x="2636587" y="1131029"/>
            <a:ext cx="3004567" cy="171412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C19FFD5-33FC-390F-8833-DA69C8EBB8BD}"/>
                  </a:ext>
                </a:extLst>
              </p:cNvPr>
              <p:cNvSpPr txBox="1"/>
              <p:nvPr/>
            </p:nvSpPr>
            <p:spPr>
              <a:xfrm>
                <a:off x="3572410" y="1786702"/>
                <a:ext cx="1273151" cy="532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C19FFD5-33FC-390F-8833-DA69C8EBB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410" y="1786702"/>
                <a:ext cx="1273151" cy="5320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37E80FC0-D712-6F0A-684B-6AEF5B90F794}"/>
              </a:ext>
            </a:extLst>
          </p:cNvPr>
          <p:cNvSpPr txBox="1"/>
          <p:nvPr/>
        </p:nvSpPr>
        <p:spPr>
          <a:xfrm>
            <a:off x="56998" y="821021"/>
            <a:ext cx="189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Механизм очага</a:t>
            </a:r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ADF9D4-6D12-AD7F-F822-162078C7AB16}"/>
              </a:ext>
            </a:extLst>
          </p:cNvPr>
          <p:cNvSpPr txBox="1"/>
          <p:nvPr/>
        </p:nvSpPr>
        <p:spPr>
          <a:xfrm>
            <a:off x="2636587" y="535443"/>
            <a:ext cx="285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Сейсмическая разгрузка напряжений</a:t>
            </a:r>
            <a:endParaRPr lang="ru-RU" dirty="0"/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id="{1884DD62-73FD-8B55-A903-569C23D14B72}"/>
              </a:ext>
            </a:extLst>
          </p:cNvPr>
          <p:cNvSpPr/>
          <p:nvPr/>
        </p:nvSpPr>
        <p:spPr>
          <a:xfrm>
            <a:off x="3156891" y="2366207"/>
            <a:ext cx="1726056" cy="420736"/>
          </a:xfrm>
          <a:custGeom>
            <a:avLst/>
            <a:gdLst>
              <a:gd name="connsiteX0" fmla="*/ 1626847 w 1744653"/>
              <a:gd name="connsiteY0" fmla="*/ 387077 h 420736"/>
              <a:gd name="connsiteX1" fmla="*/ 0 w 1744653"/>
              <a:gd name="connsiteY1" fmla="*/ 0 h 420736"/>
              <a:gd name="connsiteX2" fmla="*/ 1744653 w 1744653"/>
              <a:gd name="connsiteY2" fmla="*/ 22439 h 420736"/>
              <a:gd name="connsiteX3" fmla="*/ 1733433 w 1744653"/>
              <a:gd name="connsiteY3" fmla="*/ 420736 h 420736"/>
              <a:gd name="connsiteX4" fmla="*/ 1733433 w 1744653"/>
              <a:gd name="connsiteY4" fmla="*/ 420736 h 420736"/>
              <a:gd name="connsiteX0" fmla="*/ 1626847 w 1733433"/>
              <a:gd name="connsiteY0" fmla="*/ 387077 h 420736"/>
              <a:gd name="connsiteX1" fmla="*/ 0 w 1733433"/>
              <a:gd name="connsiteY1" fmla="*/ 0 h 420736"/>
              <a:gd name="connsiteX2" fmla="*/ 1719856 w 1733433"/>
              <a:gd name="connsiteY2" fmla="*/ 19339 h 420736"/>
              <a:gd name="connsiteX3" fmla="*/ 1733433 w 1733433"/>
              <a:gd name="connsiteY3" fmla="*/ 420736 h 420736"/>
              <a:gd name="connsiteX4" fmla="*/ 1733433 w 1733433"/>
              <a:gd name="connsiteY4" fmla="*/ 420736 h 420736"/>
              <a:gd name="connsiteX0" fmla="*/ 1626847 w 1741554"/>
              <a:gd name="connsiteY0" fmla="*/ 387077 h 420736"/>
              <a:gd name="connsiteX1" fmla="*/ 0 w 1741554"/>
              <a:gd name="connsiteY1" fmla="*/ 0 h 420736"/>
              <a:gd name="connsiteX2" fmla="*/ 1741554 w 1741554"/>
              <a:gd name="connsiteY2" fmla="*/ 25538 h 420736"/>
              <a:gd name="connsiteX3" fmla="*/ 1733433 w 1741554"/>
              <a:gd name="connsiteY3" fmla="*/ 420736 h 420736"/>
              <a:gd name="connsiteX4" fmla="*/ 1733433 w 1741554"/>
              <a:gd name="connsiteY4" fmla="*/ 420736 h 420736"/>
              <a:gd name="connsiteX0" fmla="*/ 1626847 w 1733433"/>
              <a:gd name="connsiteY0" fmla="*/ 387077 h 420736"/>
              <a:gd name="connsiteX1" fmla="*/ 0 w 1733433"/>
              <a:gd name="connsiteY1" fmla="*/ 0 h 420736"/>
              <a:gd name="connsiteX2" fmla="*/ 1722956 w 1733433"/>
              <a:gd name="connsiteY2" fmla="*/ 3840 h 420736"/>
              <a:gd name="connsiteX3" fmla="*/ 1733433 w 1733433"/>
              <a:gd name="connsiteY3" fmla="*/ 420736 h 420736"/>
              <a:gd name="connsiteX4" fmla="*/ 1733433 w 1733433"/>
              <a:gd name="connsiteY4" fmla="*/ 420736 h 420736"/>
              <a:gd name="connsiteX0" fmla="*/ 1626847 w 1735355"/>
              <a:gd name="connsiteY0" fmla="*/ 387077 h 420736"/>
              <a:gd name="connsiteX1" fmla="*/ 0 w 1735355"/>
              <a:gd name="connsiteY1" fmla="*/ 0 h 420736"/>
              <a:gd name="connsiteX2" fmla="*/ 1735355 w 1735355"/>
              <a:gd name="connsiteY2" fmla="*/ 3840 h 420736"/>
              <a:gd name="connsiteX3" fmla="*/ 1733433 w 1735355"/>
              <a:gd name="connsiteY3" fmla="*/ 420736 h 420736"/>
              <a:gd name="connsiteX4" fmla="*/ 1733433 w 1735355"/>
              <a:gd name="connsiteY4" fmla="*/ 420736 h 420736"/>
              <a:gd name="connsiteX0" fmla="*/ 1617548 w 1726056"/>
              <a:gd name="connsiteY0" fmla="*/ 387077 h 420736"/>
              <a:gd name="connsiteX1" fmla="*/ 0 w 1726056"/>
              <a:gd name="connsiteY1" fmla="*/ 0 h 420736"/>
              <a:gd name="connsiteX2" fmla="*/ 1726056 w 1726056"/>
              <a:gd name="connsiteY2" fmla="*/ 3840 h 420736"/>
              <a:gd name="connsiteX3" fmla="*/ 1724134 w 1726056"/>
              <a:gd name="connsiteY3" fmla="*/ 420736 h 420736"/>
              <a:gd name="connsiteX4" fmla="*/ 1724134 w 1726056"/>
              <a:gd name="connsiteY4" fmla="*/ 420736 h 42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056" h="420736">
                <a:moveTo>
                  <a:pt x="1617548" y="387077"/>
                </a:moveTo>
                <a:lnTo>
                  <a:pt x="0" y="0"/>
                </a:lnTo>
                <a:lnTo>
                  <a:pt x="1726056" y="3840"/>
                </a:lnTo>
                <a:cubicBezTo>
                  <a:pt x="1725415" y="142805"/>
                  <a:pt x="1724775" y="281771"/>
                  <a:pt x="1724134" y="420736"/>
                </a:cubicBezTo>
                <a:lnTo>
                  <a:pt x="1724134" y="420736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: фигура 68">
            <a:extLst>
              <a:ext uri="{FF2B5EF4-FFF2-40B4-BE49-F238E27FC236}">
                <a16:creationId xmlns:a16="http://schemas.microsoft.com/office/drawing/2014/main" id="{91D07E32-3758-F265-A526-2B318B796E13}"/>
              </a:ext>
            </a:extLst>
          </p:cNvPr>
          <p:cNvSpPr/>
          <p:nvPr/>
        </p:nvSpPr>
        <p:spPr>
          <a:xfrm flipH="1" flipV="1">
            <a:off x="3355617" y="2410052"/>
            <a:ext cx="1748931" cy="405239"/>
          </a:xfrm>
          <a:custGeom>
            <a:avLst/>
            <a:gdLst>
              <a:gd name="connsiteX0" fmla="*/ 1626847 w 1744653"/>
              <a:gd name="connsiteY0" fmla="*/ 387077 h 420736"/>
              <a:gd name="connsiteX1" fmla="*/ 0 w 1744653"/>
              <a:gd name="connsiteY1" fmla="*/ 0 h 420736"/>
              <a:gd name="connsiteX2" fmla="*/ 1744653 w 1744653"/>
              <a:gd name="connsiteY2" fmla="*/ 22439 h 420736"/>
              <a:gd name="connsiteX3" fmla="*/ 1733433 w 1744653"/>
              <a:gd name="connsiteY3" fmla="*/ 420736 h 420736"/>
              <a:gd name="connsiteX4" fmla="*/ 1733433 w 1744653"/>
              <a:gd name="connsiteY4" fmla="*/ 420736 h 420736"/>
              <a:gd name="connsiteX0" fmla="*/ 1626847 w 1744653"/>
              <a:gd name="connsiteY0" fmla="*/ 387077 h 420736"/>
              <a:gd name="connsiteX1" fmla="*/ 0 w 1744653"/>
              <a:gd name="connsiteY1" fmla="*/ 0 h 420736"/>
              <a:gd name="connsiteX2" fmla="*/ 1744653 w 1744653"/>
              <a:gd name="connsiteY2" fmla="*/ 22439 h 420736"/>
              <a:gd name="connsiteX3" fmla="*/ 1733433 w 1744653"/>
              <a:gd name="connsiteY3" fmla="*/ 420736 h 420736"/>
              <a:gd name="connsiteX4" fmla="*/ 1739633 w 1744653"/>
              <a:gd name="connsiteY4" fmla="*/ 414536 h 420736"/>
              <a:gd name="connsiteX0" fmla="*/ 1744635 w 1744653"/>
              <a:gd name="connsiteY0" fmla="*/ 427373 h 427373"/>
              <a:gd name="connsiteX1" fmla="*/ 0 w 1744653"/>
              <a:gd name="connsiteY1" fmla="*/ 0 h 427373"/>
              <a:gd name="connsiteX2" fmla="*/ 1744653 w 1744653"/>
              <a:gd name="connsiteY2" fmla="*/ 22439 h 427373"/>
              <a:gd name="connsiteX3" fmla="*/ 1733433 w 1744653"/>
              <a:gd name="connsiteY3" fmla="*/ 420736 h 427373"/>
              <a:gd name="connsiteX4" fmla="*/ 1739633 w 1744653"/>
              <a:gd name="connsiteY4" fmla="*/ 414536 h 427373"/>
              <a:gd name="connsiteX0" fmla="*/ 1744635 w 1744653"/>
              <a:gd name="connsiteY0" fmla="*/ 427373 h 427373"/>
              <a:gd name="connsiteX1" fmla="*/ 0 w 1744653"/>
              <a:gd name="connsiteY1" fmla="*/ 0 h 427373"/>
              <a:gd name="connsiteX2" fmla="*/ 1744653 w 1744653"/>
              <a:gd name="connsiteY2" fmla="*/ 22439 h 427373"/>
              <a:gd name="connsiteX3" fmla="*/ 1733433 w 1744653"/>
              <a:gd name="connsiteY3" fmla="*/ 420736 h 427373"/>
              <a:gd name="connsiteX4" fmla="*/ 1739633 w 1744653"/>
              <a:gd name="connsiteY4" fmla="*/ 414536 h 427373"/>
              <a:gd name="connsiteX5" fmla="*/ 1744635 w 1744653"/>
              <a:gd name="connsiteY5" fmla="*/ 427373 h 427373"/>
              <a:gd name="connsiteX0" fmla="*/ 1766332 w 1766332"/>
              <a:gd name="connsiteY0" fmla="*/ 427373 h 427373"/>
              <a:gd name="connsiteX1" fmla="*/ 0 w 1766332"/>
              <a:gd name="connsiteY1" fmla="*/ 0 h 427373"/>
              <a:gd name="connsiteX2" fmla="*/ 1744653 w 1766332"/>
              <a:gd name="connsiteY2" fmla="*/ 22439 h 427373"/>
              <a:gd name="connsiteX3" fmla="*/ 1733433 w 1766332"/>
              <a:gd name="connsiteY3" fmla="*/ 420736 h 427373"/>
              <a:gd name="connsiteX4" fmla="*/ 1739633 w 1766332"/>
              <a:gd name="connsiteY4" fmla="*/ 414536 h 427373"/>
              <a:gd name="connsiteX5" fmla="*/ 1766332 w 1766332"/>
              <a:gd name="connsiteY5" fmla="*/ 427373 h 427373"/>
              <a:gd name="connsiteX0" fmla="*/ 1766332 w 1766332"/>
              <a:gd name="connsiteY0" fmla="*/ 427373 h 427373"/>
              <a:gd name="connsiteX1" fmla="*/ 0 w 1766332"/>
              <a:gd name="connsiteY1" fmla="*/ 0 h 427373"/>
              <a:gd name="connsiteX2" fmla="*/ 1744653 w 1766332"/>
              <a:gd name="connsiteY2" fmla="*/ 22439 h 427373"/>
              <a:gd name="connsiteX3" fmla="*/ 1733433 w 1766332"/>
              <a:gd name="connsiteY3" fmla="*/ 420736 h 427373"/>
              <a:gd name="connsiteX4" fmla="*/ 1739633 w 1766332"/>
              <a:gd name="connsiteY4" fmla="*/ 414536 h 427373"/>
              <a:gd name="connsiteX5" fmla="*/ 1766332 w 1766332"/>
              <a:gd name="connsiteY5" fmla="*/ 427373 h 427373"/>
              <a:gd name="connsiteX0" fmla="*/ 1757033 w 1757033"/>
              <a:gd name="connsiteY0" fmla="*/ 594754 h 594754"/>
              <a:gd name="connsiteX1" fmla="*/ 0 w 1757033"/>
              <a:gd name="connsiteY1" fmla="*/ 0 h 594754"/>
              <a:gd name="connsiteX2" fmla="*/ 1744653 w 1757033"/>
              <a:gd name="connsiteY2" fmla="*/ 22439 h 594754"/>
              <a:gd name="connsiteX3" fmla="*/ 1733433 w 1757033"/>
              <a:gd name="connsiteY3" fmla="*/ 420736 h 594754"/>
              <a:gd name="connsiteX4" fmla="*/ 1739633 w 1757033"/>
              <a:gd name="connsiteY4" fmla="*/ 414536 h 594754"/>
              <a:gd name="connsiteX5" fmla="*/ 1757033 w 1757033"/>
              <a:gd name="connsiteY5" fmla="*/ 594754 h 594754"/>
              <a:gd name="connsiteX0" fmla="*/ 1739633 w 1744653"/>
              <a:gd name="connsiteY0" fmla="*/ 414536 h 420736"/>
              <a:gd name="connsiteX1" fmla="*/ 0 w 1744653"/>
              <a:gd name="connsiteY1" fmla="*/ 0 h 420736"/>
              <a:gd name="connsiteX2" fmla="*/ 1744653 w 1744653"/>
              <a:gd name="connsiteY2" fmla="*/ 22439 h 420736"/>
              <a:gd name="connsiteX3" fmla="*/ 1733433 w 1744653"/>
              <a:gd name="connsiteY3" fmla="*/ 420736 h 420736"/>
              <a:gd name="connsiteX4" fmla="*/ 1739633 w 1744653"/>
              <a:gd name="connsiteY4" fmla="*/ 414536 h 420736"/>
              <a:gd name="connsiteX0" fmla="*/ 1733433 w 1744653"/>
              <a:gd name="connsiteY0" fmla="*/ 420736 h 420736"/>
              <a:gd name="connsiteX1" fmla="*/ 0 w 1744653"/>
              <a:gd name="connsiteY1" fmla="*/ 0 h 420736"/>
              <a:gd name="connsiteX2" fmla="*/ 1744653 w 1744653"/>
              <a:gd name="connsiteY2" fmla="*/ 22439 h 420736"/>
              <a:gd name="connsiteX3" fmla="*/ 1733433 w 1744653"/>
              <a:gd name="connsiteY3" fmla="*/ 420736 h 420736"/>
              <a:gd name="connsiteX0" fmla="*/ 1748931 w 1748931"/>
              <a:gd name="connsiteY0" fmla="*/ 423836 h 423836"/>
              <a:gd name="connsiteX1" fmla="*/ 0 w 1748931"/>
              <a:gd name="connsiteY1" fmla="*/ 0 h 423836"/>
              <a:gd name="connsiteX2" fmla="*/ 1744653 w 1748931"/>
              <a:gd name="connsiteY2" fmla="*/ 22439 h 423836"/>
              <a:gd name="connsiteX3" fmla="*/ 1748931 w 1748931"/>
              <a:gd name="connsiteY3" fmla="*/ 423836 h 423836"/>
              <a:gd name="connsiteX0" fmla="*/ 1748931 w 1748931"/>
              <a:gd name="connsiteY0" fmla="*/ 405239 h 405239"/>
              <a:gd name="connsiteX1" fmla="*/ 0 w 1748931"/>
              <a:gd name="connsiteY1" fmla="*/ 0 h 405239"/>
              <a:gd name="connsiteX2" fmla="*/ 1744653 w 1748931"/>
              <a:gd name="connsiteY2" fmla="*/ 3842 h 405239"/>
              <a:gd name="connsiteX3" fmla="*/ 1748931 w 1748931"/>
              <a:gd name="connsiteY3" fmla="*/ 405239 h 4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8931" h="405239">
                <a:moveTo>
                  <a:pt x="1748931" y="405239"/>
                </a:moveTo>
                <a:lnTo>
                  <a:pt x="0" y="0"/>
                </a:lnTo>
                <a:lnTo>
                  <a:pt x="1744653" y="3842"/>
                </a:lnTo>
                <a:lnTo>
                  <a:pt x="1748931" y="405239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B1B9D79-7030-A5BA-C7E9-0CF3911D163A}"/>
              </a:ext>
            </a:extLst>
          </p:cNvPr>
          <p:cNvSpPr/>
          <p:nvPr/>
        </p:nvSpPr>
        <p:spPr>
          <a:xfrm>
            <a:off x="3261058" y="2368816"/>
            <a:ext cx="1728341" cy="441174"/>
          </a:xfrm>
          <a:prstGeom prst="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вправо 70">
            <a:extLst>
              <a:ext uri="{FF2B5EF4-FFF2-40B4-BE49-F238E27FC236}">
                <a16:creationId xmlns:a16="http://schemas.microsoft.com/office/drawing/2014/main" id="{C4C96CD4-693D-ECF4-8373-4183705BE892}"/>
              </a:ext>
            </a:extLst>
          </p:cNvPr>
          <p:cNvSpPr/>
          <p:nvPr/>
        </p:nvSpPr>
        <p:spPr>
          <a:xfrm flipH="1">
            <a:off x="5104548" y="2484085"/>
            <a:ext cx="312057" cy="2096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: вправо 71">
            <a:extLst>
              <a:ext uri="{FF2B5EF4-FFF2-40B4-BE49-F238E27FC236}">
                <a16:creationId xmlns:a16="http://schemas.microsoft.com/office/drawing/2014/main" id="{08AE40CD-79C4-E105-4D4E-B6E22B2AA859}"/>
              </a:ext>
            </a:extLst>
          </p:cNvPr>
          <p:cNvSpPr/>
          <p:nvPr/>
        </p:nvSpPr>
        <p:spPr>
          <a:xfrm>
            <a:off x="2718297" y="2481504"/>
            <a:ext cx="312057" cy="2096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вправо 72">
            <a:extLst>
              <a:ext uri="{FF2B5EF4-FFF2-40B4-BE49-F238E27FC236}">
                <a16:creationId xmlns:a16="http://schemas.microsoft.com/office/drawing/2014/main" id="{D13219AA-8B3E-51F8-5FFE-506ABF4A1C16}"/>
              </a:ext>
            </a:extLst>
          </p:cNvPr>
          <p:cNvSpPr/>
          <p:nvPr/>
        </p:nvSpPr>
        <p:spPr>
          <a:xfrm>
            <a:off x="4121664" y="2204481"/>
            <a:ext cx="312057" cy="13278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: вправо 73">
            <a:extLst>
              <a:ext uri="{FF2B5EF4-FFF2-40B4-BE49-F238E27FC236}">
                <a16:creationId xmlns:a16="http://schemas.microsoft.com/office/drawing/2014/main" id="{12A354A0-9F1D-8D3E-4D2E-2482E27C9976}"/>
              </a:ext>
            </a:extLst>
          </p:cNvPr>
          <p:cNvSpPr/>
          <p:nvPr/>
        </p:nvSpPr>
        <p:spPr>
          <a:xfrm flipH="1">
            <a:off x="3788901" y="2205321"/>
            <a:ext cx="312057" cy="13278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id="{6F0B0736-604C-04B6-3358-03C13DA65191}"/>
              </a:ext>
            </a:extLst>
          </p:cNvPr>
          <p:cNvSpPr/>
          <p:nvPr/>
        </p:nvSpPr>
        <p:spPr>
          <a:xfrm rot="21403437">
            <a:off x="3851591" y="2473571"/>
            <a:ext cx="548640" cy="157746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2BD0C16A-5FF0-1DCF-BA27-961B736ED046}"/>
              </a:ext>
            </a:extLst>
          </p:cNvPr>
          <p:cNvSpPr/>
          <p:nvPr/>
        </p:nvSpPr>
        <p:spPr>
          <a:xfrm rot="21400463" flipH="1" flipV="1">
            <a:off x="3812717" y="2543039"/>
            <a:ext cx="548640" cy="157746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E40138B-BF0A-219D-2F91-530583CC4E18}"/>
              </a:ext>
            </a:extLst>
          </p:cNvPr>
          <p:cNvCxnSpPr/>
          <p:nvPr/>
        </p:nvCxnSpPr>
        <p:spPr>
          <a:xfrm rot="21181258">
            <a:off x="3207255" y="2256197"/>
            <a:ext cx="1804063" cy="6607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Стрелка: вправо 79">
            <a:extLst>
              <a:ext uri="{FF2B5EF4-FFF2-40B4-BE49-F238E27FC236}">
                <a16:creationId xmlns:a16="http://schemas.microsoft.com/office/drawing/2014/main" id="{FDFBDE42-A846-C234-9C23-CFCA018BBE9D}"/>
              </a:ext>
            </a:extLst>
          </p:cNvPr>
          <p:cNvSpPr/>
          <p:nvPr/>
        </p:nvSpPr>
        <p:spPr>
          <a:xfrm rot="16200000" flipH="1">
            <a:off x="3952781" y="1279776"/>
            <a:ext cx="312057" cy="2096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69F579E-E3FE-4F31-190E-5F8664ADD204}"/>
                  </a:ext>
                </a:extLst>
              </p:cNvPr>
              <p:cNvSpPr txBox="1"/>
              <p:nvPr/>
            </p:nvSpPr>
            <p:spPr>
              <a:xfrm>
                <a:off x="4208986" y="1115347"/>
                <a:ext cx="526773" cy="410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𝒍𝒕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69F579E-E3FE-4F31-190E-5F8664AD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986" y="1115347"/>
                <a:ext cx="526773" cy="410112"/>
              </a:xfrm>
              <a:prstGeom prst="rect">
                <a:avLst/>
              </a:prstGeom>
              <a:blipFill>
                <a:blip r:embed="rId1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899A1FC-F88B-D764-060E-0CDDDB804F13}"/>
                  </a:ext>
                </a:extLst>
              </p:cNvPr>
              <p:cNvSpPr txBox="1"/>
              <p:nvPr/>
            </p:nvSpPr>
            <p:spPr>
              <a:xfrm>
                <a:off x="5039862" y="2013275"/>
                <a:ext cx="526773" cy="48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899A1FC-F88B-D764-060E-0CDDDB804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862" y="2013275"/>
                <a:ext cx="526773" cy="4889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2D9F1F1-7351-2F0A-81BB-5320462B5B02}"/>
                  </a:ext>
                </a:extLst>
              </p:cNvPr>
              <p:cNvSpPr txBox="1"/>
              <p:nvPr/>
            </p:nvSpPr>
            <p:spPr>
              <a:xfrm>
                <a:off x="7198329" y="1181774"/>
                <a:ext cx="3150525" cy="532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/>
                        <m:sup/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2D9F1F1-7351-2F0A-81BB-5320462B5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9" y="1181774"/>
                <a:ext cx="3150525" cy="5320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236132A9-0F72-C36F-B19B-21D1D63012B0}"/>
              </a:ext>
            </a:extLst>
          </p:cNvPr>
          <p:cNvSpPr txBox="1"/>
          <p:nvPr/>
        </p:nvSpPr>
        <p:spPr>
          <a:xfrm>
            <a:off x="5827117" y="1279870"/>
            <a:ext cx="15257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ССЗ - ЮЮВ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3B41137-C16B-F319-5958-0CA8A89103E5}"/>
                  </a:ext>
                </a:extLst>
              </p:cNvPr>
              <p:cNvSpPr txBox="1"/>
              <p:nvPr/>
            </p:nvSpPr>
            <p:spPr>
              <a:xfrm>
                <a:off x="10612411" y="1287509"/>
                <a:ext cx="1293617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ru-RU" sz="2000" b="1" i="1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3B41137-C16B-F319-5958-0CA8A891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411" y="1287509"/>
                <a:ext cx="1293617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47DDB623-B2D3-EB3D-BC6B-1DA6343C6EDD}"/>
              </a:ext>
            </a:extLst>
          </p:cNvPr>
          <p:cNvSpPr txBox="1"/>
          <p:nvPr/>
        </p:nvSpPr>
        <p:spPr>
          <a:xfrm>
            <a:off x="10603609" y="724203"/>
            <a:ext cx="1294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дилатансии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A3321-6760-93CC-0405-6F1843FB9873}"/>
              </a:ext>
            </a:extLst>
          </p:cNvPr>
          <p:cNvSpPr txBox="1"/>
          <p:nvPr/>
        </p:nvSpPr>
        <p:spPr>
          <a:xfrm>
            <a:off x="9553918" y="2122763"/>
            <a:ext cx="2553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Напряжения разгрузки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36ED598-6D1F-6A24-D78E-D5E386B251F4}"/>
              </a:ext>
            </a:extLst>
          </p:cNvPr>
          <p:cNvSpPr txBox="1"/>
          <p:nvPr/>
        </p:nvSpPr>
        <p:spPr>
          <a:xfrm>
            <a:off x="6428071" y="3289778"/>
            <a:ext cx="56866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Неоднородность геодинамического типа напряженного состояния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обусловлена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неравномерностью амплитуды смещения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очаге БЗ.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ЮВ части очага, откуда начало развиваться землетрясение, оно было меньше, чем в северо-западной.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индекса главного напряжения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ссз-ююв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можно объяснить явлением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дилатансии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очаге, приводящем к появлению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напряжения всестороннего сжатия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меньшего по амплитуде, чем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растягивающее горизонтальное напряжение сейсмической разгрузки.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AB5A1DC-22F0-54F2-E2C5-AEFE19031BDD}"/>
              </a:ext>
            </a:extLst>
          </p:cNvPr>
          <p:cNvSpPr txBox="1"/>
          <p:nvPr/>
        </p:nvSpPr>
        <p:spPr>
          <a:xfrm>
            <a:off x="3944929" y="4482658"/>
            <a:ext cx="1385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Гор.сдвиг</a:t>
            </a:r>
            <a:endParaRPr lang="ru-RU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778CC16-0939-CD7E-9B9F-29C51E65E646}"/>
              </a:ext>
            </a:extLst>
          </p:cNvPr>
          <p:cNvSpPr txBox="1"/>
          <p:nvPr/>
        </p:nvSpPr>
        <p:spPr>
          <a:xfrm>
            <a:off x="1337252" y="5443545"/>
            <a:ext cx="1385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Гор.сжатие</a:t>
            </a:r>
            <a:endParaRPr lang="ru-RU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A473DA8-54E1-5987-DC31-1995CD32F0A0}"/>
              </a:ext>
            </a:extLst>
          </p:cNvPr>
          <p:cNvSpPr txBox="1"/>
          <p:nvPr/>
        </p:nvSpPr>
        <p:spPr>
          <a:xfrm>
            <a:off x="4623577" y="5971998"/>
            <a:ext cx="1385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/>
              <a:t>Гор.сжатие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46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DA8B6-65B3-74F6-351E-9FFF93AD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Хрупкое разрушение массива связано не с достижением какого-то одного  напряжения предельного значения, а с достижением предельного состояния.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F38A25-BACA-B4B8-AE80-0A7993BDB166}"/>
                  </a:ext>
                </a:extLst>
              </p:cNvPr>
              <p:cNvSpPr txBox="1"/>
              <p:nvPr/>
            </p:nvSpPr>
            <p:spPr>
              <a:xfrm>
                <a:off x="2297343" y="3766351"/>
                <a:ext cx="2070995" cy="5577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0" i="0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ru-RU" sz="2800" i="0">
                          <a:latin typeface="Cambria Math" panose="02040503050406030204" pitchFamily="18" charset="0"/>
                        </a:rPr>
                        <m:t>бар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F38A25-BACA-B4B8-AE80-0A7993BDB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343" y="3766351"/>
                <a:ext cx="2070995" cy="5577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0AB0-A3DF-7B14-683A-6546E931647D}"/>
                  </a:ext>
                </a:extLst>
              </p:cNvPr>
              <p:cNvSpPr txBox="1"/>
              <p:nvPr/>
            </p:nvSpPr>
            <p:spPr>
              <a:xfrm>
                <a:off x="2341330" y="4712297"/>
                <a:ext cx="1623257" cy="5577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sz="2800" b="0" i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530AB0-A3DF-7B14-683A-6546E9316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330" y="4712297"/>
                <a:ext cx="1623257" cy="55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8F75A-048D-F278-69CD-3080D52A14F1}"/>
                  </a:ext>
                </a:extLst>
              </p:cNvPr>
              <p:cNvSpPr txBox="1"/>
              <p:nvPr/>
            </p:nvSpPr>
            <p:spPr>
              <a:xfrm>
                <a:off x="6604647" y="4691702"/>
                <a:ext cx="2374424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𝑙𝑡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540</m:t>
                      </m:r>
                      <m:r>
                        <a:rPr lang="ru-RU" sz="2800" b="0" i="0" smtClean="0">
                          <a:latin typeface="Cambria Math" panose="02040503050406030204" pitchFamily="18" charset="0"/>
                        </a:rPr>
                        <m:t>бар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8F75A-048D-F278-69CD-3080D52A1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647" y="4691702"/>
                <a:ext cx="237442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CFEC07-6BAA-3AAD-14E4-5BE5436E15BD}"/>
                  </a:ext>
                </a:extLst>
              </p:cNvPr>
              <p:cNvSpPr txBox="1"/>
              <p:nvPr/>
            </p:nvSpPr>
            <p:spPr>
              <a:xfrm>
                <a:off x="6563877" y="3789648"/>
                <a:ext cx="2186340" cy="55771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𝑓𝑙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0.8</m:t>
                      </m:r>
                      <m:sSub>
                        <m:sSubPr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CFEC07-6BAA-3AAD-14E4-5BE5436E1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877" y="3789648"/>
                <a:ext cx="2186340" cy="55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857B1-CAD3-F600-26BE-1097EA651429}"/>
                  </a:ext>
                </a:extLst>
              </p:cNvPr>
              <p:cNvSpPr txBox="1"/>
              <p:nvPr/>
            </p:nvSpPr>
            <p:spPr>
              <a:xfrm>
                <a:off x="2205853" y="2020338"/>
                <a:ext cx="7246830" cy="89255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4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40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/>
                      </m:sSubSup>
                      <m:r>
                        <a:rPr lang="ru-RU" sz="40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4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40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</m:sSub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</m:sSubSup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ru-RU" sz="4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/>
                      </m:sSub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ru-RU" sz="4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𝒇𝒍</m:t>
                          </m:r>
                        </m:sub>
                        <m:sup/>
                      </m:sSubSup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857B1-CAD3-F600-26BE-1097EA651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853" y="2020338"/>
                <a:ext cx="7246830" cy="892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71E0AEF-9587-F9F8-0FE0-C146C1276378}"/>
              </a:ext>
            </a:extLst>
          </p:cNvPr>
          <p:cNvSpPr txBox="1"/>
          <p:nvPr/>
        </p:nvSpPr>
        <p:spPr>
          <a:xfrm>
            <a:off x="5589714" y="3198191"/>
            <a:ext cx="5021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Флюидное давление в трещинах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F4A60-C178-0124-CAEF-15B52C34463D}"/>
              </a:ext>
            </a:extLst>
          </p:cNvPr>
          <p:cNvSpPr txBox="1"/>
          <p:nvPr/>
        </p:nvSpPr>
        <p:spPr>
          <a:xfrm>
            <a:off x="1781658" y="3222461"/>
            <a:ext cx="3343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Параметры прочности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9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A1C9E80-678A-EEC4-DBE4-538A3C5F0B36}"/>
              </a:ext>
            </a:extLst>
          </p:cNvPr>
          <p:cNvSpPr/>
          <p:nvPr/>
        </p:nvSpPr>
        <p:spPr>
          <a:xfrm>
            <a:off x="538051" y="1613225"/>
            <a:ext cx="4508771" cy="28842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84A25FC-CE2F-64BC-BBD0-52B1B793065A}"/>
                  </a:ext>
                </a:extLst>
              </p:cNvPr>
              <p:cNvSpPr txBox="1"/>
              <p:nvPr/>
            </p:nvSpPr>
            <p:spPr>
              <a:xfrm>
                <a:off x="3036761" y="2800286"/>
                <a:ext cx="2004939" cy="34881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/>
                      </m:sSubSup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бар&lt;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𝟏𝟒𝟎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бар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84A25FC-CE2F-64BC-BBD0-52B1B7930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761" y="2800286"/>
                <a:ext cx="2004939" cy="3488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82BDBB7-9EB8-1081-542C-E23C4A211C2E}"/>
              </a:ext>
            </a:extLst>
          </p:cNvPr>
          <p:cNvSpPr/>
          <p:nvPr/>
        </p:nvSpPr>
        <p:spPr>
          <a:xfrm>
            <a:off x="1772044" y="1601421"/>
            <a:ext cx="1103586" cy="357443"/>
          </a:xfrm>
          <a:custGeom>
            <a:avLst/>
            <a:gdLst>
              <a:gd name="connsiteX0" fmla="*/ 0 w 1103586"/>
              <a:gd name="connsiteY0" fmla="*/ 0 h 851338"/>
              <a:gd name="connsiteX1" fmla="*/ 296392 w 1103586"/>
              <a:gd name="connsiteY1" fmla="*/ 832420 h 851338"/>
              <a:gd name="connsiteX2" fmla="*/ 775664 w 1103586"/>
              <a:gd name="connsiteY2" fmla="*/ 851338 h 851338"/>
              <a:gd name="connsiteX3" fmla="*/ 1103586 w 1103586"/>
              <a:gd name="connsiteY3" fmla="*/ 6307 h 8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586" h="851338">
                <a:moveTo>
                  <a:pt x="0" y="0"/>
                </a:moveTo>
                <a:lnTo>
                  <a:pt x="296392" y="832420"/>
                </a:lnTo>
                <a:lnTo>
                  <a:pt x="775664" y="851338"/>
                </a:lnTo>
                <a:lnTo>
                  <a:pt x="1103586" y="6307"/>
                </a:lnTo>
              </a:path>
            </a:pathLst>
          </a:cu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E5D79D-CDAB-400C-3734-C6FEAD884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6" t="16357" r="19775" b="9312"/>
          <a:stretch/>
        </p:blipFill>
        <p:spPr>
          <a:xfrm>
            <a:off x="7812710" y="634224"/>
            <a:ext cx="4350655" cy="48740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CD6974-2EB9-2D56-BD5D-630E72F2C798}"/>
              </a:ext>
            </a:extLst>
          </p:cNvPr>
          <p:cNvSpPr txBox="1"/>
          <p:nvPr/>
        </p:nvSpPr>
        <p:spPr>
          <a:xfrm>
            <a:off x="109050" y="4753853"/>
            <a:ext cx="78526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параметров регионального напряженного состояния определялся требованием, что после разработки карьера горизонтального масштаба в 10 км и глубиной 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300-400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 к увеличение уровня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максимальных касательных напряжений на  3-4 МПа (30-40 бар)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уменьшению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всестороннего давления на 5-6 МПа,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переводит напряженное состояние 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ином виде регионального напряженного состояния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(гор. сдвиг или растяжение) углубление карьера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приводит к росту достижение предельного состояния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7556D2-C20F-0B4E-9778-477635B3494B}"/>
              </a:ext>
            </a:extLst>
          </p:cNvPr>
          <p:cNvSpPr txBox="1"/>
          <p:nvPr/>
        </p:nvSpPr>
        <p:spPr>
          <a:xfrm>
            <a:off x="8171357" y="5692937"/>
            <a:ext cx="42410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Разработка карьера для глубин более 300 метров привело к появлению активной сейсмичности с максимумом на глубине около 2 км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8B3C95-EFE3-7A35-67DB-0382B4B240CE}"/>
              </a:ext>
            </a:extLst>
          </p:cNvPr>
          <p:cNvSpPr txBox="1"/>
          <p:nvPr/>
        </p:nvSpPr>
        <p:spPr>
          <a:xfrm>
            <a:off x="-1195547" y="92149"/>
            <a:ext cx="9884509" cy="77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/>
              <a:t>Изменение </a:t>
            </a:r>
            <a:r>
              <a:rPr lang="ru-RU" sz="2800" b="1" dirty="0" err="1"/>
              <a:t>корового</a:t>
            </a:r>
            <a:r>
              <a:rPr lang="ru-RU" sz="2800" b="1" dirty="0"/>
              <a:t> напряженного состояния,</a:t>
            </a:r>
          </a:p>
          <a:p>
            <a:pPr algn="ctr">
              <a:lnSpc>
                <a:spcPts val="2600"/>
              </a:lnSpc>
            </a:pPr>
            <a:r>
              <a:rPr lang="ru-RU" sz="2800" b="1" dirty="0"/>
              <a:t> вызванные разработкой карьера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0DAA72-BF52-5C49-D545-AB354F63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3" t="24868" r="31283" b="31640"/>
          <a:stretch/>
        </p:blipFill>
        <p:spPr>
          <a:xfrm>
            <a:off x="9856741" y="637790"/>
            <a:ext cx="2300318" cy="1437698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B296842-DE7B-A938-0F84-A0FD06E0A141}"/>
              </a:ext>
            </a:extLst>
          </p:cNvPr>
          <p:cNvGrpSpPr/>
          <p:nvPr/>
        </p:nvGrpSpPr>
        <p:grpSpPr>
          <a:xfrm>
            <a:off x="1947135" y="2443993"/>
            <a:ext cx="674912" cy="818896"/>
            <a:chOff x="2938506" y="2210612"/>
            <a:chExt cx="674912" cy="81889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00BCEED8-1FC1-B839-2638-EDBC29FD57C8}"/>
                </a:ext>
              </a:extLst>
            </p:cNvPr>
            <p:cNvGrpSpPr/>
            <p:nvPr/>
          </p:nvGrpSpPr>
          <p:grpSpPr>
            <a:xfrm>
              <a:off x="2938506" y="2515413"/>
              <a:ext cx="674912" cy="209295"/>
              <a:chOff x="4071257" y="538191"/>
              <a:chExt cx="674912" cy="209295"/>
            </a:xfrm>
          </p:grpSpPr>
          <p:sp>
            <p:nvSpPr>
              <p:cNvPr id="52" name="Стрелка: вправо 51">
                <a:extLst>
                  <a:ext uri="{FF2B5EF4-FFF2-40B4-BE49-F238E27FC236}">
                    <a16:creationId xmlns:a16="http://schemas.microsoft.com/office/drawing/2014/main" id="{C82BCF9E-7E3F-57E6-34E6-B0DB1F2D463E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Стрелка: вправо 52">
                <a:extLst>
                  <a:ext uri="{FF2B5EF4-FFF2-40B4-BE49-F238E27FC236}">
                    <a16:creationId xmlns:a16="http://schemas.microsoft.com/office/drawing/2014/main" id="{D97ACA60-7305-1DA9-7C28-43F6880E1B0B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6B6E008-826C-1815-1F93-3485652F1C4E}"/>
                </a:ext>
              </a:extLst>
            </p:cNvPr>
            <p:cNvGrpSpPr/>
            <p:nvPr/>
          </p:nvGrpSpPr>
          <p:grpSpPr>
            <a:xfrm rot="16200000">
              <a:off x="2866514" y="2519041"/>
              <a:ext cx="818896" cy="202038"/>
              <a:chOff x="4002893" y="541818"/>
              <a:chExt cx="818896" cy="202038"/>
            </a:xfrm>
          </p:grpSpPr>
          <p:sp>
            <p:nvSpPr>
              <p:cNvPr id="50" name="Стрелка: вправо 49">
                <a:extLst>
                  <a:ext uri="{FF2B5EF4-FFF2-40B4-BE49-F238E27FC236}">
                    <a16:creationId xmlns:a16="http://schemas.microsoft.com/office/drawing/2014/main" id="{D3F4D072-318A-6F52-9E50-A5C774A207B5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1" name="Стрелка: вправо 50">
                <a:extLst>
                  <a:ext uri="{FF2B5EF4-FFF2-40B4-BE49-F238E27FC236}">
                    <a16:creationId xmlns:a16="http://schemas.microsoft.com/office/drawing/2014/main" id="{DDBA318A-1C2A-63DC-1BD2-D8158FE89A81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6F9B917-572F-FD27-D381-DE320019DBF8}"/>
                  </a:ext>
                </a:extLst>
              </p:cNvPr>
              <p:cNvSpPr txBox="1"/>
              <p:nvPr/>
            </p:nvSpPr>
            <p:spPr>
              <a:xfrm>
                <a:off x="3282803" y="1572928"/>
                <a:ext cx="1809715" cy="1236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4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𝟔𝟗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400" b="1" dirty="0"/>
              </a:p>
              <a:p>
                <a:endParaRPr lang="en-US" sz="14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6F9B917-572F-FD27-D381-DE320019D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1572928"/>
                <a:ext cx="1809715" cy="1236108"/>
              </a:xfrm>
              <a:prstGeom prst="rect">
                <a:avLst/>
              </a:prstGeom>
              <a:blipFill>
                <a:blip r:embed="rId5"/>
                <a:stretch>
                  <a:fillRect b="-9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130349C-19B7-2705-BF36-9ADD290AAF93}"/>
                  </a:ext>
                </a:extLst>
              </p:cNvPr>
              <p:cNvSpPr txBox="1"/>
              <p:nvPr/>
            </p:nvSpPr>
            <p:spPr>
              <a:xfrm>
                <a:off x="1784657" y="1284731"/>
                <a:ext cx="10925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0" smtClean="0">
                          <a:latin typeface="Cambria Math" panose="02040503050406030204" pitchFamily="18" charset="0"/>
                        </a:rPr>
                        <m:t>2 км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130349C-19B7-2705-BF36-9ADD290AA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657" y="1284731"/>
                <a:ext cx="10925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084FA9B6-F125-5672-668B-45B93AE02049}"/>
              </a:ext>
            </a:extLst>
          </p:cNvPr>
          <p:cNvSpPr/>
          <p:nvPr/>
        </p:nvSpPr>
        <p:spPr>
          <a:xfrm>
            <a:off x="534813" y="1339642"/>
            <a:ext cx="4513849" cy="3163263"/>
          </a:xfrm>
          <a:custGeom>
            <a:avLst/>
            <a:gdLst>
              <a:gd name="connsiteX0" fmla="*/ 753894 w 4503906"/>
              <a:gd name="connsiteY0" fmla="*/ 257783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753894 w 4503906"/>
              <a:gd name="connsiteY39" fmla="*/ 257783 h 3142035"/>
              <a:gd name="connsiteX0" fmla="*/ 1108953 w 4503906"/>
              <a:gd name="connsiteY0" fmla="*/ 214008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1108953 w 4503906"/>
              <a:gd name="connsiteY39" fmla="*/ 214008 h 3142035"/>
              <a:gd name="connsiteX0" fmla="*/ 1162456 w 4557409"/>
              <a:gd name="connsiteY0" fmla="*/ 214008 h 3142035"/>
              <a:gd name="connsiteX1" fmla="*/ 1313235 w 4557409"/>
              <a:gd name="connsiteY1" fmla="*/ 282103 h 3142035"/>
              <a:gd name="connsiteX2" fmla="*/ 1405648 w 4557409"/>
              <a:gd name="connsiteY2" fmla="*/ 535022 h 3142035"/>
              <a:gd name="connsiteX3" fmla="*/ 1493197 w 4557409"/>
              <a:gd name="connsiteY3" fmla="*/ 778213 h 3142035"/>
              <a:gd name="connsiteX4" fmla="*/ 1585609 w 4557409"/>
              <a:gd name="connsiteY4" fmla="*/ 1079771 h 3142035"/>
              <a:gd name="connsiteX5" fmla="*/ 2052537 w 4557409"/>
              <a:gd name="connsiteY5" fmla="*/ 1089498 h 3142035"/>
              <a:gd name="connsiteX6" fmla="*/ 2368686 w 4557409"/>
              <a:gd name="connsiteY6" fmla="*/ 272375 h 3142035"/>
              <a:gd name="connsiteX7" fmla="*/ 2602150 w 4557409"/>
              <a:gd name="connsiteY7" fmla="*/ 262647 h 3142035"/>
              <a:gd name="connsiteX8" fmla="*/ 2655652 w 4557409"/>
              <a:gd name="connsiteY8" fmla="*/ 179962 h 3142035"/>
              <a:gd name="connsiteX9" fmla="*/ 2694563 w 4557409"/>
              <a:gd name="connsiteY9" fmla="*/ 155643 h 3142035"/>
              <a:gd name="connsiteX10" fmla="*/ 2714018 w 4557409"/>
              <a:gd name="connsiteY10" fmla="*/ 141052 h 3142035"/>
              <a:gd name="connsiteX11" fmla="*/ 2748065 w 4557409"/>
              <a:gd name="connsiteY11" fmla="*/ 131324 h 3142035"/>
              <a:gd name="connsiteX12" fmla="*/ 2757792 w 4557409"/>
              <a:gd name="connsiteY12" fmla="*/ 126460 h 3142035"/>
              <a:gd name="connsiteX13" fmla="*/ 2757792 w 4557409"/>
              <a:gd name="connsiteY13" fmla="*/ 126460 h 3142035"/>
              <a:gd name="connsiteX14" fmla="*/ 2830750 w 4557409"/>
              <a:gd name="connsiteY14" fmla="*/ 58366 h 3142035"/>
              <a:gd name="connsiteX15" fmla="*/ 2966937 w 4557409"/>
              <a:gd name="connsiteY15" fmla="*/ 29183 h 3142035"/>
              <a:gd name="connsiteX16" fmla="*/ 3132307 w 4557409"/>
              <a:gd name="connsiteY16" fmla="*/ 4864 h 3142035"/>
              <a:gd name="connsiteX17" fmla="*/ 3244175 w 4557409"/>
              <a:gd name="connsiteY17" fmla="*/ 68094 h 3142035"/>
              <a:gd name="connsiteX18" fmla="*/ 3365771 w 4557409"/>
              <a:gd name="connsiteY18" fmla="*/ 131324 h 3142035"/>
              <a:gd name="connsiteX19" fmla="*/ 3424137 w 4557409"/>
              <a:gd name="connsiteY19" fmla="*/ 218873 h 3142035"/>
              <a:gd name="connsiteX20" fmla="*/ 3623554 w 4557409"/>
              <a:gd name="connsiteY20" fmla="*/ 243192 h 3142035"/>
              <a:gd name="connsiteX21" fmla="*/ 4542818 w 4557409"/>
              <a:gd name="connsiteY21" fmla="*/ 243192 h 3142035"/>
              <a:gd name="connsiteX22" fmla="*/ 4557409 w 4557409"/>
              <a:gd name="connsiteY22" fmla="*/ 3142035 h 3142035"/>
              <a:gd name="connsiteX23" fmla="*/ 53503 w 4557409"/>
              <a:gd name="connsiteY23" fmla="*/ 3112852 h 3142035"/>
              <a:gd name="connsiteX24" fmla="*/ 0 w 4557409"/>
              <a:gd name="connsiteY24" fmla="*/ 238328 h 3142035"/>
              <a:gd name="connsiteX25" fmla="*/ 471792 w 4557409"/>
              <a:gd name="connsiteY25" fmla="*/ 243192 h 3142035"/>
              <a:gd name="connsiteX26" fmla="*/ 525295 w 4557409"/>
              <a:gd name="connsiteY26" fmla="*/ 170235 h 3142035"/>
              <a:gd name="connsiteX27" fmla="*/ 559341 w 4557409"/>
              <a:gd name="connsiteY27" fmla="*/ 111869 h 3142035"/>
              <a:gd name="connsiteX28" fmla="*/ 622571 w 4557409"/>
              <a:gd name="connsiteY28" fmla="*/ 58366 h 3142035"/>
              <a:gd name="connsiteX29" fmla="*/ 666346 w 4557409"/>
              <a:gd name="connsiteY29" fmla="*/ 38911 h 3142035"/>
              <a:gd name="connsiteX30" fmla="*/ 734439 w 4557409"/>
              <a:gd name="connsiteY30" fmla="*/ 0 h 3142035"/>
              <a:gd name="connsiteX31" fmla="*/ 768486 w 4557409"/>
              <a:gd name="connsiteY31" fmla="*/ 4864 h 3142035"/>
              <a:gd name="connsiteX32" fmla="*/ 802533 w 4557409"/>
              <a:gd name="connsiteY32" fmla="*/ 29183 h 3142035"/>
              <a:gd name="connsiteX33" fmla="*/ 802533 w 4557409"/>
              <a:gd name="connsiteY33" fmla="*/ 29183 h 3142035"/>
              <a:gd name="connsiteX34" fmla="*/ 909537 w 4557409"/>
              <a:gd name="connsiteY34" fmla="*/ 29183 h 3142035"/>
              <a:gd name="connsiteX35" fmla="*/ 1031133 w 4557409"/>
              <a:gd name="connsiteY35" fmla="*/ 24320 h 3142035"/>
              <a:gd name="connsiteX36" fmla="*/ 1079771 w 4557409"/>
              <a:gd name="connsiteY36" fmla="*/ 82686 h 3142035"/>
              <a:gd name="connsiteX37" fmla="*/ 1079771 w 4557409"/>
              <a:gd name="connsiteY37" fmla="*/ 82686 h 3142035"/>
              <a:gd name="connsiteX38" fmla="*/ 1118682 w 4557409"/>
              <a:gd name="connsiteY38" fmla="*/ 179962 h 3142035"/>
              <a:gd name="connsiteX39" fmla="*/ 1162456 w 4557409"/>
              <a:gd name="connsiteY39" fmla="*/ 214008 h 3142035"/>
              <a:gd name="connsiteX0" fmla="*/ 1113818 w 4508771"/>
              <a:gd name="connsiteY0" fmla="*/ 214008 h 3142035"/>
              <a:gd name="connsiteX1" fmla="*/ 1264597 w 4508771"/>
              <a:gd name="connsiteY1" fmla="*/ 282103 h 3142035"/>
              <a:gd name="connsiteX2" fmla="*/ 1357010 w 4508771"/>
              <a:gd name="connsiteY2" fmla="*/ 535022 h 3142035"/>
              <a:gd name="connsiteX3" fmla="*/ 1444559 w 4508771"/>
              <a:gd name="connsiteY3" fmla="*/ 778213 h 3142035"/>
              <a:gd name="connsiteX4" fmla="*/ 1536971 w 4508771"/>
              <a:gd name="connsiteY4" fmla="*/ 1079771 h 3142035"/>
              <a:gd name="connsiteX5" fmla="*/ 2003899 w 4508771"/>
              <a:gd name="connsiteY5" fmla="*/ 1089498 h 3142035"/>
              <a:gd name="connsiteX6" fmla="*/ 2320048 w 4508771"/>
              <a:gd name="connsiteY6" fmla="*/ 272375 h 3142035"/>
              <a:gd name="connsiteX7" fmla="*/ 2553512 w 4508771"/>
              <a:gd name="connsiteY7" fmla="*/ 262647 h 3142035"/>
              <a:gd name="connsiteX8" fmla="*/ 2607014 w 4508771"/>
              <a:gd name="connsiteY8" fmla="*/ 179962 h 3142035"/>
              <a:gd name="connsiteX9" fmla="*/ 2645925 w 4508771"/>
              <a:gd name="connsiteY9" fmla="*/ 155643 h 3142035"/>
              <a:gd name="connsiteX10" fmla="*/ 2665380 w 4508771"/>
              <a:gd name="connsiteY10" fmla="*/ 141052 h 3142035"/>
              <a:gd name="connsiteX11" fmla="*/ 2699427 w 4508771"/>
              <a:gd name="connsiteY11" fmla="*/ 131324 h 3142035"/>
              <a:gd name="connsiteX12" fmla="*/ 2709154 w 4508771"/>
              <a:gd name="connsiteY12" fmla="*/ 126460 h 3142035"/>
              <a:gd name="connsiteX13" fmla="*/ 2709154 w 4508771"/>
              <a:gd name="connsiteY13" fmla="*/ 126460 h 3142035"/>
              <a:gd name="connsiteX14" fmla="*/ 2782112 w 4508771"/>
              <a:gd name="connsiteY14" fmla="*/ 58366 h 3142035"/>
              <a:gd name="connsiteX15" fmla="*/ 2918299 w 4508771"/>
              <a:gd name="connsiteY15" fmla="*/ 29183 h 3142035"/>
              <a:gd name="connsiteX16" fmla="*/ 3083669 w 4508771"/>
              <a:gd name="connsiteY16" fmla="*/ 4864 h 3142035"/>
              <a:gd name="connsiteX17" fmla="*/ 3195537 w 4508771"/>
              <a:gd name="connsiteY17" fmla="*/ 68094 h 3142035"/>
              <a:gd name="connsiteX18" fmla="*/ 3317133 w 4508771"/>
              <a:gd name="connsiteY18" fmla="*/ 131324 h 3142035"/>
              <a:gd name="connsiteX19" fmla="*/ 3375499 w 4508771"/>
              <a:gd name="connsiteY19" fmla="*/ 218873 h 3142035"/>
              <a:gd name="connsiteX20" fmla="*/ 3574916 w 4508771"/>
              <a:gd name="connsiteY20" fmla="*/ 243192 h 3142035"/>
              <a:gd name="connsiteX21" fmla="*/ 4494180 w 4508771"/>
              <a:gd name="connsiteY21" fmla="*/ 243192 h 3142035"/>
              <a:gd name="connsiteX22" fmla="*/ 4508771 w 4508771"/>
              <a:gd name="connsiteY22" fmla="*/ 3142035 h 3142035"/>
              <a:gd name="connsiteX23" fmla="*/ 4865 w 4508771"/>
              <a:gd name="connsiteY23" fmla="*/ 3112852 h 3142035"/>
              <a:gd name="connsiteX24" fmla="*/ 0 w 4508771"/>
              <a:gd name="connsiteY24" fmla="*/ 248055 h 3142035"/>
              <a:gd name="connsiteX25" fmla="*/ 423154 w 4508771"/>
              <a:gd name="connsiteY25" fmla="*/ 243192 h 3142035"/>
              <a:gd name="connsiteX26" fmla="*/ 476657 w 4508771"/>
              <a:gd name="connsiteY26" fmla="*/ 170235 h 3142035"/>
              <a:gd name="connsiteX27" fmla="*/ 510703 w 4508771"/>
              <a:gd name="connsiteY27" fmla="*/ 111869 h 3142035"/>
              <a:gd name="connsiteX28" fmla="*/ 573933 w 4508771"/>
              <a:gd name="connsiteY28" fmla="*/ 58366 h 3142035"/>
              <a:gd name="connsiteX29" fmla="*/ 617708 w 4508771"/>
              <a:gd name="connsiteY29" fmla="*/ 38911 h 3142035"/>
              <a:gd name="connsiteX30" fmla="*/ 685801 w 4508771"/>
              <a:gd name="connsiteY30" fmla="*/ 0 h 3142035"/>
              <a:gd name="connsiteX31" fmla="*/ 719848 w 4508771"/>
              <a:gd name="connsiteY31" fmla="*/ 4864 h 3142035"/>
              <a:gd name="connsiteX32" fmla="*/ 753895 w 4508771"/>
              <a:gd name="connsiteY32" fmla="*/ 29183 h 3142035"/>
              <a:gd name="connsiteX33" fmla="*/ 753895 w 4508771"/>
              <a:gd name="connsiteY33" fmla="*/ 29183 h 3142035"/>
              <a:gd name="connsiteX34" fmla="*/ 860899 w 4508771"/>
              <a:gd name="connsiteY34" fmla="*/ 29183 h 3142035"/>
              <a:gd name="connsiteX35" fmla="*/ 982495 w 4508771"/>
              <a:gd name="connsiteY35" fmla="*/ 24320 h 3142035"/>
              <a:gd name="connsiteX36" fmla="*/ 1031133 w 4508771"/>
              <a:gd name="connsiteY36" fmla="*/ 82686 h 3142035"/>
              <a:gd name="connsiteX37" fmla="*/ 1031133 w 4508771"/>
              <a:gd name="connsiteY37" fmla="*/ 82686 h 3142035"/>
              <a:gd name="connsiteX38" fmla="*/ 1070044 w 4508771"/>
              <a:gd name="connsiteY38" fmla="*/ 179962 h 3142035"/>
              <a:gd name="connsiteX39" fmla="*/ 1113818 w 4508771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362088 w 4513849"/>
              <a:gd name="connsiteY2" fmla="*/ 535022 h 3142035"/>
              <a:gd name="connsiteX3" fmla="*/ 1449637 w 4513849"/>
              <a:gd name="connsiteY3" fmla="*/ 778213 h 3142035"/>
              <a:gd name="connsiteX4" fmla="*/ 1542049 w 4513849"/>
              <a:gd name="connsiteY4" fmla="*/ 1079771 h 3142035"/>
              <a:gd name="connsiteX5" fmla="*/ 2008977 w 4513849"/>
              <a:gd name="connsiteY5" fmla="*/ 1089498 h 3142035"/>
              <a:gd name="connsiteX6" fmla="*/ 2325126 w 4513849"/>
              <a:gd name="connsiteY6" fmla="*/ 272375 h 3142035"/>
              <a:gd name="connsiteX7" fmla="*/ 2558590 w 4513849"/>
              <a:gd name="connsiteY7" fmla="*/ 262647 h 3142035"/>
              <a:gd name="connsiteX8" fmla="*/ 2612092 w 4513849"/>
              <a:gd name="connsiteY8" fmla="*/ 179962 h 3142035"/>
              <a:gd name="connsiteX9" fmla="*/ 2651003 w 4513849"/>
              <a:gd name="connsiteY9" fmla="*/ 155643 h 3142035"/>
              <a:gd name="connsiteX10" fmla="*/ 2670458 w 4513849"/>
              <a:gd name="connsiteY10" fmla="*/ 141052 h 3142035"/>
              <a:gd name="connsiteX11" fmla="*/ 2704505 w 4513849"/>
              <a:gd name="connsiteY11" fmla="*/ 131324 h 3142035"/>
              <a:gd name="connsiteX12" fmla="*/ 2714232 w 4513849"/>
              <a:gd name="connsiteY12" fmla="*/ 126460 h 3142035"/>
              <a:gd name="connsiteX13" fmla="*/ 2714232 w 4513849"/>
              <a:gd name="connsiteY13" fmla="*/ 126460 h 3142035"/>
              <a:gd name="connsiteX14" fmla="*/ 2787190 w 4513849"/>
              <a:gd name="connsiteY14" fmla="*/ 58366 h 3142035"/>
              <a:gd name="connsiteX15" fmla="*/ 2923377 w 4513849"/>
              <a:gd name="connsiteY15" fmla="*/ 29183 h 3142035"/>
              <a:gd name="connsiteX16" fmla="*/ 3088747 w 4513849"/>
              <a:gd name="connsiteY16" fmla="*/ 4864 h 3142035"/>
              <a:gd name="connsiteX17" fmla="*/ 3200615 w 4513849"/>
              <a:gd name="connsiteY17" fmla="*/ 68094 h 3142035"/>
              <a:gd name="connsiteX18" fmla="*/ 3322211 w 4513849"/>
              <a:gd name="connsiteY18" fmla="*/ 131324 h 3142035"/>
              <a:gd name="connsiteX19" fmla="*/ 3380577 w 4513849"/>
              <a:gd name="connsiteY19" fmla="*/ 218873 h 3142035"/>
              <a:gd name="connsiteX20" fmla="*/ 3579994 w 4513849"/>
              <a:gd name="connsiteY20" fmla="*/ 243192 h 3142035"/>
              <a:gd name="connsiteX21" fmla="*/ 4499258 w 4513849"/>
              <a:gd name="connsiteY21" fmla="*/ 243192 h 3142035"/>
              <a:gd name="connsiteX22" fmla="*/ 4513849 w 4513849"/>
              <a:gd name="connsiteY22" fmla="*/ 3142035 h 3142035"/>
              <a:gd name="connsiteX23" fmla="*/ 215 w 4513849"/>
              <a:gd name="connsiteY23" fmla="*/ 3127443 h 3142035"/>
              <a:gd name="connsiteX24" fmla="*/ 5078 w 4513849"/>
              <a:gd name="connsiteY24" fmla="*/ 248055 h 3142035"/>
              <a:gd name="connsiteX25" fmla="*/ 428232 w 4513849"/>
              <a:gd name="connsiteY25" fmla="*/ 243192 h 3142035"/>
              <a:gd name="connsiteX26" fmla="*/ 481735 w 4513849"/>
              <a:gd name="connsiteY26" fmla="*/ 170235 h 3142035"/>
              <a:gd name="connsiteX27" fmla="*/ 515781 w 4513849"/>
              <a:gd name="connsiteY27" fmla="*/ 111869 h 3142035"/>
              <a:gd name="connsiteX28" fmla="*/ 579011 w 4513849"/>
              <a:gd name="connsiteY28" fmla="*/ 58366 h 3142035"/>
              <a:gd name="connsiteX29" fmla="*/ 622786 w 4513849"/>
              <a:gd name="connsiteY29" fmla="*/ 38911 h 3142035"/>
              <a:gd name="connsiteX30" fmla="*/ 690879 w 4513849"/>
              <a:gd name="connsiteY30" fmla="*/ 0 h 3142035"/>
              <a:gd name="connsiteX31" fmla="*/ 724926 w 4513849"/>
              <a:gd name="connsiteY31" fmla="*/ 4864 h 3142035"/>
              <a:gd name="connsiteX32" fmla="*/ 758973 w 4513849"/>
              <a:gd name="connsiteY32" fmla="*/ 29183 h 3142035"/>
              <a:gd name="connsiteX33" fmla="*/ 758973 w 4513849"/>
              <a:gd name="connsiteY33" fmla="*/ 29183 h 3142035"/>
              <a:gd name="connsiteX34" fmla="*/ 865977 w 4513849"/>
              <a:gd name="connsiteY34" fmla="*/ 29183 h 3142035"/>
              <a:gd name="connsiteX35" fmla="*/ 987573 w 4513849"/>
              <a:gd name="connsiteY35" fmla="*/ 24320 h 3142035"/>
              <a:gd name="connsiteX36" fmla="*/ 1036211 w 4513849"/>
              <a:gd name="connsiteY36" fmla="*/ 82686 h 3142035"/>
              <a:gd name="connsiteX37" fmla="*/ 1036211 w 4513849"/>
              <a:gd name="connsiteY37" fmla="*/ 82686 h 3142035"/>
              <a:gd name="connsiteX38" fmla="*/ 1075122 w 4513849"/>
              <a:gd name="connsiteY38" fmla="*/ 179962 h 3142035"/>
              <a:gd name="connsiteX39" fmla="*/ 1118896 w 4513849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362088 w 4513849"/>
              <a:gd name="connsiteY2" fmla="*/ 535022 h 3142035"/>
              <a:gd name="connsiteX3" fmla="*/ 1449637 w 4513849"/>
              <a:gd name="connsiteY3" fmla="*/ 778213 h 3142035"/>
              <a:gd name="connsiteX4" fmla="*/ 1542049 w 4513849"/>
              <a:gd name="connsiteY4" fmla="*/ 1079771 h 3142035"/>
              <a:gd name="connsiteX5" fmla="*/ 2030879 w 4513849"/>
              <a:gd name="connsiteY5" fmla="*/ 580281 h 3142035"/>
              <a:gd name="connsiteX6" fmla="*/ 2325126 w 4513849"/>
              <a:gd name="connsiteY6" fmla="*/ 272375 h 3142035"/>
              <a:gd name="connsiteX7" fmla="*/ 2558590 w 4513849"/>
              <a:gd name="connsiteY7" fmla="*/ 262647 h 3142035"/>
              <a:gd name="connsiteX8" fmla="*/ 2612092 w 4513849"/>
              <a:gd name="connsiteY8" fmla="*/ 179962 h 3142035"/>
              <a:gd name="connsiteX9" fmla="*/ 2651003 w 4513849"/>
              <a:gd name="connsiteY9" fmla="*/ 155643 h 3142035"/>
              <a:gd name="connsiteX10" fmla="*/ 2670458 w 4513849"/>
              <a:gd name="connsiteY10" fmla="*/ 141052 h 3142035"/>
              <a:gd name="connsiteX11" fmla="*/ 2704505 w 4513849"/>
              <a:gd name="connsiteY11" fmla="*/ 131324 h 3142035"/>
              <a:gd name="connsiteX12" fmla="*/ 2714232 w 4513849"/>
              <a:gd name="connsiteY12" fmla="*/ 126460 h 3142035"/>
              <a:gd name="connsiteX13" fmla="*/ 2714232 w 4513849"/>
              <a:gd name="connsiteY13" fmla="*/ 126460 h 3142035"/>
              <a:gd name="connsiteX14" fmla="*/ 2787190 w 4513849"/>
              <a:gd name="connsiteY14" fmla="*/ 58366 h 3142035"/>
              <a:gd name="connsiteX15" fmla="*/ 2923377 w 4513849"/>
              <a:gd name="connsiteY15" fmla="*/ 29183 h 3142035"/>
              <a:gd name="connsiteX16" fmla="*/ 3088747 w 4513849"/>
              <a:gd name="connsiteY16" fmla="*/ 4864 h 3142035"/>
              <a:gd name="connsiteX17" fmla="*/ 3200615 w 4513849"/>
              <a:gd name="connsiteY17" fmla="*/ 68094 h 3142035"/>
              <a:gd name="connsiteX18" fmla="*/ 3322211 w 4513849"/>
              <a:gd name="connsiteY18" fmla="*/ 131324 h 3142035"/>
              <a:gd name="connsiteX19" fmla="*/ 3380577 w 4513849"/>
              <a:gd name="connsiteY19" fmla="*/ 218873 h 3142035"/>
              <a:gd name="connsiteX20" fmla="*/ 3579994 w 4513849"/>
              <a:gd name="connsiteY20" fmla="*/ 243192 h 3142035"/>
              <a:gd name="connsiteX21" fmla="*/ 4499258 w 4513849"/>
              <a:gd name="connsiteY21" fmla="*/ 243192 h 3142035"/>
              <a:gd name="connsiteX22" fmla="*/ 4513849 w 4513849"/>
              <a:gd name="connsiteY22" fmla="*/ 3142035 h 3142035"/>
              <a:gd name="connsiteX23" fmla="*/ 215 w 4513849"/>
              <a:gd name="connsiteY23" fmla="*/ 3127443 h 3142035"/>
              <a:gd name="connsiteX24" fmla="*/ 5078 w 4513849"/>
              <a:gd name="connsiteY24" fmla="*/ 248055 h 3142035"/>
              <a:gd name="connsiteX25" fmla="*/ 428232 w 4513849"/>
              <a:gd name="connsiteY25" fmla="*/ 243192 h 3142035"/>
              <a:gd name="connsiteX26" fmla="*/ 481735 w 4513849"/>
              <a:gd name="connsiteY26" fmla="*/ 170235 h 3142035"/>
              <a:gd name="connsiteX27" fmla="*/ 515781 w 4513849"/>
              <a:gd name="connsiteY27" fmla="*/ 111869 h 3142035"/>
              <a:gd name="connsiteX28" fmla="*/ 579011 w 4513849"/>
              <a:gd name="connsiteY28" fmla="*/ 58366 h 3142035"/>
              <a:gd name="connsiteX29" fmla="*/ 622786 w 4513849"/>
              <a:gd name="connsiteY29" fmla="*/ 38911 h 3142035"/>
              <a:gd name="connsiteX30" fmla="*/ 690879 w 4513849"/>
              <a:gd name="connsiteY30" fmla="*/ 0 h 3142035"/>
              <a:gd name="connsiteX31" fmla="*/ 724926 w 4513849"/>
              <a:gd name="connsiteY31" fmla="*/ 4864 h 3142035"/>
              <a:gd name="connsiteX32" fmla="*/ 758973 w 4513849"/>
              <a:gd name="connsiteY32" fmla="*/ 29183 h 3142035"/>
              <a:gd name="connsiteX33" fmla="*/ 758973 w 4513849"/>
              <a:gd name="connsiteY33" fmla="*/ 29183 h 3142035"/>
              <a:gd name="connsiteX34" fmla="*/ 865977 w 4513849"/>
              <a:gd name="connsiteY34" fmla="*/ 29183 h 3142035"/>
              <a:gd name="connsiteX35" fmla="*/ 987573 w 4513849"/>
              <a:gd name="connsiteY35" fmla="*/ 24320 h 3142035"/>
              <a:gd name="connsiteX36" fmla="*/ 1036211 w 4513849"/>
              <a:gd name="connsiteY36" fmla="*/ 82686 h 3142035"/>
              <a:gd name="connsiteX37" fmla="*/ 1036211 w 4513849"/>
              <a:gd name="connsiteY37" fmla="*/ 82686 h 3142035"/>
              <a:gd name="connsiteX38" fmla="*/ 1075122 w 4513849"/>
              <a:gd name="connsiteY38" fmla="*/ 179962 h 3142035"/>
              <a:gd name="connsiteX39" fmla="*/ 1118896 w 4513849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449637 w 4513849"/>
              <a:gd name="connsiteY2" fmla="*/ 778213 h 3142035"/>
              <a:gd name="connsiteX3" fmla="*/ 1542049 w 4513849"/>
              <a:gd name="connsiteY3" fmla="*/ 1079771 h 3142035"/>
              <a:gd name="connsiteX4" fmla="*/ 2030879 w 4513849"/>
              <a:gd name="connsiteY4" fmla="*/ 580281 h 3142035"/>
              <a:gd name="connsiteX5" fmla="*/ 2325126 w 4513849"/>
              <a:gd name="connsiteY5" fmla="*/ 272375 h 3142035"/>
              <a:gd name="connsiteX6" fmla="*/ 2558590 w 4513849"/>
              <a:gd name="connsiteY6" fmla="*/ 262647 h 3142035"/>
              <a:gd name="connsiteX7" fmla="*/ 2612092 w 4513849"/>
              <a:gd name="connsiteY7" fmla="*/ 179962 h 3142035"/>
              <a:gd name="connsiteX8" fmla="*/ 2651003 w 4513849"/>
              <a:gd name="connsiteY8" fmla="*/ 155643 h 3142035"/>
              <a:gd name="connsiteX9" fmla="*/ 2670458 w 4513849"/>
              <a:gd name="connsiteY9" fmla="*/ 141052 h 3142035"/>
              <a:gd name="connsiteX10" fmla="*/ 2704505 w 4513849"/>
              <a:gd name="connsiteY10" fmla="*/ 131324 h 3142035"/>
              <a:gd name="connsiteX11" fmla="*/ 2714232 w 4513849"/>
              <a:gd name="connsiteY11" fmla="*/ 126460 h 3142035"/>
              <a:gd name="connsiteX12" fmla="*/ 2714232 w 4513849"/>
              <a:gd name="connsiteY12" fmla="*/ 126460 h 3142035"/>
              <a:gd name="connsiteX13" fmla="*/ 2787190 w 4513849"/>
              <a:gd name="connsiteY13" fmla="*/ 58366 h 3142035"/>
              <a:gd name="connsiteX14" fmla="*/ 2923377 w 4513849"/>
              <a:gd name="connsiteY14" fmla="*/ 29183 h 3142035"/>
              <a:gd name="connsiteX15" fmla="*/ 3088747 w 4513849"/>
              <a:gd name="connsiteY15" fmla="*/ 4864 h 3142035"/>
              <a:gd name="connsiteX16" fmla="*/ 3200615 w 4513849"/>
              <a:gd name="connsiteY16" fmla="*/ 68094 h 3142035"/>
              <a:gd name="connsiteX17" fmla="*/ 3322211 w 4513849"/>
              <a:gd name="connsiteY17" fmla="*/ 131324 h 3142035"/>
              <a:gd name="connsiteX18" fmla="*/ 3380577 w 4513849"/>
              <a:gd name="connsiteY18" fmla="*/ 218873 h 3142035"/>
              <a:gd name="connsiteX19" fmla="*/ 3579994 w 4513849"/>
              <a:gd name="connsiteY19" fmla="*/ 243192 h 3142035"/>
              <a:gd name="connsiteX20" fmla="*/ 4499258 w 4513849"/>
              <a:gd name="connsiteY20" fmla="*/ 243192 h 3142035"/>
              <a:gd name="connsiteX21" fmla="*/ 4513849 w 4513849"/>
              <a:gd name="connsiteY21" fmla="*/ 3142035 h 3142035"/>
              <a:gd name="connsiteX22" fmla="*/ 215 w 4513849"/>
              <a:gd name="connsiteY22" fmla="*/ 3127443 h 3142035"/>
              <a:gd name="connsiteX23" fmla="*/ 5078 w 4513849"/>
              <a:gd name="connsiteY23" fmla="*/ 248055 h 3142035"/>
              <a:gd name="connsiteX24" fmla="*/ 428232 w 4513849"/>
              <a:gd name="connsiteY24" fmla="*/ 243192 h 3142035"/>
              <a:gd name="connsiteX25" fmla="*/ 481735 w 4513849"/>
              <a:gd name="connsiteY25" fmla="*/ 170235 h 3142035"/>
              <a:gd name="connsiteX26" fmla="*/ 515781 w 4513849"/>
              <a:gd name="connsiteY26" fmla="*/ 111869 h 3142035"/>
              <a:gd name="connsiteX27" fmla="*/ 579011 w 4513849"/>
              <a:gd name="connsiteY27" fmla="*/ 58366 h 3142035"/>
              <a:gd name="connsiteX28" fmla="*/ 622786 w 4513849"/>
              <a:gd name="connsiteY28" fmla="*/ 38911 h 3142035"/>
              <a:gd name="connsiteX29" fmla="*/ 690879 w 4513849"/>
              <a:gd name="connsiteY29" fmla="*/ 0 h 3142035"/>
              <a:gd name="connsiteX30" fmla="*/ 724926 w 4513849"/>
              <a:gd name="connsiteY30" fmla="*/ 4864 h 3142035"/>
              <a:gd name="connsiteX31" fmla="*/ 758973 w 4513849"/>
              <a:gd name="connsiteY31" fmla="*/ 29183 h 3142035"/>
              <a:gd name="connsiteX32" fmla="*/ 758973 w 4513849"/>
              <a:gd name="connsiteY32" fmla="*/ 29183 h 3142035"/>
              <a:gd name="connsiteX33" fmla="*/ 865977 w 4513849"/>
              <a:gd name="connsiteY33" fmla="*/ 29183 h 3142035"/>
              <a:gd name="connsiteX34" fmla="*/ 987573 w 4513849"/>
              <a:gd name="connsiteY34" fmla="*/ 24320 h 3142035"/>
              <a:gd name="connsiteX35" fmla="*/ 1036211 w 4513849"/>
              <a:gd name="connsiteY35" fmla="*/ 82686 h 3142035"/>
              <a:gd name="connsiteX36" fmla="*/ 1036211 w 4513849"/>
              <a:gd name="connsiteY36" fmla="*/ 82686 h 3142035"/>
              <a:gd name="connsiteX37" fmla="*/ 1075122 w 4513849"/>
              <a:gd name="connsiteY37" fmla="*/ 179962 h 3142035"/>
              <a:gd name="connsiteX38" fmla="*/ 1118896 w 4513849"/>
              <a:gd name="connsiteY38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1079771 h 3142035"/>
              <a:gd name="connsiteX3" fmla="*/ 2030879 w 4513849"/>
              <a:gd name="connsiteY3" fmla="*/ 580281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619833 h 3142035"/>
              <a:gd name="connsiteX3" fmla="*/ 2030879 w 4513849"/>
              <a:gd name="connsiteY3" fmla="*/ 580281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619833 h 3142035"/>
              <a:gd name="connsiteX3" fmla="*/ 2030879 w 4513849"/>
              <a:gd name="connsiteY3" fmla="*/ 618609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30879 w 4513849"/>
              <a:gd name="connsiteY3" fmla="*/ 618609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14453 w 4513849"/>
              <a:gd name="connsiteY3" fmla="*/ 596708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19928 w 4513849"/>
              <a:gd name="connsiteY3" fmla="*/ 602183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5752"/>
              <a:gd name="connsiteX1" fmla="*/ 1269675 w 4513849"/>
              <a:gd name="connsiteY1" fmla="*/ 282103 h 3145752"/>
              <a:gd name="connsiteX2" fmla="*/ 1547525 w 4513849"/>
              <a:gd name="connsiteY2" fmla="*/ 603407 h 3145752"/>
              <a:gd name="connsiteX3" fmla="*/ 2019928 w 4513849"/>
              <a:gd name="connsiteY3" fmla="*/ 602183 h 3145752"/>
              <a:gd name="connsiteX4" fmla="*/ 2325126 w 4513849"/>
              <a:gd name="connsiteY4" fmla="*/ 272375 h 3145752"/>
              <a:gd name="connsiteX5" fmla="*/ 2558590 w 4513849"/>
              <a:gd name="connsiteY5" fmla="*/ 262647 h 3145752"/>
              <a:gd name="connsiteX6" fmla="*/ 2612092 w 4513849"/>
              <a:gd name="connsiteY6" fmla="*/ 179962 h 3145752"/>
              <a:gd name="connsiteX7" fmla="*/ 2651003 w 4513849"/>
              <a:gd name="connsiteY7" fmla="*/ 155643 h 3145752"/>
              <a:gd name="connsiteX8" fmla="*/ 2670458 w 4513849"/>
              <a:gd name="connsiteY8" fmla="*/ 141052 h 3145752"/>
              <a:gd name="connsiteX9" fmla="*/ 2704505 w 4513849"/>
              <a:gd name="connsiteY9" fmla="*/ 131324 h 3145752"/>
              <a:gd name="connsiteX10" fmla="*/ 2714232 w 4513849"/>
              <a:gd name="connsiteY10" fmla="*/ 126460 h 3145752"/>
              <a:gd name="connsiteX11" fmla="*/ 2714232 w 4513849"/>
              <a:gd name="connsiteY11" fmla="*/ 126460 h 3145752"/>
              <a:gd name="connsiteX12" fmla="*/ 2787190 w 4513849"/>
              <a:gd name="connsiteY12" fmla="*/ 58366 h 3145752"/>
              <a:gd name="connsiteX13" fmla="*/ 2923377 w 4513849"/>
              <a:gd name="connsiteY13" fmla="*/ 29183 h 3145752"/>
              <a:gd name="connsiteX14" fmla="*/ 3088747 w 4513849"/>
              <a:gd name="connsiteY14" fmla="*/ 4864 h 3145752"/>
              <a:gd name="connsiteX15" fmla="*/ 3200615 w 4513849"/>
              <a:gd name="connsiteY15" fmla="*/ 68094 h 3145752"/>
              <a:gd name="connsiteX16" fmla="*/ 3322211 w 4513849"/>
              <a:gd name="connsiteY16" fmla="*/ 131324 h 3145752"/>
              <a:gd name="connsiteX17" fmla="*/ 3380577 w 4513849"/>
              <a:gd name="connsiteY17" fmla="*/ 218873 h 3145752"/>
              <a:gd name="connsiteX18" fmla="*/ 3579994 w 4513849"/>
              <a:gd name="connsiteY18" fmla="*/ 243192 h 3145752"/>
              <a:gd name="connsiteX19" fmla="*/ 4499258 w 4513849"/>
              <a:gd name="connsiteY19" fmla="*/ 243192 h 3145752"/>
              <a:gd name="connsiteX20" fmla="*/ 4513849 w 4513849"/>
              <a:gd name="connsiteY20" fmla="*/ 3142035 h 3145752"/>
              <a:gd name="connsiteX21" fmla="*/ 215 w 4513849"/>
              <a:gd name="connsiteY21" fmla="*/ 3145752 h 3145752"/>
              <a:gd name="connsiteX22" fmla="*/ 5078 w 4513849"/>
              <a:gd name="connsiteY22" fmla="*/ 248055 h 3145752"/>
              <a:gd name="connsiteX23" fmla="*/ 428232 w 4513849"/>
              <a:gd name="connsiteY23" fmla="*/ 243192 h 3145752"/>
              <a:gd name="connsiteX24" fmla="*/ 481735 w 4513849"/>
              <a:gd name="connsiteY24" fmla="*/ 170235 h 3145752"/>
              <a:gd name="connsiteX25" fmla="*/ 515781 w 4513849"/>
              <a:gd name="connsiteY25" fmla="*/ 111869 h 3145752"/>
              <a:gd name="connsiteX26" fmla="*/ 579011 w 4513849"/>
              <a:gd name="connsiteY26" fmla="*/ 58366 h 3145752"/>
              <a:gd name="connsiteX27" fmla="*/ 622786 w 4513849"/>
              <a:gd name="connsiteY27" fmla="*/ 38911 h 3145752"/>
              <a:gd name="connsiteX28" fmla="*/ 690879 w 4513849"/>
              <a:gd name="connsiteY28" fmla="*/ 0 h 3145752"/>
              <a:gd name="connsiteX29" fmla="*/ 724926 w 4513849"/>
              <a:gd name="connsiteY29" fmla="*/ 4864 h 3145752"/>
              <a:gd name="connsiteX30" fmla="*/ 758973 w 4513849"/>
              <a:gd name="connsiteY30" fmla="*/ 29183 h 3145752"/>
              <a:gd name="connsiteX31" fmla="*/ 758973 w 4513849"/>
              <a:gd name="connsiteY31" fmla="*/ 29183 h 3145752"/>
              <a:gd name="connsiteX32" fmla="*/ 865977 w 4513849"/>
              <a:gd name="connsiteY32" fmla="*/ 29183 h 3145752"/>
              <a:gd name="connsiteX33" fmla="*/ 987573 w 4513849"/>
              <a:gd name="connsiteY33" fmla="*/ 24320 h 3145752"/>
              <a:gd name="connsiteX34" fmla="*/ 1036211 w 4513849"/>
              <a:gd name="connsiteY34" fmla="*/ 82686 h 3145752"/>
              <a:gd name="connsiteX35" fmla="*/ 1036211 w 4513849"/>
              <a:gd name="connsiteY35" fmla="*/ 82686 h 3145752"/>
              <a:gd name="connsiteX36" fmla="*/ 1075122 w 4513849"/>
              <a:gd name="connsiteY36" fmla="*/ 179962 h 3145752"/>
              <a:gd name="connsiteX37" fmla="*/ 1118896 w 4513849"/>
              <a:gd name="connsiteY37" fmla="*/ 214008 h 314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3849" h="3145752">
                <a:moveTo>
                  <a:pt x="1118896" y="214008"/>
                </a:moveTo>
                <a:lnTo>
                  <a:pt x="1269675" y="282103"/>
                </a:lnTo>
                <a:lnTo>
                  <a:pt x="1547525" y="603407"/>
                </a:lnTo>
                <a:lnTo>
                  <a:pt x="2019928" y="602183"/>
                </a:lnTo>
                <a:lnTo>
                  <a:pt x="2325126" y="272375"/>
                </a:lnTo>
                <a:lnTo>
                  <a:pt x="2558590" y="262647"/>
                </a:lnTo>
                <a:lnTo>
                  <a:pt x="2612092" y="179962"/>
                </a:lnTo>
                <a:cubicBezTo>
                  <a:pt x="2625062" y="171856"/>
                  <a:pt x="2638277" y="164127"/>
                  <a:pt x="2651003" y="155643"/>
                </a:cubicBezTo>
                <a:cubicBezTo>
                  <a:pt x="2657748" y="151147"/>
                  <a:pt x="2663078" y="144406"/>
                  <a:pt x="2670458" y="141052"/>
                </a:cubicBezTo>
                <a:cubicBezTo>
                  <a:pt x="2681203" y="136168"/>
                  <a:pt x="2693308" y="135057"/>
                  <a:pt x="2704505" y="131324"/>
                </a:cubicBezTo>
                <a:cubicBezTo>
                  <a:pt x="2707944" y="130178"/>
                  <a:pt x="2710990" y="128081"/>
                  <a:pt x="2714232" y="126460"/>
                </a:cubicBezTo>
                <a:lnTo>
                  <a:pt x="2714232" y="126460"/>
                </a:lnTo>
                <a:lnTo>
                  <a:pt x="2787190" y="58366"/>
                </a:lnTo>
                <a:lnTo>
                  <a:pt x="2923377" y="29183"/>
                </a:lnTo>
                <a:lnTo>
                  <a:pt x="3088747" y="4864"/>
                </a:lnTo>
                <a:lnTo>
                  <a:pt x="3200615" y="68094"/>
                </a:lnTo>
                <a:lnTo>
                  <a:pt x="3322211" y="131324"/>
                </a:lnTo>
                <a:lnTo>
                  <a:pt x="3380577" y="218873"/>
                </a:lnTo>
                <a:lnTo>
                  <a:pt x="3579994" y="243192"/>
                </a:lnTo>
                <a:lnTo>
                  <a:pt x="4499258" y="243192"/>
                </a:lnTo>
                <a:cubicBezTo>
                  <a:pt x="4504122" y="1209473"/>
                  <a:pt x="4508985" y="2175754"/>
                  <a:pt x="4513849" y="3142035"/>
                </a:cubicBezTo>
                <a:lnTo>
                  <a:pt x="215" y="3145752"/>
                </a:lnTo>
                <a:cubicBezTo>
                  <a:pt x="-1407" y="2190820"/>
                  <a:pt x="6700" y="1202987"/>
                  <a:pt x="5078" y="248055"/>
                </a:cubicBezTo>
                <a:lnTo>
                  <a:pt x="428232" y="243192"/>
                </a:lnTo>
                <a:lnTo>
                  <a:pt x="481735" y="170235"/>
                </a:lnTo>
                <a:lnTo>
                  <a:pt x="515781" y="111869"/>
                </a:lnTo>
                <a:lnTo>
                  <a:pt x="579011" y="58366"/>
                </a:lnTo>
                <a:cubicBezTo>
                  <a:pt x="593603" y="51881"/>
                  <a:pt x="608629" y="46297"/>
                  <a:pt x="622786" y="38911"/>
                </a:cubicBezTo>
                <a:cubicBezTo>
                  <a:pt x="645963" y="26819"/>
                  <a:pt x="690879" y="0"/>
                  <a:pt x="690879" y="0"/>
                </a:cubicBezTo>
                <a:cubicBezTo>
                  <a:pt x="702228" y="1621"/>
                  <a:pt x="714050" y="1239"/>
                  <a:pt x="724926" y="4864"/>
                </a:cubicBezTo>
                <a:cubicBezTo>
                  <a:pt x="741874" y="10514"/>
                  <a:pt x="748043" y="18254"/>
                  <a:pt x="758973" y="29183"/>
                </a:cubicBezTo>
                <a:lnTo>
                  <a:pt x="758973" y="29183"/>
                </a:lnTo>
                <a:lnTo>
                  <a:pt x="865977" y="29183"/>
                </a:lnTo>
                <a:lnTo>
                  <a:pt x="987573" y="24320"/>
                </a:lnTo>
                <a:cubicBezTo>
                  <a:pt x="1029348" y="76539"/>
                  <a:pt x="1011802" y="58277"/>
                  <a:pt x="1036211" y="82686"/>
                </a:cubicBezTo>
                <a:lnTo>
                  <a:pt x="1036211" y="82686"/>
                </a:lnTo>
                <a:lnTo>
                  <a:pt x="1075122" y="179962"/>
                </a:lnTo>
                <a:lnTo>
                  <a:pt x="1118896" y="21400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8DD0BAB-29BC-A387-0E39-FBDDB1A0C17E}"/>
              </a:ext>
            </a:extLst>
          </p:cNvPr>
          <p:cNvGrpSpPr/>
          <p:nvPr/>
        </p:nvGrpSpPr>
        <p:grpSpPr>
          <a:xfrm>
            <a:off x="1950955" y="2520818"/>
            <a:ext cx="674912" cy="666495"/>
            <a:chOff x="4074673" y="2446046"/>
            <a:chExt cx="674912" cy="66649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0CD59B5-9C85-DCB0-1B35-9232FB893289}"/>
                </a:ext>
              </a:extLst>
            </p:cNvPr>
            <p:cNvGrpSpPr/>
            <p:nvPr/>
          </p:nvGrpSpPr>
          <p:grpSpPr>
            <a:xfrm>
              <a:off x="4074673" y="2667813"/>
              <a:ext cx="674912" cy="209295"/>
              <a:chOff x="4071257" y="538191"/>
              <a:chExt cx="674912" cy="209295"/>
            </a:xfrm>
          </p:grpSpPr>
          <p:sp>
            <p:nvSpPr>
              <p:cNvPr id="41" name="Стрелка: вправо 40">
                <a:extLst>
                  <a:ext uri="{FF2B5EF4-FFF2-40B4-BE49-F238E27FC236}">
                    <a16:creationId xmlns:a16="http://schemas.microsoft.com/office/drawing/2014/main" id="{459DA775-3BF5-245C-21BE-2BA6CD2A4134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Стрелка: вправо 41">
                <a:extLst>
                  <a:ext uri="{FF2B5EF4-FFF2-40B4-BE49-F238E27FC236}">
                    <a16:creationId xmlns:a16="http://schemas.microsoft.com/office/drawing/2014/main" id="{8915901A-CF74-BA59-8226-5860E3274698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3B02EAD-A3B9-7F67-DB14-2DC2D115D457}"/>
                </a:ext>
              </a:extLst>
            </p:cNvPr>
            <p:cNvGrpSpPr/>
            <p:nvPr/>
          </p:nvGrpSpPr>
          <p:grpSpPr>
            <a:xfrm rot="16200000">
              <a:off x="4072601" y="2716085"/>
              <a:ext cx="666495" cy="126418"/>
              <a:chOff x="4002893" y="541818"/>
              <a:chExt cx="818896" cy="202038"/>
            </a:xfrm>
          </p:grpSpPr>
          <p:sp>
            <p:nvSpPr>
              <p:cNvPr id="39" name="Стрелка: вправо 38">
                <a:extLst>
                  <a:ext uri="{FF2B5EF4-FFF2-40B4-BE49-F238E27FC236}">
                    <a16:creationId xmlns:a16="http://schemas.microsoft.com/office/drawing/2014/main" id="{5473CF4E-1876-1F86-1011-E2A5DD402807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вправо 39">
                <a:extLst>
                  <a:ext uri="{FF2B5EF4-FFF2-40B4-BE49-F238E27FC236}">
                    <a16:creationId xmlns:a16="http://schemas.microsoft.com/office/drawing/2014/main" id="{5FDA4B5D-4DC1-F5E3-087E-B9ADC5A5FC1E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7C7FBE4-A092-968E-6C32-B05C42D8876F}"/>
              </a:ext>
            </a:extLst>
          </p:cNvPr>
          <p:cNvGrpSpPr/>
          <p:nvPr/>
        </p:nvGrpSpPr>
        <p:grpSpPr>
          <a:xfrm>
            <a:off x="2002727" y="2616996"/>
            <a:ext cx="601991" cy="470768"/>
            <a:chOff x="1967160" y="2711424"/>
            <a:chExt cx="601991" cy="470768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795DD4F8-A5F3-8560-9434-EF1618804C42}"/>
                </a:ext>
              </a:extLst>
            </p:cNvPr>
            <p:cNvSpPr/>
            <p:nvPr/>
          </p:nvSpPr>
          <p:spPr>
            <a:xfrm>
              <a:off x="1967160" y="2902135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36DC3FB1-2D5D-0144-53AD-69B38D141843}"/>
                </a:ext>
              </a:extLst>
            </p:cNvPr>
            <p:cNvSpPr/>
            <p:nvPr/>
          </p:nvSpPr>
          <p:spPr>
            <a:xfrm>
              <a:off x="2119560" y="3022881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75D13674-21AF-7DE9-DC84-C8FFA5190ECD}"/>
                </a:ext>
              </a:extLst>
            </p:cNvPr>
            <p:cNvSpPr/>
            <p:nvPr/>
          </p:nvSpPr>
          <p:spPr>
            <a:xfrm>
              <a:off x="2119560" y="2794704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6C0B978D-7323-3B5B-CF4A-0BEB572F5DFD}"/>
                </a:ext>
              </a:extLst>
            </p:cNvPr>
            <p:cNvSpPr/>
            <p:nvPr/>
          </p:nvSpPr>
          <p:spPr>
            <a:xfrm>
              <a:off x="2239480" y="2936279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F086FE54-EA03-83EA-856E-4AEA7C9738F0}"/>
                </a:ext>
              </a:extLst>
            </p:cNvPr>
            <p:cNvSpPr/>
            <p:nvPr/>
          </p:nvSpPr>
          <p:spPr>
            <a:xfrm>
              <a:off x="2361069" y="2711424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EAAD908-1607-1DB6-FC00-32505C5670DE}"/>
                </a:ext>
              </a:extLst>
            </p:cNvPr>
            <p:cNvSpPr/>
            <p:nvPr/>
          </p:nvSpPr>
          <p:spPr>
            <a:xfrm>
              <a:off x="2331089" y="3109501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CA1AD753-1D88-7F33-7C2D-14DCD14C1F7E}"/>
                </a:ext>
              </a:extLst>
            </p:cNvPr>
            <p:cNvSpPr/>
            <p:nvPr/>
          </p:nvSpPr>
          <p:spPr>
            <a:xfrm>
              <a:off x="2495983" y="2986245"/>
              <a:ext cx="73168" cy="726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0EDF0AE-B1C6-3CCD-2CF1-0FF5BCEEF5E8}"/>
                  </a:ext>
                </a:extLst>
              </p:cNvPr>
              <p:cNvSpPr txBox="1"/>
              <p:nvPr/>
            </p:nvSpPr>
            <p:spPr>
              <a:xfrm>
                <a:off x="3283737" y="3206441"/>
                <a:ext cx="1809715" cy="1451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4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400" b="1" dirty="0"/>
              </a:p>
              <a:p>
                <a:endParaRPr lang="en-US" sz="14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𝟓𝟑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400" b="1" dirty="0"/>
              </a:p>
              <a:p>
                <a:endParaRPr lang="ru-RU" sz="1400" b="1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0EDF0AE-B1C6-3CCD-2CF1-0FF5BCEEF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37" y="3206441"/>
                <a:ext cx="1809715" cy="1451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AA4A873-0CAE-7B90-3CB4-AC0BF199A912}"/>
              </a:ext>
            </a:extLst>
          </p:cNvPr>
          <p:cNvGrpSpPr/>
          <p:nvPr/>
        </p:nvGrpSpPr>
        <p:grpSpPr>
          <a:xfrm>
            <a:off x="-15119" y="1343906"/>
            <a:ext cx="2017846" cy="712937"/>
            <a:chOff x="-15548" y="1521827"/>
            <a:chExt cx="2017846" cy="712937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8997921B-C319-7D9C-6432-401A529E440B}"/>
                </a:ext>
              </a:extLst>
            </p:cNvPr>
            <p:cNvCxnSpPr/>
            <p:nvPr/>
          </p:nvCxnSpPr>
          <p:spPr>
            <a:xfrm flipH="1">
              <a:off x="285767" y="2107444"/>
              <a:ext cx="17165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EF603BA7-8C4E-F655-5BDE-DF78DEA82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008" y="1770799"/>
              <a:ext cx="2994" cy="357443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66A7631-5682-06DB-2876-E63D5BDE8EDA}"/>
                    </a:ext>
                  </a:extLst>
                </p:cNvPr>
                <p:cNvSpPr txBox="1"/>
                <p:nvPr/>
              </p:nvSpPr>
              <p:spPr>
                <a:xfrm rot="16200000">
                  <a:off x="-187351" y="1693630"/>
                  <a:ext cx="7129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ru-RU" i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b="0" i="0" smtClean="0">
                            <a:latin typeface="Cambria Math" panose="02040503050406030204" pitchFamily="18" charset="0"/>
                          </a:rPr>
                          <m:t>м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66A7631-5682-06DB-2876-E63D5BDE8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87351" y="1693630"/>
                  <a:ext cx="712937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427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4AE6A9-A9B2-0D3A-D736-41032EE9D878}"/>
              </a:ext>
            </a:extLst>
          </p:cNvPr>
          <p:cNvGrpSpPr/>
          <p:nvPr/>
        </p:nvGrpSpPr>
        <p:grpSpPr>
          <a:xfrm rot="19920953">
            <a:off x="9782366" y="2976810"/>
            <a:ext cx="674912" cy="264491"/>
            <a:chOff x="4071257" y="538191"/>
            <a:chExt cx="674912" cy="209295"/>
          </a:xfrm>
        </p:grpSpPr>
        <p:sp>
          <p:nvSpPr>
            <p:cNvPr id="70" name="Стрелка: вправо 69">
              <a:extLst>
                <a:ext uri="{FF2B5EF4-FFF2-40B4-BE49-F238E27FC236}">
                  <a16:creationId xmlns:a16="http://schemas.microsoft.com/office/drawing/2014/main" id="{B249C2B4-837D-0DD5-AED8-9706AB68B561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трелка: вправо 70">
              <a:extLst>
                <a:ext uri="{FF2B5EF4-FFF2-40B4-BE49-F238E27FC236}">
                  <a16:creationId xmlns:a16="http://schemas.microsoft.com/office/drawing/2014/main" id="{9C1838BB-1F80-26C6-459C-798758D857AF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75B182B-B774-C589-C06D-8CA406880B87}"/>
                  </a:ext>
                </a:extLst>
              </p:cNvPr>
              <p:cNvSpPr txBox="1"/>
              <p:nvPr/>
            </p:nvSpPr>
            <p:spPr>
              <a:xfrm>
                <a:off x="5128516" y="1932036"/>
                <a:ext cx="2474387" cy="2495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Региональное напряженное состояние  коры до начала разработки БУК (индекс 0) определяется как горизонтальное сжатие</a:t>
                </a:r>
              </a:p>
              <a:p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уровнем касательных напряжений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b="1" i="1" smtClean="0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значением коэффициента </a:t>
                </a:r>
                <a:r>
                  <a:rPr lang="ru-RU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Лоде-Надаи</a:t>
                </a:r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</a:p>
              <a:p>
                <a:r>
                  <a:rPr lang="ru-RU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ru-RU" sz="1400" b="1" i="1">
                            <a:latin typeface="Cambria Math" panose="02040503050406030204" pitchFamily="18" charset="0"/>
                          </a:rPr>
                          <m:t>𝝈</m:t>
                        </m:r>
                      </m:sub>
                      <m:sup>
                        <m:r>
                          <a:rPr lang="ru-RU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ru-RU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ru-RU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1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ru-RU" sz="14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75B182B-B774-C589-C06D-8CA406880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516" y="1932036"/>
                <a:ext cx="2474387" cy="2495491"/>
              </a:xfrm>
              <a:prstGeom prst="rect">
                <a:avLst/>
              </a:prstGeom>
              <a:blipFill>
                <a:blip r:embed="rId14"/>
                <a:stretch>
                  <a:fillRect l="-739" t="-4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5F13900-3812-E474-500C-D7F85B20D769}"/>
              </a:ext>
            </a:extLst>
          </p:cNvPr>
          <p:cNvGrpSpPr/>
          <p:nvPr/>
        </p:nvGrpSpPr>
        <p:grpSpPr>
          <a:xfrm>
            <a:off x="5698711" y="1173413"/>
            <a:ext cx="666495" cy="126418"/>
            <a:chOff x="4002893" y="541818"/>
            <a:chExt cx="818896" cy="202038"/>
          </a:xfrm>
        </p:grpSpPr>
        <p:sp>
          <p:nvSpPr>
            <p:cNvPr id="78" name="Стрелка: вправо 77">
              <a:extLst>
                <a:ext uri="{FF2B5EF4-FFF2-40B4-BE49-F238E27FC236}">
                  <a16:creationId xmlns:a16="http://schemas.microsoft.com/office/drawing/2014/main" id="{72BECBB3-3797-302D-0CBB-20E6FF28FD32}"/>
                </a:ext>
              </a:extLst>
            </p:cNvPr>
            <p:cNvSpPr/>
            <p:nvPr/>
          </p:nvSpPr>
          <p:spPr>
            <a:xfrm rot="10800000">
              <a:off x="4002893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909C38D3-406A-12A5-C64A-BF25FAAFDD06}"/>
                </a:ext>
              </a:extLst>
            </p:cNvPr>
            <p:cNvSpPr/>
            <p:nvPr/>
          </p:nvSpPr>
          <p:spPr>
            <a:xfrm rot="10800000" flipH="1">
              <a:off x="4509732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147811-EC6C-AD91-0A2F-EDA696ABCD93}"/>
              </a:ext>
            </a:extLst>
          </p:cNvPr>
          <p:cNvGrpSpPr/>
          <p:nvPr/>
        </p:nvGrpSpPr>
        <p:grpSpPr>
          <a:xfrm>
            <a:off x="5703865" y="1488404"/>
            <a:ext cx="674912" cy="209295"/>
            <a:chOff x="4071257" y="538191"/>
            <a:chExt cx="674912" cy="209295"/>
          </a:xfrm>
        </p:grpSpPr>
        <p:sp>
          <p:nvSpPr>
            <p:cNvPr id="81" name="Стрелка: вправо 80">
              <a:extLst>
                <a:ext uri="{FF2B5EF4-FFF2-40B4-BE49-F238E27FC236}">
                  <a16:creationId xmlns:a16="http://schemas.microsoft.com/office/drawing/2014/main" id="{D7274C90-060A-2503-AAB6-9D09D3016B77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Стрелка: вправо 81">
              <a:extLst>
                <a:ext uri="{FF2B5EF4-FFF2-40B4-BE49-F238E27FC236}">
                  <a16:creationId xmlns:a16="http://schemas.microsoft.com/office/drawing/2014/main" id="{F18EAFFC-EBA9-3EA7-3D15-84C7DBD3C718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4F25285-5778-5412-215B-C78548F83FA7}"/>
                  </a:ext>
                </a:extLst>
              </p:cNvPr>
              <p:cNvSpPr txBox="1"/>
              <p:nvPr/>
            </p:nvSpPr>
            <p:spPr>
              <a:xfrm>
                <a:off x="6387231" y="976283"/>
                <a:ext cx="733096" cy="40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4F25285-5778-5412-215B-C78548F8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231" y="976283"/>
                <a:ext cx="733096" cy="404598"/>
              </a:xfrm>
              <a:prstGeom prst="rect">
                <a:avLst/>
              </a:prstGeom>
              <a:blipFill>
                <a:blip r:embed="rId1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5ACDABA-250A-B534-F4B8-742E47E381BE}"/>
                  </a:ext>
                </a:extLst>
              </p:cNvPr>
              <p:cNvSpPr txBox="1"/>
              <p:nvPr/>
            </p:nvSpPr>
            <p:spPr>
              <a:xfrm>
                <a:off x="6381978" y="1343098"/>
                <a:ext cx="733096" cy="422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5ACDABA-250A-B534-F4B8-742E47E38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978" y="1343098"/>
                <a:ext cx="733096" cy="4220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Звезда: 5 точек 85">
            <a:extLst>
              <a:ext uri="{FF2B5EF4-FFF2-40B4-BE49-F238E27FC236}">
                <a16:creationId xmlns:a16="http://schemas.microsoft.com/office/drawing/2014/main" id="{EA97C1B6-7007-A42A-5A55-4430C034474D}"/>
              </a:ext>
            </a:extLst>
          </p:cNvPr>
          <p:cNvSpPr/>
          <p:nvPr/>
        </p:nvSpPr>
        <p:spPr>
          <a:xfrm>
            <a:off x="11854201" y="1392863"/>
            <a:ext cx="188686" cy="1814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A1C9E80-678A-EEC4-DBE4-538A3C5F0B36}"/>
              </a:ext>
            </a:extLst>
          </p:cNvPr>
          <p:cNvSpPr/>
          <p:nvPr/>
        </p:nvSpPr>
        <p:spPr>
          <a:xfrm>
            <a:off x="900043" y="1355392"/>
            <a:ext cx="4508771" cy="28842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E5D79D-CDAB-400C-3734-C6FEAD88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6" t="16357" r="19775" b="9312"/>
          <a:stretch/>
        </p:blipFill>
        <p:spPr>
          <a:xfrm>
            <a:off x="7434743" y="634224"/>
            <a:ext cx="4350655" cy="48740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24358-CDFE-0622-B45D-8B799B6CE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8" t="40211" r="31746" b="26032"/>
          <a:stretch/>
        </p:blipFill>
        <p:spPr>
          <a:xfrm>
            <a:off x="10595228" y="634224"/>
            <a:ext cx="1190170" cy="1197679"/>
          </a:xfrm>
          <a:prstGeom prst="rect">
            <a:avLst/>
          </a:prstGeom>
        </p:spPr>
      </p:pic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AFA063E0-E63F-7BC6-9DE3-9ECCCCEFD52F}"/>
              </a:ext>
            </a:extLst>
          </p:cNvPr>
          <p:cNvSpPr/>
          <p:nvPr/>
        </p:nvSpPr>
        <p:spPr>
          <a:xfrm>
            <a:off x="9832722" y="4267163"/>
            <a:ext cx="188686" cy="1814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084FA9B6-F125-5672-668B-45B93AE02049}"/>
              </a:ext>
            </a:extLst>
          </p:cNvPr>
          <p:cNvSpPr/>
          <p:nvPr/>
        </p:nvSpPr>
        <p:spPr>
          <a:xfrm>
            <a:off x="894965" y="1097609"/>
            <a:ext cx="4513849" cy="3142035"/>
          </a:xfrm>
          <a:custGeom>
            <a:avLst/>
            <a:gdLst>
              <a:gd name="connsiteX0" fmla="*/ 753894 w 4503906"/>
              <a:gd name="connsiteY0" fmla="*/ 257783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753894 w 4503906"/>
              <a:gd name="connsiteY39" fmla="*/ 257783 h 3142035"/>
              <a:gd name="connsiteX0" fmla="*/ 1108953 w 4503906"/>
              <a:gd name="connsiteY0" fmla="*/ 214008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1108953 w 4503906"/>
              <a:gd name="connsiteY39" fmla="*/ 214008 h 3142035"/>
              <a:gd name="connsiteX0" fmla="*/ 1162456 w 4557409"/>
              <a:gd name="connsiteY0" fmla="*/ 214008 h 3142035"/>
              <a:gd name="connsiteX1" fmla="*/ 1313235 w 4557409"/>
              <a:gd name="connsiteY1" fmla="*/ 282103 h 3142035"/>
              <a:gd name="connsiteX2" fmla="*/ 1405648 w 4557409"/>
              <a:gd name="connsiteY2" fmla="*/ 535022 h 3142035"/>
              <a:gd name="connsiteX3" fmla="*/ 1493197 w 4557409"/>
              <a:gd name="connsiteY3" fmla="*/ 778213 h 3142035"/>
              <a:gd name="connsiteX4" fmla="*/ 1585609 w 4557409"/>
              <a:gd name="connsiteY4" fmla="*/ 1079771 h 3142035"/>
              <a:gd name="connsiteX5" fmla="*/ 2052537 w 4557409"/>
              <a:gd name="connsiteY5" fmla="*/ 1089498 h 3142035"/>
              <a:gd name="connsiteX6" fmla="*/ 2368686 w 4557409"/>
              <a:gd name="connsiteY6" fmla="*/ 272375 h 3142035"/>
              <a:gd name="connsiteX7" fmla="*/ 2602150 w 4557409"/>
              <a:gd name="connsiteY7" fmla="*/ 262647 h 3142035"/>
              <a:gd name="connsiteX8" fmla="*/ 2655652 w 4557409"/>
              <a:gd name="connsiteY8" fmla="*/ 179962 h 3142035"/>
              <a:gd name="connsiteX9" fmla="*/ 2694563 w 4557409"/>
              <a:gd name="connsiteY9" fmla="*/ 155643 h 3142035"/>
              <a:gd name="connsiteX10" fmla="*/ 2714018 w 4557409"/>
              <a:gd name="connsiteY10" fmla="*/ 141052 h 3142035"/>
              <a:gd name="connsiteX11" fmla="*/ 2748065 w 4557409"/>
              <a:gd name="connsiteY11" fmla="*/ 131324 h 3142035"/>
              <a:gd name="connsiteX12" fmla="*/ 2757792 w 4557409"/>
              <a:gd name="connsiteY12" fmla="*/ 126460 h 3142035"/>
              <a:gd name="connsiteX13" fmla="*/ 2757792 w 4557409"/>
              <a:gd name="connsiteY13" fmla="*/ 126460 h 3142035"/>
              <a:gd name="connsiteX14" fmla="*/ 2830750 w 4557409"/>
              <a:gd name="connsiteY14" fmla="*/ 58366 h 3142035"/>
              <a:gd name="connsiteX15" fmla="*/ 2966937 w 4557409"/>
              <a:gd name="connsiteY15" fmla="*/ 29183 h 3142035"/>
              <a:gd name="connsiteX16" fmla="*/ 3132307 w 4557409"/>
              <a:gd name="connsiteY16" fmla="*/ 4864 h 3142035"/>
              <a:gd name="connsiteX17" fmla="*/ 3244175 w 4557409"/>
              <a:gd name="connsiteY17" fmla="*/ 68094 h 3142035"/>
              <a:gd name="connsiteX18" fmla="*/ 3365771 w 4557409"/>
              <a:gd name="connsiteY18" fmla="*/ 131324 h 3142035"/>
              <a:gd name="connsiteX19" fmla="*/ 3424137 w 4557409"/>
              <a:gd name="connsiteY19" fmla="*/ 218873 h 3142035"/>
              <a:gd name="connsiteX20" fmla="*/ 3623554 w 4557409"/>
              <a:gd name="connsiteY20" fmla="*/ 243192 h 3142035"/>
              <a:gd name="connsiteX21" fmla="*/ 4542818 w 4557409"/>
              <a:gd name="connsiteY21" fmla="*/ 243192 h 3142035"/>
              <a:gd name="connsiteX22" fmla="*/ 4557409 w 4557409"/>
              <a:gd name="connsiteY22" fmla="*/ 3142035 h 3142035"/>
              <a:gd name="connsiteX23" fmla="*/ 53503 w 4557409"/>
              <a:gd name="connsiteY23" fmla="*/ 3112852 h 3142035"/>
              <a:gd name="connsiteX24" fmla="*/ 0 w 4557409"/>
              <a:gd name="connsiteY24" fmla="*/ 238328 h 3142035"/>
              <a:gd name="connsiteX25" fmla="*/ 471792 w 4557409"/>
              <a:gd name="connsiteY25" fmla="*/ 243192 h 3142035"/>
              <a:gd name="connsiteX26" fmla="*/ 525295 w 4557409"/>
              <a:gd name="connsiteY26" fmla="*/ 170235 h 3142035"/>
              <a:gd name="connsiteX27" fmla="*/ 559341 w 4557409"/>
              <a:gd name="connsiteY27" fmla="*/ 111869 h 3142035"/>
              <a:gd name="connsiteX28" fmla="*/ 622571 w 4557409"/>
              <a:gd name="connsiteY28" fmla="*/ 58366 h 3142035"/>
              <a:gd name="connsiteX29" fmla="*/ 666346 w 4557409"/>
              <a:gd name="connsiteY29" fmla="*/ 38911 h 3142035"/>
              <a:gd name="connsiteX30" fmla="*/ 734439 w 4557409"/>
              <a:gd name="connsiteY30" fmla="*/ 0 h 3142035"/>
              <a:gd name="connsiteX31" fmla="*/ 768486 w 4557409"/>
              <a:gd name="connsiteY31" fmla="*/ 4864 h 3142035"/>
              <a:gd name="connsiteX32" fmla="*/ 802533 w 4557409"/>
              <a:gd name="connsiteY32" fmla="*/ 29183 h 3142035"/>
              <a:gd name="connsiteX33" fmla="*/ 802533 w 4557409"/>
              <a:gd name="connsiteY33" fmla="*/ 29183 h 3142035"/>
              <a:gd name="connsiteX34" fmla="*/ 909537 w 4557409"/>
              <a:gd name="connsiteY34" fmla="*/ 29183 h 3142035"/>
              <a:gd name="connsiteX35" fmla="*/ 1031133 w 4557409"/>
              <a:gd name="connsiteY35" fmla="*/ 24320 h 3142035"/>
              <a:gd name="connsiteX36" fmla="*/ 1079771 w 4557409"/>
              <a:gd name="connsiteY36" fmla="*/ 82686 h 3142035"/>
              <a:gd name="connsiteX37" fmla="*/ 1079771 w 4557409"/>
              <a:gd name="connsiteY37" fmla="*/ 82686 h 3142035"/>
              <a:gd name="connsiteX38" fmla="*/ 1118682 w 4557409"/>
              <a:gd name="connsiteY38" fmla="*/ 179962 h 3142035"/>
              <a:gd name="connsiteX39" fmla="*/ 1162456 w 4557409"/>
              <a:gd name="connsiteY39" fmla="*/ 214008 h 3142035"/>
              <a:gd name="connsiteX0" fmla="*/ 1113818 w 4508771"/>
              <a:gd name="connsiteY0" fmla="*/ 214008 h 3142035"/>
              <a:gd name="connsiteX1" fmla="*/ 1264597 w 4508771"/>
              <a:gd name="connsiteY1" fmla="*/ 282103 h 3142035"/>
              <a:gd name="connsiteX2" fmla="*/ 1357010 w 4508771"/>
              <a:gd name="connsiteY2" fmla="*/ 535022 h 3142035"/>
              <a:gd name="connsiteX3" fmla="*/ 1444559 w 4508771"/>
              <a:gd name="connsiteY3" fmla="*/ 778213 h 3142035"/>
              <a:gd name="connsiteX4" fmla="*/ 1536971 w 4508771"/>
              <a:gd name="connsiteY4" fmla="*/ 1079771 h 3142035"/>
              <a:gd name="connsiteX5" fmla="*/ 2003899 w 4508771"/>
              <a:gd name="connsiteY5" fmla="*/ 1089498 h 3142035"/>
              <a:gd name="connsiteX6" fmla="*/ 2320048 w 4508771"/>
              <a:gd name="connsiteY6" fmla="*/ 272375 h 3142035"/>
              <a:gd name="connsiteX7" fmla="*/ 2553512 w 4508771"/>
              <a:gd name="connsiteY7" fmla="*/ 262647 h 3142035"/>
              <a:gd name="connsiteX8" fmla="*/ 2607014 w 4508771"/>
              <a:gd name="connsiteY8" fmla="*/ 179962 h 3142035"/>
              <a:gd name="connsiteX9" fmla="*/ 2645925 w 4508771"/>
              <a:gd name="connsiteY9" fmla="*/ 155643 h 3142035"/>
              <a:gd name="connsiteX10" fmla="*/ 2665380 w 4508771"/>
              <a:gd name="connsiteY10" fmla="*/ 141052 h 3142035"/>
              <a:gd name="connsiteX11" fmla="*/ 2699427 w 4508771"/>
              <a:gd name="connsiteY11" fmla="*/ 131324 h 3142035"/>
              <a:gd name="connsiteX12" fmla="*/ 2709154 w 4508771"/>
              <a:gd name="connsiteY12" fmla="*/ 126460 h 3142035"/>
              <a:gd name="connsiteX13" fmla="*/ 2709154 w 4508771"/>
              <a:gd name="connsiteY13" fmla="*/ 126460 h 3142035"/>
              <a:gd name="connsiteX14" fmla="*/ 2782112 w 4508771"/>
              <a:gd name="connsiteY14" fmla="*/ 58366 h 3142035"/>
              <a:gd name="connsiteX15" fmla="*/ 2918299 w 4508771"/>
              <a:gd name="connsiteY15" fmla="*/ 29183 h 3142035"/>
              <a:gd name="connsiteX16" fmla="*/ 3083669 w 4508771"/>
              <a:gd name="connsiteY16" fmla="*/ 4864 h 3142035"/>
              <a:gd name="connsiteX17" fmla="*/ 3195537 w 4508771"/>
              <a:gd name="connsiteY17" fmla="*/ 68094 h 3142035"/>
              <a:gd name="connsiteX18" fmla="*/ 3317133 w 4508771"/>
              <a:gd name="connsiteY18" fmla="*/ 131324 h 3142035"/>
              <a:gd name="connsiteX19" fmla="*/ 3375499 w 4508771"/>
              <a:gd name="connsiteY19" fmla="*/ 218873 h 3142035"/>
              <a:gd name="connsiteX20" fmla="*/ 3574916 w 4508771"/>
              <a:gd name="connsiteY20" fmla="*/ 243192 h 3142035"/>
              <a:gd name="connsiteX21" fmla="*/ 4494180 w 4508771"/>
              <a:gd name="connsiteY21" fmla="*/ 243192 h 3142035"/>
              <a:gd name="connsiteX22" fmla="*/ 4508771 w 4508771"/>
              <a:gd name="connsiteY22" fmla="*/ 3142035 h 3142035"/>
              <a:gd name="connsiteX23" fmla="*/ 4865 w 4508771"/>
              <a:gd name="connsiteY23" fmla="*/ 3112852 h 3142035"/>
              <a:gd name="connsiteX24" fmla="*/ 0 w 4508771"/>
              <a:gd name="connsiteY24" fmla="*/ 248055 h 3142035"/>
              <a:gd name="connsiteX25" fmla="*/ 423154 w 4508771"/>
              <a:gd name="connsiteY25" fmla="*/ 243192 h 3142035"/>
              <a:gd name="connsiteX26" fmla="*/ 476657 w 4508771"/>
              <a:gd name="connsiteY26" fmla="*/ 170235 h 3142035"/>
              <a:gd name="connsiteX27" fmla="*/ 510703 w 4508771"/>
              <a:gd name="connsiteY27" fmla="*/ 111869 h 3142035"/>
              <a:gd name="connsiteX28" fmla="*/ 573933 w 4508771"/>
              <a:gd name="connsiteY28" fmla="*/ 58366 h 3142035"/>
              <a:gd name="connsiteX29" fmla="*/ 617708 w 4508771"/>
              <a:gd name="connsiteY29" fmla="*/ 38911 h 3142035"/>
              <a:gd name="connsiteX30" fmla="*/ 685801 w 4508771"/>
              <a:gd name="connsiteY30" fmla="*/ 0 h 3142035"/>
              <a:gd name="connsiteX31" fmla="*/ 719848 w 4508771"/>
              <a:gd name="connsiteY31" fmla="*/ 4864 h 3142035"/>
              <a:gd name="connsiteX32" fmla="*/ 753895 w 4508771"/>
              <a:gd name="connsiteY32" fmla="*/ 29183 h 3142035"/>
              <a:gd name="connsiteX33" fmla="*/ 753895 w 4508771"/>
              <a:gd name="connsiteY33" fmla="*/ 29183 h 3142035"/>
              <a:gd name="connsiteX34" fmla="*/ 860899 w 4508771"/>
              <a:gd name="connsiteY34" fmla="*/ 29183 h 3142035"/>
              <a:gd name="connsiteX35" fmla="*/ 982495 w 4508771"/>
              <a:gd name="connsiteY35" fmla="*/ 24320 h 3142035"/>
              <a:gd name="connsiteX36" fmla="*/ 1031133 w 4508771"/>
              <a:gd name="connsiteY36" fmla="*/ 82686 h 3142035"/>
              <a:gd name="connsiteX37" fmla="*/ 1031133 w 4508771"/>
              <a:gd name="connsiteY37" fmla="*/ 82686 h 3142035"/>
              <a:gd name="connsiteX38" fmla="*/ 1070044 w 4508771"/>
              <a:gd name="connsiteY38" fmla="*/ 179962 h 3142035"/>
              <a:gd name="connsiteX39" fmla="*/ 1113818 w 4508771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362088 w 4513849"/>
              <a:gd name="connsiteY2" fmla="*/ 535022 h 3142035"/>
              <a:gd name="connsiteX3" fmla="*/ 1449637 w 4513849"/>
              <a:gd name="connsiteY3" fmla="*/ 778213 h 3142035"/>
              <a:gd name="connsiteX4" fmla="*/ 1542049 w 4513849"/>
              <a:gd name="connsiteY4" fmla="*/ 1079771 h 3142035"/>
              <a:gd name="connsiteX5" fmla="*/ 2008977 w 4513849"/>
              <a:gd name="connsiteY5" fmla="*/ 1089498 h 3142035"/>
              <a:gd name="connsiteX6" fmla="*/ 2325126 w 4513849"/>
              <a:gd name="connsiteY6" fmla="*/ 272375 h 3142035"/>
              <a:gd name="connsiteX7" fmla="*/ 2558590 w 4513849"/>
              <a:gd name="connsiteY7" fmla="*/ 262647 h 3142035"/>
              <a:gd name="connsiteX8" fmla="*/ 2612092 w 4513849"/>
              <a:gd name="connsiteY8" fmla="*/ 179962 h 3142035"/>
              <a:gd name="connsiteX9" fmla="*/ 2651003 w 4513849"/>
              <a:gd name="connsiteY9" fmla="*/ 155643 h 3142035"/>
              <a:gd name="connsiteX10" fmla="*/ 2670458 w 4513849"/>
              <a:gd name="connsiteY10" fmla="*/ 141052 h 3142035"/>
              <a:gd name="connsiteX11" fmla="*/ 2704505 w 4513849"/>
              <a:gd name="connsiteY11" fmla="*/ 131324 h 3142035"/>
              <a:gd name="connsiteX12" fmla="*/ 2714232 w 4513849"/>
              <a:gd name="connsiteY12" fmla="*/ 126460 h 3142035"/>
              <a:gd name="connsiteX13" fmla="*/ 2714232 w 4513849"/>
              <a:gd name="connsiteY13" fmla="*/ 126460 h 3142035"/>
              <a:gd name="connsiteX14" fmla="*/ 2787190 w 4513849"/>
              <a:gd name="connsiteY14" fmla="*/ 58366 h 3142035"/>
              <a:gd name="connsiteX15" fmla="*/ 2923377 w 4513849"/>
              <a:gd name="connsiteY15" fmla="*/ 29183 h 3142035"/>
              <a:gd name="connsiteX16" fmla="*/ 3088747 w 4513849"/>
              <a:gd name="connsiteY16" fmla="*/ 4864 h 3142035"/>
              <a:gd name="connsiteX17" fmla="*/ 3200615 w 4513849"/>
              <a:gd name="connsiteY17" fmla="*/ 68094 h 3142035"/>
              <a:gd name="connsiteX18" fmla="*/ 3322211 w 4513849"/>
              <a:gd name="connsiteY18" fmla="*/ 131324 h 3142035"/>
              <a:gd name="connsiteX19" fmla="*/ 3380577 w 4513849"/>
              <a:gd name="connsiteY19" fmla="*/ 218873 h 3142035"/>
              <a:gd name="connsiteX20" fmla="*/ 3579994 w 4513849"/>
              <a:gd name="connsiteY20" fmla="*/ 243192 h 3142035"/>
              <a:gd name="connsiteX21" fmla="*/ 4499258 w 4513849"/>
              <a:gd name="connsiteY21" fmla="*/ 243192 h 3142035"/>
              <a:gd name="connsiteX22" fmla="*/ 4513849 w 4513849"/>
              <a:gd name="connsiteY22" fmla="*/ 3142035 h 3142035"/>
              <a:gd name="connsiteX23" fmla="*/ 215 w 4513849"/>
              <a:gd name="connsiteY23" fmla="*/ 3127443 h 3142035"/>
              <a:gd name="connsiteX24" fmla="*/ 5078 w 4513849"/>
              <a:gd name="connsiteY24" fmla="*/ 248055 h 3142035"/>
              <a:gd name="connsiteX25" fmla="*/ 428232 w 4513849"/>
              <a:gd name="connsiteY25" fmla="*/ 243192 h 3142035"/>
              <a:gd name="connsiteX26" fmla="*/ 481735 w 4513849"/>
              <a:gd name="connsiteY26" fmla="*/ 170235 h 3142035"/>
              <a:gd name="connsiteX27" fmla="*/ 515781 w 4513849"/>
              <a:gd name="connsiteY27" fmla="*/ 111869 h 3142035"/>
              <a:gd name="connsiteX28" fmla="*/ 579011 w 4513849"/>
              <a:gd name="connsiteY28" fmla="*/ 58366 h 3142035"/>
              <a:gd name="connsiteX29" fmla="*/ 622786 w 4513849"/>
              <a:gd name="connsiteY29" fmla="*/ 38911 h 3142035"/>
              <a:gd name="connsiteX30" fmla="*/ 690879 w 4513849"/>
              <a:gd name="connsiteY30" fmla="*/ 0 h 3142035"/>
              <a:gd name="connsiteX31" fmla="*/ 724926 w 4513849"/>
              <a:gd name="connsiteY31" fmla="*/ 4864 h 3142035"/>
              <a:gd name="connsiteX32" fmla="*/ 758973 w 4513849"/>
              <a:gd name="connsiteY32" fmla="*/ 29183 h 3142035"/>
              <a:gd name="connsiteX33" fmla="*/ 758973 w 4513849"/>
              <a:gd name="connsiteY33" fmla="*/ 29183 h 3142035"/>
              <a:gd name="connsiteX34" fmla="*/ 865977 w 4513849"/>
              <a:gd name="connsiteY34" fmla="*/ 29183 h 3142035"/>
              <a:gd name="connsiteX35" fmla="*/ 987573 w 4513849"/>
              <a:gd name="connsiteY35" fmla="*/ 24320 h 3142035"/>
              <a:gd name="connsiteX36" fmla="*/ 1036211 w 4513849"/>
              <a:gd name="connsiteY36" fmla="*/ 82686 h 3142035"/>
              <a:gd name="connsiteX37" fmla="*/ 1036211 w 4513849"/>
              <a:gd name="connsiteY37" fmla="*/ 82686 h 3142035"/>
              <a:gd name="connsiteX38" fmla="*/ 1075122 w 4513849"/>
              <a:gd name="connsiteY38" fmla="*/ 179962 h 3142035"/>
              <a:gd name="connsiteX39" fmla="*/ 1118896 w 4513849"/>
              <a:gd name="connsiteY39" fmla="*/ 214008 h 314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13849" h="3142035">
                <a:moveTo>
                  <a:pt x="1118896" y="214008"/>
                </a:moveTo>
                <a:lnTo>
                  <a:pt x="1269675" y="282103"/>
                </a:lnTo>
                <a:lnTo>
                  <a:pt x="1362088" y="535022"/>
                </a:lnTo>
                <a:lnTo>
                  <a:pt x="1449637" y="778213"/>
                </a:lnTo>
                <a:lnTo>
                  <a:pt x="1542049" y="1079771"/>
                </a:lnTo>
                <a:lnTo>
                  <a:pt x="2008977" y="1089498"/>
                </a:lnTo>
                <a:lnTo>
                  <a:pt x="2325126" y="272375"/>
                </a:lnTo>
                <a:lnTo>
                  <a:pt x="2558590" y="262647"/>
                </a:lnTo>
                <a:lnTo>
                  <a:pt x="2612092" y="179962"/>
                </a:lnTo>
                <a:cubicBezTo>
                  <a:pt x="2625062" y="171856"/>
                  <a:pt x="2638277" y="164127"/>
                  <a:pt x="2651003" y="155643"/>
                </a:cubicBezTo>
                <a:cubicBezTo>
                  <a:pt x="2657748" y="151147"/>
                  <a:pt x="2663078" y="144406"/>
                  <a:pt x="2670458" y="141052"/>
                </a:cubicBezTo>
                <a:cubicBezTo>
                  <a:pt x="2681203" y="136168"/>
                  <a:pt x="2693308" y="135057"/>
                  <a:pt x="2704505" y="131324"/>
                </a:cubicBezTo>
                <a:cubicBezTo>
                  <a:pt x="2707944" y="130178"/>
                  <a:pt x="2710990" y="128081"/>
                  <a:pt x="2714232" y="126460"/>
                </a:cubicBezTo>
                <a:lnTo>
                  <a:pt x="2714232" y="126460"/>
                </a:lnTo>
                <a:lnTo>
                  <a:pt x="2787190" y="58366"/>
                </a:lnTo>
                <a:lnTo>
                  <a:pt x="2923377" y="29183"/>
                </a:lnTo>
                <a:lnTo>
                  <a:pt x="3088747" y="4864"/>
                </a:lnTo>
                <a:lnTo>
                  <a:pt x="3200615" y="68094"/>
                </a:lnTo>
                <a:lnTo>
                  <a:pt x="3322211" y="131324"/>
                </a:lnTo>
                <a:lnTo>
                  <a:pt x="3380577" y="218873"/>
                </a:lnTo>
                <a:lnTo>
                  <a:pt x="3579994" y="243192"/>
                </a:lnTo>
                <a:lnTo>
                  <a:pt x="4499258" y="243192"/>
                </a:lnTo>
                <a:cubicBezTo>
                  <a:pt x="4504122" y="1209473"/>
                  <a:pt x="4508985" y="2175754"/>
                  <a:pt x="4513849" y="3142035"/>
                </a:cubicBezTo>
                <a:lnTo>
                  <a:pt x="215" y="3127443"/>
                </a:lnTo>
                <a:cubicBezTo>
                  <a:pt x="-1407" y="2172511"/>
                  <a:pt x="6700" y="1202987"/>
                  <a:pt x="5078" y="248055"/>
                </a:cubicBezTo>
                <a:lnTo>
                  <a:pt x="428232" y="243192"/>
                </a:lnTo>
                <a:lnTo>
                  <a:pt x="481735" y="170235"/>
                </a:lnTo>
                <a:lnTo>
                  <a:pt x="515781" y="111869"/>
                </a:lnTo>
                <a:lnTo>
                  <a:pt x="579011" y="58366"/>
                </a:lnTo>
                <a:cubicBezTo>
                  <a:pt x="593603" y="51881"/>
                  <a:pt x="608629" y="46297"/>
                  <a:pt x="622786" y="38911"/>
                </a:cubicBezTo>
                <a:cubicBezTo>
                  <a:pt x="645963" y="26819"/>
                  <a:pt x="690879" y="0"/>
                  <a:pt x="690879" y="0"/>
                </a:cubicBezTo>
                <a:cubicBezTo>
                  <a:pt x="702228" y="1621"/>
                  <a:pt x="714050" y="1239"/>
                  <a:pt x="724926" y="4864"/>
                </a:cubicBezTo>
                <a:cubicBezTo>
                  <a:pt x="741874" y="10514"/>
                  <a:pt x="748043" y="18254"/>
                  <a:pt x="758973" y="29183"/>
                </a:cubicBezTo>
                <a:lnTo>
                  <a:pt x="758973" y="29183"/>
                </a:lnTo>
                <a:lnTo>
                  <a:pt x="865977" y="29183"/>
                </a:lnTo>
                <a:lnTo>
                  <a:pt x="987573" y="24320"/>
                </a:lnTo>
                <a:cubicBezTo>
                  <a:pt x="1029348" y="76539"/>
                  <a:pt x="1011802" y="58277"/>
                  <a:pt x="1036211" y="82686"/>
                </a:cubicBezTo>
                <a:lnTo>
                  <a:pt x="1036211" y="82686"/>
                </a:lnTo>
                <a:lnTo>
                  <a:pt x="1075122" y="179962"/>
                </a:lnTo>
                <a:lnTo>
                  <a:pt x="1118896" y="21400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CD6974-2EB9-2D56-BD5D-630E72F2C798}"/>
              </a:ext>
            </a:extLst>
          </p:cNvPr>
          <p:cNvSpPr txBox="1"/>
          <p:nvPr/>
        </p:nvSpPr>
        <p:spPr>
          <a:xfrm>
            <a:off x="379734" y="4529379"/>
            <a:ext cx="5544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напряженного состояния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стадии процесса подбиралось из результатов тектонофизической реконструкции напряжений</a:t>
            </a:r>
            <a:r>
              <a:rPr lang="ru-RU" sz="1600" dirty="0"/>
              <a:t>.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8DD0BAB-29BC-A387-0E39-FBDDB1A0C17E}"/>
              </a:ext>
            </a:extLst>
          </p:cNvPr>
          <p:cNvGrpSpPr/>
          <p:nvPr/>
        </p:nvGrpSpPr>
        <p:grpSpPr>
          <a:xfrm>
            <a:off x="1975853" y="2570597"/>
            <a:ext cx="674912" cy="666495"/>
            <a:chOff x="4074673" y="2446046"/>
            <a:chExt cx="674912" cy="66649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C0CD59B5-9C85-DCB0-1B35-9232FB893289}"/>
                </a:ext>
              </a:extLst>
            </p:cNvPr>
            <p:cNvGrpSpPr/>
            <p:nvPr/>
          </p:nvGrpSpPr>
          <p:grpSpPr>
            <a:xfrm>
              <a:off x="4074673" y="2667813"/>
              <a:ext cx="674912" cy="209295"/>
              <a:chOff x="4071257" y="538191"/>
              <a:chExt cx="674912" cy="209295"/>
            </a:xfrm>
          </p:grpSpPr>
          <p:sp>
            <p:nvSpPr>
              <p:cNvPr id="41" name="Стрелка: вправо 40">
                <a:extLst>
                  <a:ext uri="{FF2B5EF4-FFF2-40B4-BE49-F238E27FC236}">
                    <a16:creationId xmlns:a16="http://schemas.microsoft.com/office/drawing/2014/main" id="{459DA775-3BF5-245C-21BE-2BA6CD2A4134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Стрелка: вправо 41">
                <a:extLst>
                  <a:ext uri="{FF2B5EF4-FFF2-40B4-BE49-F238E27FC236}">
                    <a16:creationId xmlns:a16="http://schemas.microsoft.com/office/drawing/2014/main" id="{8915901A-CF74-BA59-8226-5860E3274698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3B02EAD-A3B9-7F67-DB14-2DC2D115D457}"/>
                </a:ext>
              </a:extLst>
            </p:cNvPr>
            <p:cNvGrpSpPr/>
            <p:nvPr/>
          </p:nvGrpSpPr>
          <p:grpSpPr>
            <a:xfrm rot="16200000">
              <a:off x="4072601" y="2716085"/>
              <a:ext cx="666495" cy="126418"/>
              <a:chOff x="4002893" y="541818"/>
              <a:chExt cx="818896" cy="202038"/>
            </a:xfrm>
          </p:grpSpPr>
          <p:sp>
            <p:nvSpPr>
              <p:cNvPr id="39" name="Стрелка: вправо 38">
                <a:extLst>
                  <a:ext uri="{FF2B5EF4-FFF2-40B4-BE49-F238E27FC236}">
                    <a16:creationId xmlns:a16="http://schemas.microsoft.com/office/drawing/2014/main" id="{5473CF4E-1876-1F86-1011-E2A5DD402807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Стрелка: вправо 39">
                <a:extLst>
                  <a:ext uri="{FF2B5EF4-FFF2-40B4-BE49-F238E27FC236}">
                    <a16:creationId xmlns:a16="http://schemas.microsoft.com/office/drawing/2014/main" id="{5FDA4B5D-4DC1-F5E3-087E-B9ADC5A5FC1E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77556D2-C20F-0B4E-9778-477635B3494B}"/>
              </a:ext>
            </a:extLst>
          </p:cNvPr>
          <p:cNvSpPr txBox="1"/>
          <p:nvPr/>
        </p:nvSpPr>
        <p:spPr>
          <a:xfrm>
            <a:off x="7120327" y="5530529"/>
            <a:ext cx="5164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Дальнейшая разработка карьера, сопровождающаяся увеличением глубины на 50-70 м (глубина карьера более 400 м) или расширением БУК в конечном итоге способно привести к следующей сейсмической активизации.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8B3C95-EFE3-7A35-67DB-0382B4B240CE}"/>
              </a:ext>
            </a:extLst>
          </p:cNvPr>
          <p:cNvSpPr txBox="1"/>
          <p:nvPr/>
        </p:nvSpPr>
        <p:spPr>
          <a:xfrm>
            <a:off x="-18914" y="50195"/>
            <a:ext cx="79030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Изменение </a:t>
            </a:r>
            <a:r>
              <a:rPr lang="ru-RU" sz="2800" b="1" dirty="0" err="1"/>
              <a:t>корового</a:t>
            </a:r>
            <a:r>
              <a:rPr lang="ru-RU" sz="2800" b="1" dirty="0"/>
              <a:t> напряженного состояния,</a:t>
            </a:r>
          </a:p>
          <a:p>
            <a:pPr algn="ctr"/>
            <a:r>
              <a:rPr lang="ru-RU" sz="2800" b="1" dirty="0"/>
              <a:t>после </a:t>
            </a:r>
            <a:r>
              <a:rPr lang="ru-RU" sz="2800" b="1" dirty="0" err="1"/>
              <a:t>Бачатского</a:t>
            </a:r>
            <a:r>
              <a:rPr lang="ru-RU" sz="2800" b="1" dirty="0"/>
              <a:t> землетрясений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D7D62AF-97AD-2FC3-63EB-CCD915EA88AE}"/>
              </a:ext>
            </a:extLst>
          </p:cNvPr>
          <p:cNvGrpSpPr/>
          <p:nvPr/>
        </p:nvGrpSpPr>
        <p:grpSpPr>
          <a:xfrm rot="21181258">
            <a:off x="1793044" y="3652038"/>
            <a:ext cx="1804063" cy="686791"/>
            <a:chOff x="2404214" y="3383767"/>
            <a:chExt cx="1804063" cy="686791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E772C2C-77AB-4A7C-DFE3-1F84EBC91A8E}"/>
                </a:ext>
              </a:extLst>
            </p:cNvPr>
            <p:cNvCxnSpPr/>
            <p:nvPr/>
          </p:nvCxnSpPr>
          <p:spPr>
            <a:xfrm>
              <a:off x="2404214" y="3383767"/>
              <a:ext cx="1804063" cy="68679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216D07F0-7082-AE99-2CFA-D3DBD3A58168}"/>
                </a:ext>
              </a:extLst>
            </p:cNvPr>
            <p:cNvSpPr/>
            <p:nvPr/>
          </p:nvSpPr>
          <p:spPr>
            <a:xfrm>
              <a:off x="3014368" y="3563005"/>
              <a:ext cx="548640" cy="163962"/>
            </a:xfrm>
            <a:custGeom>
              <a:avLst/>
              <a:gdLst>
                <a:gd name="connsiteX0" fmla="*/ 523415 w 567559"/>
                <a:gd name="connsiteY0" fmla="*/ 201799 h 201799"/>
                <a:gd name="connsiteX1" fmla="*/ 0 w 567559"/>
                <a:gd name="connsiteY1" fmla="*/ 6307 h 201799"/>
                <a:gd name="connsiteX2" fmla="*/ 309004 w 567559"/>
                <a:gd name="connsiteY2" fmla="*/ 0 h 201799"/>
                <a:gd name="connsiteX3" fmla="*/ 252248 w 567559"/>
                <a:gd name="connsiteY3" fmla="*/ 44144 h 201799"/>
                <a:gd name="connsiteX4" fmla="*/ 567559 w 567559"/>
                <a:gd name="connsiteY4" fmla="*/ 100900 h 201799"/>
                <a:gd name="connsiteX5" fmla="*/ 523415 w 567559"/>
                <a:gd name="connsiteY5" fmla="*/ 201799 h 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59" h="201799">
                  <a:moveTo>
                    <a:pt x="523415" y="201799"/>
                  </a:moveTo>
                  <a:lnTo>
                    <a:pt x="0" y="6307"/>
                  </a:lnTo>
                  <a:lnTo>
                    <a:pt x="309004" y="0"/>
                  </a:lnTo>
                  <a:lnTo>
                    <a:pt x="252248" y="44144"/>
                  </a:lnTo>
                  <a:lnTo>
                    <a:pt x="567559" y="100900"/>
                  </a:lnTo>
                  <a:lnTo>
                    <a:pt x="523415" y="20179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B01E19C7-55CC-7AEF-96A0-3A7145196A5B}"/>
                </a:ext>
              </a:extLst>
            </p:cNvPr>
            <p:cNvSpPr/>
            <p:nvPr/>
          </p:nvSpPr>
          <p:spPr>
            <a:xfrm flipH="1" flipV="1">
              <a:off x="2990192" y="3715405"/>
              <a:ext cx="548640" cy="163962"/>
            </a:xfrm>
            <a:custGeom>
              <a:avLst/>
              <a:gdLst>
                <a:gd name="connsiteX0" fmla="*/ 523415 w 567559"/>
                <a:gd name="connsiteY0" fmla="*/ 201799 h 201799"/>
                <a:gd name="connsiteX1" fmla="*/ 0 w 567559"/>
                <a:gd name="connsiteY1" fmla="*/ 6307 h 201799"/>
                <a:gd name="connsiteX2" fmla="*/ 309004 w 567559"/>
                <a:gd name="connsiteY2" fmla="*/ 0 h 201799"/>
                <a:gd name="connsiteX3" fmla="*/ 252248 w 567559"/>
                <a:gd name="connsiteY3" fmla="*/ 44144 h 201799"/>
                <a:gd name="connsiteX4" fmla="*/ 567559 w 567559"/>
                <a:gd name="connsiteY4" fmla="*/ 100900 h 201799"/>
                <a:gd name="connsiteX5" fmla="*/ 523415 w 567559"/>
                <a:gd name="connsiteY5" fmla="*/ 201799 h 201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559" h="201799">
                  <a:moveTo>
                    <a:pt x="523415" y="201799"/>
                  </a:moveTo>
                  <a:lnTo>
                    <a:pt x="0" y="6307"/>
                  </a:lnTo>
                  <a:lnTo>
                    <a:pt x="309004" y="0"/>
                  </a:lnTo>
                  <a:lnTo>
                    <a:pt x="252248" y="44144"/>
                  </a:lnTo>
                  <a:lnTo>
                    <a:pt x="567559" y="100900"/>
                  </a:lnTo>
                  <a:lnTo>
                    <a:pt x="523415" y="20179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7E02A6C-4D30-77BC-35E2-A8EFC955149C}"/>
              </a:ext>
            </a:extLst>
          </p:cNvPr>
          <p:cNvGrpSpPr/>
          <p:nvPr/>
        </p:nvGrpSpPr>
        <p:grpSpPr>
          <a:xfrm>
            <a:off x="1972792" y="2579405"/>
            <a:ext cx="674912" cy="666495"/>
            <a:chOff x="4041226" y="2573097"/>
            <a:chExt cx="674912" cy="666495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B6806CD5-ED43-D473-AE1C-2DC630B653B4}"/>
                </a:ext>
              </a:extLst>
            </p:cNvPr>
            <p:cNvGrpSpPr/>
            <p:nvPr/>
          </p:nvGrpSpPr>
          <p:grpSpPr>
            <a:xfrm>
              <a:off x="4041226" y="2819879"/>
              <a:ext cx="674912" cy="152400"/>
              <a:chOff x="4071257" y="538191"/>
              <a:chExt cx="674912" cy="209295"/>
            </a:xfrm>
            <a:solidFill>
              <a:srgbClr val="92D050"/>
            </a:solidFill>
          </p:grpSpPr>
          <p:sp>
            <p:nvSpPr>
              <p:cNvPr id="51" name="Стрелка: вправо 50">
                <a:extLst>
                  <a:ext uri="{FF2B5EF4-FFF2-40B4-BE49-F238E27FC236}">
                    <a16:creationId xmlns:a16="http://schemas.microsoft.com/office/drawing/2014/main" id="{3B7AF9BD-58A0-C77B-6857-2E9EB0A4624A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Стрелка: вправо 51">
                <a:extLst>
                  <a:ext uri="{FF2B5EF4-FFF2-40B4-BE49-F238E27FC236}">
                    <a16:creationId xmlns:a16="http://schemas.microsoft.com/office/drawing/2014/main" id="{DE351F2F-1AD3-653C-F6A8-36B43FDE99E2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7DCDBE4E-B590-E7B8-BBA9-CA186B996303}"/>
                </a:ext>
              </a:extLst>
            </p:cNvPr>
            <p:cNvGrpSpPr/>
            <p:nvPr/>
          </p:nvGrpSpPr>
          <p:grpSpPr>
            <a:xfrm rot="16200000">
              <a:off x="4045435" y="2843136"/>
              <a:ext cx="666495" cy="126418"/>
              <a:chOff x="4002893" y="541818"/>
              <a:chExt cx="818896" cy="202038"/>
            </a:xfrm>
          </p:grpSpPr>
          <p:sp>
            <p:nvSpPr>
              <p:cNvPr id="49" name="Стрелка: вправо 48">
                <a:extLst>
                  <a:ext uri="{FF2B5EF4-FFF2-40B4-BE49-F238E27FC236}">
                    <a16:creationId xmlns:a16="http://schemas.microsoft.com/office/drawing/2014/main" id="{DC523D69-7D44-9415-8165-62251A286A88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Стрелка: вправо 49">
                <a:extLst>
                  <a:ext uri="{FF2B5EF4-FFF2-40B4-BE49-F238E27FC236}">
                    <a16:creationId xmlns:a16="http://schemas.microsoft.com/office/drawing/2014/main" id="{1110C78B-B77F-A7D9-A47D-C5C372A59FFD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3600EB-7B8D-687F-AEE7-8B0E961E6121}"/>
                  </a:ext>
                </a:extLst>
              </p:cNvPr>
              <p:cNvSpPr txBox="1"/>
              <p:nvPr/>
            </p:nvSpPr>
            <p:spPr>
              <a:xfrm>
                <a:off x="3506045" y="5443867"/>
                <a:ext cx="1809715" cy="1335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3600EB-7B8D-687F-AEE7-8B0E961E6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45" y="5443867"/>
                <a:ext cx="1809715" cy="1335494"/>
              </a:xfrm>
              <a:prstGeom prst="rect">
                <a:avLst/>
              </a:prstGeom>
              <a:blipFill>
                <a:blip r:embed="rId4"/>
                <a:stretch>
                  <a:fillRect b="-1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6B0B98E-2740-3412-6C3B-48093B767970}"/>
                  </a:ext>
                </a:extLst>
              </p:cNvPr>
              <p:cNvSpPr txBox="1"/>
              <p:nvPr/>
            </p:nvSpPr>
            <p:spPr>
              <a:xfrm>
                <a:off x="379734" y="5409782"/>
                <a:ext cx="1809715" cy="1335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𝟒𝟔𝟕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6B0B98E-2740-3412-6C3B-48093B767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4" y="5409782"/>
                <a:ext cx="1809715" cy="1335494"/>
              </a:xfrm>
              <a:prstGeom prst="rect">
                <a:avLst/>
              </a:prstGeom>
              <a:blipFill>
                <a:blip r:embed="rId5"/>
                <a:stretch>
                  <a:fillRect b="-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4E35704-232F-94F3-C1D8-7B99728B8638}"/>
                  </a:ext>
                </a:extLst>
              </p:cNvPr>
              <p:cNvSpPr txBox="1"/>
              <p:nvPr/>
            </p:nvSpPr>
            <p:spPr>
              <a:xfrm>
                <a:off x="1891936" y="2231700"/>
                <a:ext cx="8301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ССЗ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4E35704-232F-94F3-C1D8-7B99728B8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36" y="2231700"/>
                <a:ext cx="8301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14EA355-8F8E-E79A-78CF-3B00F53404EF}"/>
              </a:ext>
            </a:extLst>
          </p:cNvPr>
          <p:cNvGrpSpPr/>
          <p:nvPr/>
        </p:nvGrpSpPr>
        <p:grpSpPr>
          <a:xfrm>
            <a:off x="2815628" y="2577956"/>
            <a:ext cx="674912" cy="666495"/>
            <a:chOff x="4074673" y="2446046"/>
            <a:chExt cx="674912" cy="666495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0B1C12D7-B710-4898-9B49-4A7C0F73E519}"/>
                </a:ext>
              </a:extLst>
            </p:cNvPr>
            <p:cNvGrpSpPr/>
            <p:nvPr/>
          </p:nvGrpSpPr>
          <p:grpSpPr>
            <a:xfrm>
              <a:off x="4074673" y="2667813"/>
              <a:ext cx="674912" cy="209295"/>
              <a:chOff x="4071257" y="538191"/>
              <a:chExt cx="674912" cy="209295"/>
            </a:xfrm>
          </p:grpSpPr>
          <p:sp>
            <p:nvSpPr>
              <p:cNvPr id="64" name="Стрелка: вправо 63">
                <a:extLst>
                  <a:ext uri="{FF2B5EF4-FFF2-40B4-BE49-F238E27FC236}">
                    <a16:creationId xmlns:a16="http://schemas.microsoft.com/office/drawing/2014/main" id="{39280115-D7D2-C955-5365-445049D7EBAC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Стрелка: вправо 64">
                <a:extLst>
                  <a:ext uri="{FF2B5EF4-FFF2-40B4-BE49-F238E27FC236}">
                    <a16:creationId xmlns:a16="http://schemas.microsoft.com/office/drawing/2014/main" id="{E3E73E63-CB07-2DDB-FED7-B18B2148A925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B8FE414F-8452-A484-63A4-02756B24F7AA}"/>
                </a:ext>
              </a:extLst>
            </p:cNvPr>
            <p:cNvGrpSpPr/>
            <p:nvPr/>
          </p:nvGrpSpPr>
          <p:grpSpPr>
            <a:xfrm rot="16200000">
              <a:off x="4072601" y="2716085"/>
              <a:ext cx="666495" cy="126418"/>
              <a:chOff x="4002893" y="541818"/>
              <a:chExt cx="818896" cy="202038"/>
            </a:xfrm>
          </p:grpSpPr>
          <p:sp>
            <p:nvSpPr>
              <p:cNvPr id="62" name="Стрелка: вправо 61">
                <a:extLst>
                  <a:ext uri="{FF2B5EF4-FFF2-40B4-BE49-F238E27FC236}">
                    <a16:creationId xmlns:a16="http://schemas.microsoft.com/office/drawing/2014/main" id="{5DB5AA78-36A1-B4E3-6DF1-7D5D6F4E4EAE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3" name="Стрелка: вправо 62">
                <a:extLst>
                  <a:ext uri="{FF2B5EF4-FFF2-40B4-BE49-F238E27FC236}">
                    <a16:creationId xmlns:a16="http://schemas.microsoft.com/office/drawing/2014/main" id="{1C6177FA-0612-7ADA-BFA7-900F3A800223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1FFA541-45D3-840D-B535-F7935596228E}"/>
              </a:ext>
            </a:extLst>
          </p:cNvPr>
          <p:cNvGrpSpPr/>
          <p:nvPr/>
        </p:nvGrpSpPr>
        <p:grpSpPr>
          <a:xfrm rot="5400000">
            <a:off x="2812567" y="2574149"/>
            <a:ext cx="674912" cy="666495"/>
            <a:chOff x="4041226" y="2573097"/>
            <a:chExt cx="674912" cy="666495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5006BEA6-1A06-2B6D-C85A-F2D35F3F01D8}"/>
                </a:ext>
              </a:extLst>
            </p:cNvPr>
            <p:cNvGrpSpPr/>
            <p:nvPr/>
          </p:nvGrpSpPr>
          <p:grpSpPr>
            <a:xfrm>
              <a:off x="4041226" y="2819879"/>
              <a:ext cx="674912" cy="152400"/>
              <a:chOff x="4071257" y="538191"/>
              <a:chExt cx="674912" cy="209295"/>
            </a:xfrm>
            <a:solidFill>
              <a:srgbClr val="92D050"/>
            </a:solidFill>
          </p:grpSpPr>
          <p:sp>
            <p:nvSpPr>
              <p:cNvPr id="71" name="Стрелка: вправо 70">
                <a:extLst>
                  <a:ext uri="{FF2B5EF4-FFF2-40B4-BE49-F238E27FC236}">
                    <a16:creationId xmlns:a16="http://schemas.microsoft.com/office/drawing/2014/main" id="{D2954AE3-6257-B0BF-979F-29609ABA8F20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Стрелка: вправо 71">
                <a:extLst>
                  <a:ext uri="{FF2B5EF4-FFF2-40B4-BE49-F238E27FC236}">
                    <a16:creationId xmlns:a16="http://schemas.microsoft.com/office/drawing/2014/main" id="{6AA710A0-04F6-2F1E-24BC-6DB37D97FEE6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1834B284-B857-19BA-5407-71E14245CBEC}"/>
                </a:ext>
              </a:extLst>
            </p:cNvPr>
            <p:cNvGrpSpPr/>
            <p:nvPr/>
          </p:nvGrpSpPr>
          <p:grpSpPr>
            <a:xfrm rot="16200000">
              <a:off x="4045435" y="2843136"/>
              <a:ext cx="666495" cy="126418"/>
              <a:chOff x="4002893" y="541818"/>
              <a:chExt cx="818896" cy="202038"/>
            </a:xfrm>
          </p:grpSpPr>
          <p:sp>
            <p:nvSpPr>
              <p:cNvPr id="69" name="Стрелка: вправо 68">
                <a:extLst>
                  <a:ext uri="{FF2B5EF4-FFF2-40B4-BE49-F238E27FC236}">
                    <a16:creationId xmlns:a16="http://schemas.microsoft.com/office/drawing/2014/main" id="{45171679-A215-86F0-3285-7CFAA866E072}"/>
                  </a:ext>
                </a:extLst>
              </p:cNvPr>
              <p:cNvSpPr/>
              <p:nvPr/>
            </p:nvSpPr>
            <p:spPr>
              <a:xfrm rot="10800000">
                <a:off x="4002893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0" name="Стрелка: вправо 69">
                <a:extLst>
                  <a:ext uri="{FF2B5EF4-FFF2-40B4-BE49-F238E27FC236}">
                    <a16:creationId xmlns:a16="http://schemas.microsoft.com/office/drawing/2014/main" id="{54F41917-E598-E03B-61BD-0620CBEE4763}"/>
                  </a:ext>
                </a:extLst>
              </p:cNvPr>
              <p:cNvSpPr/>
              <p:nvPr/>
            </p:nvSpPr>
            <p:spPr>
              <a:xfrm rot="10800000" flipH="1">
                <a:off x="4509732" y="541818"/>
                <a:ext cx="312057" cy="202038"/>
              </a:xfrm>
              <a:prstGeom prst="right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8B5130E-896E-CE30-49F6-9BE55E2A94B5}"/>
                  </a:ext>
                </a:extLst>
              </p:cNvPr>
              <p:cNvSpPr txBox="1"/>
              <p:nvPr/>
            </p:nvSpPr>
            <p:spPr>
              <a:xfrm>
                <a:off x="2731711" y="2239059"/>
                <a:ext cx="8301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ЮЮВ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8B5130E-896E-CE30-49F6-9BE55E2A9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711" y="2239059"/>
                <a:ext cx="83018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E9B6D69F-F530-73CF-B89F-EE27512FD821}"/>
              </a:ext>
            </a:extLst>
          </p:cNvPr>
          <p:cNvGrpSpPr/>
          <p:nvPr/>
        </p:nvGrpSpPr>
        <p:grpSpPr>
          <a:xfrm>
            <a:off x="5694501" y="2474090"/>
            <a:ext cx="674912" cy="152400"/>
            <a:chOff x="4071257" y="538191"/>
            <a:chExt cx="674912" cy="209295"/>
          </a:xfrm>
          <a:solidFill>
            <a:srgbClr val="92D050"/>
          </a:solidFill>
        </p:grpSpPr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6B1E0332-2EBD-DB2C-96AB-E9B421C47021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F2003584-DCD8-EF96-DEAF-81D0D37B63C7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16BD973-42F1-1D6E-80D8-9871FB5FFA54}"/>
              </a:ext>
            </a:extLst>
          </p:cNvPr>
          <p:cNvGrpSpPr/>
          <p:nvPr/>
        </p:nvGrpSpPr>
        <p:grpSpPr>
          <a:xfrm>
            <a:off x="5698711" y="2093751"/>
            <a:ext cx="666495" cy="126418"/>
            <a:chOff x="4002893" y="541818"/>
            <a:chExt cx="818896" cy="202038"/>
          </a:xfrm>
        </p:grpSpPr>
        <p:sp>
          <p:nvSpPr>
            <p:cNvPr id="77" name="Стрелка: вправо 76">
              <a:extLst>
                <a:ext uri="{FF2B5EF4-FFF2-40B4-BE49-F238E27FC236}">
                  <a16:creationId xmlns:a16="http://schemas.microsoft.com/office/drawing/2014/main" id="{8E644356-8190-C597-0D58-519F1364D952}"/>
                </a:ext>
              </a:extLst>
            </p:cNvPr>
            <p:cNvSpPr/>
            <p:nvPr/>
          </p:nvSpPr>
          <p:spPr>
            <a:xfrm rot="10800000">
              <a:off x="4002893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8" name="Стрелка: вправо 77">
              <a:extLst>
                <a:ext uri="{FF2B5EF4-FFF2-40B4-BE49-F238E27FC236}">
                  <a16:creationId xmlns:a16="http://schemas.microsoft.com/office/drawing/2014/main" id="{FB35DD15-159C-ECCD-11AD-F12F90ACD5D0}"/>
                </a:ext>
              </a:extLst>
            </p:cNvPr>
            <p:cNvSpPr/>
            <p:nvPr/>
          </p:nvSpPr>
          <p:spPr>
            <a:xfrm rot="10800000" flipH="1">
              <a:off x="4509732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3334E5F-164C-7DEA-734E-4F1F15482D61}"/>
              </a:ext>
            </a:extLst>
          </p:cNvPr>
          <p:cNvGrpSpPr/>
          <p:nvPr/>
        </p:nvGrpSpPr>
        <p:grpSpPr>
          <a:xfrm>
            <a:off x="5703865" y="2862786"/>
            <a:ext cx="674912" cy="209295"/>
            <a:chOff x="4071257" y="538191"/>
            <a:chExt cx="674912" cy="209295"/>
          </a:xfrm>
        </p:grpSpPr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2165E3E8-E856-A532-CA51-7BD3F34E6FD5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44F60EEB-884E-8F5D-CB68-DE264720585D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89AE293-2EF0-1C25-EF68-E94E703C5DB3}"/>
                  </a:ext>
                </a:extLst>
              </p:cNvPr>
              <p:cNvSpPr txBox="1"/>
              <p:nvPr/>
            </p:nvSpPr>
            <p:spPr>
              <a:xfrm>
                <a:off x="6387231" y="1896621"/>
                <a:ext cx="733096" cy="40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89AE293-2EF0-1C25-EF68-E94E703C5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231" y="1896621"/>
                <a:ext cx="733096" cy="404598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C2A3F1-B163-468D-A70A-0D1052BDA8EA}"/>
                  </a:ext>
                </a:extLst>
              </p:cNvPr>
              <p:cNvSpPr txBox="1"/>
              <p:nvPr/>
            </p:nvSpPr>
            <p:spPr>
              <a:xfrm>
                <a:off x="6375670" y="2301267"/>
                <a:ext cx="733096" cy="40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C2A3F1-B163-468D-A70A-0D1052BDA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670" y="2301267"/>
                <a:ext cx="733096" cy="404598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90FB2BC-DB96-6258-36AC-3C86ED0C5E3F}"/>
                  </a:ext>
                </a:extLst>
              </p:cNvPr>
              <p:cNvSpPr txBox="1"/>
              <p:nvPr/>
            </p:nvSpPr>
            <p:spPr>
              <a:xfrm>
                <a:off x="6381978" y="2717480"/>
                <a:ext cx="733096" cy="422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90FB2BC-DB96-6258-36AC-3C86ED0C5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978" y="2717480"/>
                <a:ext cx="733096" cy="4220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8D5CFC6-64B0-878B-D768-84E6D5A0D3DD}"/>
              </a:ext>
            </a:extLst>
          </p:cNvPr>
          <p:cNvGrpSpPr/>
          <p:nvPr/>
        </p:nvGrpSpPr>
        <p:grpSpPr>
          <a:xfrm rot="16200000">
            <a:off x="9579806" y="2981240"/>
            <a:ext cx="674912" cy="674912"/>
            <a:chOff x="3763129" y="2255575"/>
            <a:chExt cx="674912" cy="674912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753A2DCB-E070-72D6-DB90-CFCF3B52A7AA}"/>
                </a:ext>
              </a:extLst>
            </p:cNvPr>
            <p:cNvGrpSpPr/>
            <p:nvPr/>
          </p:nvGrpSpPr>
          <p:grpSpPr>
            <a:xfrm rot="19920953">
              <a:off x="3763129" y="2495567"/>
              <a:ext cx="674912" cy="209295"/>
              <a:chOff x="4071257" y="538191"/>
              <a:chExt cx="674912" cy="209295"/>
            </a:xfrm>
          </p:grpSpPr>
          <p:sp>
            <p:nvSpPr>
              <p:cNvPr id="96" name="Стрелка: вправо 95">
                <a:extLst>
                  <a:ext uri="{FF2B5EF4-FFF2-40B4-BE49-F238E27FC236}">
                    <a16:creationId xmlns:a16="http://schemas.microsoft.com/office/drawing/2014/main" id="{0558B021-722E-C825-30F8-647F34E21D0A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Стрелка: вправо 96">
                <a:extLst>
                  <a:ext uri="{FF2B5EF4-FFF2-40B4-BE49-F238E27FC236}">
                    <a16:creationId xmlns:a16="http://schemas.microsoft.com/office/drawing/2014/main" id="{6813DAA2-3B08-9909-C06C-F44C277804F6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066AEF28-7D75-156A-7C3A-F414E734DB63}"/>
                </a:ext>
              </a:extLst>
            </p:cNvPr>
            <p:cNvGrpSpPr/>
            <p:nvPr/>
          </p:nvGrpSpPr>
          <p:grpSpPr>
            <a:xfrm rot="3720953">
              <a:off x="3761943" y="2488383"/>
              <a:ext cx="674912" cy="209295"/>
              <a:chOff x="4071257" y="538191"/>
              <a:chExt cx="674912" cy="209295"/>
            </a:xfrm>
            <a:solidFill>
              <a:srgbClr val="00B0F0"/>
            </a:solidFill>
          </p:grpSpPr>
          <p:sp>
            <p:nvSpPr>
              <p:cNvPr id="94" name="Стрелка: вправо 93">
                <a:extLst>
                  <a:ext uri="{FF2B5EF4-FFF2-40B4-BE49-F238E27FC236}">
                    <a16:creationId xmlns:a16="http://schemas.microsoft.com/office/drawing/2014/main" id="{98E8058A-E1EC-2F31-3DA1-2EA1BF95177E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Стрелка: вправо 94">
                <a:extLst>
                  <a:ext uri="{FF2B5EF4-FFF2-40B4-BE49-F238E27FC236}">
                    <a16:creationId xmlns:a16="http://schemas.microsoft.com/office/drawing/2014/main" id="{AFE87EDE-2F27-1843-F79E-74C20AB52705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8953E75-7351-70E3-E156-36EAE679611C}"/>
              </a:ext>
            </a:extLst>
          </p:cNvPr>
          <p:cNvGrpSpPr/>
          <p:nvPr/>
        </p:nvGrpSpPr>
        <p:grpSpPr>
          <a:xfrm>
            <a:off x="9881221" y="3710506"/>
            <a:ext cx="674912" cy="674912"/>
            <a:chOff x="4538219" y="3341644"/>
            <a:chExt cx="674912" cy="674912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4563BB60-717B-D95F-2C6F-A4F225FCF1AF}"/>
                </a:ext>
              </a:extLst>
            </p:cNvPr>
            <p:cNvGrpSpPr/>
            <p:nvPr/>
          </p:nvGrpSpPr>
          <p:grpSpPr>
            <a:xfrm rot="14520953">
              <a:off x="4545403" y="3574452"/>
              <a:ext cx="674912" cy="209295"/>
              <a:chOff x="4071257" y="538191"/>
              <a:chExt cx="674912" cy="209295"/>
            </a:xfrm>
          </p:grpSpPr>
          <p:sp>
            <p:nvSpPr>
              <p:cNvPr id="103" name="Стрелка: вправо 102">
                <a:extLst>
                  <a:ext uri="{FF2B5EF4-FFF2-40B4-BE49-F238E27FC236}">
                    <a16:creationId xmlns:a16="http://schemas.microsoft.com/office/drawing/2014/main" id="{2D538333-F11D-A51B-5CC7-8EAD16055F19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Стрелка: вправо 103">
                <a:extLst>
                  <a:ext uri="{FF2B5EF4-FFF2-40B4-BE49-F238E27FC236}">
                    <a16:creationId xmlns:a16="http://schemas.microsoft.com/office/drawing/2014/main" id="{39ACB45D-C255-3D8A-4231-0BF061845F43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29AAFA59-9815-6838-6B23-C18E49C7DC95}"/>
                </a:ext>
              </a:extLst>
            </p:cNvPr>
            <p:cNvGrpSpPr/>
            <p:nvPr/>
          </p:nvGrpSpPr>
          <p:grpSpPr>
            <a:xfrm rot="19920953">
              <a:off x="4538219" y="3575638"/>
              <a:ext cx="674912" cy="209295"/>
              <a:chOff x="4071257" y="538191"/>
              <a:chExt cx="674912" cy="209295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1" name="Стрелка: вправо 100">
                <a:extLst>
                  <a:ext uri="{FF2B5EF4-FFF2-40B4-BE49-F238E27FC236}">
                    <a16:creationId xmlns:a16="http://schemas.microsoft.com/office/drawing/2014/main" id="{EDC46FDD-B2D8-63B8-D33C-1E326A95B955}"/>
                  </a:ext>
                </a:extLst>
              </p:cNvPr>
              <p:cNvSpPr/>
              <p:nvPr/>
            </p:nvSpPr>
            <p:spPr>
              <a:xfrm>
                <a:off x="4071257" y="545448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Стрелка: вправо 101">
                <a:extLst>
                  <a:ext uri="{FF2B5EF4-FFF2-40B4-BE49-F238E27FC236}">
                    <a16:creationId xmlns:a16="http://schemas.microsoft.com/office/drawing/2014/main" id="{FB14FA66-55C0-EF84-1599-18CEFF4C68DD}"/>
                  </a:ext>
                </a:extLst>
              </p:cNvPr>
              <p:cNvSpPr/>
              <p:nvPr/>
            </p:nvSpPr>
            <p:spPr>
              <a:xfrm flipH="1">
                <a:off x="4434112" y="538191"/>
                <a:ext cx="312057" cy="202038"/>
              </a:xfrm>
              <a:prstGeom prst="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6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32294D8-00F6-57B9-7165-0141B33BD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9" t="15733" r="20038" b="19738"/>
          <a:stretch/>
        </p:blipFill>
        <p:spPr>
          <a:xfrm>
            <a:off x="217092" y="3429000"/>
            <a:ext cx="5822944" cy="3251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D7C16F-2F11-BA51-3B8E-2FD65B497130}"/>
                  </a:ext>
                </a:extLst>
              </p:cNvPr>
              <p:cNvSpPr txBox="1"/>
              <p:nvPr/>
            </p:nvSpPr>
            <p:spPr>
              <a:xfrm>
                <a:off x="9607424" y="1245259"/>
                <a:ext cx="1809715" cy="2133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sz="160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ююв∗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D7C16F-2F11-BA51-3B8E-2FD65B497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424" y="1245259"/>
                <a:ext cx="1809715" cy="21335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83027E-BE42-D942-E3E1-F76F2F47D260}"/>
                  </a:ext>
                </a:extLst>
              </p:cNvPr>
              <p:cNvSpPr txBox="1"/>
              <p:nvPr/>
            </p:nvSpPr>
            <p:spPr>
              <a:xfrm>
                <a:off x="3329898" y="1069962"/>
                <a:ext cx="1809715" cy="2238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sz="160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/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𝟓𝟓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83027E-BE42-D942-E3E1-F76F2F4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898" y="1069962"/>
                <a:ext cx="1809715" cy="22383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D1670-B7BF-73C3-6F61-150486A9485B}"/>
                  </a:ext>
                </a:extLst>
              </p:cNvPr>
              <p:cNvSpPr txBox="1"/>
              <p:nvPr/>
            </p:nvSpPr>
            <p:spPr>
              <a:xfrm>
                <a:off x="441855" y="1069962"/>
                <a:ext cx="1809715" cy="2210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𝟔𝟗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b="1" dirty="0"/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𝟔𝟎𝟎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2D1670-B7BF-73C3-6F61-150486A9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55" y="1069962"/>
                <a:ext cx="1809715" cy="2210349"/>
              </a:xfrm>
              <a:prstGeom prst="rect">
                <a:avLst/>
              </a:prstGeom>
              <a:blipFill>
                <a:blip r:embed="rId5"/>
                <a:stretch>
                  <a:fillRect b="-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EC1D7D9-0026-9181-64E8-138B5956223C}"/>
              </a:ext>
            </a:extLst>
          </p:cNvPr>
          <p:cNvSpPr txBox="1"/>
          <p:nvPr/>
        </p:nvSpPr>
        <p:spPr>
          <a:xfrm>
            <a:off x="897008" y="-52251"/>
            <a:ext cx="9884509" cy="77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/>
              <a:t>Эволюция </a:t>
            </a:r>
            <a:r>
              <a:rPr lang="ru-RU" sz="2800" b="1" dirty="0" err="1"/>
              <a:t>корового</a:t>
            </a:r>
            <a:r>
              <a:rPr lang="ru-RU" sz="2800" b="1" dirty="0"/>
              <a:t> напряженного состояния </a:t>
            </a:r>
          </a:p>
          <a:p>
            <a:pPr algn="ctr">
              <a:lnSpc>
                <a:spcPts val="2600"/>
              </a:lnSpc>
            </a:pPr>
            <a:r>
              <a:rPr lang="ru-RU" sz="2800" b="1" dirty="0"/>
              <a:t>на диаграмме Мора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5ECE15-FEC4-AD00-7B13-0401C2BC8E48}"/>
              </a:ext>
            </a:extLst>
          </p:cNvPr>
          <p:cNvSpPr txBox="1"/>
          <p:nvPr/>
        </p:nvSpPr>
        <p:spPr>
          <a:xfrm>
            <a:off x="269345" y="814143"/>
            <a:ext cx="2199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состояние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54B93-5161-A000-79F7-DC1A30E995B3}"/>
              </a:ext>
            </a:extLst>
          </p:cNvPr>
          <p:cNvSpPr txBox="1"/>
          <p:nvPr/>
        </p:nvSpPr>
        <p:spPr>
          <a:xfrm>
            <a:off x="2982062" y="815196"/>
            <a:ext cx="249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Форшоковое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 БУК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1A5A75-CDF9-E257-285B-D7067836A0F9}"/>
              </a:ext>
            </a:extLst>
          </p:cNvPr>
          <p:cNvSpPr txBox="1"/>
          <p:nvPr/>
        </p:nvSpPr>
        <p:spPr>
          <a:xfrm>
            <a:off x="6278661" y="1018045"/>
            <a:ext cx="1620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ССЗ сектор БУК</a:t>
            </a: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B2DBE-70E3-9B81-4A87-F1D9AE24C0D6}"/>
              </a:ext>
            </a:extLst>
          </p:cNvPr>
          <p:cNvSpPr txBox="1"/>
          <p:nvPr/>
        </p:nvSpPr>
        <p:spPr>
          <a:xfrm>
            <a:off x="9577851" y="1006483"/>
            <a:ext cx="1809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ЮЮВ сектор БУК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B8744-D277-F77E-CF6F-9B0EF2E61510}"/>
              </a:ext>
            </a:extLst>
          </p:cNvPr>
          <p:cNvSpPr txBox="1"/>
          <p:nvPr/>
        </p:nvSpPr>
        <p:spPr>
          <a:xfrm>
            <a:off x="6655085" y="4476309"/>
            <a:ext cx="53151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Региональному состоянию отвечают отрицательные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напряжения, что предполагает отсутствие возможности хрупкого разрушения.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северном секторе БУК напряженное состояние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стадии сейсмического процесса находится более близко к предельному, чем в южном секторе при меньшем уровне максимальных касательных напряжений.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соответствует сейсмическим наблюдениям.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Изображение2">
            <a:extLst>
              <a:ext uri="{FF2B5EF4-FFF2-40B4-BE49-F238E27FC236}">
                <a16:creationId xmlns:a16="http://schemas.microsoft.com/office/drawing/2014/main" id="{FAFC4000-2A08-65BB-AB79-EC30487D31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0503" t="28206" r="43102" b="22937"/>
          <a:stretch/>
        </p:blipFill>
        <p:spPr bwMode="auto">
          <a:xfrm>
            <a:off x="5215508" y="3467318"/>
            <a:ext cx="1360288" cy="1713733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96E4AE18-DAFB-FEB2-79CC-CB3B96293C56}"/>
              </a:ext>
            </a:extLst>
          </p:cNvPr>
          <p:cNvSpPr/>
          <p:nvPr/>
        </p:nvSpPr>
        <p:spPr>
          <a:xfrm rot="19901120">
            <a:off x="5709255" y="4225912"/>
            <a:ext cx="372795" cy="7061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B8FC1F-7531-F78E-CBDA-0E33FB7C667B}"/>
              </a:ext>
            </a:extLst>
          </p:cNvPr>
          <p:cNvSpPr txBox="1"/>
          <p:nvPr/>
        </p:nvSpPr>
        <p:spPr>
          <a:xfrm>
            <a:off x="6518780" y="3784348"/>
            <a:ext cx="654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ССЗ</a:t>
            </a:r>
            <a:endParaRPr lang="ru-RU" sz="1400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C8883D2-0012-CEAD-1F75-9434876A4C7B}"/>
              </a:ext>
            </a:extLst>
          </p:cNvPr>
          <p:cNvCxnSpPr>
            <a:cxnSpLocks/>
          </p:cNvCxnSpPr>
          <p:nvPr/>
        </p:nvCxnSpPr>
        <p:spPr>
          <a:xfrm flipH="1">
            <a:off x="5902611" y="4021055"/>
            <a:ext cx="616169" cy="3533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6948A16-FC8F-00CF-CBAA-BF1C3BBB0E1A}"/>
              </a:ext>
            </a:extLst>
          </p:cNvPr>
          <p:cNvSpPr txBox="1"/>
          <p:nvPr/>
        </p:nvSpPr>
        <p:spPr>
          <a:xfrm>
            <a:off x="6535706" y="4160202"/>
            <a:ext cx="738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ЮЮВ</a:t>
            </a:r>
            <a:endParaRPr lang="ru-RU" sz="1400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EA0FB88-CD45-0753-134B-A6FC315B4B71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919537" y="4314091"/>
            <a:ext cx="616169" cy="3533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E2185-5B63-ED88-A811-C6EFCC8AA0DC}"/>
                  </a:ext>
                </a:extLst>
              </p:cNvPr>
              <p:cNvSpPr txBox="1"/>
              <p:nvPr/>
            </p:nvSpPr>
            <p:spPr>
              <a:xfrm>
                <a:off x="6167472" y="1260649"/>
                <a:ext cx="1809715" cy="2123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ru-RU" sz="16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b="1" dirty="0"/>
              </a:p>
              <a:p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𝟒𝟔𝟕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ссз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25E2185-5B63-ED88-A811-C6EFCC8AA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472" y="1260649"/>
                <a:ext cx="1809715" cy="212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E19C6D-F2AB-F22C-02F6-8120B94F73F6}"/>
                  </a:ext>
                </a:extLst>
              </p:cNvPr>
              <p:cNvSpPr txBox="1"/>
              <p:nvPr/>
            </p:nvSpPr>
            <p:spPr>
              <a:xfrm>
                <a:off x="7899082" y="3823436"/>
                <a:ext cx="3032722" cy="4523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𝑪𝒖</m:t>
                          </m:r>
                        </m:sub>
                        <m:sup/>
                      </m:sSubSup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/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ru-RU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ru-RU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E19C6D-F2AB-F22C-02F6-8120B94F7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082" y="3823436"/>
                <a:ext cx="3032722" cy="452368"/>
              </a:xfrm>
              <a:prstGeom prst="rect">
                <a:avLst/>
              </a:prstGeom>
              <a:blipFill>
                <a:blip r:embed="rId8"/>
                <a:stretch>
                  <a:fillRect b="-3797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6C0F83EA-EE59-D562-6AB3-992E4FF49BE7}"/>
              </a:ext>
            </a:extLst>
          </p:cNvPr>
          <p:cNvSpPr txBox="1"/>
          <p:nvPr/>
        </p:nvSpPr>
        <p:spPr>
          <a:xfrm>
            <a:off x="7951295" y="3378792"/>
            <a:ext cx="278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напряжения</a:t>
            </a:r>
            <a:endParaRPr lang="ru-RU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211E24-7440-AEF4-2805-09DD47DFCEA3}"/>
              </a:ext>
            </a:extLst>
          </p:cNvPr>
          <p:cNvSpPr txBox="1"/>
          <p:nvPr/>
        </p:nvSpPr>
        <p:spPr>
          <a:xfrm>
            <a:off x="1077699" y="3393024"/>
            <a:ext cx="278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Диаграмма Мора</a:t>
            </a:r>
            <a:endParaRPr lang="ru-RU" b="1" dirty="0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8D05524-6B7F-96D1-FD52-269BF19DBA3F}"/>
              </a:ext>
            </a:extLst>
          </p:cNvPr>
          <p:cNvCxnSpPr>
            <a:cxnSpLocks/>
          </p:cNvCxnSpPr>
          <p:nvPr/>
        </p:nvCxnSpPr>
        <p:spPr>
          <a:xfrm>
            <a:off x="3154474" y="4275804"/>
            <a:ext cx="0" cy="667203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4330BD2-028C-7357-51C0-CD7727FC7006}"/>
              </a:ext>
            </a:extLst>
          </p:cNvPr>
          <p:cNvCxnSpPr>
            <a:cxnSpLocks/>
          </p:cNvCxnSpPr>
          <p:nvPr/>
        </p:nvCxnSpPr>
        <p:spPr>
          <a:xfrm>
            <a:off x="4315867" y="4268205"/>
            <a:ext cx="0" cy="528512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3A6717F-2B20-2CAE-B2D5-5936CFB1F9C0}"/>
                  </a:ext>
                </a:extLst>
              </p:cNvPr>
              <p:cNvSpPr txBox="1"/>
              <p:nvPr/>
            </p:nvSpPr>
            <p:spPr>
              <a:xfrm>
                <a:off x="4165696" y="4300947"/>
                <a:ext cx="1090866" cy="405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𝑪𝒖</m:t>
                          </m:r>
                        </m:sub>
                        <m:sup/>
                      </m:sSub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3A6717F-2B20-2CAE-B2D5-5936CFB1F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96" y="4300947"/>
                <a:ext cx="1090866" cy="405945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C439AF1-C36A-3132-0BC5-C1DCA66E9966}"/>
                  </a:ext>
                </a:extLst>
              </p:cNvPr>
              <p:cNvSpPr txBox="1"/>
              <p:nvPr/>
            </p:nvSpPr>
            <p:spPr>
              <a:xfrm>
                <a:off x="1855989" y="3805624"/>
                <a:ext cx="1225384" cy="445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𝑪𝒖</m:t>
                          </m:r>
                        </m:sub>
                        <m:sup/>
                      </m:sSubSup>
                      <m:r>
                        <a:rPr lang="ru-RU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C439AF1-C36A-3132-0BC5-C1DCA66E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989" y="3805624"/>
                <a:ext cx="1225384" cy="445891"/>
              </a:xfrm>
              <a:prstGeom prst="rect">
                <a:avLst/>
              </a:prstGeom>
              <a:blipFill>
                <a:blip r:embed="rId10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C287D460-317D-5D94-097E-0E2A77D053A2}"/>
              </a:ext>
            </a:extLst>
          </p:cNvPr>
          <p:cNvCxnSpPr/>
          <p:nvPr/>
        </p:nvCxnSpPr>
        <p:spPr>
          <a:xfrm>
            <a:off x="2593838" y="4202448"/>
            <a:ext cx="471662" cy="413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0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ECD6974-2EB9-2D56-BD5D-630E72F2C798}"/>
              </a:ext>
            </a:extLst>
          </p:cNvPr>
          <p:cNvSpPr txBox="1"/>
          <p:nvPr/>
        </p:nvSpPr>
        <p:spPr>
          <a:xfrm>
            <a:off x="93698" y="689579"/>
            <a:ext cx="117410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деформационного процесса в коре БУК (без учета увеличения глубины карьера) имеет направление к восстановлению ряда параметров напряженного состояния, имевшего место до БЗ – релаксация возмущенного напряженного состояния.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коре  БУК будет происходить увеличение напряжений горизонтального сжатия в ССВ-ЮЮЗ направлении и выравнивание напряжений в ССЗ-ЮЮВ направлении.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Следствием этого будет уменьшение уровня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напряжений и уменьшение сейсмической активности.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быстро это должно происходить в ЮЮВ секторе БУК.</a:t>
            </a:r>
            <a:endParaRPr lang="ru-RU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8B3C95-EFE3-7A35-67DB-0382B4B240CE}"/>
              </a:ext>
            </a:extLst>
          </p:cNvPr>
          <p:cNvSpPr txBox="1"/>
          <p:nvPr/>
        </p:nvSpPr>
        <p:spPr>
          <a:xfrm>
            <a:off x="105895" y="13193"/>
            <a:ext cx="11333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Прогноз изменения </a:t>
            </a:r>
            <a:r>
              <a:rPr lang="ru-RU" sz="2800" b="1" dirty="0" err="1"/>
              <a:t>корового</a:t>
            </a:r>
            <a:r>
              <a:rPr lang="ru-RU" sz="2800" b="1" dirty="0"/>
              <a:t> напряженного состояния в коре БУК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FC5E74E-F684-BBB9-D1DB-74895AD2150A}"/>
                  </a:ext>
                </a:extLst>
              </p:cNvPr>
              <p:cNvSpPr txBox="1"/>
              <p:nvPr/>
            </p:nvSpPr>
            <p:spPr>
              <a:xfrm>
                <a:off x="1363923" y="5103835"/>
                <a:ext cx="1809715" cy="1358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FC5E74E-F684-BBB9-D1DB-74895AD2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923" y="5103835"/>
                <a:ext cx="1809715" cy="1358064"/>
              </a:xfrm>
              <a:prstGeom prst="rect">
                <a:avLst/>
              </a:prstGeom>
              <a:blipFill>
                <a:blip r:embed="rId2"/>
                <a:stretch>
                  <a:fillRect b="-1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C5348CDD-3B2C-C84E-4B0E-F72EFCF63837}"/>
              </a:ext>
            </a:extLst>
          </p:cNvPr>
          <p:cNvSpPr txBox="1"/>
          <p:nvPr/>
        </p:nvSpPr>
        <p:spPr>
          <a:xfrm>
            <a:off x="1463818" y="3155162"/>
            <a:ext cx="1620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ССЗ сектор БУК</a:t>
            </a:r>
            <a:endParaRPr lang="ru-RU" sz="14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1373E3B-B939-26BB-57F1-4FA49F22252F}"/>
              </a:ext>
            </a:extLst>
          </p:cNvPr>
          <p:cNvSpPr txBox="1"/>
          <p:nvPr/>
        </p:nvSpPr>
        <p:spPr>
          <a:xfrm>
            <a:off x="1334350" y="4865059"/>
            <a:ext cx="1809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ЮЮВ сектор БУК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87BF682-FEA5-54C4-6D36-FB3E0EF13A2E}"/>
                  </a:ext>
                </a:extLst>
              </p:cNvPr>
              <p:cNvSpPr txBox="1"/>
              <p:nvPr/>
            </p:nvSpPr>
            <p:spPr>
              <a:xfrm>
                <a:off x="1352629" y="3397766"/>
                <a:ext cx="1809715" cy="1358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𝟒𝟔𝟕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87BF682-FEA5-54C4-6D36-FB3E0EF13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629" y="3397766"/>
                <a:ext cx="1809715" cy="1358064"/>
              </a:xfrm>
              <a:prstGeom prst="rect">
                <a:avLst/>
              </a:prstGeom>
              <a:blipFill>
                <a:blip r:embed="rId3"/>
                <a:stretch>
                  <a:fillRect b="-1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8618340-650C-3B8E-BBD8-48D332181E80}"/>
              </a:ext>
            </a:extLst>
          </p:cNvPr>
          <p:cNvCxnSpPr/>
          <p:nvPr/>
        </p:nvCxnSpPr>
        <p:spPr>
          <a:xfrm>
            <a:off x="3084239" y="3842854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F4CEB8-5C5F-FE6A-F3B3-8D2A138C65B9}"/>
                  </a:ext>
                </a:extLst>
              </p:cNvPr>
              <p:cNvSpPr txBox="1"/>
              <p:nvPr/>
            </p:nvSpPr>
            <p:spPr>
              <a:xfrm>
                <a:off x="3267942" y="3655491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𝟒𝟏𝟓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F4CEB8-5C5F-FE6A-F3B3-8D2A138C6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942" y="3655491"/>
                <a:ext cx="153713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594C857B-F84A-19E9-DD1B-966ADA48F0B8}"/>
              </a:ext>
            </a:extLst>
          </p:cNvPr>
          <p:cNvCxnSpPr/>
          <p:nvPr/>
        </p:nvCxnSpPr>
        <p:spPr>
          <a:xfrm>
            <a:off x="3060061" y="4329486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E85E5AF-9905-98DC-6CFE-74FF3CCEE66D}"/>
                  </a:ext>
                </a:extLst>
              </p:cNvPr>
              <p:cNvSpPr txBox="1"/>
              <p:nvPr/>
            </p:nvSpPr>
            <p:spPr>
              <a:xfrm>
                <a:off x="3243764" y="4142123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𝟒𝟓𝟓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E85E5AF-9905-98DC-6CFE-74FF3CCE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764" y="4142123"/>
                <a:ext cx="153713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id="{029771A1-E491-7284-8811-1A36893DA89A}"/>
              </a:ext>
            </a:extLst>
          </p:cNvPr>
          <p:cNvCxnSpPr/>
          <p:nvPr/>
        </p:nvCxnSpPr>
        <p:spPr>
          <a:xfrm>
            <a:off x="3061115" y="4576476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2AFBE38-A148-EEF3-B630-F5977B3720CF}"/>
                  </a:ext>
                </a:extLst>
              </p:cNvPr>
              <p:cNvSpPr txBox="1"/>
              <p:nvPr/>
            </p:nvSpPr>
            <p:spPr>
              <a:xfrm>
                <a:off x="3648410" y="4389115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/>
                  <a:t>4</a:t>
                </a:r>
                <a14:m>
                  <m:oMath xmlns:m="http://schemas.openxmlformats.org/officeDocument/2006/math">
                    <m:r>
                      <a:rPr lang="ru-RU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 бар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2AFBE38-A148-EEF3-B630-F5977B372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410" y="4389115"/>
                <a:ext cx="1537137" cy="369332"/>
              </a:xfrm>
              <a:prstGeom prst="rect">
                <a:avLst/>
              </a:prstGeom>
              <a:blipFill>
                <a:blip r:embed="rId6"/>
                <a:stretch>
                  <a:fillRect l="-3162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97F3DF5A-FE91-6250-A193-E1FBE48D90A6}"/>
              </a:ext>
            </a:extLst>
          </p:cNvPr>
          <p:cNvCxnSpPr/>
          <p:nvPr/>
        </p:nvCxnSpPr>
        <p:spPr>
          <a:xfrm>
            <a:off x="3181798" y="5565365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C0BE0E7-C24B-DBC2-58E2-CF1857297C47}"/>
                  </a:ext>
                </a:extLst>
              </p:cNvPr>
              <p:cNvSpPr txBox="1"/>
              <p:nvPr/>
            </p:nvSpPr>
            <p:spPr>
              <a:xfrm>
                <a:off x="3365501" y="5378002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𝟒𝟕𝟓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C0BE0E7-C24B-DBC2-58E2-CF185729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501" y="5378002"/>
                <a:ext cx="1537137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CF7FA664-1222-EF18-82A5-CED36258B7AB}"/>
              </a:ext>
            </a:extLst>
          </p:cNvPr>
          <p:cNvCxnSpPr/>
          <p:nvPr/>
        </p:nvCxnSpPr>
        <p:spPr>
          <a:xfrm>
            <a:off x="3182845" y="6051999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DA534FB-0FA6-D813-0A7C-1C30BE279902}"/>
                  </a:ext>
                </a:extLst>
              </p:cNvPr>
              <p:cNvSpPr txBox="1"/>
              <p:nvPr/>
            </p:nvSpPr>
            <p:spPr>
              <a:xfrm>
                <a:off x="3366548" y="5864636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𝟒𝟗𝟓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DA534FB-0FA6-D813-0A7C-1C30BE279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548" y="5864636"/>
                <a:ext cx="1537137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8A14F0F8-FC61-CCCA-3770-09FB9AB5A573}"/>
              </a:ext>
            </a:extLst>
          </p:cNvPr>
          <p:cNvCxnSpPr/>
          <p:nvPr/>
        </p:nvCxnSpPr>
        <p:spPr>
          <a:xfrm>
            <a:off x="3183898" y="6298987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0004F84-DB0A-C9D2-F708-6192723738D0}"/>
                  </a:ext>
                </a:extLst>
              </p:cNvPr>
              <p:cNvSpPr txBox="1"/>
              <p:nvPr/>
            </p:nvSpPr>
            <p:spPr>
              <a:xfrm>
                <a:off x="3720746" y="6086399"/>
                <a:ext cx="9950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/>
                  <a:t>57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 бар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0004F84-DB0A-C9D2-F708-61927237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746" y="6086399"/>
                <a:ext cx="995004" cy="369332"/>
              </a:xfrm>
              <a:prstGeom prst="rect">
                <a:avLst/>
              </a:prstGeom>
              <a:blipFill>
                <a:blip r:embed="rId9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C67900B9-D1FB-CEF5-A93B-E96607F6EFB0}"/>
              </a:ext>
            </a:extLst>
          </p:cNvPr>
          <p:cNvCxnSpPr/>
          <p:nvPr/>
        </p:nvCxnSpPr>
        <p:spPr>
          <a:xfrm>
            <a:off x="3085290" y="4077232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9AA8784-0CBA-049F-A3DD-5FB6F3E29051}"/>
                  </a:ext>
                </a:extLst>
              </p:cNvPr>
              <p:cNvSpPr txBox="1"/>
              <p:nvPr/>
            </p:nvSpPr>
            <p:spPr>
              <a:xfrm>
                <a:off x="3268993" y="3889869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𝟒𝟗𝟓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9AA8784-0CBA-049F-A3DD-5FB6F3E29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993" y="3889869"/>
                <a:ext cx="1537137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B27EA074-A35D-4DC9-F36F-2F660A9ABCE2}"/>
              </a:ext>
            </a:extLst>
          </p:cNvPr>
          <p:cNvCxnSpPr/>
          <p:nvPr/>
        </p:nvCxnSpPr>
        <p:spPr>
          <a:xfrm>
            <a:off x="3189156" y="5806051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AC28203-D514-FC17-307B-4C41551509D6}"/>
                  </a:ext>
                </a:extLst>
              </p:cNvPr>
              <p:cNvSpPr txBox="1"/>
              <p:nvPr/>
            </p:nvSpPr>
            <p:spPr>
              <a:xfrm>
                <a:off x="3372859" y="5618688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𝟓𝟓𝟓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AC28203-D514-FC17-307B-4C4155150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859" y="5618688"/>
                <a:ext cx="1537137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TextBox 183">
            <a:extLst>
              <a:ext uri="{FF2B5EF4-FFF2-40B4-BE49-F238E27FC236}">
                <a16:creationId xmlns:a16="http://schemas.microsoft.com/office/drawing/2014/main" id="{36EDC487-540E-8BCA-2AA2-CBED44A7DA8F}"/>
              </a:ext>
            </a:extLst>
          </p:cNvPr>
          <p:cNvSpPr txBox="1"/>
          <p:nvPr/>
        </p:nvSpPr>
        <p:spPr>
          <a:xfrm>
            <a:off x="6619885" y="3348856"/>
            <a:ext cx="2722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напряжения</a:t>
            </a:r>
            <a:endParaRPr lang="ru-RU" b="1" dirty="0"/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ADDF7C67-F250-6436-E9FE-EF5894038864}"/>
              </a:ext>
            </a:extLst>
          </p:cNvPr>
          <p:cNvCxnSpPr/>
          <p:nvPr/>
        </p:nvCxnSpPr>
        <p:spPr>
          <a:xfrm>
            <a:off x="3125091" y="3591613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9B2CCE9-26FB-D7CB-984D-CB7A9E2DA9DA}"/>
                  </a:ext>
                </a:extLst>
              </p:cNvPr>
              <p:cNvSpPr txBox="1"/>
              <p:nvPr/>
            </p:nvSpPr>
            <p:spPr>
              <a:xfrm>
                <a:off x="3286386" y="3400197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9B2CCE9-26FB-D7CB-984D-CB7A9E2DA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86" y="3400197"/>
                <a:ext cx="1537137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D054F48B-CEB8-430B-492E-846E759F9728}"/>
              </a:ext>
            </a:extLst>
          </p:cNvPr>
          <p:cNvCxnSpPr/>
          <p:nvPr/>
        </p:nvCxnSpPr>
        <p:spPr>
          <a:xfrm>
            <a:off x="3206068" y="5286775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92236BC-360D-2C03-7728-F21976135938}"/>
                  </a:ext>
                </a:extLst>
              </p:cNvPr>
              <p:cNvSpPr txBox="1"/>
              <p:nvPr/>
            </p:nvSpPr>
            <p:spPr>
              <a:xfrm>
                <a:off x="3389771" y="5099412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92236BC-360D-2C03-7728-F21976135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771" y="5099412"/>
                <a:ext cx="153713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D3B61-E7B2-4F07-1AE7-099F87F2C75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385" t="21571" r="24504" b="20724"/>
          <a:stretch/>
        </p:blipFill>
        <p:spPr>
          <a:xfrm>
            <a:off x="5831359" y="3741134"/>
            <a:ext cx="5164738" cy="29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ECD6974-2EB9-2D56-BD5D-630E72F2C798}"/>
              </a:ext>
            </a:extLst>
          </p:cNvPr>
          <p:cNvSpPr txBox="1"/>
          <p:nvPr/>
        </p:nvSpPr>
        <p:spPr>
          <a:xfrm>
            <a:off x="93699" y="689579"/>
            <a:ext cx="741549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деформационного процесса в коре БУК (без учета увеличения глубины карьера) имеет направление к восстановлению ряда параметров напряженного состояния, имевшего место до БЗ – релаксация возмущенного напряженного состояния.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коре  БУК будет происходить увеличение напряжений горизонтального сжатия в ССВ-ЮЮЗ направлении и выравнивание напряжений в ССЗ-ЮЮВ направлении.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Следствием этого будет уменьшение уровня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напряжений и уменьшение сейсмической активности.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быстро это должно происходить в ЮЮВ секторе БУК.</a:t>
            </a:r>
            <a:endParaRPr lang="ru-RU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8B3C95-EFE3-7A35-67DB-0382B4B240CE}"/>
              </a:ext>
            </a:extLst>
          </p:cNvPr>
          <p:cNvSpPr txBox="1"/>
          <p:nvPr/>
        </p:nvSpPr>
        <p:spPr>
          <a:xfrm>
            <a:off x="105895" y="13193"/>
            <a:ext cx="11333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Прогноз изменения </a:t>
            </a:r>
            <a:r>
              <a:rPr lang="ru-RU" sz="2800" b="1" dirty="0" err="1"/>
              <a:t>корового</a:t>
            </a:r>
            <a:r>
              <a:rPr lang="ru-RU" sz="2800" b="1" dirty="0"/>
              <a:t> напряженного состояния в коре БУК</a:t>
            </a: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E9B6D69F-F530-73CF-B89F-EE27512FD821}"/>
              </a:ext>
            </a:extLst>
          </p:cNvPr>
          <p:cNvGrpSpPr/>
          <p:nvPr/>
        </p:nvGrpSpPr>
        <p:grpSpPr>
          <a:xfrm>
            <a:off x="9294860" y="5962312"/>
            <a:ext cx="674912" cy="152400"/>
            <a:chOff x="4071257" y="538191"/>
            <a:chExt cx="674912" cy="209295"/>
          </a:xfrm>
          <a:solidFill>
            <a:srgbClr val="92D050"/>
          </a:solidFill>
        </p:grpSpPr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6B1E0332-2EBD-DB2C-96AB-E9B421C47021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F2003584-DCD8-EF96-DEAF-81D0D37B63C7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3334E5F-164C-7DEA-734E-4F1F15482D61}"/>
              </a:ext>
            </a:extLst>
          </p:cNvPr>
          <p:cNvGrpSpPr/>
          <p:nvPr/>
        </p:nvGrpSpPr>
        <p:grpSpPr>
          <a:xfrm>
            <a:off x="10722912" y="5933002"/>
            <a:ext cx="674912" cy="209295"/>
            <a:chOff x="4071257" y="538191"/>
            <a:chExt cx="674912" cy="209295"/>
          </a:xfrm>
        </p:grpSpPr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2165E3E8-E856-A532-CA51-7BD3F34E6FD5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44F60EEB-884E-8F5D-CB68-DE264720585D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C2A3F1-B163-468D-A70A-0D1052BDA8EA}"/>
                  </a:ext>
                </a:extLst>
              </p:cNvPr>
              <p:cNvSpPr txBox="1"/>
              <p:nvPr/>
            </p:nvSpPr>
            <p:spPr>
              <a:xfrm>
                <a:off x="9940004" y="5818616"/>
                <a:ext cx="733096" cy="40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C2A3F1-B163-468D-A70A-0D1052BDA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004" y="5818616"/>
                <a:ext cx="733096" cy="404598"/>
              </a:xfrm>
              <a:prstGeom prst="rect">
                <a:avLst/>
              </a:prstGeom>
              <a:blipFill>
                <a:blip r:embed="rId2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90FB2BC-DB96-6258-36AC-3C86ED0C5E3F}"/>
                  </a:ext>
                </a:extLst>
              </p:cNvPr>
              <p:cNvSpPr txBox="1"/>
              <p:nvPr/>
            </p:nvSpPr>
            <p:spPr>
              <a:xfrm>
                <a:off x="11375910" y="5801479"/>
                <a:ext cx="733096" cy="422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90FB2BC-DB96-6258-36AC-3C86ED0C5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5910" y="5801479"/>
                <a:ext cx="733096" cy="422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FC5E74E-F684-BBB9-D1DB-74895AD2150A}"/>
                  </a:ext>
                </a:extLst>
              </p:cNvPr>
              <p:cNvSpPr txBox="1"/>
              <p:nvPr/>
            </p:nvSpPr>
            <p:spPr>
              <a:xfrm>
                <a:off x="105896" y="5476583"/>
                <a:ext cx="1809715" cy="1358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ююв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FC5E74E-F684-BBB9-D1DB-74895AD21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96" y="5476583"/>
                <a:ext cx="1809715" cy="1358064"/>
              </a:xfrm>
              <a:prstGeom prst="rect">
                <a:avLst/>
              </a:prstGeom>
              <a:blipFill>
                <a:blip r:embed="rId4"/>
                <a:stretch>
                  <a:fillRect b="-1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C5348CDD-3B2C-C84E-4B0E-F72EFCF63837}"/>
              </a:ext>
            </a:extLst>
          </p:cNvPr>
          <p:cNvSpPr txBox="1"/>
          <p:nvPr/>
        </p:nvSpPr>
        <p:spPr>
          <a:xfrm>
            <a:off x="205791" y="3527910"/>
            <a:ext cx="1620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ССЗ сектор БУК</a:t>
            </a:r>
            <a:endParaRPr lang="ru-RU" sz="1400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1373E3B-B939-26BB-57F1-4FA49F22252F}"/>
              </a:ext>
            </a:extLst>
          </p:cNvPr>
          <p:cNvSpPr txBox="1"/>
          <p:nvPr/>
        </p:nvSpPr>
        <p:spPr>
          <a:xfrm>
            <a:off x="76323" y="5237807"/>
            <a:ext cx="1809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ЮЮВ сектор БУК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87BF682-FEA5-54C4-6D36-FB3E0EF13A2E}"/>
                  </a:ext>
                </a:extLst>
              </p:cNvPr>
              <p:cNvSpPr txBox="1"/>
              <p:nvPr/>
            </p:nvSpPr>
            <p:spPr>
              <a:xfrm>
                <a:off x="94602" y="3770514"/>
                <a:ext cx="1809715" cy="1358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𝒙𝒙</m:t>
                          </m:r>
                        </m:sub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𝒚𝒚</m:t>
                          </m:r>
                        </m:sub>
                        <m:sup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b="1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𝟒𝟔𝟕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en-US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/>
                        <m:sup>
                          <m:r>
                            <a:rPr lang="ru-RU" sz="1600" b="1" i="1" smtClean="0">
                              <a:latin typeface="Cambria Math" panose="02040503050406030204" pitchFamily="18" charset="0"/>
                            </a:rPr>
                            <m:t>ссз</m:t>
                          </m:r>
                        </m:sup>
                      </m:sSubSup>
                      <m:r>
                        <a:rPr lang="ru-RU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87BF682-FEA5-54C4-6D36-FB3E0EF13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2" y="3770514"/>
                <a:ext cx="1809715" cy="1358064"/>
              </a:xfrm>
              <a:prstGeom prst="rect">
                <a:avLst/>
              </a:prstGeom>
              <a:blipFill>
                <a:blip r:embed="rId5"/>
                <a:stretch>
                  <a:fillRect b="-18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8618340-650C-3B8E-BBD8-48D332181E80}"/>
              </a:ext>
            </a:extLst>
          </p:cNvPr>
          <p:cNvCxnSpPr/>
          <p:nvPr/>
        </p:nvCxnSpPr>
        <p:spPr>
          <a:xfrm>
            <a:off x="1826212" y="4215602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F4CEB8-5C5F-FE6A-F3B3-8D2A138C65B9}"/>
                  </a:ext>
                </a:extLst>
              </p:cNvPr>
              <p:cNvSpPr txBox="1"/>
              <p:nvPr/>
            </p:nvSpPr>
            <p:spPr>
              <a:xfrm>
                <a:off x="2009915" y="4028239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9F4CEB8-5C5F-FE6A-F3B3-8D2A138C6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915" y="4028239"/>
                <a:ext cx="153713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594C857B-F84A-19E9-DD1B-966ADA48F0B8}"/>
              </a:ext>
            </a:extLst>
          </p:cNvPr>
          <p:cNvCxnSpPr/>
          <p:nvPr/>
        </p:nvCxnSpPr>
        <p:spPr>
          <a:xfrm>
            <a:off x="1802034" y="4702234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E85E5AF-9905-98DC-6CFE-74FF3CCEE66D}"/>
                  </a:ext>
                </a:extLst>
              </p:cNvPr>
              <p:cNvSpPr txBox="1"/>
              <p:nvPr/>
            </p:nvSpPr>
            <p:spPr>
              <a:xfrm>
                <a:off x="1985737" y="4514871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𝟒𝟗𝟎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E85E5AF-9905-98DC-6CFE-74FF3CCE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37" y="4514871"/>
                <a:ext cx="1537137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Прямая со стрелкой 130">
            <a:extLst>
              <a:ext uri="{FF2B5EF4-FFF2-40B4-BE49-F238E27FC236}">
                <a16:creationId xmlns:a16="http://schemas.microsoft.com/office/drawing/2014/main" id="{029771A1-E491-7284-8811-1A36893DA89A}"/>
              </a:ext>
            </a:extLst>
          </p:cNvPr>
          <p:cNvCxnSpPr/>
          <p:nvPr/>
        </p:nvCxnSpPr>
        <p:spPr>
          <a:xfrm>
            <a:off x="1803088" y="4949224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2AFBE38-A148-EEF3-B630-F5977B3720CF}"/>
                  </a:ext>
                </a:extLst>
              </p:cNvPr>
              <p:cNvSpPr txBox="1"/>
              <p:nvPr/>
            </p:nvSpPr>
            <p:spPr>
              <a:xfrm>
                <a:off x="2390383" y="4761863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b="1" dirty="0"/>
                  <a:t>3</a:t>
                </a:r>
                <a14:m>
                  <m:oMath xmlns:m="http://schemas.openxmlformats.org/officeDocument/2006/math">
                    <m:r>
                      <a:rPr lang="ru-RU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 бар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2AFBE38-A148-EEF3-B630-F5977B372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383" y="4761863"/>
                <a:ext cx="1537137" cy="369332"/>
              </a:xfrm>
              <a:prstGeom prst="rect">
                <a:avLst/>
              </a:prstGeom>
              <a:blipFill>
                <a:blip r:embed="rId8"/>
                <a:stretch>
                  <a:fillRect l="-3175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97F3DF5A-FE91-6250-A193-E1FBE48D90A6}"/>
              </a:ext>
            </a:extLst>
          </p:cNvPr>
          <p:cNvCxnSpPr/>
          <p:nvPr/>
        </p:nvCxnSpPr>
        <p:spPr>
          <a:xfrm>
            <a:off x="1923771" y="5938113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C0BE0E7-C24B-DBC2-58E2-CF1857297C47}"/>
                  </a:ext>
                </a:extLst>
              </p:cNvPr>
              <p:cNvSpPr txBox="1"/>
              <p:nvPr/>
            </p:nvSpPr>
            <p:spPr>
              <a:xfrm>
                <a:off x="2107474" y="5750750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C0BE0E7-C24B-DBC2-58E2-CF185729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474" y="5750750"/>
                <a:ext cx="1537137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Прямая со стрелкой 134">
            <a:extLst>
              <a:ext uri="{FF2B5EF4-FFF2-40B4-BE49-F238E27FC236}">
                <a16:creationId xmlns:a16="http://schemas.microsoft.com/office/drawing/2014/main" id="{CF7FA664-1222-EF18-82A5-CED36258B7AB}"/>
              </a:ext>
            </a:extLst>
          </p:cNvPr>
          <p:cNvCxnSpPr/>
          <p:nvPr/>
        </p:nvCxnSpPr>
        <p:spPr>
          <a:xfrm>
            <a:off x="1924818" y="6424747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DA534FB-0FA6-D813-0A7C-1C30BE279902}"/>
                  </a:ext>
                </a:extLst>
              </p:cNvPr>
              <p:cNvSpPr txBox="1"/>
              <p:nvPr/>
            </p:nvSpPr>
            <p:spPr>
              <a:xfrm>
                <a:off x="2108521" y="6237384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𝟓𝟎𝟕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DA534FB-0FA6-D813-0A7C-1C30BE279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521" y="6237384"/>
                <a:ext cx="1537137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Прямая со стрелкой 136">
            <a:extLst>
              <a:ext uri="{FF2B5EF4-FFF2-40B4-BE49-F238E27FC236}">
                <a16:creationId xmlns:a16="http://schemas.microsoft.com/office/drawing/2014/main" id="{8A14F0F8-FC61-CCCA-3770-09FB9AB5A573}"/>
              </a:ext>
            </a:extLst>
          </p:cNvPr>
          <p:cNvCxnSpPr/>
          <p:nvPr/>
        </p:nvCxnSpPr>
        <p:spPr>
          <a:xfrm>
            <a:off x="1925871" y="6671735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0004F84-DB0A-C9D2-F708-6192723738D0}"/>
                  </a:ext>
                </a:extLst>
              </p:cNvPr>
              <p:cNvSpPr txBox="1"/>
              <p:nvPr/>
            </p:nvSpPr>
            <p:spPr>
              <a:xfrm>
                <a:off x="2462719" y="6459147"/>
                <a:ext cx="9950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800" b="1" dirty="0"/>
                  <a:t>4</a:t>
                </a:r>
                <a14:m>
                  <m:oMath xmlns:m="http://schemas.openxmlformats.org/officeDocument/2006/math">
                    <m:r>
                      <a:rPr lang="ru-RU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 бар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0004F84-DB0A-C9D2-F708-61927237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719" y="6459147"/>
                <a:ext cx="995004" cy="369332"/>
              </a:xfrm>
              <a:prstGeom prst="rect">
                <a:avLst/>
              </a:prstGeom>
              <a:blipFill>
                <a:blip r:embed="rId11"/>
                <a:stretch>
                  <a:fillRect l="-5521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C67900B9-D1FB-CEF5-A93B-E96607F6EFB0}"/>
              </a:ext>
            </a:extLst>
          </p:cNvPr>
          <p:cNvCxnSpPr/>
          <p:nvPr/>
        </p:nvCxnSpPr>
        <p:spPr>
          <a:xfrm>
            <a:off x="1827263" y="4449980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9AA8784-0CBA-049F-A3DD-5FB6F3E29051}"/>
                  </a:ext>
                </a:extLst>
              </p:cNvPr>
              <p:cNvSpPr txBox="1"/>
              <p:nvPr/>
            </p:nvSpPr>
            <p:spPr>
              <a:xfrm>
                <a:off x="2010966" y="4262617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𝟓𝟐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9AA8784-0CBA-049F-A3DD-5FB6F3E29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966" y="4262617"/>
                <a:ext cx="1537137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id="{B27EA074-A35D-4DC9-F36F-2F660A9ABCE2}"/>
              </a:ext>
            </a:extLst>
          </p:cNvPr>
          <p:cNvCxnSpPr/>
          <p:nvPr/>
        </p:nvCxnSpPr>
        <p:spPr>
          <a:xfrm>
            <a:off x="1931129" y="6178799"/>
            <a:ext cx="3368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AC28203-D514-FC17-307B-4C41551509D6}"/>
                  </a:ext>
                </a:extLst>
              </p:cNvPr>
              <p:cNvSpPr txBox="1"/>
              <p:nvPr/>
            </p:nvSpPr>
            <p:spPr>
              <a:xfrm>
                <a:off x="2114832" y="5991436"/>
                <a:ext cx="15371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800" b="1" i="1" smtClean="0">
                          <a:latin typeface="Cambria Math" panose="02040503050406030204" pitchFamily="18" charset="0"/>
                        </a:rPr>
                        <m:t>𝟓𝟒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бар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AC28203-D514-FC17-307B-4C4155150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32" y="5991436"/>
                <a:ext cx="1537137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8AA257-3C19-99C1-4409-EC162FC086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468" t="16885" r="20475" b="17480"/>
          <a:stretch/>
        </p:blipFill>
        <p:spPr>
          <a:xfrm>
            <a:off x="3598413" y="4014477"/>
            <a:ext cx="4972620" cy="2870659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961AB9A4-4AC6-5227-DC1C-48974F5793F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756" t="16357" r="19775" b="9312"/>
          <a:stretch/>
        </p:blipFill>
        <p:spPr>
          <a:xfrm>
            <a:off x="7710769" y="825740"/>
            <a:ext cx="4350655" cy="4874018"/>
          </a:xfrm>
          <a:prstGeom prst="rect">
            <a:avLst/>
          </a:prstGeom>
        </p:spPr>
      </p:pic>
      <p:sp>
        <p:nvSpPr>
          <p:cNvPr id="144" name="Звезда: 5 точек 143">
            <a:extLst>
              <a:ext uri="{FF2B5EF4-FFF2-40B4-BE49-F238E27FC236}">
                <a16:creationId xmlns:a16="http://schemas.microsoft.com/office/drawing/2014/main" id="{568C2098-93A3-9D47-2A1C-322AFB7C7640}"/>
              </a:ext>
            </a:extLst>
          </p:cNvPr>
          <p:cNvSpPr/>
          <p:nvPr/>
        </p:nvSpPr>
        <p:spPr>
          <a:xfrm>
            <a:off x="10108748" y="4458679"/>
            <a:ext cx="188686" cy="1814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9E2E3943-62B5-FA2D-669E-497102EB45F3}"/>
              </a:ext>
            </a:extLst>
          </p:cNvPr>
          <p:cNvSpPr/>
          <p:nvPr/>
        </p:nvSpPr>
        <p:spPr>
          <a:xfrm>
            <a:off x="7710769" y="825740"/>
            <a:ext cx="4350655" cy="4874018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35DB1DAD-93A6-26AD-191F-AB1F795226C7}"/>
              </a:ext>
            </a:extLst>
          </p:cNvPr>
          <p:cNvSpPr/>
          <p:nvPr/>
        </p:nvSpPr>
        <p:spPr>
          <a:xfrm rot="19883356">
            <a:off x="9879919" y="2030219"/>
            <a:ext cx="586478" cy="2906671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80A5A16B-C75F-2327-9E28-27B0C34DF6EA}"/>
              </a:ext>
            </a:extLst>
          </p:cNvPr>
          <p:cNvGrpSpPr/>
          <p:nvPr/>
        </p:nvGrpSpPr>
        <p:grpSpPr>
          <a:xfrm rot="19920953">
            <a:off x="10251827" y="4150361"/>
            <a:ext cx="674912" cy="130444"/>
            <a:chOff x="4071257" y="538191"/>
            <a:chExt cx="674912" cy="209295"/>
          </a:xfrm>
          <a:solidFill>
            <a:srgbClr val="92D050"/>
          </a:solidFill>
        </p:grpSpPr>
        <p:sp>
          <p:nvSpPr>
            <p:cNvPr id="148" name="Стрелка: вправо 147">
              <a:extLst>
                <a:ext uri="{FF2B5EF4-FFF2-40B4-BE49-F238E27FC236}">
                  <a16:creationId xmlns:a16="http://schemas.microsoft.com/office/drawing/2014/main" id="{B6ECDCFA-52EF-6D8B-1E07-FABC1743325F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Стрелка: вправо 148">
              <a:extLst>
                <a:ext uri="{FF2B5EF4-FFF2-40B4-BE49-F238E27FC236}">
                  <a16:creationId xmlns:a16="http://schemas.microsoft.com/office/drawing/2014/main" id="{DCD046AC-ABB8-6D47-6497-17796B02EB5B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104AE319-CF36-DB77-1DEF-E40947DEA669}"/>
              </a:ext>
            </a:extLst>
          </p:cNvPr>
          <p:cNvGrpSpPr/>
          <p:nvPr/>
        </p:nvGrpSpPr>
        <p:grpSpPr>
          <a:xfrm rot="19920953">
            <a:off x="9791470" y="3396511"/>
            <a:ext cx="674912" cy="130444"/>
            <a:chOff x="4071257" y="538191"/>
            <a:chExt cx="674912" cy="209295"/>
          </a:xfrm>
          <a:solidFill>
            <a:srgbClr val="00B0F0"/>
          </a:solidFill>
        </p:grpSpPr>
        <p:sp>
          <p:nvSpPr>
            <p:cNvPr id="151" name="Стрелка: вправо 150">
              <a:extLst>
                <a:ext uri="{FF2B5EF4-FFF2-40B4-BE49-F238E27FC236}">
                  <a16:creationId xmlns:a16="http://schemas.microsoft.com/office/drawing/2014/main" id="{66197B9A-4BFD-ED61-950B-E6AEDB4E7B44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Стрелка: вправо 151">
              <a:extLst>
                <a:ext uri="{FF2B5EF4-FFF2-40B4-BE49-F238E27FC236}">
                  <a16:creationId xmlns:a16="http://schemas.microsoft.com/office/drawing/2014/main" id="{C4848476-E415-348C-0F64-E6C0D891F981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F087A46-F512-98F6-1D82-2D62E45B4422}"/>
              </a:ext>
            </a:extLst>
          </p:cNvPr>
          <p:cNvGrpSpPr/>
          <p:nvPr/>
        </p:nvGrpSpPr>
        <p:grpSpPr>
          <a:xfrm rot="19920953">
            <a:off x="8882330" y="4354004"/>
            <a:ext cx="674912" cy="130444"/>
            <a:chOff x="4071257" y="538191"/>
            <a:chExt cx="674912" cy="209295"/>
          </a:xfrm>
        </p:grpSpPr>
        <p:sp>
          <p:nvSpPr>
            <p:cNvPr id="154" name="Стрелка: вправо 153">
              <a:extLst>
                <a:ext uri="{FF2B5EF4-FFF2-40B4-BE49-F238E27FC236}">
                  <a16:creationId xmlns:a16="http://schemas.microsoft.com/office/drawing/2014/main" id="{4F064C47-216E-77EB-E83E-32845EF6DCBD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Стрелка: вправо 154">
              <a:extLst>
                <a:ext uri="{FF2B5EF4-FFF2-40B4-BE49-F238E27FC236}">
                  <a16:creationId xmlns:a16="http://schemas.microsoft.com/office/drawing/2014/main" id="{5D9D2960-4D76-97F6-6F40-E79FD0095B6A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9AAD5910-9F46-5CA8-1834-E72F74940AFF}"/>
              </a:ext>
            </a:extLst>
          </p:cNvPr>
          <p:cNvGrpSpPr/>
          <p:nvPr/>
        </p:nvGrpSpPr>
        <p:grpSpPr>
          <a:xfrm rot="19920953">
            <a:off x="8151867" y="2950687"/>
            <a:ext cx="674912" cy="130444"/>
            <a:chOff x="4071257" y="538191"/>
            <a:chExt cx="674912" cy="209295"/>
          </a:xfrm>
        </p:grpSpPr>
        <p:sp>
          <p:nvSpPr>
            <p:cNvPr id="157" name="Стрелка: вправо 156">
              <a:extLst>
                <a:ext uri="{FF2B5EF4-FFF2-40B4-BE49-F238E27FC236}">
                  <a16:creationId xmlns:a16="http://schemas.microsoft.com/office/drawing/2014/main" id="{41EE23B0-79E0-FCA3-AA6C-33E42304B03C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Стрелка: вправо 157">
              <a:extLst>
                <a:ext uri="{FF2B5EF4-FFF2-40B4-BE49-F238E27FC236}">
                  <a16:creationId xmlns:a16="http://schemas.microsoft.com/office/drawing/2014/main" id="{A624D4EF-6FDC-56E2-0ECD-6BECE1BAFE6D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38EF965-3DEF-4ACC-5710-AEFF630A4205}"/>
              </a:ext>
            </a:extLst>
          </p:cNvPr>
          <p:cNvGrpSpPr/>
          <p:nvPr/>
        </p:nvGrpSpPr>
        <p:grpSpPr>
          <a:xfrm rot="19920953">
            <a:off x="9877243" y="5312256"/>
            <a:ext cx="674912" cy="130444"/>
            <a:chOff x="4071257" y="538191"/>
            <a:chExt cx="674912" cy="209295"/>
          </a:xfrm>
        </p:grpSpPr>
        <p:sp>
          <p:nvSpPr>
            <p:cNvPr id="160" name="Стрелка: вправо 159">
              <a:extLst>
                <a:ext uri="{FF2B5EF4-FFF2-40B4-BE49-F238E27FC236}">
                  <a16:creationId xmlns:a16="http://schemas.microsoft.com/office/drawing/2014/main" id="{13077BBA-5DA0-6917-F399-1C2420DA9A39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Стрелка: вправо 160">
              <a:extLst>
                <a:ext uri="{FF2B5EF4-FFF2-40B4-BE49-F238E27FC236}">
                  <a16:creationId xmlns:a16="http://schemas.microsoft.com/office/drawing/2014/main" id="{A51B2C81-B45F-F0E5-63AC-84CA1F963250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8189FE22-4AC3-CA9B-3C68-960387FDCB5A}"/>
              </a:ext>
            </a:extLst>
          </p:cNvPr>
          <p:cNvGrpSpPr/>
          <p:nvPr/>
        </p:nvGrpSpPr>
        <p:grpSpPr>
          <a:xfrm rot="19920953">
            <a:off x="11225914" y="3580426"/>
            <a:ext cx="674912" cy="130444"/>
            <a:chOff x="4071257" y="538191"/>
            <a:chExt cx="674912" cy="209295"/>
          </a:xfrm>
        </p:grpSpPr>
        <p:sp>
          <p:nvSpPr>
            <p:cNvPr id="163" name="Стрелка: вправо 162">
              <a:extLst>
                <a:ext uri="{FF2B5EF4-FFF2-40B4-BE49-F238E27FC236}">
                  <a16:creationId xmlns:a16="http://schemas.microsoft.com/office/drawing/2014/main" id="{C9FCFE09-AADD-59A7-DC74-E1BD28397292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Стрелка: вправо 163">
              <a:extLst>
                <a:ext uri="{FF2B5EF4-FFF2-40B4-BE49-F238E27FC236}">
                  <a16:creationId xmlns:a16="http://schemas.microsoft.com/office/drawing/2014/main" id="{36BC1D59-3A95-CF7E-D193-8A18B3FE615C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EE7E5AEC-BCCD-271E-3436-D79A38408F8F}"/>
              </a:ext>
            </a:extLst>
          </p:cNvPr>
          <p:cNvGrpSpPr/>
          <p:nvPr/>
        </p:nvGrpSpPr>
        <p:grpSpPr>
          <a:xfrm rot="19920953">
            <a:off x="10515650" y="2499192"/>
            <a:ext cx="674912" cy="130444"/>
            <a:chOff x="4071257" y="538191"/>
            <a:chExt cx="674912" cy="209295"/>
          </a:xfrm>
        </p:grpSpPr>
        <p:sp>
          <p:nvSpPr>
            <p:cNvPr id="166" name="Стрелка: вправо 165">
              <a:extLst>
                <a:ext uri="{FF2B5EF4-FFF2-40B4-BE49-F238E27FC236}">
                  <a16:creationId xmlns:a16="http://schemas.microsoft.com/office/drawing/2014/main" id="{2E4BC09E-7BCC-E133-BA01-6F8605324CCF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Стрелка: вправо 166">
              <a:extLst>
                <a:ext uri="{FF2B5EF4-FFF2-40B4-BE49-F238E27FC236}">
                  <a16:creationId xmlns:a16="http://schemas.microsoft.com/office/drawing/2014/main" id="{DC63B65A-FB05-C02D-2401-16C6EF53DB03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458B494B-D6E4-BAE8-D1FC-D428BFF7674F}"/>
              </a:ext>
            </a:extLst>
          </p:cNvPr>
          <p:cNvGrpSpPr/>
          <p:nvPr/>
        </p:nvGrpSpPr>
        <p:grpSpPr>
          <a:xfrm rot="19920953">
            <a:off x="10128250" y="1328248"/>
            <a:ext cx="674912" cy="130444"/>
            <a:chOff x="4071257" y="538191"/>
            <a:chExt cx="674912" cy="209295"/>
          </a:xfrm>
        </p:grpSpPr>
        <p:sp>
          <p:nvSpPr>
            <p:cNvPr id="169" name="Стрелка: вправо 168">
              <a:extLst>
                <a:ext uri="{FF2B5EF4-FFF2-40B4-BE49-F238E27FC236}">
                  <a16:creationId xmlns:a16="http://schemas.microsoft.com/office/drawing/2014/main" id="{3B3832F2-DE6B-BC60-36F3-5EC850EB5E89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Стрелка: вправо 169">
              <a:extLst>
                <a:ext uri="{FF2B5EF4-FFF2-40B4-BE49-F238E27FC236}">
                  <a16:creationId xmlns:a16="http://schemas.microsoft.com/office/drawing/2014/main" id="{6823B46C-4269-838E-1827-F77923518F03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4B06BDE0-8844-42E0-7668-92020885B1D2}"/>
              </a:ext>
            </a:extLst>
          </p:cNvPr>
          <p:cNvGrpSpPr/>
          <p:nvPr/>
        </p:nvGrpSpPr>
        <p:grpSpPr>
          <a:xfrm rot="19920953">
            <a:off x="8099784" y="1475613"/>
            <a:ext cx="674912" cy="130444"/>
            <a:chOff x="4071257" y="538191"/>
            <a:chExt cx="674912" cy="209295"/>
          </a:xfrm>
        </p:grpSpPr>
        <p:sp>
          <p:nvSpPr>
            <p:cNvPr id="172" name="Стрелка: вправо 171">
              <a:extLst>
                <a:ext uri="{FF2B5EF4-FFF2-40B4-BE49-F238E27FC236}">
                  <a16:creationId xmlns:a16="http://schemas.microsoft.com/office/drawing/2014/main" id="{A1AAE89D-8576-9761-BB34-341291D6B800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Стрелка: вправо 172">
              <a:extLst>
                <a:ext uri="{FF2B5EF4-FFF2-40B4-BE49-F238E27FC236}">
                  <a16:creationId xmlns:a16="http://schemas.microsoft.com/office/drawing/2014/main" id="{73B571BE-1C2C-D3E4-9221-D4E32780B857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9B804A91-7A4A-8DD9-B90F-0F5BAEB24FC8}"/>
              </a:ext>
            </a:extLst>
          </p:cNvPr>
          <p:cNvGrpSpPr/>
          <p:nvPr/>
        </p:nvGrpSpPr>
        <p:grpSpPr>
          <a:xfrm rot="19920953">
            <a:off x="11180843" y="4785652"/>
            <a:ext cx="674912" cy="130444"/>
            <a:chOff x="4071257" y="538191"/>
            <a:chExt cx="674912" cy="209295"/>
          </a:xfrm>
        </p:grpSpPr>
        <p:sp>
          <p:nvSpPr>
            <p:cNvPr id="175" name="Стрелка: вправо 174">
              <a:extLst>
                <a:ext uri="{FF2B5EF4-FFF2-40B4-BE49-F238E27FC236}">
                  <a16:creationId xmlns:a16="http://schemas.microsoft.com/office/drawing/2014/main" id="{C8B00341-0B96-4664-892E-84FAF747AFF7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Стрелка: вправо 175">
              <a:extLst>
                <a:ext uri="{FF2B5EF4-FFF2-40B4-BE49-F238E27FC236}">
                  <a16:creationId xmlns:a16="http://schemas.microsoft.com/office/drawing/2014/main" id="{458EC236-7742-8A9A-0C7B-23C40618C07D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FAEB6B3E-D6AA-F063-9E2C-A01BBAC87698}"/>
              </a:ext>
            </a:extLst>
          </p:cNvPr>
          <p:cNvGrpSpPr/>
          <p:nvPr/>
        </p:nvGrpSpPr>
        <p:grpSpPr>
          <a:xfrm rot="19920953">
            <a:off x="7974280" y="5096316"/>
            <a:ext cx="674912" cy="130444"/>
            <a:chOff x="4071257" y="538191"/>
            <a:chExt cx="674912" cy="209295"/>
          </a:xfrm>
        </p:grpSpPr>
        <p:sp>
          <p:nvSpPr>
            <p:cNvPr id="178" name="Стрелка: вправо 177">
              <a:extLst>
                <a:ext uri="{FF2B5EF4-FFF2-40B4-BE49-F238E27FC236}">
                  <a16:creationId xmlns:a16="http://schemas.microsoft.com/office/drawing/2014/main" id="{C7958B45-28AF-213C-E92C-DFBB547E5471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Стрелка: вправо 178">
              <a:extLst>
                <a:ext uri="{FF2B5EF4-FFF2-40B4-BE49-F238E27FC236}">
                  <a16:creationId xmlns:a16="http://schemas.microsoft.com/office/drawing/2014/main" id="{34901FC2-C59F-9CF0-EEED-FAF0E9594F9A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141D3190-4A44-E9DC-52D6-F340E2C975F9}"/>
              </a:ext>
            </a:extLst>
          </p:cNvPr>
          <p:cNvGrpSpPr/>
          <p:nvPr/>
        </p:nvGrpSpPr>
        <p:grpSpPr>
          <a:xfrm rot="19920953">
            <a:off x="11052193" y="1464942"/>
            <a:ext cx="674912" cy="130444"/>
            <a:chOff x="4071257" y="538191"/>
            <a:chExt cx="674912" cy="209295"/>
          </a:xfrm>
        </p:grpSpPr>
        <p:sp>
          <p:nvSpPr>
            <p:cNvPr id="181" name="Стрелка: вправо 180">
              <a:extLst>
                <a:ext uri="{FF2B5EF4-FFF2-40B4-BE49-F238E27FC236}">
                  <a16:creationId xmlns:a16="http://schemas.microsoft.com/office/drawing/2014/main" id="{695DF0CC-D90E-9544-80E5-E7A3131CFFBC}"/>
                </a:ext>
              </a:extLst>
            </p:cNvPr>
            <p:cNvSpPr/>
            <p:nvPr/>
          </p:nvSpPr>
          <p:spPr>
            <a:xfrm>
              <a:off x="4071257" y="545448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Стрелка: вправо 181">
              <a:extLst>
                <a:ext uri="{FF2B5EF4-FFF2-40B4-BE49-F238E27FC236}">
                  <a16:creationId xmlns:a16="http://schemas.microsoft.com/office/drawing/2014/main" id="{FF27E82F-3570-7C55-C384-7CC70A32F6E4}"/>
                </a:ext>
              </a:extLst>
            </p:cNvPr>
            <p:cNvSpPr/>
            <p:nvPr/>
          </p:nvSpPr>
          <p:spPr>
            <a:xfrm flipH="1">
              <a:off x="4434112" y="538191"/>
              <a:ext cx="312057" cy="2020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70FB68D9-C8F8-34C5-4914-3725380235F5}"/>
              </a:ext>
            </a:extLst>
          </p:cNvPr>
          <p:cNvSpPr txBox="1"/>
          <p:nvPr/>
        </p:nvSpPr>
        <p:spPr>
          <a:xfrm rot="2883407">
            <a:off x="9292527" y="3461584"/>
            <a:ext cx="2118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Мягкое включение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6EDC487-540E-8BCA-2AA2-CBED44A7DA8F}"/>
              </a:ext>
            </a:extLst>
          </p:cNvPr>
          <p:cNvSpPr txBox="1"/>
          <p:nvPr/>
        </p:nvSpPr>
        <p:spPr>
          <a:xfrm>
            <a:off x="4197018" y="3762373"/>
            <a:ext cx="2722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напряжения</a:t>
            </a:r>
            <a:endParaRPr lang="ru-RU" b="1" dirty="0"/>
          </a:p>
        </p:txBody>
      </p: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3526D30C-B1FD-A47F-4358-59A6037E0160}"/>
              </a:ext>
            </a:extLst>
          </p:cNvPr>
          <p:cNvGrpSpPr/>
          <p:nvPr/>
        </p:nvGrpSpPr>
        <p:grpSpPr>
          <a:xfrm>
            <a:off x="7708654" y="5970581"/>
            <a:ext cx="666495" cy="126418"/>
            <a:chOff x="4002893" y="541818"/>
            <a:chExt cx="818896" cy="202038"/>
          </a:xfrm>
        </p:grpSpPr>
        <p:sp>
          <p:nvSpPr>
            <p:cNvPr id="186" name="Стрелка: вправо 185">
              <a:extLst>
                <a:ext uri="{FF2B5EF4-FFF2-40B4-BE49-F238E27FC236}">
                  <a16:creationId xmlns:a16="http://schemas.microsoft.com/office/drawing/2014/main" id="{052C6D1F-979A-4AEE-8E6F-A4F6638D8007}"/>
                </a:ext>
              </a:extLst>
            </p:cNvPr>
            <p:cNvSpPr/>
            <p:nvPr/>
          </p:nvSpPr>
          <p:spPr>
            <a:xfrm rot="10800000">
              <a:off x="4002893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7" name="Стрелка: вправо 186">
              <a:extLst>
                <a:ext uri="{FF2B5EF4-FFF2-40B4-BE49-F238E27FC236}">
                  <a16:creationId xmlns:a16="http://schemas.microsoft.com/office/drawing/2014/main" id="{B039179D-2DE9-172C-E4BC-7D982CD39388}"/>
                </a:ext>
              </a:extLst>
            </p:cNvPr>
            <p:cNvSpPr/>
            <p:nvPr/>
          </p:nvSpPr>
          <p:spPr>
            <a:xfrm rot="10800000" flipH="1">
              <a:off x="4509732" y="541818"/>
              <a:ext cx="312057" cy="202038"/>
            </a:xfrm>
            <a:prstGeom prst="righ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6A5DBA9F-E9AA-AEE7-78A5-2BED3A6C744C}"/>
                  </a:ext>
                </a:extLst>
              </p:cNvPr>
              <p:cNvSpPr txBox="1"/>
              <p:nvPr/>
            </p:nvSpPr>
            <p:spPr>
              <a:xfrm>
                <a:off x="8397174" y="5773451"/>
                <a:ext cx="733096" cy="40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6A5DBA9F-E9AA-AEE7-78A5-2BED3A6C7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174" y="5773451"/>
                <a:ext cx="733096" cy="404598"/>
              </a:xfrm>
              <a:prstGeom prst="rect">
                <a:avLst/>
              </a:prstGeom>
              <a:blipFill>
                <a:blip r:embed="rId1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2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46B39F-799D-97BC-7A3C-058F43B4E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2" t="12805" r="30291" b="10794"/>
          <a:stretch/>
        </p:blipFill>
        <p:spPr>
          <a:xfrm>
            <a:off x="-50543" y="277721"/>
            <a:ext cx="4862286" cy="5736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D708DA-D11E-36F5-8ABB-569624FB14EF}"/>
              </a:ext>
            </a:extLst>
          </p:cNvPr>
          <p:cNvSpPr txBox="1"/>
          <p:nvPr/>
        </p:nvSpPr>
        <p:spPr>
          <a:xfrm>
            <a:off x="5461188" y="777264"/>
            <a:ext cx="638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землетрясение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БЗ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18.06.2013 г. в 23:02 UTC 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5.5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 = 6.1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площади одноименного угольного разреза в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4CC94-BC4B-8E60-8997-2894031DC322}"/>
              </a:ext>
            </a:extLst>
          </p:cNvPr>
          <p:cNvSpPr txBox="1"/>
          <p:nvPr/>
        </p:nvSpPr>
        <p:spPr>
          <a:xfrm>
            <a:off x="2968425" y="711788"/>
            <a:ext cx="1719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Карта изосейст БЗ 18.06.2013 г.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93EE3-033B-4CC8-272E-6D0F7562D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4" t="24394" r="28520" b="30626"/>
          <a:stretch/>
        </p:blipFill>
        <p:spPr>
          <a:xfrm>
            <a:off x="5406282" y="1663227"/>
            <a:ext cx="6447500" cy="2965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9E1382-7BD8-55D2-E8C9-7059EEE3BB4F}"/>
              </a:ext>
            </a:extLst>
          </p:cNvPr>
          <p:cNvSpPr txBox="1"/>
          <p:nvPr/>
        </p:nvSpPr>
        <p:spPr>
          <a:xfrm>
            <a:off x="3047999" y="64368"/>
            <a:ext cx="9044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EDE8BC-AAED-EF83-CC27-04BBDA317C6E}"/>
              </a:ext>
            </a:extLst>
          </p:cNvPr>
          <p:cNvSpPr/>
          <p:nvPr/>
        </p:nvSpPr>
        <p:spPr>
          <a:xfrm>
            <a:off x="5382491" y="3279587"/>
            <a:ext cx="6468341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B4B98-58F4-7AFA-81CC-3A9720605561}"/>
              </a:ext>
            </a:extLst>
          </p:cNvPr>
          <p:cNvSpPr txBox="1"/>
          <p:nvPr/>
        </p:nvSpPr>
        <p:spPr>
          <a:xfrm>
            <a:off x="4972854" y="4973505"/>
            <a:ext cx="71139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произошедшее 18.06.2013г. в Кемеровской области с локальной магнитудой ML = 6.1, является сильнейшим из серии событий в окрестности одноименного разреза, а также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крупнейшим в мире техногенным землетрясением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добыче твердых полезных ископаемых.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B795E-404E-25A8-369B-2BB414B47BAE}"/>
              </a:ext>
            </a:extLst>
          </p:cNvPr>
          <p:cNvSpPr txBox="1"/>
          <p:nvPr/>
        </p:nvSpPr>
        <p:spPr>
          <a:xfrm>
            <a:off x="124770" y="5990553"/>
            <a:ext cx="45831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пятибалльную зону попали некоторые города Кузбасса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Гурьевск, Белово, Киселевск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др.), а ощущалось землетрясение и за пределами Кемеровской обл.</a:t>
            </a:r>
          </a:p>
        </p:txBody>
      </p:sp>
    </p:spTree>
    <p:extLst>
      <p:ext uri="{BB962C8B-B14F-4D97-AF65-F5344CB8AC3E}">
        <p14:creationId xmlns:p14="http://schemas.microsoft.com/office/powerpoint/2010/main" val="3153060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46EB73-ED03-CDBA-60AD-9937ECB600A0}"/>
              </a:ext>
            </a:extLst>
          </p:cNvPr>
          <p:cNvSpPr txBox="1"/>
          <p:nvPr/>
        </p:nvSpPr>
        <p:spPr>
          <a:xfrm>
            <a:off x="120826" y="397704"/>
            <a:ext cx="1178567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тектоники региона БУК показал, что региональному режиму напряженного состояния отвечает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горизонтальное сжатие 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положением напряжения наибольшего сжатия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ЮЮЗ-ССВ направлении при виде тензора напряжений близким к одноосному сжатия. </a:t>
            </a:r>
          </a:p>
          <a:p>
            <a:pPr marL="342900" indent="-34290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условия наибольшего снижения сил трения была выбрана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пологая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нодальная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плоскость фокального механизма БЗ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позволило рассчитать положение осей главных напряжений, действовавшие в коре БУК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землетрясения.</a:t>
            </a:r>
          </a:p>
          <a:p>
            <a:pPr marL="342900" indent="-34290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Тектонофизическая реконструкция природных напряжений по данным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последовательности показала резкое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напряженного состояния в коре БУК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в большей степени проявилось в северном его секторе. Здесь возник режим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горизонтального сдвига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замене напряжения наибольшего сжатия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(G3)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регионального напряженного состояния на напряжение наименьшего сжатия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максимальный сброс напряжений. Наибольшая интенсивность сейсмического режима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афтершоковой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последовательности имеет место в северном секторе области афтершоков, которой отвечает режим горизонтального сдвига.</a:t>
            </a:r>
          </a:p>
          <a:p>
            <a:pPr marL="342900" indent="-34290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оценка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 напряжений регионального напряженного состояния и напряжений перед БЗ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результатов тектонофизической реконструкции. Показано, что углубление БУК приводит к увеличению уровня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напряжений и к достижению предельного состояния хрупкого разрушения.</a:t>
            </a:r>
          </a:p>
          <a:p>
            <a:pPr marL="342900" indent="-34290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изменение напряженного состояния в коре БУК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связано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с дальнейшей разработкой карьера, что будет приводить к увеличению уровня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кулоновых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напряжений в коре карьера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Б) с ростом напряжений горизонтального сжатия в направлении ЮЮЗ-ССВ. Это может объяснить пульсирующий характер сейсмической активности. </a:t>
            </a:r>
          </a:p>
          <a:p>
            <a:pPr marL="342900" indent="-342900">
              <a:buAutoNum type="arabicParenR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9779-80BB-B012-814E-A8EDC7060234}"/>
              </a:ext>
            </a:extLst>
          </p:cNvPr>
          <p:cNvSpPr txBox="1"/>
          <p:nvPr/>
        </p:nvSpPr>
        <p:spPr>
          <a:xfrm>
            <a:off x="937993" y="-29288"/>
            <a:ext cx="988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673655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0F5D6-98A9-D722-9E1C-A2D8567B4B8B}"/>
              </a:ext>
            </a:extLst>
          </p:cNvPr>
          <p:cNvSpPr txBox="1"/>
          <p:nvPr/>
        </p:nvSpPr>
        <p:spPr>
          <a:xfrm>
            <a:off x="331306" y="451309"/>
            <a:ext cx="1156171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Бачатское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землетрясение произошло в коре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Бачатского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угольного карьера, который не имел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большую глубину (около 300 м) в сравнении с другими карьерами (более 500 м).</a:t>
            </a:r>
          </a:p>
          <a:p>
            <a:pPr algn="just"/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Тектонофизический анали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эволюции напряжений как в период  разработки БУК, так и после БЗ, показал, что его следует отнести к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техногенным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утверждение основано на том, что исходное региональное напряженное состояние коры отвечало горизонтальному сжатию с ориентацией минимального сжатия  в вертикальном направлении, а максимального – в горизонтальном. Показано, что в этом случае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углубление карьера приводит к увеличению уровня 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кулоновых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напряжений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возникновение БЗ можно объяснить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сочетанием исходного регионального напряженного состояния в виде горизонтального сжатия с разработкой БУК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БЗ является техногенным землетрясением, возникшим из-за благоприятного для этого исходного напряженного состояния коры региона. При другом исходном напряженном состоянии (гор.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 или растяжение) подобной силы землетрясения не должно было произойти.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867EC-43A8-BBB2-2804-4610850E60DD}"/>
              </a:ext>
            </a:extLst>
          </p:cNvPr>
          <p:cNvSpPr txBox="1"/>
          <p:nvPr/>
        </p:nvSpPr>
        <p:spPr>
          <a:xfrm>
            <a:off x="879751" y="-8314"/>
            <a:ext cx="988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Заключение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BC993-819A-4C70-B629-1B46EE233BD3}"/>
              </a:ext>
            </a:extLst>
          </p:cNvPr>
          <p:cNvSpPr txBox="1"/>
          <p:nvPr/>
        </p:nvSpPr>
        <p:spPr>
          <a:xfrm>
            <a:off x="401196" y="5349404"/>
            <a:ext cx="52599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опасным начальным региональным напряженным состоянием для разработки глубоких карьеров является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горизонтального сжатия.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CCF952-DB32-3C75-2DDB-F3960C016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5" t="21147" r="19516" b="14565"/>
          <a:stretch/>
        </p:blipFill>
        <p:spPr>
          <a:xfrm>
            <a:off x="7187068" y="4870027"/>
            <a:ext cx="3430454" cy="19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внешний, приро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C4485C1-BA9B-3056-4F8B-1B0E576F7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1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252DD8-D35F-DF4A-DF61-E604F1879A24}"/>
              </a:ext>
            </a:extLst>
          </p:cNvPr>
          <p:cNvSpPr txBox="1"/>
          <p:nvPr/>
        </p:nvSpPr>
        <p:spPr>
          <a:xfrm>
            <a:off x="879751" y="2100046"/>
            <a:ext cx="9884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1162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CD459-9A69-9E4B-777E-9C1DDFDDF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6" t="16357" r="19775" b="9312"/>
          <a:stretch/>
        </p:blipFill>
        <p:spPr>
          <a:xfrm>
            <a:off x="276271" y="1750067"/>
            <a:ext cx="4350655" cy="4874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2CEA4-B6C5-4A76-8EBC-8BF22AD0D825}"/>
              </a:ext>
            </a:extLst>
          </p:cNvPr>
          <p:cNvSpPr txBox="1"/>
          <p:nvPr/>
        </p:nvSpPr>
        <p:spPr>
          <a:xfrm>
            <a:off x="225381" y="551168"/>
            <a:ext cx="4587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Угольный разрез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 в 1948 г.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 крупнейших в Кузбассе.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Среднегодовая добыча угля на разрезе — более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млн тонн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83B7C-9B8D-E37B-9B35-49816C684078}"/>
              </a:ext>
            </a:extLst>
          </p:cNvPr>
          <p:cNvSpPr txBox="1"/>
          <p:nvPr/>
        </p:nvSpPr>
        <p:spPr>
          <a:xfrm>
            <a:off x="1702528" y="66235"/>
            <a:ext cx="9044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 угольного ме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торождения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6D22D7-8DCD-FCE0-05FA-631AEAEAD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0" t="17045" r="27210" b="20808"/>
          <a:stretch/>
        </p:blipFill>
        <p:spPr>
          <a:xfrm>
            <a:off x="8875974" y="4012735"/>
            <a:ext cx="3240000" cy="20029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4E09BE-204D-3E85-0ACA-101CE7F3F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1" t="15656" r="27461" b="18990"/>
          <a:stretch/>
        </p:blipFill>
        <p:spPr>
          <a:xfrm>
            <a:off x="4813332" y="1410272"/>
            <a:ext cx="3728132" cy="2433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2292E4-61A5-A0FA-9D97-BB3DEC0714E6}"/>
              </a:ext>
            </a:extLst>
          </p:cNvPr>
          <p:cNvSpPr txBox="1"/>
          <p:nvPr/>
        </p:nvSpPr>
        <p:spPr>
          <a:xfrm>
            <a:off x="8945233" y="520427"/>
            <a:ext cx="32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 железорудного месторождения «Ковдор»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- 2*1.5 км, глубина более 600 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517AB9-E6FC-7503-2D12-DA07D4F724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61" t="32770" r="27445" b="36521"/>
          <a:stretch/>
        </p:blipFill>
        <p:spPr>
          <a:xfrm>
            <a:off x="4848180" y="3949861"/>
            <a:ext cx="3693284" cy="11324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3F4139-9CBF-CE80-E7A9-E6DE2D40E3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80" t="23193" r="29734" b="26385"/>
          <a:stretch/>
        </p:blipFill>
        <p:spPr>
          <a:xfrm>
            <a:off x="8964879" y="1389007"/>
            <a:ext cx="3240000" cy="1739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AA3A58-7677-635F-0995-3CAFAAAF3F43}"/>
              </a:ext>
            </a:extLst>
          </p:cNvPr>
          <p:cNvSpPr txBox="1"/>
          <p:nvPr/>
        </p:nvSpPr>
        <p:spPr>
          <a:xfrm>
            <a:off x="8923770" y="3171312"/>
            <a:ext cx="32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 золоторудного месторождения «Олимпиада»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- 1.8*1.8 км, глубина около 500 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23AC0-39B4-F2CC-A5A0-98E651ED9DCA}"/>
              </a:ext>
            </a:extLst>
          </p:cNvPr>
          <p:cNvSpPr txBox="1"/>
          <p:nvPr/>
        </p:nvSpPr>
        <p:spPr>
          <a:xfrm>
            <a:off x="5015050" y="505406"/>
            <a:ext cx="324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 угольного месторождения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- 10*2.2 км, глубина более 320 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54FC1F-E0FE-4425-4842-07428CDE9978}"/>
              </a:ext>
            </a:extLst>
          </p:cNvPr>
          <p:cNvSpPr txBox="1"/>
          <p:nvPr/>
        </p:nvSpPr>
        <p:spPr>
          <a:xfrm>
            <a:off x="4705101" y="5167560"/>
            <a:ext cx="4092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существует большое число карьеров, имеющих  при близких в плане размерах существенно большую глубину.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5D135-B92C-CA74-927B-60C3BD62A388}"/>
              </a:ext>
            </a:extLst>
          </p:cNvPr>
          <p:cNvSpPr txBox="1"/>
          <p:nvPr/>
        </p:nvSpPr>
        <p:spPr>
          <a:xfrm>
            <a:off x="4626926" y="6051613"/>
            <a:ext cx="7489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понять в чем причина возникновения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Какова роль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тектоники и геодинамики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формировании этого техногенного землетрясения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8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A8540C-5516-ABB4-42ED-68D7E64B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3" t="23069" r="18850" b="8148"/>
          <a:stretch/>
        </p:blipFill>
        <p:spPr>
          <a:xfrm>
            <a:off x="41916" y="2016527"/>
            <a:ext cx="6324600" cy="4300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7C1507-7CBF-BA01-640F-3E63C8771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3" t="14391" r="24008" b="17249"/>
          <a:stretch/>
        </p:blipFill>
        <p:spPr>
          <a:xfrm>
            <a:off x="6644640" y="1114471"/>
            <a:ext cx="5119914" cy="4068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C1F843-6F6A-AA24-7432-9B944E7DE514}"/>
              </a:ext>
            </a:extLst>
          </p:cNvPr>
          <p:cNvSpPr txBox="1"/>
          <p:nvPr/>
        </p:nvSpPr>
        <p:spPr>
          <a:xfrm>
            <a:off x="6096001" y="5182694"/>
            <a:ext cx="6061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БЗ предварялось землетрясением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09.02.2012 г.  с ML = 4.3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которого в начались исследования в районах крупных карьеров Кузбасса. В период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02.03–14.05.2012 г.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развернута временная сейсмическая сеть Алтае-Саянского филиала Федерального исследовательского центра «Единая геофизическая служба РАН» (25 станций) </a:t>
            </a:r>
            <a:r>
              <a:rPr lang="ru-RU" sz="16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[Еманов и др., 2014].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5D675-5759-56B7-E073-4763A7CF82F9}"/>
              </a:ext>
            </a:extLst>
          </p:cNvPr>
          <p:cNvSpPr txBox="1"/>
          <p:nvPr/>
        </p:nvSpPr>
        <p:spPr>
          <a:xfrm>
            <a:off x="168892" y="970092"/>
            <a:ext cx="6061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2005 г. для изучения сейсмичности в окрестности шахт Кузбасса ведутся работы с временными сетями станций.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детальные и длительные эксперименты выполнены в районе г. Полысаево </a:t>
            </a:r>
            <a:r>
              <a:rPr lang="ru-RU" sz="16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[Еманов и др., 2009].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F9F36D-771A-46E4-9E0F-3D0BC52BD67A}"/>
              </a:ext>
            </a:extLst>
          </p:cNvPr>
          <p:cNvSpPr txBox="1"/>
          <p:nvPr/>
        </p:nvSpPr>
        <p:spPr>
          <a:xfrm>
            <a:off x="6594567" y="485386"/>
            <a:ext cx="5390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СЕЙСМОСТАНЦИИ ВРЕМЕННОЙ СЕТИ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Эпицентр землетрясения 09.02.2012 г.  с ML = 4.3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0A84D-B04B-84B0-3D86-4212901555F6}"/>
              </a:ext>
            </a:extLst>
          </p:cNvPr>
          <p:cNvSpPr txBox="1"/>
          <p:nvPr/>
        </p:nvSpPr>
        <p:spPr>
          <a:xfrm>
            <a:off x="206829" y="177609"/>
            <a:ext cx="5984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Сейсмические исследования районов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шахт и карьеров Кузбасса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A24A7-0385-DC5E-26B9-717009D26A17}"/>
              </a:ext>
            </a:extLst>
          </p:cNvPr>
          <p:cNvSpPr txBox="1"/>
          <p:nvPr/>
        </p:nvSpPr>
        <p:spPr>
          <a:xfrm>
            <a:off x="206829" y="6229134"/>
            <a:ext cx="6097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— сейсмические события; 2 — стационарная сейсмостанция «Салаир»; 3 — сейсмостанции временной сети (02.03–14.05.2012 г. )</a:t>
            </a:r>
          </a:p>
        </p:txBody>
      </p:sp>
      <p:sp>
        <p:nvSpPr>
          <p:cNvPr id="2" name="Шестиугольник 1">
            <a:extLst>
              <a:ext uri="{FF2B5EF4-FFF2-40B4-BE49-F238E27FC236}">
                <a16:creationId xmlns:a16="http://schemas.microsoft.com/office/drawing/2014/main" id="{9C8B1147-58D3-05CC-4963-70A1EE0E6DC8}"/>
              </a:ext>
            </a:extLst>
          </p:cNvPr>
          <p:cNvSpPr/>
          <p:nvPr/>
        </p:nvSpPr>
        <p:spPr>
          <a:xfrm>
            <a:off x="4135185" y="1801089"/>
            <a:ext cx="585432" cy="478677"/>
          </a:xfrm>
          <a:prstGeom prst="hexagon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6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B8935-41AC-C2A9-4393-7632DEAD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9" t="20635" r="20172" b="11429"/>
          <a:stretch/>
        </p:blipFill>
        <p:spPr>
          <a:xfrm>
            <a:off x="-68381" y="1320800"/>
            <a:ext cx="6711437" cy="46082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5E75A4-0EA7-0BE2-9EC7-0A69D1B90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6" t="17460" r="29299" b="5397"/>
          <a:stretch/>
        </p:blipFill>
        <p:spPr>
          <a:xfrm>
            <a:off x="6705600" y="0"/>
            <a:ext cx="5377546" cy="6068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D4599E-8DB8-34A6-4046-D9D5362C00B2}"/>
              </a:ext>
            </a:extLst>
          </p:cNvPr>
          <p:cNvSpPr txBox="1"/>
          <p:nvPr/>
        </p:nvSpPr>
        <p:spPr>
          <a:xfrm>
            <a:off x="6908799" y="5979881"/>
            <a:ext cx="5239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 — эпицентр </a:t>
            </a:r>
            <a:r>
              <a:rPr lang="ru-RU" sz="1600" b="1" dirty="0"/>
              <a:t>БЗ</a:t>
            </a:r>
            <a:r>
              <a:rPr lang="ru-RU" sz="1600" dirty="0"/>
              <a:t> 08.07.2013 г.; </a:t>
            </a:r>
          </a:p>
          <a:p>
            <a:r>
              <a:rPr lang="ru-RU" sz="1600" dirty="0"/>
              <a:t>2 — афтершоки </a:t>
            </a:r>
            <a:r>
              <a:rPr lang="ru-RU" sz="1600" b="1" dirty="0"/>
              <a:t>БЗ</a:t>
            </a:r>
            <a:r>
              <a:rPr lang="ru-RU" sz="1600" dirty="0"/>
              <a:t> с ML &gt; 1.5 (18.07.2013 г. – 09.07.2014 г.) </a:t>
            </a:r>
          </a:p>
          <a:p>
            <a:r>
              <a:rPr lang="ru-RU" sz="1600" dirty="0"/>
              <a:t>3 — угольные разрезы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98553-3EC1-EE30-0694-0DD2399DC26E}"/>
              </a:ext>
            </a:extLst>
          </p:cNvPr>
          <p:cNvSpPr txBox="1"/>
          <p:nvPr/>
        </p:nvSpPr>
        <p:spPr>
          <a:xfrm>
            <a:off x="250617" y="5816598"/>
            <a:ext cx="5235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шесть дней после землетрясения 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 июня 2013 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эпицентральной области БЗ была вставлена сейсмическая сеть из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временных станций.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0CAF7-94E4-DE84-5BF9-44B942369937}"/>
              </a:ext>
            </a:extLst>
          </p:cNvPr>
          <p:cNvSpPr txBox="1"/>
          <p:nvPr/>
        </p:nvSpPr>
        <p:spPr>
          <a:xfrm>
            <a:off x="250618" y="57801"/>
            <a:ext cx="5279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Эпицентры афтершоков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57D9C-E47D-E028-15C8-D4BFA67D753B}"/>
              </a:ext>
            </a:extLst>
          </p:cNvPr>
          <p:cNvSpPr txBox="1"/>
          <p:nvPr/>
        </p:nvSpPr>
        <p:spPr>
          <a:xfrm>
            <a:off x="263680" y="627745"/>
            <a:ext cx="5562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Эпицентры землетрясений в районе участка открытого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угольного разреза Бачата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(18.06.2013 – 12.06.2020).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C427F-FE5E-8336-D273-A11A38FFB238}"/>
              </a:ext>
            </a:extLst>
          </p:cNvPr>
          <p:cNvSpPr txBox="1"/>
          <p:nvPr/>
        </p:nvSpPr>
        <p:spPr>
          <a:xfrm>
            <a:off x="8094071" y="4155466"/>
            <a:ext cx="4158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разрез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3D60C7-0F78-4700-E4D1-ACEF23779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88" t="40211" r="31746" b="26032"/>
          <a:stretch/>
        </p:blipFill>
        <p:spPr>
          <a:xfrm>
            <a:off x="10555551" y="266266"/>
            <a:ext cx="649767" cy="6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8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2">
            <a:extLst>
              <a:ext uri="{FF2B5EF4-FFF2-40B4-BE49-F238E27FC236}">
                <a16:creationId xmlns:a16="http://schemas.microsoft.com/office/drawing/2014/main" id="{9DFC85D3-557A-437C-B787-162E6B015E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759395"/>
            <a:ext cx="6905553" cy="4700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BD2D8-0698-C9BC-36E5-9FB458BE6DF5}"/>
              </a:ext>
            </a:extLst>
          </p:cNvPr>
          <p:cNvSpPr txBox="1"/>
          <p:nvPr/>
        </p:nvSpPr>
        <p:spPr>
          <a:xfrm>
            <a:off x="391769" y="57801"/>
            <a:ext cx="10851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Интенсивность сейсмического процесса в пространстве и времени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62543566-9FAA-6DD3-02A0-B2D25353C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98" y="4301976"/>
            <a:ext cx="6593300" cy="2498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9F344-8C4D-8926-AA49-D94B4ED6B26F}"/>
              </a:ext>
            </a:extLst>
          </p:cNvPr>
          <p:cNvSpPr txBox="1"/>
          <p:nvPr/>
        </p:nvSpPr>
        <p:spPr>
          <a:xfrm>
            <a:off x="6715399" y="627307"/>
            <a:ext cx="53721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Сейсмический процесс в районе шахты за длительный период наблюдений (более 10 лет) является непрерывным и нестационарным: наблюдаются периоды фоновой сейсмичности с относительно небольшими и нечастыми событиями и периоды активизации с землетрясениями, которые ощущаются по всей Кемеровской области (ML ≥ 4), и увеличенная (в 2-3 раза) частота небольших событий.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Продолжительность сейсмических активаций составляет 1-3 месяца. За пять последних лет зафиксировано 4 активизации, 3 из которых генерировали крупные землетрясения: 19.02.2012 г. с ML = 4.3; 04.05.2013 г. с ML = 3.9; 18.06.2013 г. с ML = 6.1. </a:t>
            </a: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Последняя активизация завершилась серией ощутимых землетрясений с локальной магнитудой 3.0–3.5.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5A5EA-5822-EB56-6E08-1CECD7C65512}"/>
              </a:ext>
            </a:extLst>
          </p:cNvPr>
          <p:cNvSpPr txBox="1"/>
          <p:nvPr/>
        </p:nvSpPr>
        <p:spPr>
          <a:xfrm>
            <a:off x="125918" y="5556307"/>
            <a:ext cx="51668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интенсивность сейсмического процесса после БЗ более повышенная в центральной части БУК, т.е. сдвинута на ССЗ относительно эпицентра очага землетрясения.</a:t>
            </a:r>
          </a:p>
        </p:txBody>
      </p:sp>
    </p:spTree>
    <p:extLst>
      <p:ext uri="{BB962C8B-B14F-4D97-AF65-F5344CB8AC3E}">
        <p14:creationId xmlns:p14="http://schemas.microsoft.com/office/powerpoint/2010/main" val="389246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C39C6-F947-B239-638E-587DDB623D12}"/>
              </a:ext>
            </a:extLst>
          </p:cNvPr>
          <p:cNvSpPr txBox="1"/>
          <p:nvPr/>
        </p:nvSpPr>
        <p:spPr>
          <a:xfrm>
            <a:off x="54591" y="2378796"/>
            <a:ext cx="11727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Тектонофизический анализ тектоники и геодинамики западного борта Кузбасского бассейна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2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403620-9C5B-7989-3460-3A9A554EBCEC}"/>
              </a:ext>
            </a:extLst>
          </p:cNvPr>
          <p:cNvSpPr txBox="1"/>
          <p:nvPr/>
        </p:nvSpPr>
        <p:spPr>
          <a:xfrm>
            <a:off x="396350" y="4473136"/>
            <a:ext cx="115365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данные о механизме очага БЗ (параметры двух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нодальных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плоскостей), положение облака афтершоков, и параметры внутренней прочности горных массивов, можно определить положения напряжений максимального и минимального сжатия.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Механизм очага БЗ давал положение двух плоскостей, одна из которых круто погружена на ЮЮЗ, а другая полого – на ССВ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Пологая плоскость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301, 31, 83 более предпочтительна из условия наибольшей разгрузки сил трения на углубление БУК.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Угол внутреннего трения породного массива был принят равным 30 град.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Азимут  простирания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 главного сжимающего напряжения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близок к 30 град, погружение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сь главного напряжения минимального сжатия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субвертикальную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ориентацию.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4C227-DAEC-F2B4-E4E6-6E531EAA7D18}"/>
              </a:ext>
            </a:extLst>
          </p:cNvPr>
          <p:cNvSpPr txBox="1"/>
          <p:nvPr/>
        </p:nvSpPr>
        <p:spPr>
          <a:xfrm>
            <a:off x="1371795" y="3876812"/>
            <a:ext cx="2624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301 31   83</a:t>
            </a:r>
            <a:r>
              <a:rPr lang="ru-RU" dirty="0"/>
              <a:t> </a:t>
            </a:r>
            <a:r>
              <a:rPr lang="en-US" dirty="0"/>
              <a:t>   </a:t>
            </a:r>
            <a:r>
              <a:rPr lang="ru-RU" dirty="0"/>
              <a:t>129 59   94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FD981FA-828A-D132-DC33-BE7D4B99A19A}"/>
              </a:ext>
            </a:extLst>
          </p:cNvPr>
          <p:cNvCxnSpPr>
            <a:cxnSpLocks/>
          </p:cNvCxnSpPr>
          <p:nvPr/>
        </p:nvCxnSpPr>
        <p:spPr>
          <a:xfrm flipH="1" flipV="1">
            <a:off x="9704464" y="1409975"/>
            <a:ext cx="1496975" cy="797725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F9DD0D2-B39F-E722-1A31-344E6B99B044}"/>
              </a:ext>
            </a:extLst>
          </p:cNvPr>
          <p:cNvCxnSpPr>
            <a:cxnSpLocks/>
          </p:cNvCxnSpPr>
          <p:nvPr/>
        </p:nvCxnSpPr>
        <p:spPr>
          <a:xfrm rot="4948963" flipH="1" flipV="1">
            <a:off x="9769811" y="1404728"/>
            <a:ext cx="1019695" cy="59980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AFAE696-E4AB-27FB-62ED-DCFAF7CEB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6" t="73137" r="29299" b="5396"/>
          <a:stretch/>
        </p:blipFill>
        <p:spPr>
          <a:xfrm>
            <a:off x="139480" y="2106652"/>
            <a:ext cx="5377546" cy="168866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0B276CC-ADC9-F6CF-2F03-B53B352340BD}"/>
              </a:ext>
            </a:extLst>
          </p:cNvPr>
          <p:cNvSpPr txBox="1"/>
          <p:nvPr/>
        </p:nvSpPr>
        <p:spPr>
          <a:xfrm>
            <a:off x="372952" y="1770296"/>
            <a:ext cx="68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ЗСЗ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B9011B-12F9-983F-80BE-D681797D2E2A}"/>
              </a:ext>
            </a:extLst>
          </p:cNvPr>
          <p:cNvSpPr txBox="1"/>
          <p:nvPr/>
        </p:nvSpPr>
        <p:spPr>
          <a:xfrm>
            <a:off x="4133145" y="1814883"/>
            <a:ext cx="68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ВЮВ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CCDD7E6-71F8-248E-A91C-3CCBA4E82759}"/>
              </a:ext>
            </a:extLst>
          </p:cNvPr>
          <p:cNvGrpSpPr/>
          <p:nvPr/>
        </p:nvGrpSpPr>
        <p:grpSpPr>
          <a:xfrm>
            <a:off x="9372499" y="1645344"/>
            <a:ext cx="1786270" cy="150034"/>
            <a:chOff x="9878733" y="2508943"/>
            <a:chExt cx="1950876" cy="150034"/>
          </a:xfrm>
        </p:grpSpPr>
        <p:sp>
          <p:nvSpPr>
            <p:cNvPr id="37" name="Стрелка: вправо 36">
              <a:extLst>
                <a:ext uri="{FF2B5EF4-FFF2-40B4-BE49-F238E27FC236}">
                  <a16:creationId xmlns:a16="http://schemas.microsoft.com/office/drawing/2014/main" id="{7C3F3686-D407-DE87-113E-2A96952C191E}"/>
                </a:ext>
              </a:extLst>
            </p:cNvPr>
            <p:cNvSpPr/>
            <p:nvPr/>
          </p:nvSpPr>
          <p:spPr>
            <a:xfrm>
              <a:off x="9878733" y="2516197"/>
              <a:ext cx="291211" cy="142780"/>
            </a:xfrm>
            <a:prstGeom prst="rightArrow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299BD48A-4CE2-AD25-C1F6-31A6346D357B}"/>
                </a:ext>
              </a:extLst>
            </p:cNvPr>
            <p:cNvSpPr/>
            <p:nvPr/>
          </p:nvSpPr>
          <p:spPr>
            <a:xfrm flipH="1">
              <a:off x="11538398" y="2508943"/>
              <a:ext cx="291211" cy="142780"/>
            </a:xfrm>
            <a:prstGeom prst="rightArrow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784B2EB-EBF1-1B85-0749-2E0158868443}"/>
              </a:ext>
            </a:extLst>
          </p:cNvPr>
          <p:cNvSpPr txBox="1"/>
          <p:nvPr/>
        </p:nvSpPr>
        <p:spPr>
          <a:xfrm>
            <a:off x="9446444" y="1851435"/>
            <a:ext cx="322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8C0F12-411D-3641-4FDD-A3C282EAF3B1}"/>
              </a:ext>
            </a:extLst>
          </p:cNvPr>
          <p:cNvSpPr txBox="1"/>
          <p:nvPr/>
        </p:nvSpPr>
        <p:spPr>
          <a:xfrm>
            <a:off x="10820239" y="1258653"/>
            <a:ext cx="29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endParaRPr lang="ru-RU" dirty="0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C8DFDFF-B972-4484-12EA-F55872F4C7D6}"/>
              </a:ext>
            </a:extLst>
          </p:cNvPr>
          <p:cNvGrpSpPr/>
          <p:nvPr/>
        </p:nvGrpSpPr>
        <p:grpSpPr>
          <a:xfrm rot="5400000">
            <a:off x="9375893" y="1631426"/>
            <a:ext cx="1798421" cy="150034"/>
            <a:chOff x="9878733" y="2508943"/>
            <a:chExt cx="1950876" cy="150034"/>
          </a:xfrm>
          <a:solidFill>
            <a:schemeClr val="accent1"/>
          </a:solidFill>
        </p:grpSpPr>
        <p:sp>
          <p:nvSpPr>
            <p:cNvPr id="48" name="Стрелка: вправо 47">
              <a:extLst>
                <a:ext uri="{FF2B5EF4-FFF2-40B4-BE49-F238E27FC236}">
                  <a16:creationId xmlns:a16="http://schemas.microsoft.com/office/drawing/2014/main" id="{988782C9-3A49-CB56-2A1F-4DC4E30045ED}"/>
                </a:ext>
              </a:extLst>
            </p:cNvPr>
            <p:cNvSpPr/>
            <p:nvPr/>
          </p:nvSpPr>
          <p:spPr>
            <a:xfrm>
              <a:off x="9878733" y="2516197"/>
              <a:ext cx="291211" cy="142780"/>
            </a:xfrm>
            <a:prstGeom prst="rightArrow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Стрелка: вправо 48">
              <a:extLst>
                <a:ext uri="{FF2B5EF4-FFF2-40B4-BE49-F238E27FC236}">
                  <a16:creationId xmlns:a16="http://schemas.microsoft.com/office/drawing/2014/main" id="{E57A5D79-40D8-B9A0-A617-32C624B7155D}"/>
                </a:ext>
              </a:extLst>
            </p:cNvPr>
            <p:cNvSpPr/>
            <p:nvPr/>
          </p:nvSpPr>
          <p:spPr>
            <a:xfrm flipH="1">
              <a:off x="11538398" y="2508943"/>
              <a:ext cx="291211" cy="142780"/>
            </a:xfrm>
            <a:prstGeom prst="rightArrow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982199-382D-5D21-8401-2AD8DCF9E4E0}"/>
                  </a:ext>
                </a:extLst>
              </p:cNvPr>
              <p:cNvSpPr txBox="1"/>
              <p:nvPr/>
            </p:nvSpPr>
            <p:spPr>
              <a:xfrm>
                <a:off x="8827085" y="1423713"/>
                <a:ext cx="526773" cy="510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  <m:sup/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982199-382D-5D21-8401-2AD8DCF9E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085" y="1423713"/>
                <a:ext cx="526773" cy="5105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4B0D39-47F5-0F1D-03EE-AA1F920D37A1}"/>
                  </a:ext>
                </a:extLst>
              </p:cNvPr>
              <p:cNvSpPr txBox="1"/>
              <p:nvPr/>
            </p:nvSpPr>
            <p:spPr>
              <a:xfrm>
                <a:off x="10263060" y="2405328"/>
                <a:ext cx="526773" cy="508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/>
                      </m:sSub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4B0D39-47F5-0F1D-03EE-AA1F920D3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060" y="2405328"/>
                <a:ext cx="526773" cy="508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1898EB1-428C-9175-E696-10B6508EE6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88" t="40211" r="31746" b="26032"/>
          <a:stretch/>
        </p:blipFill>
        <p:spPr>
          <a:xfrm>
            <a:off x="4573116" y="2378174"/>
            <a:ext cx="649767" cy="653866"/>
          </a:xfrm>
          <a:prstGeom prst="rect">
            <a:avLst/>
          </a:prstGeom>
        </p:spPr>
      </p:pic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AF1ED73B-D224-8843-1006-79253F1DDB27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114164" y="2521232"/>
            <a:ext cx="2513412" cy="102161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B392F03-F1FA-9FCF-76A3-E6A628B526F4}"/>
              </a:ext>
            </a:extLst>
          </p:cNvPr>
          <p:cNvSpPr txBox="1"/>
          <p:nvPr/>
        </p:nvSpPr>
        <p:spPr>
          <a:xfrm rot="1303447">
            <a:off x="4697677" y="3732962"/>
            <a:ext cx="1657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Очаг БЗ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B4671F3-2EDF-9A0A-EA96-5C8CDA68B9D9}"/>
              </a:ext>
            </a:extLst>
          </p:cNvPr>
          <p:cNvSpPr txBox="1"/>
          <p:nvPr/>
        </p:nvSpPr>
        <p:spPr>
          <a:xfrm>
            <a:off x="1702528" y="71987"/>
            <a:ext cx="9044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Напряженное состояние перед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Бачатским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землетрясением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119DC7-280A-61A2-C302-B102757C9A4B}"/>
              </a:ext>
            </a:extLst>
          </p:cNvPr>
          <p:cNvSpPr txBox="1"/>
          <p:nvPr/>
        </p:nvSpPr>
        <p:spPr>
          <a:xfrm rot="698570">
            <a:off x="11130779" y="1811120"/>
            <a:ext cx="1498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Угол </a:t>
            </a:r>
            <a:r>
              <a:rPr lang="ru-RU" sz="1400" b="1" dirty="0" err="1"/>
              <a:t>вн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трения 30</a:t>
            </a:r>
            <a:r>
              <a:rPr lang="en-US" sz="1400" b="1" dirty="0"/>
              <a:t> </a:t>
            </a:r>
            <a:r>
              <a:rPr lang="ru-RU" sz="1400" b="1" dirty="0"/>
              <a:t>град</a:t>
            </a:r>
          </a:p>
        </p:txBody>
      </p:sp>
      <p:sp>
        <p:nvSpPr>
          <p:cNvPr id="65" name="Дуга 64">
            <a:extLst>
              <a:ext uri="{FF2B5EF4-FFF2-40B4-BE49-F238E27FC236}">
                <a16:creationId xmlns:a16="http://schemas.microsoft.com/office/drawing/2014/main" id="{8A2A1FFE-AD04-0A77-261A-80F9E8FE7338}"/>
              </a:ext>
            </a:extLst>
          </p:cNvPr>
          <p:cNvSpPr/>
          <p:nvPr/>
        </p:nvSpPr>
        <p:spPr>
          <a:xfrm rot="1723754">
            <a:off x="10800989" y="1668571"/>
            <a:ext cx="239080" cy="73848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DE209C-3246-579E-91AD-7DDB4844166A}"/>
              </a:ext>
            </a:extLst>
          </p:cNvPr>
          <p:cNvSpPr txBox="1"/>
          <p:nvPr/>
        </p:nvSpPr>
        <p:spPr>
          <a:xfrm>
            <a:off x="1465668" y="3679013"/>
            <a:ext cx="2624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Str1 Dip1 Slip1   Str2 Dip2 Slip2</a:t>
            </a:r>
            <a:endParaRPr lang="ru-RU" sz="14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4ECFAA-5FC9-F72E-2CBF-339985885B0B}"/>
              </a:ext>
            </a:extLst>
          </p:cNvPr>
          <p:cNvSpPr txBox="1"/>
          <p:nvPr/>
        </p:nvSpPr>
        <p:spPr>
          <a:xfrm>
            <a:off x="1360642" y="966265"/>
            <a:ext cx="4043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2013/06/18 23:02:09.8 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54.26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86.17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9.9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75989C-647D-928B-1077-38540893BFA2}"/>
              </a:ext>
            </a:extLst>
          </p:cNvPr>
          <p:cNvSpPr txBox="1"/>
          <p:nvPr/>
        </p:nvSpPr>
        <p:spPr>
          <a:xfrm>
            <a:off x="820101" y="3754574"/>
            <a:ext cx="68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NEIC</a:t>
            </a:r>
            <a:endParaRPr lang="ru-RU" b="1" dirty="0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586B09DA-D51F-2046-A5C6-2E9C22208ED1}"/>
              </a:ext>
            </a:extLst>
          </p:cNvPr>
          <p:cNvSpPr/>
          <p:nvPr/>
        </p:nvSpPr>
        <p:spPr>
          <a:xfrm rot="21148963">
            <a:off x="4640124" y="2750141"/>
            <a:ext cx="65282" cy="69074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5ECD882A-A04F-CA6F-9154-C11EFB9A2B23}"/>
              </a:ext>
            </a:extLst>
          </p:cNvPr>
          <p:cNvSpPr/>
          <p:nvPr/>
        </p:nvSpPr>
        <p:spPr>
          <a:xfrm rot="21148963">
            <a:off x="4910413" y="2591995"/>
            <a:ext cx="65282" cy="6907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BA819B1B-E5EC-AB39-784E-6CF84B134916}"/>
              </a:ext>
            </a:extLst>
          </p:cNvPr>
          <p:cNvGrpSpPr/>
          <p:nvPr/>
        </p:nvGrpSpPr>
        <p:grpSpPr>
          <a:xfrm rot="326925">
            <a:off x="9669431" y="1117955"/>
            <a:ext cx="1190170" cy="1197679"/>
            <a:chOff x="8252519" y="1981554"/>
            <a:chExt cx="1190170" cy="1197679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96150F71-82CC-23A4-6FAC-A5E16E1AB652}"/>
                </a:ext>
              </a:extLst>
            </p:cNvPr>
            <p:cNvGrpSpPr/>
            <p:nvPr/>
          </p:nvGrpSpPr>
          <p:grpSpPr>
            <a:xfrm>
              <a:off x="8252519" y="1981554"/>
              <a:ext cx="1190170" cy="1197679"/>
              <a:chOff x="8252519" y="1981554"/>
              <a:chExt cx="1190170" cy="1197679"/>
            </a:xfrm>
          </p:grpSpPr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87F215F8-20E1-7C88-27F9-C9C901D24760}"/>
                  </a:ext>
                </a:extLst>
              </p:cNvPr>
              <p:cNvSpPr/>
              <p:nvPr/>
            </p:nvSpPr>
            <p:spPr>
              <a:xfrm rot="21148963">
                <a:off x="8285597" y="1998116"/>
                <a:ext cx="835459" cy="601925"/>
              </a:xfrm>
              <a:custGeom>
                <a:avLst/>
                <a:gdLst>
                  <a:gd name="connsiteX0" fmla="*/ 532852 w 835459"/>
                  <a:gd name="connsiteY0" fmla="*/ 601925 h 601925"/>
                  <a:gd name="connsiteX1" fmla="*/ 0 w 835459"/>
                  <a:gd name="connsiteY1" fmla="*/ 305897 h 601925"/>
                  <a:gd name="connsiteX2" fmla="*/ 98677 w 835459"/>
                  <a:gd name="connsiteY2" fmla="*/ 180907 h 601925"/>
                  <a:gd name="connsiteX3" fmla="*/ 203931 w 835459"/>
                  <a:gd name="connsiteY3" fmla="*/ 98676 h 601925"/>
                  <a:gd name="connsiteX4" fmla="*/ 328921 w 835459"/>
                  <a:gd name="connsiteY4" fmla="*/ 32892 h 601925"/>
                  <a:gd name="connsiteX5" fmla="*/ 473646 w 835459"/>
                  <a:gd name="connsiteY5" fmla="*/ 0 h 601925"/>
                  <a:gd name="connsiteX6" fmla="*/ 634818 w 835459"/>
                  <a:gd name="connsiteY6" fmla="*/ 13157 h 601925"/>
                  <a:gd name="connsiteX7" fmla="*/ 749940 w 835459"/>
                  <a:gd name="connsiteY7" fmla="*/ 46049 h 601925"/>
                  <a:gd name="connsiteX8" fmla="*/ 835459 w 835459"/>
                  <a:gd name="connsiteY8" fmla="*/ 85520 h 601925"/>
                  <a:gd name="connsiteX9" fmla="*/ 532852 w 835459"/>
                  <a:gd name="connsiteY9" fmla="*/ 601925 h 60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459" h="601925">
                    <a:moveTo>
                      <a:pt x="532852" y="601925"/>
                    </a:moveTo>
                    <a:lnTo>
                      <a:pt x="0" y="305897"/>
                    </a:lnTo>
                    <a:lnTo>
                      <a:pt x="98677" y="180907"/>
                    </a:lnTo>
                    <a:lnTo>
                      <a:pt x="203931" y="98676"/>
                    </a:lnTo>
                    <a:lnTo>
                      <a:pt x="328921" y="32892"/>
                    </a:lnTo>
                    <a:lnTo>
                      <a:pt x="473646" y="0"/>
                    </a:lnTo>
                    <a:lnTo>
                      <a:pt x="634818" y="13157"/>
                    </a:lnTo>
                    <a:lnTo>
                      <a:pt x="749940" y="46049"/>
                    </a:lnTo>
                    <a:lnTo>
                      <a:pt x="835459" y="85520"/>
                    </a:lnTo>
                    <a:lnTo>
                      <a:pt x="532852" y="6019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5257F0A4-7B7A-AF41-B035-B0F865819DF2}"/>
                  </a:ext>
                </a:extLst>
              </p:cNvPr>
              <p:cNvSpPr/>
              <p:nvPr/>
            </p:nvSpPr>
            <p:spPr>
              <a:xfrm rot="10348963">
                <a:off x="8588075" y="2563517"/>
                <a:ext cx="823413" cy="596926"/>
              </a:xfrm>
              <a:custGeom>
                <a:avLst/>
                <a:gdLst>
                  <a:gd name="connsiteX0" fmla="*/ 532852 w 835459"/>
                  <a:gd name="connsiteY0" fmla="*/ 601925 h 601925"/>
                  <a:gd name="connsiteX1" fmla="*/ 0 w 835459"/>
                  <a:gd name="connsiteY1" fmla="*/ 305897 h 601925"/>
                  <a:gd name="connsiteX2" fmla="*/ 98677 w 835459"/>
                  <a:gd name="connsiteY2" fmla="*/ 180907 h 601925"/>
                  <a:gd name="connsiteX3" fmla="*/ 203931 w 835459"/>
                  <a:gd name="connsiteY3" fmla="*/ 98676 h 601925"/>
                  <a:gd name="connsiteX4" fmla="*/ 328921 w 835459"/>
                  <a:gd name="connsiteY4" fmla="*/ 32892 h 601925"/>
                  <a:gd name="connsiteX5" fmla="*/ 473646 w 835459"/>
                  <a:gd name="connsiteY5" fmla="*/ 0 h 601925"/>
                  <a:gd name="connsiteX6" fmla="*/ 634818 w 835459"/>
                  <a:gd name="connsiteY6" fmla="*/ 13157 h 601925"/>
                  <a:gd name="connsiteX7" fmla="*/ 749940 w 835459"/>
                  <a:gd name="connsiteY7" fmla="*/ 46049 h 601925"/>
                  <a:gd name="connsiteX8" fmla="*/ 835459 w 835459"/>
                  <a:gd name="connsiteY8" fmla="*/ 85520 h 601925"/>
                  <a:gd name="connsiteX9" fmla="*/ 532852 w 835459"/>
                  <a:gd name="connsiteY9" fmla="*/ 601925 h 601925"/>
                  <a:gd name="connsiteX0" fmla="*/ 518190 w 835459"/>
                  <a:gd name="connsiteY0" fmla="*/ 596926 h 596926"/>
                  <a:gd name="connsiteX1" fmla="*/ 0 w 835459"/>
                  <a:gd name="connsiteY1" fmla="*/ 305897 h 596926"/>
                  <a:gd name="connsiteX2" fmla="*/ 98677 w 835459"/>
                  <a:gd name="connsiteY2" fmla="*/ 180907 h 596926"/>
                  <a:gd name="connsiteX3" fmla="*/ 203931 w 835459"/>
                  <a:gd name="connsiteY3" fmla="*/ 98676 h 596926"/>
                  <a:gd name="connsiteX4" fmla="*/ 328921 w 835459"/>
                  <a:gd name="connsiteY4" fmla="*/ 32892 h 596926"/>
                  <a:gd name="connsiteX5" fmla="*/ 473646 w 835459"/>
                  <a:gd name="connsiteY5" fmla="*/ 0 h 596926"/>
                  <a:gd name="connsiteX6" fmla="*/ 634818 w 835459"/>
                  <a:gd name="connsiteY6" fmla="*/ 13157 h 596926"/>
                  <a:gd name="connsiteX7" fmla="*/ 749940 w 835459"/>
                  <a:gd name="connsiteY7" fmla="*/ 46049 h 596926"/>
                  <a:gd name="connsiteX8" fmla="*/ 835459 w 835459"/>
                  <a:gd name="connsiteY8" fmla="*/ 85520 h 596926"/>
                  <a:gd name="connsiteX9" fmla="*/ 518190 w 835459"/>
                  <a:gd name="connsiteY9" fmla="*/ 596926 h 596926"/>
                  <a:gd name="connsiteX0" fmla="*/ 518190 w 823413"/>
                  <a:gd name="connsiteY0" fmla="*/ 596926 h 596926"/>
                  <a:gd name="connsiteX1" fmla="*/ 0 w 823413"/>
                  <a:gd name="connsiteY1" fmla="*/ 305897 h 596926"/>
                  <a:gd name="connsiteX2" fmla="*/ 98677 w 823413"/>
                  <a:gd name="connsiteY2" fmla="*/ 180907 h 596926"/>
                  <a:gd name="connsiteX3" fmla="*/ 203931 w 823413"/>
                  <a:gd name="connsiteY3" fmla="*/ 98676 h 596926"/>
                  <a:gd name="connsiteX4" fmla="*/ 328921 w 823413"/>
                  <a:gd name="connsiteY4" fmla="*/ 32892 h 596926"/>
                  <a:gd name="connsiteX5" fmla="*/ 473646 w 823413"/>
                  <a:gd name="connsiteY5" fmla="*/ 0 h 596926"/>
                  <a:gd name="connsiteX6" fmla="*/ 634818 w 823413"/>
                  <a:gd name="connsiteY6" fmla="*/ 13157 h 596926"/>
                  <a:gd name="connsiteX7" fmla="*/ 749940 w 823413"/>
                  <a:gd name="connsiteY7" fmla="*/ 46049 h 596926"/>
                  <a:gd name="connsiteX8" fmla="*/ 823413 w 823413"/>
                  <a:gd name="connsiteY8" fmla="*/ 83930 h 596926"/>
                  <a:gd name="connsiteX9" fmla="*/ 518190 w 823413"/>
                  <a:gd name="connsiteY9" fmla="*/ 596926 h 596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3413" h="596926">
                    <a:moveTo>
                      <a:pt x="518190" y="596926"/>
                    </a:moveTo>
                    <a:lnTo>
                      <a:pt x="0" y="305897"/>
                    </a:lnTo>
                    <a:lnTo>
                      <a:pt x="98677" y="180907"/>
                    </a:lnTo>
                    <a:lnTo>
                      <a:pt x="203931" y="98676"/>
                    </a:lnTo>
                    <a:lnTo>
                      <a:pt x="328921" y="32892"/>
                    </a:lnTo>
                    <a:lnTo>
                      <a:pt x="473646" y="0"/>
                    </a:lnTo>
                    <a:lnTo>
                      <a:pt x="634818" y="13157"/>
                    </a:lnTo>
                    <a:lnTo>
                      <a:pt x="749940" y="46049"/>
                    </a:lnTo>
                    <a:lnTo>
                      <a:pt x="823413" y="83930"/>
                    </a:lnTo>
                    <a:lnTo>
                      <a:pt x="518190" y="596926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2F150917-2B7B-52DD-67AD-75B64AB53063}"/>
                  </a:ext>
                </a:extLst>
              </p:cNvPr>
              <p:cNvSpPr/>
              <p:nvPr/>
            </p:nvSpPr>
            <p:spPr>
              <a:xfrm rot="21148963">
                <a:off x="8252519" y="1981554"/>
                <a:ext cx="1190170" cy="119767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BA2467C-1C66-532D-ECF6-08F4DC9E8901}"/>
                </a:ext>
              </a:extLst>
            </p:cNvPr>
            <p:cNvSpPr/>
            <p:nvPr/>
          </p:nvSpPr>
          <p:spPr>
            <a:xfrm rot="21148963">
              <a:off x="9376744" y="2332999"/>
              <a:ext cx="65282" cy="6907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2FFA771-DD2B-D289-59D3-60FF24ACA4BF}"/>
                </a:ext>
              </a:extLst>
            </p:cNvPr>
            <p:cNvSpPr/>
            <p:nvPr/>
          </p:nvSpPr>
          <p:spPr>
            <a:xfrm rot="21148963">
              <a:off x="8279936" y="2787242"/>
              <a:ext cx="65282" cy="69074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77A68D76-C968-5401-F25C-E7BE43A191F0}"/>
                </a:ext>
              </a:extLst>
            </p:cNvPr>
            <p:cNvSpPr/>
            <p:nvPr/>
          </p:nvSpPr>
          <p:spPr>
            <a:xfrm rot="21148963">
              <a:off x="9063914" y="3089286"/>
              <a:ext cx="65282" cy="690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85B0E4C2-7000-0CC4-ECDA-FC8A7794ABD2}"/>
                </a:ext>
              </a:extLst>
            </p:cNvPr>
            <p:cNvSpPr/>
            <p:nvPr/>
          </p:nvSpPr>
          <p:spPr>
            <a:xfrm rot="21148963">
              <a:off x="8561208" y="1999700"/>
              <a:ext cx="65282" cy="69074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44E4E18-6589-17E3-62F6-B52F3D81A5C8}"/>
              </a:ext>
            </a:extLst>
          </p:cNvPr>
          <p:cNvSpPr txBox="1"/>
          <p:nvPr/>
        </p:nvSpPr>
        <p:spPr>
          <a:xfrm>
            <a:off x="9846307" y="840202"/>
            <a:ext cx="322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785605-7CE9-273E-4CAD-55C6EF25A106}"/>
              </a:ext>
            </a:extLst>
          </p:cNvPr>
          <p:cNvSpPr txBox="1"/>
          <p:nvPr/>
        </p:nvSpPr>
        <p:spPr>
          <a:xfrm>
            <a:off x="10473468" y="2182768"/>
            <a:ext cx="322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A3BBE55-4CC4-3AB8-6B6C-CEA17D74CFAE}"/>
              </a:ext>
            </a:extLst>
          </p:cNvPr>
          <p:cNvSpPr txBox="1"/>
          <p:nvPr/>
        </p:nvSpPr>
        <p:spPr>
          <a:xfrm>
            <a:off x="4827665" y="2396262"/>
            <a:ext cx="3220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T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3951FE-8087-ED49-D426-8A5EA56D4CD3}"/>
              </a:ext>
            </a:extLst>
          </p:cNvPr>
          <p:cNvSpPr txBox="1"/>
          <p:nvPr/>
        </p:nvSpPr>
        <p:spPr>
          <a:xfrm>
            <a:off x="4542204" y="2563827"/>
            <a:ext cx="3220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P</a:t>
            </a:r>
            <a:endParaRPr lang="ru-RU" sz="1000" b="1" dirty="0"/>
          </a:p>
        </p:txBody>
      </p: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A9ED2EFA-F5B7-4B86-84B8-2AC96213F276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4630469" y="2236288"/>
            <a:ext cx="624179" cy="98919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85BDC5D-4A8B-5708-7AC1-3CD2E0534B1C}"/>
              </a:ext>
            </a:extLst>
          </p:cNvPr>
          <p:cNvSpPr txBox="1"/>
          <p:nvPr/>
        </p:nvSpPr>
        <p:spPr>
          <a:xfrm>
            <a:off x="632622" y="994260"/>
            <a:ext cx="68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NEIC</a:t>
            </a:r>
            <a:endParaRPr lang="ru-RU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C2B49D4-E93B-D1A3-60D3-6D2BDF9F4986}"/>
              </a:ext>
            </a:extLst>
          </p:cNvPr>
          <p:cNvSpPr txBox="1"/>
          <p:nvPr/>
        </p:nvSpPr>
        <p:spPr>
          <a:xfrm>
            <a:off x="6875981" y="2988274"/>
            <a:ext cx="4566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 главных сброшенных напряжений растяжения и сжатия в очаге БЗ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D0651B2-2C3C-8B2B-AF6B-098C2AE932D4}"/>
                  </a:ext>
                </a:extLst>
              </p:cNvPr>
              <p:cNvSpPr txBox="1"/>
              <p:nvPr/>
            </p:nvSpPr>
            <p:spPr>
              <a:xfrm>
                <a:off x="6854211" y="3590619"/>
                <a:ext cx="5156360" cy="687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/>
                    </m:sSubSup>
                    <m:r>
                      <a:rPr lang="ru-RU" sz="2000" b="1" i="1" smtClean="0">
                        <a:latin typeface="Cambria Math" panose="02040503050406030204" pitchFamily="18" charset="0"/>
                      </a:rPr>
                      <m:t> и</m:t>
                    </m:r>
                  </m:oMath>
                </a14:m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ru-RU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/>
                    </m:sSubSup>
                    <m:r>
                      <a:rPr lang="ru-RU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о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си главных напряжений наименьшего и наибольшего сжатия, действовавшие в коре до БЗ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D0651B2-2C3C-8B2B-AF6B-098C2AE93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211" y="3590619"/>
                <a:ext cx="5156360" cy="687048"/>
              </a:xfrm>
              <a:prstGeom prst="rect">
                <a:avLst/>
              </a:prstGeom>
              <a:blipFill>
                <a:blip r:embed="rId6"/>
                <a:stretch>
                  <a:fillRect l="-591" b="-106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E897A490-DEC8-C129-3E5A-D6694A411C1F}"/>
              </a:ext>
            </a:extLst>
          </p:cNvPr>
          <p:cNvSpPr/>
          <p:nvPr/>
        </p:nvSpPr>
        <p:spPr>
          <a:xfrm>
            <a:off x="5477899" y="994099"/>
            <a:ext cx="3066548" cy="1893159"/>
          </a:xfrm>
          <a:custGeom>
            <a:avLst/>
            <a:gdLst>
              <a:gd name="connsiteX0" fmla="*/ 753894 w 4503906"/>
              <a:gd name="connsiteY0" fmla="*/ 257783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753894 w 4503906"/>
              <a:gd name="connsiteY39" fmla="*/ 257783 h 3142035"/>
              <a:gd name="connsiteX0" fmla="*/ 1108953 w 4503906"/>
              <a:gd name="connsiteY0" fmla="*/ 214008 h 3142035"/>
              <a:gd name="connsiteX1" fmla="*/ 1259732 w 4503906"/>
              <a:gd name="connsiteY1" fmla="*/ 282103 h 3142035"/>
              <a:gd name="connsiteX2" fmla="*/ 1352145 w 4503906"/>
              <a:gd name="connsiteY2" fmla="*/ 535022 h 3142035"/>
              <a:gd name="connsiteX3" fmla="*/ 1439694 w 4503906"/>
              <a:gd name="connsiteY3" fmla="*/ 778213 h 3142035"/>
              <a:gd name="connsiteX4" fmla="*/ 1532106 w 4503906"/>
              <a:gd name="connsiteY4" fmla="*/ 1079771 h 3142035"/>
              <a:gd name="connsiteX5" fmla="*/ 1999034 w 4503906"/>
              <a:gd name="connsiteY5" fmla="*/ 1089498 h 3142035"/>
              <a:gd name="connsiteX6" fmla="*/ 2315183 w 4503906"/>
              <a:gd name="connsiteY6" fmla="*/ 272375 h 3142035"/>
              <a:gd name="connsiteX7" fmla="*/ 2548647 w 4503906"/>
              <a:gd name="connsiteY7" fmla="*/ 262647 h 3142035"/>
              <a:gd name="connsiteX8" fmla="*/ 2602149 w 4503906"/>
              <a:gd name="connsiteY8" fmla="*/ 179962 h 3142035"/>
              <a:gd name="connsiteX9" fmla="*/ 2641060 w 4503906"/>
              <a:gd name="connsiteY9" fmla="*/ 155643 h 3142035"/>
              <a:gd name="connsiteX10" fmla="*/ 2660515 w 4503906"/>
              <a:gd name="connsiteY10" fmla="*/ 141052 h 3142035"/>
              <a:gd name="connsiteX11" fmla="*/ 2694562 w 4503906"/>
              <a:gd name="connsiteY11" fmla="*/ 131324 h 3142035"/>
              <a:gd name="connsiteX12" fmla="*/ 2704289 w 4503906"/>
              <a:gd name="connsiteY12" fmla="*/ 126460 h 3142035"/>
              <a:gd name="connsiteX13" fmla="*/ 2704289 w 4503906"/>
              <a:gd name="connsiteY13" fmla="*/ 126460 h 3142035"/>
              <a:gd name="connsiteX14" fmla="*/ 2777247 w 4503906"/>
              <a:gd name="connsiteY14" fmla="*/ 58366 h 3142035"/>
              <a:gd name="connsiteX15" fmla="*/ 2913434 w 4503906"/>
              <a:gd name="connsiteY15" fmla="*/ 29183 h 3142035"/>
              <a:gd name="connsiteX16" fmla="*/ 3078804 w 4503906"/>
              <a:gd name="connsiteY16" fmla="*/ 4864 h 3142035"/>
              <a:gd name="connsiteX17" fmla="*/ 3190672 w 4503906"/>
              <a:gd name="connsiteY17" fmla="*/ 68094 h 3142035"/>
              <a:gd name="connsiteX18" fmla="*/ 3312268 w 4503906"/>
              <a:gd name="connsiteY18" fmla="*/ 131324 h 3142035"/>
              <a:gd name="connsiteX19" fmla="*/ 3370634 w 4503906"/>
              <a:gd name="connsiteY19" fmla="*/ 218873 h 3142035"/>
              <a:gd name="connsiteX20" fmla="*/ 3570051 w 4503906"/>
              <a:gd name="connsiteY20" fmla="*/ 243192 h 3142035"/>
              <a:gd name="connsiteX21" fmla="*/ 4489315 w 4503906"/>
              <a:gd name="connsiteY21" fmla="*/ 243192 h 3142035"/>
              <a:gd name="connsiteX22" fmla="*/ 4503906 w 4503906"/>
              <a:gd name="connsiteY22" fmla="*/ 3142035 h 3142035"/>
              <a:gd name="connsiteX23" fmla="*/ 0 w 4503906"/>
              <a:gd name="connsiteY23" fmla="*/ 3112852 h 3142035"/>
              <a:gd name="connsiteX24" fmla="*/ 53502 w 4503906"/>
              <a:gd name="connsiteY24" fmla="*/ 238328 h 3142035"/>
              <a:gd name="connsiteX25" fmla="*/ 418289 w 4503906"/>
              <a:gd name="connsiteY25" fmla="*/ 243192 h 3142035"/>
              <a:gd name="connsiteX26" fmla="*/ 471792 w 4503906"/>
              <a:gd name="connsiteY26" fmla="*/ 170235 h 3142035"/>
              <a:gd name="connsiteX27" fmla="*/ 505838 w 4503906"/>
              <a:gd name="connsiteY27" fmla="*/ 111869 h 3142035"/>
              <a:gd name="connsiteX28" fmla="*/ 569068 w 4503906"/>
              <a:gd name="connsiteY28" fmla="*/ 58366 h 3142035"/>
              <a:gd name="connsiteX29" fmla="*/ 612843 w 4503906"/>
              <a:gd name="connsiteY29" fmla="*/ 38911 h 3142035"/>
              <a:gd name="connsiteX30" fmla="*/ 680936 w 4503906"/>
              <a:gd name="connsiteY30" fmla="*/ 0 h 3142035"/>
              <a:gd name="connsiteX31" fmla="*/ 714983 w 4503906"/>
              <a:gd name="connsiteY31" fmla="*/ 4864 h 3142035"/>
              <a:gd name="connsiteX32" fmla="*/ 749030 w 4503906"/>
              <a:gd name="connsiteY32" fmla="*/ 29183 h 3142035"/>
              <a:gd name="connsiteX33" fmla="*/ 749030 w 4503906"/>
              <a:gd name="connsiteY33" fmla="*/ 29183 h 3142035"/>
              <a:gd name="connsiteX34" fmla="*/ 856034 w 4503906"/>
              <a:gd name="connsiteY34" fmla="*/ 29183 h 3142035"/>
              <a:gd name="connsiteX35" fmla="*/ 977630 w 4503906"/>
              <a:gd name="connsiteY35" fmla="*/ 24320 h 3142035"/>
              <a:gd name="connsiteX36" fmla="*/ 1026268 w 4503906"/>
              <a:gd name="connsiteY36" fmla="*/ 82686 h 3142035"/>
              <a:gd name="connsiteX37" fmla="*/ 1026268 w 4503906"/>
              <a:gd name="connsiteY37" fmla="*/ 82686 h 3142035"/>
              <a:gd name="connsiteX38" fmla="*/ 1065179 w 4503906"/>
              <a:gd name="connsiteY38" fmla="*/ 179962 h 3142035"/>
              <a:gd name="connsiteX39" fmla="*/ 1108953 w 4503906"/>
              <a:gd name="connsiteY39" fmla="*/ 214008 h 3142035"/>
              <a:gd name="connsiteX0" fmla="*/ 1162456 w 4557409"/>
              <a:gd name="connsiteY0" fmla="*/ 214008 h 3142035"/>
              <a:gd name="connsiteX1" fmla="*/ 1313235 w 4557409"/>
              <a:gd name="connsiteY1" fmla="*/ 282103 h 3142035"/>
              <a:gd name="connsiteX2" fmla="*/ 1405648 w 4557409"/>
              <a:gd name="connsiteY2" fmla="*/ 535022 h 3142035"/>
              <a:gd name="connsiteX3" fmla="*/ 1493197 w 4557409"/>
              <a:gd name="connsiteY3" fmla="*/ 778213 h 3142035"/>
              <a:gd name="connsiteX4" fmla="*/ 1585609 w 4557409"/>
              <a:gd name="connsiteY4" fmla="*/ 1079771 h 3142035"/>
              <a:gd name="connsiteX5" fmla="*/ 2052537 w 4557409"/>
              <a:gd name="connsiteY5" fmla="*/ 1089498 h 3142035"/>
              <a:gd name="connsiteX6" fmla="*/ 2368686 w 4557409"/>
              <a:gd name="connsiteY6" fmla="*/ 272375 h 3142035"/>
              <a:gd name="connsiteX7" fmla="*/ 2602150 w 4557409"/>
              <a:gd name="connsiteY7" fmla="*/ 262647 h 3142035"/>
              <a:gd name="connsiteX8" fmla="*/ 2655652 w 4557409"/>
              <a:gd name="connsiteY8" fmla="*/ 179962 h 3142035"/>
              <a:gd name="connsiteX9" fmla="*/ 2694563 w 4557409"/>
              <a:gd name="connsiteY9" fmla="*/ 155643 h 3142035"/>
              <a:gd name="connsiteX10" fmla="*/ 2714018 w 4557409"/>
              <a:gd name="connsiteY10" fmla="*/ 141052 h 3142035"/>
              <a:gd name="connsiteX11" fmla="*/ 2748065 w 4557409"/>
              <a:gd name="connsiteY11" fmla="*/ 131324 h 3142035"/>
              <a:gd name="connsiteX12" fmla="*/ 2757792 w 4557409"/>
              <a:gd name="connsiteY12" fmla="*/ 126460 h 3142035"/>
              <a:gd name="connsiteX13" fmla="*/ 2757792 w 4557409"/>
              <a:gd name="connsiteY13" fmla="*/ 126460 h 3142035"/>
              <a:gd name="connsiteX14" fmla="*/ 2830750 w 4557409"/>
              <a:gd name="connsiteY14" fmla="*/ 58366 h 3142035"/>
              <a:gd name="connsiteX15" fmla="*/ 2966937 w 4557409"/>
              <a:gd name="connsiteY15" fmla="*/ 29183 h 3142035"/>
              <a:gd name="connsiteX16" fmla="*/ 3132307 w 4557409"/>
              <a:gd name="connsiteY16" fmla="*/ 4864 h 3142035"/>
              <a:gd name="connsiteX17" fmla="*/ 3244175 w 4557409"/>
              <a:gd name="connsiteY17" fmla="*/ 68094 h 3142035"/>
              <a:gd name="connsiteX18" fmla="*/ 3365771 w 4557409"/>
              <a:gd name="connsiteY18" fmla="*/ 131324 h 3142035"/>
              <a:gd name="connsiteX19" fmla="*/ 3424137 w 4557409"/>
              <a:gd name="connsiteY19" fmla="*/ 218873 h 3142035"/>
              <a:gd name="connsiteX20" fmla="*/ 3623554 w 4557409"/>
              <a:gd name="connsiteY20" fmla="*/ 243192 h 3142035"/>
              <a:gd name="connsiteX21" fmla="*/ 4542818 w 4557409"/>
              <a:gd name="connsiteY21" fmla="*/ 243192 h 3142035"/>
              <a:gd name="connsiteX22" fmla="*/ 4557409 w 4557409"/>
              <a:gd name="connsiteY22" fmla="*/ 3142035 h 3142035"/>
              <a:gd name="connsiteX23" fmla="*/ 53503 w 4557409"/>
              <a:gd name="connsiteY23" fmla="*/ 3112852 h 3142035"/>
              <a:gd name="connsiteX24" fmla="*/ 0 w 4557409"/>
              <a:gd name="connsiteY24" fmla="*/ 238328 h 3142035"/>
              <a:gd name="connsiteX25" fmla="*/ 471792 w 4557409"/>
              <a:gd name="connsiteY25" fmla="*/ 243192 h 3142035"/>
              <a:gd name="connsiteX26" fmla="*/ 525295 w 4557409"/>
              <a:gd name="connsiteY26" fmla="*/ 170235 h 3142035"/>
              <a:gd name="connsiteX27" fmla="*/ 559341 w 4557409"/>
              <a:gd name="connsiteY27" fmla="*/ 111869 h 3142035"/>
              <a:gd name="connsiteX28" fmla="*/ 622571 w 4557409"/>
              <a:gd name="connsiteY28" fmla="*/ 58366 h 3142035"/>
              <a:gd name="connsiteX29" fmla="*/ 666346 w 4557409"/>
              <a:gd name="connsiteY29" fmla="*/ 38911 h 3142035"/>
              <a:gd name="connsiteX30" fmla="*/ 734439 w 4557409"/>
              <a:gd name="connsiteY30" fmla="*/ 0 h 3142035"/>
              <a:gd name="connsiteX31" fmla="*/ 768486 w 4557409"/>
              <a:gd name="connsiteY31" fmla="*/ 4864 h 3142035"/>
              <a:gd name="connsiteX32" fmla="*/ 802533 w 4557409"/>
              <a:gd name="connsiteY32" fmla="*/ 29183 h 3142035"/>
              <a:gd name="connsiteX33" fmla="*/ 802533 w 4557409"/>
              <a:gd name="connsiteY33" fmla="*/ 29183 h 3142035"/>
              <a:gd name="connsiteX34" fmla="*/ 909537 w 4557409"/>
              <a:gd name="connsiteY34" fmla="*/ 29183 h 3142035"/>
              <a:gd name="connsiteX35" fmla="*/ 1031133 w 4557409"/>
              <a:gd name="connsiteY35" fmla="*/ 24320 h 3142035"/>
              <a:gd name="connsiteX36" fmla="*/ 1079771 w 4557409"/>
              <a:gd name="connsiteY36" fmla="*/ 82686 h 3142035"/>
              <a:gd name="connsiteX37" fmla="*/ 1079771 w 4557409"/>
              <a:gd name="connsiteY37" fmla="*/ 82686 h 3142035"/>
              <a:gd name="connsiteX38" fmla="*/ 1118682 w 4557409"/>
              <a:gd name="connsiteY38" fmla="*/ 179962 h 3142035"/>
              <a:gd name="connsiteX39" fmla="*/ 1162456 w 4557409"/>
              <a:gd name="connsiteY39" fmla="*/ 214008 h 3142035"/>
              <a:gd name="connsiteX0" fmla="*/ 1113818 w 4508771"/>
              <a:gd name="connsiteY0" fmla="*/ 214008 h 3142035"/>
              <a:gd name="connsiteX1" fmla="*/ 1264597 w 4508771"/>
              <a:gd name="connsiteY1" fmla="*/ 282103 h 3142035"/>
              <a:gd name="connsiteX2" fmla="*/ 1357010 w 4508771"/>
              <a:gd name="connsiteY2" fmla="*/ 535022 h 3142035"/>
              <a:gd name="connsiteX3" fmla="*/ 1444559 w 4508771"/>
              <a:gd name="connsiteY3" fmla="*/ 778213 h 3142035"/>
              <a:gd name="connsiteX4" fmla="*/ 1536971 w 4508771"/>
              <a:gd name="connsiteY4" fmla="*/ 1079771 h 3142035"/>
              <a:gd name="connsiteX5" fmla="*/ 2003899 w 4508771"/>
              <a:gd name="connsiteY5" fmla="*/ 1089498 h 3142035"/>
              <a:gd name="connsiteX6" fmla="*/ 2320048 w 4508771"/>
              <a:gd name="connsiteY6" fmla="*/ 272375 h 3142035"/>
              <a:gd name="connsiteX7" fmla="*/ 2553512 w 4508771"/>
              <a:gd name="connsiteY7" fmla="*/ 262647 h 3142035"/>
              <a:gd name="connsiteX8" fmla="*/ 2607014 w 4508771"/>
              <a:gd name="connsiteY8" fmla="*/ 179962 h 3142035"/>
              <a:gd name="connsiteX9" fmla="*/ 2645925 w 4508771"/>
              <a:gd name="connsiteY9" fmla="*/ 155643 h 3142035"/>
              <a:gd name="connsiteX10" fmla="*/ 2665380 w 4508771"/>
              <a:gd name="connsiteY10" fmla="*/ 141052 h 3142035"/>
              <a:gd name="connsiteX11" fmla="*/ 2699427 w 4508771"/>
              <a:gd name="connsiteY11" fmla="*/ 131324 h 3142035"/>
              <a:gd name="connsiteX12" fmla="*/ 2709154 w 4508771"/>
              <a:gd name="connsiteY12" fmla="*/ 126460 h 3142035"/>
              <a:gd name="connsiteX13" fmla="*/ 2709154 w 4508771"/>
              <a:gd name="connsiteY13" fmla="*/ 126460 h 3142035"/>
              <a:gd name="connsiteX14" fmla="*/ 2782112 w 4508771"/>
              <a:gd name="connsiteY14" fmla="*/ 58366 h 3142035"/>
              <a:gd name="connsiteX15" fmla="*/ 2918299 w 4508771"/>
              <a:gd name="connsiteY15" fmla="*/ 29183 h 3142035"/>
              <a:gd name="connsiteX16" fmla="*/ 3083669 w 4508771"/>
              <a:gd name="connsiteY16" fmla="*/ 4864 h 3142035"/>
              <a:gd name="connsiteX17" fmla="*/ 3195537 w 4508771"/>
              <a:gd name="connsiteY17" fmla="*/ 68094 h 3142035"/>
              <a:gd name="connsiteX18" fmla="*/ 3317133 w 4508771"/>
              <a:gd name="connsiteY18" fmla="*/ 131324 h 3142035"/>
              <a:gd name="connsiteX19" fmla="*/ 3375499 w 4508771"/>
              <a:gd name="connsiteY19" fmla="*/ 218873 h 3142035"/>
              <a:gd name="connsiteX20" fmla="*/ 3574916 w 4508771"/>
              <a:gd name="connsiteY20" fmla="*/ 243192 h 3142035"/>
              <a:gd name="connsiteX21" fmla="*/ 4494180 w 4508771"/>
              <a:gd name="connsiteY21" fmla="*/ 243192 h 3142035"/>
              <a:gd name="connsiteX22" fmla="*/ 4508771 w 4508771"/>
              <a:gd name="connsiteY22" fmla="*/ 3142035 h 3142035"/>
              <a:gd name="connsiteX23" fmla="*/ 4865 w 4508771"/>
              <a:gd name="connsiteY23" fmla="*/ 3112852 h 3142035"/>
              <a:gd name="connsiteX24" fmla="*/ 0 w 4508771"/>
              <a:gd name="connsiteY24" fmla="*/ 248055 h 3142035"/>
              <a:gd name="connsiteX25" fmla="*/ 423154 w 4508771"/>
              <a:gd name="connsiteY25" fmla="*/ 243192 h 3142035"/>
              <a:gd name="connsiteX26" fmla="*/ 476657 w 4508771"/>
              <a:gd name="connsiteY26" fmla="*/ 170235 h 3142035"/>
              <a:gd name="connsiteX27" fmla="*/ 510703 w 4508771"/>
              <a:gd name="connsiteY27" fmla="*/ 111869 h 3142035"/>
              <a:gd name="connsiteX28" fmla="*/ 573933 w 4508771"/>
              <a:gd name="connsiteY28" fmla="*/ 58366 h 3142035"/>
              <a:gd name="connsiteX29" fmla="*/ 617708 w 4508771"/>
              <a:gd name="connsiteY29" fmla="*/ 38911 h 3142035"/>
              <a:gd name="connsiteX30" fmla="*/ 685801 w 4508771"/>
              <a:gd name="connsiteY30" fmla="*/ 0 h 3142035"/>
              <a:gd name="connsiteX31" fmla="*/ 719848 w 4508771"/>
              <a:gd name="connsiteY31" fmla="*/ 4864 h 3142035"/>
              <a:gd name="connsiteX32" fmla="*/ 753895 w 4508771"/>
              <a:gd name="connsiteY32" fmla="*/ 29183 h 3142035"/>
              <a:gd name="connsiteX33" fmla="*/ 753895 w 4508771"/>
              <a:gd name="connsiteY33" fmla="*/ 29183 h 3142035"/>
              <a:gd name="connsiteX34" fmla="*/ 860899 w 4508771"/>
              <a:gd name="connsiteY34" fmla="*/ 29183 h 3142035"/>
              <a:gd name="connsiteX35" fmla="*/ 982495 w 4508771"/>
              <a:gd name="connsiteY35" fmla="*/ 24320 h 3142035"/>
              <a:gd name="connsiteX36" fmla="*/ 1031133 w 4508771"/>
              <a:gd name="connsiteY36" fmla="*/ 82686 h 3142035"/>
              <a:gd name="connsiteX37" fmla="*/ 1031133 w 4508771"/>
              <a:gd name="connsiteY37" fmla="*/ 82686 h 3142035"/>
              <a:gd name="connsiteX38" fmla="*/ 1070044 w 4508771"/>
              <a:gd name="connsiteY38" fmla="*/ 179962 h 3142035"/>
              <a:gd name="connsiteX39" fmla="*/ 1113818 w 4508771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362088 w 4513849"/>
              <a:gd name="connsiteY2" fmla="*/ 535022 h 3142035"/>
              <a:gd name="connsiteX3" fmla="*/ 1449637 w 4513849"/>
              <a:gd name="connsiteY3" fmla="*/ 778213 h 3142035"/>
              <a:gd name="connsiteX4" fmla="*/ 1542049 w 4513849"/>
              <a:gd name="connsiteY4" fmla="*/ 1079771 h 3142035"/>
              <a:gd name="connsiteX5" fmla="*/ 2008977 w 4513849"/>
              <a:gd name="connsiteY5" fmla="*/ 1089498 h 3142035"/>
              <a:gd name="connsiteX6" fmla="*/ 2325126 w 4513849"/>
              <a:gd name="connsiteY6" fmla="*/ 272375 h 3142035"/>
              <a:gd name="connsiteX7" fmla="*/ 2558590 w 4513849"/>
              <a:gd name="connsiteY7" fmla="*/ 262647 h 3142035"/>
              <a:gd name="connsiteX8" fmla="*/ 2612092 w 4513849"/>
              <a:gd name="connsiteY8" fmla="*/ 179962 h 3142035"/>
              <a:gd name="connsiteX9" fmla="*/ 2651003 w 4513849"/>
              <a:gd name="connsiteY9" fmla="*/ 155643 h 3142035"/>
              <a:gd name="connsiteX10" fmla="*/ 2670458 w 4513849"/>
              <a:gd name="connsiteY10" fmla="*/ 141052 h 3142035"/>
              <a:gd name="connsiteX11" fmla="*/ 2704505 w 4513849"/>
              <a:gd name="connsiteY11" fmla="*/ 131324 h 3142035"/>
              <a:gd name="connsiteX12" fmla="*/ 2714232 w 4513849"/>
              <a:gd name="connsiteY12" fmla="*/ 126460 h 3142035"/>
              <a:gd name="connsiteX13" fmla="*/ 2714232 w 4513849"/>
              <a:gd name="connsiteY13" fmla="*/ 126460 h 3142035"/>
              <a:gd name="connsiteX14" fmla="*/ 2787190 w 4513849"/>
              <a:gd name="connsiteY14" fmla="*/ 58366 h 3142035"/>
              <a:gd name="connsiteX15" fmla="*/ 2923377 w 4513849"/>
              <a:gd name="connsiteY15" fmla="*/ 29183 h 3142035"/>
              <a:gd name="connsiteX16" fmla="*/ 3088747 w 4513849"/>
              <a:gd name="connsiteY16" fmla="*/ 4864 h 3142035"/>
              <a:gd name="connsiteX17" fmla="*/ 3200615 w 4513849"/>
              <a:gd name="connsiteY17" fmla="*/ 68094 h 3142035"/>
              <a:gd name="connsiteX18" fmla="*/ 3322211 w 4513849"/>
              <a:gd name="connsiteY18" fmla="*/ 131324 h 3142035"/>
              <a:gd name="connsiteX19" fmla="*/ 3380577 w 4513849"/>
              <a:gd name="connsiteY19" fmla="*/ 218873 h 3142035"/>
              <a:gd name="connsiteX20" fmla="*/ 3579994 w 4513849"/>
              <a:gd name="connsiteY20" fmla="*/ 243192 h 3142035"/>
              <a:gd name="connsiteX21" fmla="*/ 4499258 w 4513849"/>
              <a:gd name="connsiteY21" fmla="*/ 243192 h 3142035"/>
              <a:gd name="connsiteX22" fmla="*/ 4513849 w 4513849"/>
              <a:gd name="connsiteY22" fmla="*/ 3142035 h 3142035"/>
              <a:gd name="connsiteX23" fmla="*/ 215 w 4513849"/>
              <a:gd name="connsiteY23" fmla="*/ 3127443 h 3142035"/>
              <a:gd name="connsiteX24" fmla="*/ 5078 w 4513849"/>
              <a:gd name="connsiteY24" fmla="*/ 248055 h 3142035"/>
              <a:gd name="connsiteX25" fmla="*/ 428232 w 4513849"/>
              <a:gd name="connsiteY25" fmla="*/ 243192 h 3142035"/>
              <a:gd name="connsiteX26" fmla="*/ 481735 w 4513849"/>
              <a:gd name="connsiteY26" fmla="*/ 170235 h 3142035"/>
              <a:gd name="connsiteX27" fmla="*/ 515781 w 4513849"/>
              <a:gd name="connsiteY27" fmla="*/ 111869 h 3142035"/>
              <a:gd name="connsiteX28" fmla="*/ 579011 w 4513849"/>
              <a:gd name="connsiteY28" fmla="*/ 58366 h 3142035"/>
              <a:gd name="connsiteX29" fmla="*/ 622786 w 4513849"/>
              <a:gd name="connsiteY29" fmla="*/ 38911 h 3142035"/>
              <a:gd name="connsiteX30" fmla="*/ 690879 w 4513849"/>
              <a:gd name="connsiteY30" fmla="*/ 0 h 3142035"/>
              <a:gd name="connsiteX31" fmla="*/ 724926 w 4513849"/>
              <a:gd name="connsiteY31" fmla="*/ 4864 h 3142035"/>
              <a:gd name="connsiteX32" fmla="*/ 758973 w 4513849"/>
              <a:gd name="connsiteY32" fmla="*/ 29183 h 3142035"/>
              <a:gd name="connsiteX33" fmla="*/ 758973 w 4513849"/>
              <a:gd name="connsiteY33" fmla="*/ 29183 h 3142035"/>
              <a:gd name="connsiteX34" fmla="*/ 865977 w 4513849"/>
              <a:gd name="connsiteY34" fmla="*/ 29183 h 3142035"/>
              <a:gd name="connsiteX35" fmla="*/ 987573 w 4513849"/>
              <a:gd name="connsiteY35" fmla="*/ 24320 h 3142035"/>
              <a:gd name="connsiteX36" fmla="*/ 1036211 w 4513849"/>
              <a:gd name="connsiteY36" fmla="*/ 82686 h 3142035"/>
              <a:gd name="connsiteX37" fmla="*/ 1036211 w 4513849"/>
              <a:gd name="connsiteY37" fmla="*/ 82686 h 3142035"/>
              <a:gd name="connsiteX38" fmla="*/ 1075122 w 4513849"/>
              <a:gd name="connsiteY38" fmla="*/ 179962 h 3142035"/>
              <a:gd name="connsiteX39" fmla="*/ 1118896 w 4513849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362088 w 4513849"/>
              <a:gd name="connsiteY2" fmla="*/ 535022 h 3142035"/>
              <a:gd name="connsiteX3" fmla="*/ 1449637 w 4513849"/>
              <a:gd name="connsiteY3" fmla="*/ 778213 h 3142035"/>
              <a:gd name="connsiteX4" fmla="*/ 1542049 w 4513849"/>
              <a:gd name="connsiteY4" fmla="*/ 1079771 h 3142035"/>
              <a:gd name="connsiteX5" fmla="*/ 2030879 w 4513849"/>
              <a:gd name="connsiteY5" fmla="*/ 580281 h 3142035"/>
              <a:gd name="connsiteX6" fmla="*/ 2325126 w 4513849"/>
              <a:gd name="connsiteY6" fmla="*/ 272375 h 3142035"/>
              <a:gd name="connsiteX7" fmla="*/ 2558590 w 4513849"/>
              <a:gd name="connsiteY7" fmla="*/ 262647 h 3142035"/>
              <a:gd name="connsiteX8" fmla="*/ 2612092 w 4513849"/>
              <a:gd name="connsiteY8" fmla="*/ 179962 h 3142035"/>
              <a:gd name="connsiteX9" fmla="*/ 2651003 w 4513849"/>
              <a:gd name="connsiteY9" fmla="*/ 155643 h 3142035"/>
              <a:gd name="connsiteX10" fmla="*/ 2670458 w 4513849"/>
              <a:gd name="connsiteY10" fmla="*/ 141052 h 3142035"/>
              <a:gd name="connsiteX11" fmla="*/ 2704505 w 4513849"/>
              <a:gd name="connsiteY11" fmla="*/ 131324 h 3142035"/>
              <a:gd name="connsiteX12" fmla="*/ 2714232 w 4513849"/>
              <a:gd name="connsiteY12" fmla="*/ 126460 h 3142035"/>
              <a:gd name="connsiteX13" fmla="*/ 2714232 w 4513849"/>
              <a:gd name="connsiteY13" fmla="*/ 126460 h 3142035"/>
              <a:gd name="connsiteX14" fmla="*/ 2787190 w 4513849"/>
              <a:gd name="connsiteY14" fmla="*/ 58366 h 3142035"/>
              <a:gd name="connsiteX15" fmla="*/ 2923377 w 4513849"/>
              <a:gd name="connsiteY15" fmla="*/ 29183 h 3142035"/>
              <a:gd name="connsiteX16" fmla="*/ 3088747 w 4513849"/>
              <a:gd name="connsiteY16" fmla="*/ 4864 h 3142035"/>
              <a:gd name="connsiteX17" fmla="*/ 3200615 w 4513849"/>
              <a:gd name="connsiteY17" fmla="*/ 68094 h 3142035"/>
              <a:gd name="connsiteX18" fmla="*/ 3322211 w 4513849"/>
              <a:gd name="connsiteY18" fmla="*/ 131324 h 3142035"/>
              <a:gd name="connsiteX19" fmla="*/ 3380577 w 4513849"/>
              <a:gd name="connsiteY19" fmla="*/ 218873 h 3142035"/>
              <a:gd name="connsiteX20" fmla="*/ 3579994 w 4513849"/>
              <a:gd name="connsiteY20" fmla="*/ 243192 h 3142035"/>
              <a:gd name="connsiteX21" fmla="*/ 4499258 w 4513849"/>
              <a:gd name="connsiteY21" fmla="*/ 243192 h 3142035"/>
              <a:gd name="connsiteX22" fmla="*/ 4513849 w 4513849"/>
              <a:gd name="connsiteY22" fmla="*/ 3142035 h 3142035"/>
              <a:gd name="connsiteX23" fmla="*/ 215 w 4513849"/>
              <a:gd name="connsiteY23" fmla="*/ 3127443 h 3142035"/>
              <a:gd name="connsiteX24" fmla="*/ 5078 w 4513849"/>
              <a:gd name="connsiteY24" fmla="*/ 248055 h 3142035"/>
              <a:gd name="connsiteX25" fmla="*/ 428232 w 4513849"/>
              <a:gd name="connsiteY25" fmla="*/ 243192 h 3142035"/>
              <a:gd name="connsiteX26" fmla="*/ 481735 w 4513849"/>
              <a:gd name="connsiteY26" fmla="*/ 170235 h 3142035"/>
              <a:gd name="connsiteX27" fmla="*/ 515781 w 4513849"/>
              <a:gd name="connsiteY27" fmla="*/ 111869 h 3142035"/>
              <a:gd name="connsiteX28" fmla="*/ 579011 w 4513849"/>
              <a:gd name="connsiteY28" fmla="*/ 58366 h 3142035"/>
              <a:gd name="connsiteX29" fmla="*/ 622786 w 4513849"/>
              <a:gd name="connsiteY29" fmla="*/ 38911 h 3142035"/>
              <a:gd name="connsiteX30" fmla="*/ 690879 w 4513849"/>
              <a:gd name="connsiteY30" fmla="*/ 0 h 3142035"/>
              <a:gd name="connsiteX31" fmla="*/ 724926 w 4513849"/>
              <a:gd name="connsiteY31" fmla="*/ 4864 h 3142035"/>
              <a:gd name="connsiteX32" fmla="*/ 758973 w 4513849"/>
              <a:gd name="connsiteY32" fmla="*/ 29183 h 3142035"/>
              <a:gd name="connsiteX33" fmla="*/ 758973 w 4513849"/>
              <a:gd name="connsiteY33" fmla="*/ 29183 h 3142035"/>
              <a:gd name="connsiteX34" fmla="*/ 865977 w 4513849"/>
              <a:gd name="connsiteY34" fmla="*/ 29183 h 3142035"/>
              <a:gd name="connsiteX35" fmla="*/ 987573 w 4513849"/>
              <a:gd name="connsiteY35" fmla="*/ 24320 h 3142035"/>
              <a:gd name="connsiteX36" fmla="*/ 1036211 w 4513849"/>
              <a:gd name="connsiteY36" fmla="*/ 82686 h 3142035"/>
              <a:gd name="connsiteX37" fmla="*/ 1036211 w 4513849"/>
              <a:gd name="connsiteY37" fmla="*/ 82686 h 3142035"/>
              <a:gd name="connsiteX38" fmla="*/ 1075122 w 4513849"/>
              <a:gd name="connsiteY38" fmla="*/ 179962 h 3142035"/>
              <a:gd name="connsiteX39" fmla="*/ 1118896 w 4513849"/>
              <a:gd name="connsiteY39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449637 w 4513849"/>
              <a:gd name="connsiteY2" fmla="*/ 778213 h 3142035"/>
              <a:gd name="connsiteX3" fmla="*/ 1542049 w 4513849"/>
              <a:gd name="connsiteY3" fmla="*/ 1079771 h 3142035"/>
              <a:gd name="connsiteX4" fmla="*/ 2030879 w 4513849"/>
              <a:gd name="connsiteY4" fmla="*/ 580281 h 3142035"/>
              <a:gd name="connsiteX5" fmla="*/ 2325126 w 4513849"/>
              <a:gd name="connsiteY5" fmla="*/ 272375 h 3142035"/>
              <a:gd name="connsiteX6" fmla="*/ 2558590 w 4513849"/>
              <a:gd name="connsiteY6" fmla="*/ 262647 h 3142035"/>
              <a:gd name="connsiteX7" fmla="*/ 2612092 w 4513849"/>
              <a:gd name="connsiteY7" fmla="*/ 179962 h 3142035"/>
              <a:gd name="connsiteX8" fmla="*/ 2651003 w 4513849"/>
              <a:gd name="connsiteY8" fmla="*/ 155643 h 3142035"/>
              <a:gd name="connsiteX9" fmla="*/ 2670458 w 4513849"/>
              <a:gd name="connsiteY9" fmla="*/ 141052 h 3142035"/>
              <a:gd name="connsiteX10" fmla="*/ 2704505 w 4513849"/>
              <a:gd name="connsiteY10" fmla="*/ 131324 h 3142035"/>
              <a:gd name="connsiteX11" fmla="*/ 2714232 w 4513849"/>
              <a:gd name="connsiteY11" fmla="*/ 126460 h 3142035"/>
              <a:gd name="connsiteX12" fmla="*/ 2714232 w 4513849"/>
              <a:gd name="connsiteY12" fmla="*/ 126460 h 3142035"/>
              <a:gd name="connsiteX13" fmla="*/ 2787190 w 4513849"/>
              <a:gd name="connsiteY13" fmla="*/ 58366 h 3142035"/>
              <a:gd name="connsiteX14" fmla="*/ 2923377 w 4513849"/>
              <a:gd name="connsiteY14" fmla="*/ 29183 h 3142035"/>
              <a:gd name="connsiteX15" fmla="*/ 3088747 w 4513849"/>
              <a:gd name="connsiteY15" fmla="*/ 4864 h 3142035"/>
              <a:gd name="connsiteX16" fmla="*/ 3200615 w 4513849"/>
              <a:gd name="connsiteY16" fmla="*/ 68094 h 3142035"/>
              <a:gd name="connsiteX17" fmla="*/ 3322211 w 4513849"/>
              <a:gd name="connsiteY17" fmla="*/ 131324 h 3142035"/>
              <a:gd name="connsiteX18" fmla="*/ 3380577 w 4513849"/>
              <a:gd name="connsiteY18" fmla="*/ 218873 h 3142035"/>
              <a:gd name="connsiteX19" fmla="*/ 3579994 w 4513849"/>
              <a:gd name="connsiteY19" fmla="*/ 243192 h 3142035"/>
              <a:gd name="connsiteX20" fmla="*/ 4499258 w 4513849"/>
              <a:gd name="connsiteY20" fmla="*/ 243192 h 3142035"/>
              <a:gd name="connsiteX21" fmla="*/ 4513849 w 4513849"/>
              <a:gd name="connsiteY21" fmla="*/ 3142035 h 3142035"/>
              <a:gd name="connsiteX22" fmla="*/ 215 w 4513849"/>
              <a:gd name="connsiteY22" fmla="*/ 3127443 h 3142035"/>
              <a:gd name="connsiteX23" fmla="*/ 5078 w 4513849"/>
              <a:gd name="connsiteY23" fmla="*/ 248055 h 3142035"/>
              <a:gd name="connsiteX24" fmla="*/ 428232 w 4513849"/>
              <a:gd name="connsiteY24" fmla="*/ 243192 h 3142035"/>
              <a:gd name="connsiteX25" fmla="*/ 481735 w 4513849"/>
              <a:gd name="connsiteY25" fmla="*/ 170235 h 3142035"/>
              <a:gd name="connsiteX26" fmla="*/ 515781 w 4513849"/>
              <a:gd name="connsiteY26" fmla="*/ 111869 h 3142035"/>
              <a:gd name="connsiteX27" fmla="*/ 579011 w 4513849"/>
              <a:gd name="connsiteY27" fmla="*/ 58366 h 3142035"/>
              <a:gd name="connsiteX28" fmla="*/ 622786 w 4513849"/>
              <a:gd name="connsiteY28" fmla="*/ 38911 h 3142035"/>
              <a:gd name="connsiteX29" fmla="*/ 690879 w 4513849"/>
              <a:gd name="connsiteY29" fmla="*/ 0 h 3142035"/>
              <a:gd name="connsiteX30" fmla="*/ 724926 w 4513849"/>
              <a:gd name="connsiteY30" fmla="*/ 4864 h 3142035"/>
              <a:gd name="connsiteX31" fmla="*/ 758973 w 4513849"/>
              <a:gd name="connsiteY31" fmla="*/ 29183 h 3142035"/>
              <a:gd name="connsiteX32" fmla="*/ 758973 w 4513849"/>
              <a:gd name="connsiteY32" fmla="*/ 29183 h 3142035"/>
              <a:gd name="connsiteX33" fmla="*/ 865977 w 4513849"/>
              <a:gd name="connsiteY33" fmla="*/ 29183 h 3142035"/>
              <a:gd name="connsiteX34" fmla="*/ 987573 w 4513849"/>
              <a:gd name="connsiteY34" fmla="*/ 24320 h 3142035"/>
              <a:gd name="connsiteX35" fmla="*/ 1036211 w 4513849"/>
              <a:gd name="connsiteY35" fmla="*/ 82686 h 3142035"/>
              <a:gd name="connsiteX36" fmla="*/ 1036211 w 4513849"/>
              <a:gd name="connsiteY36" fmla="*/ 82686 h 3142035"/>
              <a:gd name="connsiteX37" fmla="*/ 1075122 w 4513849"/>
              <a:gd name="connsiteY37" fmla="*/ 179962 h 3142035"/>
              <a:gd name="connsiteX38" fmla="*/ 1118896 w 4513849"/>
              <a:gd name="connsiteY38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1079771 h 3142035"/>
              <a:gd name="connsiteX3" fmla="*/ 2030879 w 4513849"/>
              <a:gd name="connsiteY3" fmla="*/ 580281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619833 h 3142035"/>
              <a:gd name="connsiteX3" fmla="*/ 2030879 w 4513849"/>
              <a:gd name="connsiteY3" fmla="*/ 580281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2049 w 4513849"/>
              <a:gd name="connsiteY2" fmla="*/ 619833 h 3142035"/>
              <a:gd name="connsiteX3" fmla="*/ 2030879 w 4513849"/>
              <a:gd name="connsiteY3" fmla="*/ 618609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30879 w 4513849"/>
              <a:gd name="connsiteY3" fmla="*/ 618609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14453 w 4513849"/>
              <a:gd name="connsiteY3" fmla="*/ 596708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2035"/>
              <a:gd name="connsiteX1" fmla="*/ 1269675 w 4513849"/>
              <a:gd name="connsiteY1" fmla="*/ 282103 h 3142035"/>
              <a:gd name="connsiteX2" fmla="*/ 1547525 w 4513849"/>
              <a:gd name="connsiteY2" fmla="*/ 603407 h 3142035"/>
              <a:gd name="connsiteX3" fmla="*/ 2019928 w 4513849"/>
              <a:gd name="connsiteY3" fmla="*/ 602183 h 3142035"/>
              <a:gd name="connsiteX4" fmla="*/ 2325126 w 4513849"/>
              <a:gd name="connsiteY4" fmla="*/ 272375 h 3142035"/>
              <a:gd name="connsiteX5" fmla="*/ 2558590 w 4513849"/>
              <a:gd name="connsiteY5" fmla="*/ 262647 h 3142035"/>
              <a:gd name="connsiteX6" fmla="*/ 2612092 w 4513849"/>
              <a:gd name="connsiteY6" fmla="*/ 179962 h 3142035"/>
              <a:gd name="connsiteX7" fmla="*/ 2651003 w 4513849"/>
              <a:gd name="connsiteY7" fmla="*/ 155643 h 3142035"/>
              <a:gd name="connsiteX8" fmla="*/ 2670458 w 4513849"/>
              <a:gd name="connsiteY8" fmla="*/ 141052 h 3142035"/>
              <a:gd name="connsiteX9" fmla="*/ 2704505 w 4513849"/>
              <a:gd name="connsiteY9" fmla="*/ 131324 h 3142035"/>
              <a:gd name="connsiteX10" fmla="*/ 2714232 w 4513849"/>
              <a:gd name="connsiteY10" fmla="*/ 126460 h 3142035"/>
              <a:gd name="connsiteX11" fmla="*/ 2714232 w 4513849"/>
              <a:gd name="connsiteY11" fmla="*/ 126460 h 3142035"/>
              <a:gd name="connsiteX12" fmla="*/ 2787190 w 4513849"/>
              <a:gd name="connsiteY12" fmla="*/ 58366 h 3142035"/>
              <a:gd name="connsiteX13" fmla="*/ 2923377 w 4513849"/>
              <a:gd name="connsiteY13" fmla="*/ 29183 h 3142035"/>
              <a:gd name="connsiteX14" fmla="*/ 3088747 w 4513849"/>
              <a:gd name="connsiteY14" fmla="*/ 4864 h 3142035"/>
              <a:gd name="connsiteX15" fmla="*/ 3200615 w 4513849"/>
              <a:gd name="connsiteY15" fmla="*/ 68094 h 3142035"/>
              <a:gd name="connsiteX16" fmla="*/ 3322211 w 4513849"/>
              <a:gd name="connsiteY16" fmla="*/ 131324 h 3142035"/>
              <a:gd name="connsiteX17" fmla="*/ 3380577 w 4513849"/>
              <a:gd name="connsiteY17" fmla="*/ 218873 h 3142035"/>
              <a:gd name="connsiteX18" fmla="*/ 3579994 w 4513849"/>
              <a:gd name="connsiteY18" fmla="*/ 243192 h 3142035"/>
              <a:gd name="connsiteX19" fmla="*/ 4499258 w 4513849"/>
              <a:gd name="connsiteY19" fmla="*/ 243192 h 3142035"/>
              <a:gd name="connsiteX20" fmla="*/ 4513849 w 4513849"/>
              <a:gd name="connsiteY20" fmla="*/ 3142035 h 3142035"/>
              <a:gd name="connsiteX21" fmla="*/ 215 w 4513849"/>
              <a:gd name="connsiteY21" fmla="*/ 3127443 h 3142035"/>
              <a:gd name="connsiteX22" fmla="*/ 5078 w 4513849"/>
              <a:gd name="connsiteY22" fmla="*/ 248055 h 3142035"/>
              <a:gd name="connsiteX23" fmla="*/ 428232 w 4513849"/>
              <a:gd name="connsiteY23" fmla="*/ 243192 h 3142035"/>
              <a:gd name="connsiteX24" fmla="*/ 481735 w 4513849"/>
              <a:gd name="connsiteY24" fmla="*/ 170235 h 3142035"/>
              <a:gd name="connsiteX25" fmla="*/ 515781 w 4513849"/>
              <a:gd name="connsiteY25" fmla="*/ 111869 h 3142035"/>
              <a:gd name="connsiteX26" fmla="*/ 579011 w 4513849"/>
              <a:gd name="connsiteY26" fmla="*/ 58366 h 3142035"/>
              <a:gd name="connsiteX27" fmla="*/ 622786 w 4513849"/>
              <a:gd name="connsiteY27" fmla="*/ 38911 h 3142035"/>
              <a:gd name="connsiteX28" fmla="*/ 690879 w 4513849"/>
              <a:gd name="connsiteY28" fmla="*/ 0 h 3142035"/>
              <a:gd name="connsiteX29" fmla="*/ 724926 w 4513849"/>
              <a:gd name="connsiteY29" fmla="*/ 4864 h 3142035"/>
              <a:gd name="connsiteX30" fmla="*/ 758973 w 4513849"/>
              <a:gd name="connsiteY30" fmla="*/ 29183 h 3142035"/>
              <a:gd name="connsiteX31" fmla="*/ 758973 w 4513849"/>
              <a:gd name="connsiteY31" fmla="*/ 29183 h 3142035"/>
              <a:gd name="connsiteX32" fmla="*/ 865977 w 4513849"/>
              <a:gd name="connsiteY32" fmla="*/ 29183 h 3142035"/>
              <a:gd name="connsiteX33" fmla="*/ 987573 w 4513849"/>
              <a:gd name="connsiteY33" fmla="*/ 24320 h 3142035"/>
              <a:gd name="connsiteX34" fmla="*/ 1036211 w 4513849"/>
              <a:gd name="connsiteY34" fmla="*/ 82686 h 3142035"/>
              <a:gd name="connsiteX35" fmla="*/ 1036211 w 4513849"/>
              <a:gd name="connsiteY35" fmla="*/ 82686 h 3142035"/>
              <a:gd name="connsiteX36" fmla="*/ 1075122 w 4513849"/>
              <a:gd name="connsiteY36" fmla="*/ 179962 h 3142035"/>
              <a:gd name="connsiteX37" fmla="*/ 1118896 w 4513849"/>
              <a:gd name="connsiteY37" fmla="*/ 214008 h 3142035"/>
              <a:gd name="connsiteX0" fmla="*/ 1118896 w 4513849"/>
              <a:gd name="connsiteY0" fmla="*/ 214008 h 3145752"/>
              <a:gd name="connsiteX1" fmla="*/ 1269675 w 4513849"/>
              <a:gd name="connsiteY1" fmla="*/ 282103 h 3145752"/>
              <a:gd name="connsiteX2" fmla="*/ 1547525 w 4513849"/>
              <a:gd name="connsiteY2" fmla="*/ 603407 h 3145752"/>
              <a:gd name="connsiteX3" fmla="*/ 2019928 w 4513849"/>
              <a:gd name="connsiteY3" fmla="*/ 602183 h 3145752"/>
              <a:gd name="connsiteX4" fmla="*/ 2325126 w 4513849"/>
              <a:gd name="connsiteY4" fmla="*/ 272375 h 3145752"/>
              <a:gd name="connsiteX5" fmla="*/ 2558590 w 4513849"/>
              <a:gd name="connsiteY5" fmla="*/ 262647 h 3145752"/>
              <a:gd name="connsiteX6" fmla="*/ 2612092 w 4513849"/>
              <a:gd name="connsiteY6" fmla="*/ 179962 h 3145752"/>
              <a:gd name="connsiteX7" fmla="*/ 2651003 w 4513849"/>
              <a:gd name="connsiteY7" fmla="*/ 155643 h 3145752"/>
              <a:gd name="connsiteX8" fmla="*/ 2670458 w 4513849"/>
              <a:gd name="connsiteY8" fmla="*/ 141052 h 3145752"/>
              <a:gd name="connsiteX9" fmla="*/ 2704505 w 4513849"/>
              <a:gd name="connsiteY9" fmla="*/ 131324 h 3145752"/>
              <a:gd name="connsiteX10" fmla="*/ 2714232 w 4513849"/>
              <a:gd name="connsiteY10" fmla="*/ 126460 h 3145752"/>
              <a:gd name="connsiteX11" fmla="*/ 2714232 w 4513849"/>
              <a:gd name="connsiteY11" fmla="*/ 126460 h 3145752"/>
              <a:gd name="connsiteX12" fmla="*/ 2787190 w 4513849"/>
              <a:gd name="connsiteY12" fmla="*/ 58366 h 3145752"/>
              <a:gd name="connsiteX13" fmla="*/ 2923377 w 4513849"/>
              <a:gd name="connsiteY13" fmla="*/ 29183 h 3145752"/>
              <a:gd name="connsiteX14" fmla="*/ 3088747 w 4513849"/>
              <a:gd name="connsiteY14" fmla="*/ 4864 h 3145752"/>
              <a:gd name="connsiteX15" fmla="*/ 3200615 w 4513849"/>
              <a:gd name="connsiteY15" fmla="*/ 68094 h 3145752"/>
              <a:gd name="connsiteX16" fmla="*/ 3322211 w 4513849"/>
              <a:gd name="connsiteY16" fmla="*/ 131324 h 3145752"/>
              <a:gd name="connsiteX17" fmla="*/ 3380577 w 4513849"/>
              <a:gd name="connsiteY17" fmla="*/ 218873 h 3145752"/>
              <a:gd name="connsiteX18" fmla="*/ 3579994 w 4513849"/>
              <a:gd name="connsiteY18" fmla="*/ 243192 h 3145752"/>
              <a:gd name="connsiteX19" fmla="*/ 4499258 w 4513849"/>
              <a:gd name="connsiteY19" fmla="*/ 243192 h 3145752"/>
              <a:gd name="connsiteX20" fmla="*/ 4513849 w 4513849"/>
              <a:gd name="connsiteY20" fmla="*/ 3142035 h 3145752"/>
              <a:gd name="connsiteX21" fmla="*/ 215 w 4513849"/>
              <a:gd name="connsiteY21" fmla="*/ 3145752 h 3145752"/>
              <a:gd name="connsiteX22" fmla="*/ 5078 w 4513849"/>
              <a:gd name="connsiteY22" fmla="*/ 248055 h 3145752"/>
              <a:gd name="connsiteX23" fmla="*/ 428232 w 4513849"/>
              <a:gd name="connsiteY23" fmla="*/ 243192 h 3145752"/>
              <a:gd name="connsiteX24" fmla="*/ 481735 w 4513849"/>
              <a:gd name="connsiteY24" fmla="*/ 170235 h 3145752"/>
              <a:gd name="connsiteX25" fmla="*/ 515781 w 4513849"/>
              <a:gd name="connsiteY25" fmla="*/ 111869 h 3145752"/>
              <a:gd name="connsiteX26" fmla="*/ 579011 w 4513849"/>
              <a:gd name="connsiteY26" fmla="*/ 58366 h 3145752"/>
              <a:gd name="connsiteX27" fmla="*/ 622786 w 4513849"/>
              <a:gd name="connsiteY27" fmla="*/ 38911 h 3145752"/>
              <a:gd name="connsiteX28" fmla="*/ 690879 w 4513849"/>
              <a:gd name="connsiteY28" fmla="*/ 0 h 3145752"/>
              <a:gd name="connsiteX29" fmla="*/ 724926 w 4513849"/>
              <a:gd name="connsiteY29" fmla="*/ 4864 h 3145752"/>
              <a:gd name="connsiteX30" fmla="*/ 758973 w 4513849"/>
              <a:gd name="connsiteY30" fmla="*/ 29183 h 3145752"/>
              <a:gd name="connsiteX31" fmla="*/ 758973 w 4513849"/>
              <a:gd name="connsiteY31" fmla="*/ 29183 h 3145752"/>
              <a:gd name="connsiteX32" fmla="*/ 865977 w 4513849"/>
              <a:gd name="connsiteY32" fmla="*/ 29183 h 3145752"/>
              <a:gd name="connsiteX33" fmla="*/ 987573 w 4513849"/>
              <a:gd name="connsiteY33" fmla="*/ 24320 h 3145752"/>
              <a:gd name="connsiteX34" fmla="*/ 1036211 w 4513849"/>
              <a:gd name="connsiteY34" fmla="*/ 82686 h 3145752"/>
              <a:gd name="connsiteX35" fmla="*/ 1036211 w 4513849"/>
              <a:gd name="connsiteY35" fmla="*/ 82686 h 3145752"/>
              <a:gd name="connsiteX36" fmla="*/ 1075122 w 4513849"/>
              <a:gd name="connsiteY36" fmla="*/ 179962 h 3145752"/>
              <a:gd name="connsiteX37" fmla="*/ 1118896 w 4513849"/>
              <a:gd name="connsiteY37" fmla="*/ 214008 h 314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13849" h="3145752">
                <a:moveTo>
                  <a:pt x="1118896" y="214008"/>
                </a:moveTo>
                <a:lnTo>
                  <a:pt x="1269675" y="282103"/>
                </a:lnTo>
                <a:lnTo>
                  <a:pt x="1547525" y="603407"/>
                </a:lnTo>
                <a:lnTo>
                  <a:pt x="2019928" y="602183"/>
                </a:lnTo>
                <a:lnTo>
                  <a:pt x="2325126" y="272375"/>
                </a:lnTo>
                <a:lnTo>
                  <a:pt x="2558590" y="262647"/>
                </a:lnTo>
                <a:lnTo>
                  <a:pt x="2612092" y="179962"/>
                </a:lnTo>
                <a:cubicBezTo>
                  <a:pt x="2625062" y="171856"/>
                  <a:pt x="2638277" y="164127"/>
                  <a:pt x="2651003" y="155643"/>
                </a:cubicBezTo>
                <a:cubicBezTo>
                  <a:pt x="2657748" y="151147"/>
                  <a:pt x="2663078" y="144406"/>
                  <a:pt x="2670458" y="141052"/>
                </a:cubicBezTo>
                <a:cubicBezTo>
                  <a:pt x="2681203" y="136168"/>
                  <a:pt x="2693308" y="135057"/>
                  <a:pt x="2704505" y="131324"/>
                </a:cubicBezTo>
                <a:cubicBezTo>
                  <a:pt x="2707944" y="130178"/>
                  <a:pt x="2710990" y="128081"/>
                  <a:pt x="2714232" y="126460"/>
                </a:cubicBezTo>
                <a:lnTo>
                  <a:pt x="2714232" y="126460"/>
                </a:lnTo>
                <a:lnTo>
                  <a:pt x="2787190" y="58366"/>
                </a:lnTo>
                <a:lnTo>
                  <a:pt x="2923377" y="29183"/>
                </a:lnTo>
                <a:lnTo>
                  <a:pt x="3088747" y="4864"/>
                </a:lnTo>
                <a:lnTo>
                  <a:pt x="3200615" y="68094"/>
                </a:lnTo>
                <a:lnTo>
                  <a:pt x="3322211" y="131324"/>
                </a:lnTo>
                <a:lnTo>
                  <a:pt x="3380577" y="218873"/>
                </a:lnTo>
                <a:lnTo>
                  <a:pt x="3579994" y="243192"/>
                </a:lnTo>
                <a:lnTo>
                  <a:pt x="4499258" y="243192"/>
                </a:lnTo>
                <a:cubicBezTo>
                  <a:pt x="4504122" y="1209473"/>
                  <a:pt x="4508985" y="2175754"/>
                  <a:pt x="4513849" y="3142035"/>
                </a:cubicBezTo>
                <a:lnTo>
                  <a:pt x="215" y="3145752"/>
                </a:lnTo>
                <a:cubicBezTo>
                  <a:pt x="-1407" y="2190820"/>
                  <a:pt x="6700" y="1202987"/>
                  <a:pt x="5078" y="248055"/>
                </a:cubicBezTo>
                <a:lnTo>
                  <a:pt x="428232" y="243192"/>
                </a:lnTo>
                <a:lnTo>
                  <a:pt x="481735" y="170235"/>
                </a:lnTo>
                <a:lnTo>
                  <a:pt x="515781" y="111869"/>
                </a:lnTo>
                <a:lnTo>
                  <a:pt x="579011" y="58366"/>
                </a:lnTo>
                <a:cubicBezTo>
                  <a:pt x="593603" y="51881"/>
                  <a:pt x="608629" y="46297"/>
                  <a:pt x="622786" y="38911"/>
                </a:cubicBezTo>
                <a:cubicBezTo>
                  <a:pt x="645963" y="26819"/>
                  <a:pt x="690879" y="0"/>
                  <a:pt x="690879" y="0"/>
                </a:cubicBezTo>
                <a:cubicBezTo>
                  <a:pt x="702228" y="1621"/>
                  <a:pt x="714050" y="1239"/>
                  <a:pt x="724926" y="4864"/>
                </a:cubicBezTo>
                <a:cubicBezTo>
                  <a:pt x="741874" y="10514"/>
                  <a:pt x="748043" y="18254"/>
                  <a:pt x="758973" y="29183"/>
                </a:cubicBezTo>
                <a:lnTo>
                  <a:pt x="758973" y="29183"/>
                </a:lnTo>
                <a:lnTo>
                  <a:pt x="865977" y="29183"/>
                </a:lnTo>
                <a:lnTo>
                  <a:pt x="987573" y="24320"/>
                </a:lnTo>
                <a:cubicBezTo>
                  <a:pt x="1029348" y="76539"/>
                  <a:pt x="1011802" y="58277"/>
                  <a:pt x="1036211" y="82686"/>
                </a:cubicBezTo>
                <a:lnTo>
                  <a:pt x="1036211" y="82686"/>
                </a:lnTo>
                <a:lnTo>
                  <a:pt x="1075122" y="179962"/>
                </a:lnTo>
                <a:lnTo>
                  <a:pt x="1118896" y="21400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4A6C1D4-0A64-B252-CD15-122DE6C3269A}"/>
              </a:ext>
            </a:extLst>
          </p:cNvPr>
          <p:cNvCxnSpPr>
            <a:cxnSpLocks/>
          </p:cNvCxnSpPr>
          <p:nvPr/>
        </p:nvCxnSpPr>
        <p:spPr>
          <a:xfrm>
            <a:off x="5887985" y="1967860"/>
            <a:ext cx="743150" cy="188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4CD8449-CE4D-7ECB-7E1E-B50230C72E84}"/>
              </a:ext>
            </a:extLst>
          </p:cNvPr>
          <p:cNvCxnSpPr>
            <a:cxnSpLocks/>
          </p:cNvCxnSpPr>
          <p:nvPr/>
        </p:nvCxnSpPr>
        <p:spPr>
          <a:xfrm flipV="1">
            <a:off x="6631135" y="1587689"/>
            <a:ext cx="342126" cy="5519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олилиния: фигура 61">
            <a:extLst>
              <a:ext uri="{FF2B5EF4-FFF2-40B4-BE49-F238E27FC236}">
                <a16:creationId xmlns:a16="http://schemas.microsoft.com/office/drawing/2014/main" id="{7FE4FFF7-3F90-BA63-9B94-258BCF52F417}"/>
              </a:ext>
            </a:extLst>
          </p:cNvPr>
          <p:cNvSpPr/>
          <p:nvPr/>
        </p:nvSpPr>
        <p:spPr>
          <a:xfrm rot="21181258">
            <a:off x="6102321" y="1951193"/>
            <a:ext cx="293390" cy="103945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8097F83E-6312-996E-3F86-F12365EA93F5}"/>
              </a:ext>
            </a:extLst>
          </p:cNvPr>
          <p:cNvSpPr/>
          <p:nvPr/>
        </p:nvSpPr>
        <p:spPr>
          <a:xfrm rot="21181258" flipH="1" flipV="1">
            <a:off x="6101228" y="2086316"/>
            <a:ext cx="293390" cy="103945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id="{D0B5CA27-2D73-F153-3798-A64B0349AD6A}"/>
              </a:ext>
            </a:extLst>
          </p:cNvPr>
          <p:cNvSpPr/>
          <p:nvPr/>
        </p:nvSpPr>
        <p:spPr>
          <a:xfrm rot="19551521" flipH="1">
            <a:off x="6580811" y="1791780"/>
            <a:ext cx="293390" cy="103945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A0CD562D-1C77-6CFC-99E8-4DF3A62B7D5E}"/>
              </a:ext>
            </a:extLst>
          </p:cNvPr>
          <p:cNvSpPr/>
          <p:nvPr/>
        </p:nvSpPr>
        <p:spPr>
          <a:xfrm rot="19551521" flipV="1">
            <a:off x="6738281" y="1846068"/>
            <a:ext cx="293390" cy="103945"/>
          </a:xfrm>
          <a:custGeom>
            <a:avLst/>
            <a:gdLst>
              <a:gd name="connsiteX0" fmla="*/ 523415 w 567559"/>
              <a:gd name="connsiteY0" fmla="*/ 201799 h 201799"/>
              <a:gd name="connsiteX1" fmla="*/ 0 w 567559"/>
              <a:gd name="connsiteY1" fmla="*/ 6307 h 201799"/>
              <a:gd name="connsiteX2" fmla="*/ 309004 w 567559"/>
              <a:gd name="connsiteY2" fmla="*/ 0 h 201799"/>
              <a:gd name="connsiteX3" fmla="*/ 252248 w 567559"/>
              <a:gd name="connsiteY3" fmla="*/ 44144 h 201799"/>
              <a:gd name="connsiteX4" fmla="*/ 567559 w 567559"/>
              <a:gd name="connsiteY4" fmla="*/ 100900 h 201799"/>
              <a:gd name="connsiteX5" fmla="*/ 523415 w 567559"/>
              <a:gd name="connsiteY5" fmla="*/ 201799 h 20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59" h="201799">
                <a:moveTo>
                  <a:pt x="523415" y="201799"/>
                </a:moveTo>
                <a:lnTo>
                  <a:pt x="0" y="6307"/>
                </a:lnTo>
                <a:lnTo>
                  <a:pt x="309004" y="0"/>
                </a:lnTo>
                <a:lnTo>
                  <a:pt x="252248" y="44144"/>
                </a:lnTo>
                <a:lnTo>
                  <a:pt x="567559" y="100900"/>
                </a:lnTo>
                <a:lnTo>
                  <a:pt x="523415" y="20179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7B2ABC-9046-6A89-CB2F-1798BD281E57}"/>
              </a:ext>
            </a:extLst>
          </p:cNvPr>
          <p:cNvSpPr txBox="1"/>
          <p:nvPr/>
        </p:nvSpPr>
        <p:spPr>
          <a:xfrm>
            <a:off x="6261473" y="1501412"/>
            <a:ext cx="465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37E3110-201A-7E7B-1CB9-5577C28C024D}"/>
              </a:ext>
            </a:extLst>
          </p:cNvPr>
          <p:cNvCxnSpPr/>
          <p:nvPr/>
        </p:nvCxnSpPr>
        <p:spPr>
          <a:xfrm flipV="1">
            <a:off x="6459181" y="1067793"/>
            <a:ext cx="0" cy="197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445A2DE0-F63B-9B00-4612-4A9E3DBBAA79}"/>
              </a:ext>
            </a:extLst>
          </p:cNvPr>
          <p:cNvCxnSpPr/>
          <p:nvPr/>
        </p:nvCxnSpPr>
        <p:spPr>
          <a:xfrm flipV="1">
            <a:off x="6611581" y="1094358"/>
            <a:ext cx="0" cy="197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BFB89558-3D2E-DDA1-E34A-BBBBDB3F15E4}"/>
              </a:ext>
            </a:extLst>
          </p:cNvPr>
          <p:cNvCxnSpPr/>
          <p:nvPr/>
        </p:nvCxnSpPr>
        <p:spPr>
          <a:xfrm flipV="1">
            <a:off x="6763981" y="1095756"/>
            <a:ext cx="0" cy="197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9498E0A9-98C8-8A74-8989-52F141BF9F02}"/>
              </a:ext>
            </a:extLst>
          </p:cNvPr>
          <p:cNvCxnSpPr/>
          <p:nvPr/>
        </p:nvCxnSpPr>
        <p:spPr>
          <a:xfrm flipV="1">
            <a:off x="6916381" y="1071987"/>
            <a:ext cx="0" cy="197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Звезда: 5 точек 88">
            <a:extLst>
              <a:ext uri="{FF2B5EF4-FFF2-40B4-BE49-F238E27FC236}">
                <a16:creationId xmlns:a16="http://schemas.microsoft.com/office/drawing/2014/main" id="{0E4B1490-6CDF-AA56-0DC7-21154F2A37DA}"/>
              </a:ext>
            </a:extLst>
          </p:cNvPr>
          <p:cNvSpPr/>
          <p:nvPr/>
        </p:nvSpPr>
        <p:spPr>
          <a:xfrm>
            <a:off x="6540801" y="2047372"/>
            <a:ext cx="252949" cy="2550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8AAE0-3FE8-BE35-F779-DA839402E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9" t="12647" r="32087" b="9510"/>
          <a:stretch/>
        </p:blipFill>
        <p:spPr>
          <a:xfrm>
            <a:off x="7609588" y="533652"/>
            <a:ext cx="4410775" cy="6253850"/>
          </a:xfrm>
          <a:prstGeom prst="rect">
            <a:avLst/>
          </a:prstGeom>
        </p:spPr>
      </p:pic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9AF7C6C4-0303-E9B4-C1FA-2DB90180018A}"/>
              </a:ext>
            </a:extLst>
          </p:cNvPr>
          <p:cNvSpPr/>
          <p:nvPr/>
        </p:nvSpPr>
        <p:spPr>
          <a:xfrm>
            <a:off x="9393137" y="3055600"/>
            <a:ext cx="186590" cy="14322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43D84-0185-E9C6-E8CB-9A65013FACFF}"/>
              </a:ext>
            </a:extLst>
          </p:cNvPr>
          <p:cNvSpPr txBox="1"/>
          <p:nvPr/>
        </p:nvSpPr>
        <p:spPr>
          <a:xfrm>
            <a:off x="1702528" y="-41314"/>
            <a:ext cx="9044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Тектоника Кузбасса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81F684-9808-09F7-780A-CBDCDBEE6012}"/>
              </a:ext>
            </a:extLst>
          </p:cNvPr>
          <p:cNvSpPr txBox="1"/>
          <p:nvPr/>
        </p:nvSpPr>
        <p:spPr>
          <a:xfrm>
            <a:off x="7454818" y="3622184"/>
            <a:ext cx="11982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Тырганский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(надвиг)</a:t>
            </a:r>
            <a:endParaRPr lang="ru-RU" sz="1400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98BD30-84D0-F39B-E2E6-94096762EB55}"/>
              </a:ext>
            </a:extLst>
          </p:cNvPr>
          <p:cNvCxnSpPr/>
          <p:nvPr/>
        </p:nvCxnSpPr>
        <p:spPr>
          <a:xfrm flipV="1">
            <a:off x="8653049" y="3355880"/>
            <a:ext cx="610667" cy="528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DB07CD-00BB-DC0A-99D0-5272E1DE4AD7}"/>
              </a:ext>
            </a:extLst>
          </p:cNvPr>
          <p:cNvSpPr txBox="1"/>
          <p:nvPr/>
        </p:nvSpPr>
        <p:spPr>
          <a:xfrm>
            <a:off x="282298" y="422728"/>
            <a:ext cx="665241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Присалаирская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характеризуется и широким распространением разрывных нарушений и напряженной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складчатостью линейного типа северо-западного простирания.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Юго-западные крылья их более крутые, чем северо-восточные, что объясняется тангенциальным давлением со стороны Салаира и уменьшением этого давления к северо-востоку. Наиболее крупные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Караканская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Соколовская и Успенская синклинали имеют протяженность 10– 15 км, ширина их – 3–4 км, высота – 0,9–1,5 км.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Соколовский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Иганинский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взбросо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-надвиги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отнесены к главным разломам. Для них характерны протяженность более 100 км и большие амплитуды смещения. Соколовский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взбросо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-надвиг в разрезе имеет волнистую форму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сместителя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падением на юго-запад под углами 20–40º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сопровождается зоной смятия мощностью до 100 м, вертикальная амплитуда смещения примерно постоянна и равна 1,5 км.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Сместитель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Иганинского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взбросо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-надвига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падает на юго-запад под углами 50–70º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амплитуда вертикального смещения колеблется в пределах от 0,4 до 0,8 км, мощность зоны смятия – до 100–200 м.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линейной складчатости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осадочном чехле исследуемого региона прямо соответствует режиму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горизонтального сжатия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ориентации максимального сжатия в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ЗЮЗ-ВСВ направлении 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косвенно свидетельствует о напряженном состоянии, близком к одноосному сжатию                               .</a:t>
            </a:r>
          </a:p>
          <a:p>
            <a:pPr algn="just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Механизм очага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Бачатского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землетрясения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представляет собой взброс с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нодальными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плоскостями, имеющими согласно Global CMT ССЗ-ЮЮВ простирание. Одна из этих плоскостей круто погружена на ЗЮЗ, а другая полого – на ВСВ. Наиболее вероятно связать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Бачатское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землетрясение с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Афонино-Кисилевской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системой взбросов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имеющих в диапазоне глубин до 3 км близкое простирание. 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DB266E-6481-6355-E4D1-C2CD2BFA6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8" t="40211" r="31746" b="26032"/>
          <a:stretch/>
        </p:blipFill>
        <p:spPr>
          <a:xfrm>
            <a:off x="7071208" y="2761926"/>
            <a:ext cx="722547" cy="727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E0C4AC-87AE-4EDC-3475-84C6FFAAB1FB}"/>
                  </a:ext>
                </a:extLst>
              </p:cNvPr>
              <p:cNvSpPr txBox="1"/>
              <p:nvPr/>
            </p:nvSpPr>
            <p:spPr>
              <a:xfrm>
                <a:off x="3570889" y="4457478"/>
                <a:ext cx="1764159" cy="326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4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  <m:sup/>
                    </m:sSubSup>
                    <m:r>
                      <a:rPr lang="ru-RU" sz="1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400" b="0" i="0" smtClean="0">
                        <a:latin typeface="Cambria Math" panose="02040503050406030204" pitchFamily="18" charset="0"/>
                      </a:rPr>
                      <m:t>0.5−1.0</m:t>
                    </m:r>
                  </m:oMath>
                </a14:m>
                <a:r>
                  <a:rPr lang="ru-RU" sz="14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E0C4AC-87AE-4EDC-3475-84C6FFAAB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889" y="4457478"/>
                <a:ext cx="1764159" cy="326180"/>
              </a:xfrm>
              <a:prstGeom prst="rect">
                <a:avLst/>
              </a:prstGeom>
              <a:blipFill>
                <a:blip r:embed="rId4"/>
                <a:stretch>
                  <a:fillRect b="-203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98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4068</TotalTime>
  <Words>2625</Words>
  <Application>Microsoft Office PowerPoint</Application>
  <PresentationFormat>Широкоэкранный</PresentationFormat>
  <Paragraphs>326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Хрупкое разрушение массива связано не с достижением какого-то одного  напряжения предельного значения, а с достижением предельного состояния.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5651</dc:creator>
  <cp:lastModifiedBy>5651</cp:lastModifiedBy>
  <cp:revision>34</cp:revision>
  <dcterms:created xsi:type="dcterms:W3CDTF">2022-06-16T18:02:13Z</dcterms:created>
  <dcterms:modified xsi:type="dcterms:W3CDTF">2022-06-21T11:05:56Z</dcterms:modified>
</cp:coreProperties>
</file>