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497" r:id="rId2"/>
    <p:sldId id="514" r:id="rId3"/>
    <p:sldId id="546" r:id="rId4"/>
    <p:sldId id="506" r:id="rId5"/>
    <p:sldId id="537" r:id="rId6"/>
    <p:sldId id="532" r:id="rId7"/>
    <p:sldId id="520" r:id="rId8"/>
    <p:sldId id="517" r:id="rId9"/>
    <p:sldId id="533" r:id="rId10"/>
    <p:sldId id="494" r:id="rId11"/>
    <p:sldId id="544" r:id="rId12"/>
    <p:sldId id="536" r:id="rId13"/>
    <p:sldId id="539" r:id="rId14"/>
    <p:sldId id="540" r:id="rId15"/>
    <p:sldId id="541" r:id="rId16"/>
    <p:sldId id="542" r:id="rId17"/>
    <p:sldId id="543" r:id="rId18"/>
    <p:sldId id="487" r:id="rId19"/>
    <p:sldId id="531" r:id="rId20"/>
  </p:sldIdLst>
  <p:sldSz cx="9144000" cy="6858000" type="screen4x3"/>
  <p:notesSz cx="6735763" cy="9799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0066"/>
    <a:srgbClr val="FFFFFF"/>
    <a:srgbClr val="006666"/>
    <a:srgbClr val="009999"/>
    <a:srgbClr val="0000FF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15" autoAdjust="0"/>
  </p:normalViewPr>
  <p:slideViewPr>
    <p:cSldViewPr>
      <p:cViewPr>
        <p:scale>
          <a:sx n="58" d="100"/>
          <a:sy n="58" d="100"/>
        </p:scale>
        <p:origin x="-1138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4288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4288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1C88554-ABC4-48E0-8C43-32BB42FAF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609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4288" y="0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30250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27563"/>
            <a:ext cx="4948237" cy="4467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4288" y="9337675"/>
            <a:ext cx="2924175" cy="487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2699590-E745-4DFD-9655-EEF93A4773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6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33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93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99590-E745-4DFD-9655-EEF93A4773A7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05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9D5750-F515-4707-9F40-DE5C566B3A78}" type="slidenum">
              <a:rPr lang="ru-RU" altLang="ru-RU" smtClean="0">
                <a:latin typeface="Times New Roman" panose="02020603050405020304" pitchFamily="18" charset="0"/>
              </a:rPr>
              <a:pPr/>
              <a:t>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9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9D5750-F515-4707-9F40-DE5C566B3A78}" type="slidenum">
              <a:rPr lang="ru-RU" altLang="ru-RU" smtClean="0">
                <a:latin typeface="Times New Roman" panose="02020603050405020304" pitchFamily="18" charset="0"/>
              </a:rPr>
              <a:pPr/>
              <a:t>8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9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1676400" cy="6858000"/>
          </a:xfrm>
          <a:custGeom>
            <a:avLst/>
            <a:gdLst>
              <a:gd name="T0" fmla="*/ 0 w 1393"/>
              <a:gd name="T1" fmla="*/ 0 h 4320"/>
              <a:gd name="T2" fmla="*/ 2147483646 w 1393"/>
              <a:gd name="T3" fmla="*/ 2147483646 h 4320"/>
              <a:gd name="T4" fmla="*/ 2147483646 w 1393"/>
              <a:gd name="T5" fmla="*/ 2147483646 h 4320"/>
              <a:gd name="T6" fmla="*/ 0 w 1393"/>
              <a:gd name="T7" fmla="*/ 2147483646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154113" cy="6873875"/>
          </a:xfrm>
          <a:custGeom>
            <a:avLst/>
            <a:gdLst>
              <a:gd name="T0" fmla="*/ 0 w 959"/>
              <a:gd name="T1" fmla="*/ 0 h 4330"/>
              <a:gd name="T2" fmla="*/ 2147483646 w 959"/>
              <a:gd name="T3" fmla="*/ 2147483646 h 4330"/>
              <a:gd name="T4" fmla="*/ 2147483646 w 959"/>
              <a:gd name="T5" fmla="*/ 2147483646 h 4330"/>
              <a:gd name="T6" fmla="*/ 0 w 959"/>
              <a:gd name="T7" fmla="*/ 2147483646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35226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2269" name="Rectangle 1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00200" y="4495800"/>
            <a:ext cx="6781800" cy="914400"/>
          </a:xfrm>
          <a:prstGeom prst="rect">
            <a:avLst/>
          </a:prstGeom>
          <a:noFill/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CCE5E99-611C-4EBD-90D3-C8753C4B682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64BF8-05B6-4B1F-9C2B-DFA6AA3B8C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132012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EC559-09D3-41E0-8072-6FF67CD358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FC73E-7CBC-4F6C-83CD-0C155BE545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C065A-FC28-4A6F-BB50-1022EC5E94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52E0B-6E3B-4159-A430-6B40651315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FB303-D809-44C6-87D4-6C5463BD2D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ADCA3-7A5A-4BE9-8068-6BA826B688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C2F5C-D63C-4411-8858-EB5B2809D7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AE1AB-46E3-4EDC-9D6F-0F125C14DD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9AD2A-2E60-4386-A687-4F6FF95A341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C2DF5-0401-4264-ABC4-989F5C3A3C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A87E3-654D-4FF0-A254-0A2FA7D80E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7FD29-0013-4F7A-B70C-EA2C592DD5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616BD-1E61-4E67-AF49-5DBB40D4FDB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7696200" y="6172200"/>
            <a:ext cx="1447800" cy="685800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697788" y="6400800"/>
            <a:ext cx="1446212" cy="457200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2413" cy="9906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4518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51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1638" y="6477000"/>
            <a:ext cx="9699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>
                <a:solidFill>
                  <a:schemeClr val="tx2"/>
                </a:solidFill>
              </a:defRPr>
            </a:lvl1pPr>
          </a:lstStyle>
          <a:p>
            <a:fld id="{A3ED2CCD-9A79-487A-9461-86C60D67CAD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51243" name="Rectangle 11"/>
          <p:cNvSpPr>
            <a:spLocks noChangeArrowheads="1"/>
          </p:cNvSpPr>
          <p:nvPr userDrawn="1"/>
        </p:nvSpPr>
        <p:spPr bwMode="auto">
          <a:xfrm>
            <a:off x="0" y="0"/>
            <a:ext cx="304800" cy="9906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19050" cap="sq">
            <a:solidFill>
              <a:srgbClr val="003366"/>
            </a:solidFill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4C6031-FAF9-4AF5-AFB2-F8FAE0F71CA6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8775" y="188640"/>
            <a:ext cx="8785225" cy="690562"/>
          </a:xfrm>
        </p:spPr>
        <p:txBody>
          <a:bodyPr/>
          <a:lstStyle/>
          <a:p>
            <a:pPr marL="0" indent="0">
              <a:defRPr/>
            </a:pPr>
            <a:r>
              <a:rPr lang="ru-RU" sz="2400" i="1" baseline="30000" dirty="0" smtClean="0"/>
              <a:t>1</a:t>
            </a:r>
            <a:r>
              <a:rPr lang="ru-RU" sz="2400" i="1" dirty="0" smtClean="0"/>
              <a:t>Институт горного дела СО РАН</a:t>
            </a:r>
            <a:r>
              <a:rPr lang="en-US" sz="2400" i="1" dirty="0" smtClean="0"/>
              <a:t>, </a:t>
            </a:r>
            <a:r>
              <a:rPr lang="ru-RU" sz="2400" i="1" dirty="0" smtClean="0"/>
              <a:t>Новосибирск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baseline="30000" dirty="0" smtClean="0"/>
              <a:t>2</a:t>
            </a:r>
            <a:r>
              <a:rPr lang="ru-RU" sz="2400" i="1" dirty="0" smtClean="0"/>
              <a:t>Геологический </a:t>
            </a:r>
            <a:r>
              <a:rPr lang="ru-RU" sz="2400" i="1" dirty="0"/>
              <a:t>институт РАН</a:t>
            </a:r>
            <a:r>
              <a:rPr lang="ru-RU" sz="2400" i="1" dirty="0" smtClean="0"/>
              <a:t>, Москва</a:t>
            </a:r>
            <a:endParaRPr lang="ru-RU" sz="2400" i="1" cap="all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772816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>Моделирование локализации сдвигов и перехода </a:t>
            </a:r>
            <a:r>
              <a:rPr lang="ru-RU" sz="3000" b="1" dirty="0" err="1" smtClean="0">
                <a:solidFill>
                  <a:srgbClr val="0070C0"/>
                </a:solidFill>
                <a:latin typeface="+mn-lt"/>
              </a:rPr>
              <a:t>геосреды</a:t>
            </a:r>
            <a:r>
              <a:rPr lang="ru-RU" sz="3000" b="1" dirty="0" smtClean="0">
                <a:solidFill>
                  <a:srgbClr val="0070C0"/>
                </a:solidFill>
                <a:latin typeface="+mn-lt"/>
              </a:rPr>
              <a:t> к неустойчивым режимам деформирования методом дискретных элементов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000" b="1" dirty="0" smtClean="0">
              <a:solidFill>
                <a:srgbClr val="0070C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0070C0"/>
                </a:solidFill>
                <a:latin typeface="+mn-lt"/>
              </a:rPr>
              <a:t>Журкина</a:t>
            </a:r>
            <a:r>
              <a:rPr lang="ru-RU" sz="3200" baseline="30000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ru-RU" sz="3000" dirty="0" smtClean="0">
                <a:solidFill>
                  <a:srgbClr val="0070C0"/>
                </a:solidFill>
                <a:latin typeface="+mn-lt"/>
              </a:rPr>
              <a:t> Д.С., Клишин</a:t>
            </a:r>
            <a:r>
              <a:rPr lang="ru-RU" sz="3200" baseline="30000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ru-RU" sz="3000" dirty="0" smtClean="0">
                <a:solidFill>
                  <a:srgbClr val="0070C0"/>
                </a:solidFill>
                <a:latin typeface="+mn-lt"/>
              </a:rPr>
              <a:t>, С.В., Лавриков</a:t>
            </a:r>
            <a:r>
              <a:rPr lang="ru-RU" sz="3200" baseline="30000" dirty="0" smtClean="0">
                <a:solidFill>
                  <a:srgbClr val="0070C0"/>
                </a:solidFill>
                <a:latin typeface="+mn-lt"/>
              </a:rPr>
              <a:t>1</a:t>
            </a:r>
            <a:r>
              <a:rPr lang="ru-RU" sz="3000" dirty="0" smtClean="0">
                <a:solidFill>
                  <a:srgbClr val="0070C0"/>
                </a:solidFill>
                <a:latin typeface="+mn-lt"/>
              </a:rPr>
              <a:t> С.В, Леонов</a:t>
            </a:r>
            <a:r>
              <a:rPr lang="ru-RU" sz="3200" baseline="30000" dirty="0" smtClean="0">
                <a:solidFill>
                  <a:srgbClr val="0070C0"/>
                </a:solidFill>
                <a:latin typeface="+mn-lt"/>
              </a:rPr>
              <a:t>2</a:t>
            </a:r>
            <a:r>
              <a:rPr lang="ru-RU" sz="3000" dirty="0" smtClean="0">
                <a:solidFill>
                  <a:srgbClr val="0070C0"/>
                </a:solidFill>
                <a:latin typeface="+mn-lt"/>
              </a:rPr>
              <a:t> М.Г.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09000" cy="431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+mn-lt"/>
              </a:rPr>
              <a:t>Сдвиг в условиях подавления </a:t>
            </a:r>
            <a:r>
              <a:rPr lang="ru-RU" sz="2400" dirty="0" err="1" smtClean="0">
                <a:latin typeface="+mn-lt"/>
              </a:rPr>
              <a:t>дилатансии</a:t>
            </a:r>
            <a:endParaRPr lang="ru-RU" sz="2400" dirty="0">
              <a:latin typeface="+mn-lt"/>
            </a:endParaRP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172400" y="6453336"/>
            <a:ext cx="587375" cy="285750"/>
          </a:xfrm>
          <a:noFill/>
        </p:spPr>
        <p:txBody>
          <a:bodyPr/>
          <a:lstStyle/>
          <a:p>
            <a:fld id="{2C9E1BF3-771A-4A89-B115-D76BE980EDD0}" type="slidenum">
              <a:rPr lang="ru-RU" altLang="ru-RU" sz="1500"/>
              <a:pPr/>
              <a:t>10</a:t>
            </a:fld>
            <a:endParaRPr lang="ru-RU" altLang="ru-RU" sz="1500" dirty="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411413" y="43703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2303748" y="537321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Рис.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3.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Схема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деформирования в условиях подавления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дилатансии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1196752"/>
            <a:ext cx="8712968" cy="79208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Проведем численное моделирование сдвига образца в условиях подавления </a:t>
            </a:r>
            <a:r>
              <a:rPr lang="ru-RU" sz="2000" dirty="0" err="1" smtClean="0"/>
              <a:t>дилатансии</a:t>
            </a:r>
            <a:r>
              <a:rPr lang="ru-RU" sz="2000" dirty="0" smtClean="0"/>
              <a:t> (объем при деформировании остается неизменным).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096344" cy="2867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509000" cy="4318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+mn-lt"/>
              </a:rPr>
              <a:t>Сдвиг в условиях подавления </a:t>
            </a:r>
            <a:r>
              <a:rPr lang="ru-RU" sz="2400" dirty="0" err="1" smtClean="0">
                <a:latin typeface="+mn-lt"/>
              </a:rPr>
              <a:t>дилатансии</a:t>
            </a:r>
            <a:endParaRPr lang="ru-RU" sz="2400" dirty="0">
              <a:latin typeface="+mn-lt"/>
            </a:endParaRP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172400" y="6453336"/>
            <a:ext cx="587375" cy="285750"/>
          </a:xfrm>
          <a:noFill/>
        </p:spPr>
        <p:txBody>
          <a:bodyPr/>
          <a:lstStyle/>
          <a:p>
            <a:fld id="{2C9E1BF3-771A-4A89-B115-D76BE980EDD0}" type="slidenum">
              <a:rPr lang="ru-RU" altLang="ru-RU" sz="1800"/>
              <a:pPr/>
              <a:t>11</a:t>
            </a:fld>
            <a:endParaRPr lang="ru-RU" altLang="ru-RU" sz="1400" dirty="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411413" y="43703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Скругленный прямоугольник 1"/>
              <p:cNvSpPr/>
              <p:nvPr/>
            </p:nvSpPr>
            <p:spPr bwMode="auto">
              <a:xfrm>
                <a:off x="107504" y="1412776"/>
                <a:ext cx="4392488" cy="1944216"/>
              </a:xfrm>
              <a:prstGeom prst="round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𝒄𝒐𝒏𝒔𝒕</m:t>
                      </m:r>
                      <m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𝝀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𝒄𝒐𝒏𝒔𝒕</m:t>
                      </m:r>
                      <m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kumimoji="0" lang="en-US" sz="2000" b="1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𝒛</m:t>
                        </m:r>
                      </m:sub>
                    </m:sSub>
                    <m:d>
                      <m:dPr>
                        <m:ctrlP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kumimoji="0" lang="en-US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  <m: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𝒕</m:t>
                        </m:r>
                      </m:den>
                    </m:f>
                    <m:d>
                      <m:dPr>
                        <m:ctrlP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kumimoji="0" lang="en-US" sz="20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𝝀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&gt;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, 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𝝀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=−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𝟏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Скругленный 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412776"/>
                <a:ext cx="4392488" cy="194421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99992" y="141277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Скорости движения стенок емкости (каждая вдоль своей нормали) по направлению к центру емкости., при которых во время деформирования образца объем емкости остается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постоянным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ый прямоугольник 9"/>
              <p:cNvSpPr/>
              <p:nvPr/>
            </p:nvSpPr>
            <p:spPr bwMode="auto">
              <a:xfrm>
                <a:off x="1763688" y="4005064"/>
                <a:ext cx="5832648" cy="2088232"/>
              </a:xfrm>
              <a:prstGeom prst="round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2000" b="1" dirty="0" smtClean="0">
                    <a:solidFill>
                      <a:schemeClr val="tx1"/>
                    </a:solidFill>
                  </a:rPr>
                  <a:t>Пример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𝝀</m:t>
                    </m:r>
                    <m:r>
                      <a: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  <m:r>
                      <a: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:</m:t>
                    </m:r>
                  </m:oMath>
                </a14:m>
                <a:endParaRPr kumimoji="0" lang="en-US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&gt;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&lt;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𝟎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en-US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kumimoji="0" lang="en-US" sz="2000" b="1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Скругленный 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4005064"/>
                <a:ext cx="5832648" cy="208823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47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5760640" cy="431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400" dirty="0">
                <a:latin typeface="+mn-lt"/>
              </a:rPr>
              <a:t>Предел упругости и пластический сдвиг в стесненных условиях</a:t>
            </a:r>
          </a:p>
        </p:txBody>
      </p:sp>
      <p:sp>
        <p:nvSpPr>
          <p:cNvPr id="8196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172400" y="6453336"/>
            <a:ext cx="587375" cy="285750"/>
          </a:xfrm>
          <a:noFill/>
        </p:spPr>
        <p:txBody>
          <a:bodyPr/>
          <a:lstStyle/>
          <a:p>
            <a:fld id="{2C9E1BF3-771A-4A89-B115-D76BE980EDD0}" type="slidenum">
              <a:rPr lang="ru-RU" altLang="ru-RU"/>
              <a:pPr/>
              <a:t>12</a:t>
            </a:fld>
            <a:endParaRPr lang="ru-RU" altLang="ru-RU" dirty="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2411413" y="437038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604449" cy="4507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560000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+mn-lt"/>
              </a:rPr>
              <a:t>Рис.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4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. Диаграмма нагружения (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OABCDE)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и разгрузки (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AF, BG, CH, DK, EL)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образца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при сдвиге в стесненных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964392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</a:rPr>
              <a:t>Результаты расчетов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ADCA3-7A5A-4BE9-8068-6BA826B6886C}" type="slidenum">
              <a:rPr lang="ru-RU" altLang="ru-RU" smtClean="0"/>
              <a:pPr/>
              <a:t>13</a:t>
            </a:fld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731" y="5388298"/>
                <a:ext cx="8967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Рис.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5. 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Смещения в сечении плоскостью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 в момент времени, соответствующий 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точке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 B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на диаграмме (см. рис. </a:t>
                </a:r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4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):</a:t>
                </a:r>
                <a:endParaRPr lang="en-US" sz="2000" dirty="0" smtClean="0">
                  <a:solidFill>
                    <a:srgbClr val="0070C0"/>
                  </a:solidFill>
                  <a:latin typeface="+mn-lt"/>
                </a:endParaRPr>
              </a:p>
              <a:p>
                <a:pPr algn="just"/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а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) – смещение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, б) – смещение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31" y="5388298"/>
                <a:ext cx="8967708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748" t="-2994" r="-680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56550" y="122862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a)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1228622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б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7828" name="Picture 4" descr="E:\Figure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5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96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:\Figure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5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latin typeface="Times New Roman"/>
              </a:rPr>
              <a:t>Результаты расчетов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ADCA3-7A5A-4BE9-8068-6BA826B6886C}" type="slidenum">
              <a:rPr lang="ru-RU" altLang="ru-RU" smtClean="0"/>
              <a:pPr/>
              <a:t>14</a:t>
            </a:fld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272" y="5324918"/>
                <a:ext cx="89677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Рис.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6.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 Смещения в сечении плоскостью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 в момент времени, соответствующий 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точке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 D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  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на диаграмме (см. рис. 2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):</a:t>
                </a:r>
              </a:p>
              <a:p>
                <a:pPr algn="just"/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а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) – смещение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, 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б) – 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сме</a:t>
                </a:r>
                <a:r>
                  <a:rPr lang="ru-RU" sz="2000" dirty="0">
                    <a:solidFill>
                      <a:srgbClr val="0070C0"/>
                    </a:solidFill>
                    <a:latin typeface="+mn-lt"/>
                  </a:rPr>
                  <a:t>щ</a:t>
                </a:r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rgbClr val="0070C0"/>
                    </a:solidFill>
                    <a:latin typeface="+mn-lt"/>
                  </a:rPr>
                  <a:t>.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+mn-lt"/>
                  </a:rPr>
                  <a:t> </a:t>
                </a:r>
                <a:endParaRPr lang="ru-RU" sz="20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2" y="5324918"/>
                <a:ext cx="8967708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748" t="-3012" r="-680" b="-10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95299" y="126892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26876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+mn-lt"/>
              </a:rPr>
              <a:t>б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8852" name="Picture 4" descr="E:\Figure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281"/>
            <a:ext cx="7703840" cy="35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251520" y="1052736"/>
            <a:ext cx="8784976" cy="108012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</a:rPr>
              <a:t>Сдвиг в условиях </a:t>
            </a:r>
            <a:r>
              <a:rPr lang="ru-RU" sz="2400" dirty="0" err="1" smtClean="0">
                <a:latin typeface="+mn-lt"/>
              </a:rPr>
              <a:t>дилатансионного</a:t>
            </a:r>
            <a:r>
              <a:rPr lang="ru-RU" sz="2400" dirty="0" smtClean="0">
                <a:latin typeface="+mn-lt"/>
              </a:rPr>
              <a:t> изменения объема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ADCA3-7A5A-4BE9-8068-6BA826B6886C}" type="slidenum">
              <a:rPr lang="ru-RU" altLang="ru-RU" smtClean="0"/>
              <a:pPr/>
              <a:t>15</a:t>
            </a:fld>
            <a:endParaRPr lang="ru-RU" alt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777469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112" y="5517232"/>
            <a:ext cx="393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+mn-lt"/>
              </a:rPr>
              <a:t>Рис.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7.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Схема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деформирования в условиях постоянного бокового поджатия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3528" y="1118595"/>
                <a:ext cx="8712968" cy="94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Проведем численное моделирование сдвига образца в условиях </a:t>
                </a:r>
                <a:r>
                  <a:rPr lang="ru-RU" dirty="0" err="1">
                    <a:solidFill>
                      <a:schemeClr val="tx1"/>
                    </a:solidFill>
                    <a:latin typeface="+mn-lt"/>
                  </a:rPr>
                  <a:t>дилатансионного</a:t>
                </a:r>
                <a:r>
                  <a:rPr lang="ru-RU" dirty="0">
                    <a:solidFill>
                      <a:schemeClr val="tx1"/>
                    </a:solidFill>
                    <a:latin typeface="+mn-lt"/>
                  </a:rPr>
                  <a:t> изменения </a:t>
                </a:r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объема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+mn-lt"/>
                  </a:rPr>
                  <a:t>на пяти различных образцов, в которых заданы различные параметры трения между частицами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÷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60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. </a:t>
                </a:r>
                <a:endParaRPr lang="ru-RU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18595"/>
                <a:ext cx="8712968" cy="948401"/>
              </a:xfrm>
              <a:prstGeom prst="rect">
                <a:avLst/>
              </a:prstGeom>
              <a:blipFill rotWithShape="1">
                <a:blip r:embed="rId3"/>
                <a:stretch>
                  <a:fillRect l="-560" t="-3205" r="-630" b="-6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 bwMode="auto">
              <a:xfrm>
                <a:off x="5436096" y="3423228"/>
                <a:ext cx="3096344" cy="792088"/>
              </a:xfrm>
              <a:prstGeom prst="round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𝒚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𝟐</m:t>
                      </m:r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𝑴𝑷𝒂</m:t>
                      </m:r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3423228"/>
                <a:ext cx="3096344" cy="7920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latin typeface="Times New Roman"/>
              </a:rPr>
              <a:t>Результаты расчетов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ADCA3-7A5A-4BE9-8068-6BA826B6886C}" type="slidenum">
              <a:rPr lang="ru-RU" altLang="ru-RU" smtClean="0"/>
              <a:pPr/>
              <a:t>16</a:t>
            </a:fld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221088"/>
            <a:ext cx="872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+mn-lt"/>
              </a:rPr>
              <a:t>Рис.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8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Диаграммы нагружения образца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а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 и относительное изменение его объема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б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 в процессе деформирования для значений угла внешнего сухого трения между частицами 0° (график с номером 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0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), 15°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), 30°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2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), 45°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3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 и 60°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4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 algn="just"/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6384"/>
            <a:ext cx="8721525" cy="24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0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latin typeface="Times New Roman"/>
              </a:rPr>
              <a:t>Результаты расчетов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ADCA3-7A5A-4BE9-8068-6BA826B6886C}" type="slidenum">
              <a:rPr lang="ru-RU" altLang="ru-RU" smtClean="0"/>
              <a:pPr/>
              <a:t>17</a:t>
            </a:fld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6976" y="4869160"/>
            <a:ext cx="8721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+mn-lt"/>
              </a:rPr>
              <a:t>Рис.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9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Горизонтальные смещения в частицах на начальной стадии деформирования (а); в момент потери устойчивости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б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); в конечный момент нагружения (</a:t>
            </a:r>
            <a:r>
              <a:rPr lang="ru-RU" i="1" dirty="0">
                <a:solidFill>
                  <a:srgbClr val="0070C0"/>
                </a:solidFill>
                <a:latin typeface="+mn-lt"/>
              </a:rPr>
              <a:t>в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)</a:t>
            </a:r>
          </a:p>
          <a:p>
            <a:pPr algn="just"/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74609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</a:rPr>
              <a:t>a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746093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+mn-lt"/>
              </a:rPr>
              <a:t>б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753439"/>
            <a:ext cx="391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в)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0903" name="Picture 7" descr="E:\Figur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22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3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D7F18D-77BE-4D4B-95B8-49888C5CEE43}" type="slidenum">
              <a:rPr lang="ru-RU" altLang="ru-RU" smtClean="0"/>
              <a:pPr/>
              <a:t>18</a:t>
            </a:fld>
            <a:endParaRPr lang="ru-RU" altLang="ru-RU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63539" y="260648"/>
            <a:ext cx="8384926" cy="792088"/>
          </a:xfrm>
        </p:spPr>
        <p:txBody>
          <a:bodyPr/>
          <a:lstStyle/>
          <a:p>
            <a:r>
              <a:rPr lang="ru-RU" dirty="0">
                <a:latin typeface="+mn-lt"/>
              </a:rPr>
              <a:t>Моделирование локализации сдвигов и перехода </a:t>
            </a:r>
            <a:r>
              <a:rPr lang="ru-RU" dirty="0" err="1">
                <a:latin typeface="+mn-lt"/>
              </a:rPr>
              <a:t>геосреды</a:t>
            </a:r>
            <a:r>
              <a:rPr lang="ru-RU" dirty="0">
                <a:latin typeface="+mn-lt"/>
              </a:rPr>
              <a:t> к неустойчивым режимам деформирования методом дискретных элементов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363537" y="1350641"/>
            <a:ext cx="8569325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ВЫВОДЫ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Разработан способ проведения численных испытаний при </a:t>
            </a:r>
            <a:r>
              <a:rPr lang="ru-RU" sz="2400" dirty="0" err="1" smtClean="0">
                <a:solidFill>
                  <a:srgbClr val="0070C0"/>
                </a:solidFill>
                <a:latin typeface="+mn-lt"/>
              </a:rPr>
              <a:t>неравнокомпонентном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сжатии образцов сыпучих материалов по различным программам </a:t>
            </a:r>
            <a:r>
              <a:rPr lang="ru-RU" sz="2400" dirty="0" err="1" smtClean="0">
                <a:solidFill>
                  <a:srgbClr val="0070C0"/>
                </a:solidFill>
                <a:latin typeface="+mn-lt"/>
              </a:rPr>
              <a:t>нагружения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Определены макропараметры образцов сыпучего материала в зависимости от заданных </a:t>
            </a:r>
            <a:r>
              <a:rPr lang="ru-RU" sz="2400" dirty="0" err="1" smtClean="0">
                <a:solidFill>
                  <a:srgbClr val="0070C0"/>
                </a:solidFill>
                <a:latin typeface="+mn-lt"/>
              </a:rPr>
              <a:t>микросвойств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 дискретных частиц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Показано, что превышение величины критического сдвига приводит к потере устойчивости образца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;</a:t>
            </a:r>
            <a:endParaRPr lang="ru-RU" sz="2400" dirty="0" smtClean="0">
              <a:solidFill>
                <a:srgbClr val="0070C0"/>
              </a:solidFill>
              <a:latin typeface="+mn-lt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Для моделирования локализации деформаций в различных </a:t>
            </a:r>
            <a:r>
              <a:rPr lang="ru-RU" sz="2400" dirty="0" err="1" smtClean="0">
                <a:solidFill>
                  <a:srgbClr val="0070C0"/>
                </a:solidFill>
                <a:latin typeface="+mn-lt"/>
              </a:rPr>
              <a:t>геоматериалах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, включая крупные геологические объекты, может быть использована разработанная методика.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D7F18D-77BE-4D4B-95B8-49888C5CEE43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8775" y="332656"/>
            <a:ext cx="8533705" cy="690562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dirty="0">
                <a:latin typeface="+mn-lt"/>
              </a:rPr>
              <a:t>Моделирование локализации сдвигов и перехода </a:t>
            </a:r>
            <a:r>
              <a:rPr lang="ru-RU" dirty="0" err="1">
                <a:latin typeface="+mn-lt"/>
              </a:rPr>
              <a:t>геосреды</a:t>
            </a:r>
            <a:r>
              <a:rPr lang="ru-RU" dirty="0">
                <a:latin typeface="+mn-lt"/>
              </a:rPr>
              <a:t> к неустойчивым режимам деформирования методом дискретных элементов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173038" y="2196314"/>
            <a:ext cx="8719442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СПАСИБО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ЗА </a:t>
            </a:r>
          </a:p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ВНИМАНИЕ !</a:t>
            </a:r>
            <a:endParaRPr lang="ru-RU" sz="48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5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 bwMode="auto">
          <a:xfrm>
            <a:off x="115391" y="992560"/>
            <a:ext cx="9036496" cy="54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54000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	</a:t>
            </a:r>
            <a:endParaRPr lang="ru-RU" alt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4C6031-FAF9-4AF5-AFB2-F8FAE0F71CA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8775" y="188640"/>
            <a:ext cx="8101657" cy="811652"/>
          </a:xfrm>
        </p:spPr>
        <p:txBody>
          <a:bodyPr/>
          <a:lstStyle/>
          <a:p>
            <a:r>
              <a:rPr lang="ru-RU" dirty="0">
                <a:latin typeface="+mn-lt"/>
              </a:rPr>
              <a:t>Моделирование локализации сдвигов и перехода </a:t>
            </a:r>
            <a:r>
              <a:rPr lang="ru-RU" dirty="0" err="1">
                <a:latin typeface="+mn-lt"/>
              </a:rPr>
              <a:t>геосреды</a:t>
            </a:r>
            <a:r>
              <a:rPr lang="ru-RU" dirty="0">
                <a:latin typeface="+mn-lt"/>
              </a:rPr>
              <a:t> к неустойчивым режимам деформирования методом дискретных элементов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67544" y="1700808"/>
            <a:ext cx="8136904" cy="32285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Классический подход </a:t>
            </a:r>
            <a:r>
              <a:rPr lang="ru-RU" dirty="0" smtClean="0"/>
              <a:t>построения </a:t>
            </a:r>
            <a:r>
              <a:rPr lang="ru-RU" dirty="0"/>
              <a:t>моделей </a:t>
            </a:r>
            <a:r>
              <a:rPr lang="ru-RU" dirty="0" smtClean="0"/>
              <a:t>в </a:t>
            </a:r>
            <a:r>
              <a:rPr lang="ru-RU" dirty="0" err="1" smtClean="0"/>
              <a:t>геомеханике</a:t>
            </a:r>
            <a:r>
              <a:rPr lang="ru-RU" dirty="0" smtClean="0"/>
              <a:t> состоит в следующем. </a:t>
            </a:r>
            <a:r>
              <a:rPr lang="ru-RU" dirty="0"/>
              <a:t>Берется представительный </a:t>
            </a:r>
            <a:r>
              <a:rPr lang="ru-RU" dirty="0" smtClean="0"/>
              <a:t>объем, </a:t>
            </a:r>
            <a:r>
              <a:rPr lang="ru-RU" dirty="0"/>
              <a:t>изучаются его </a:t>
            </a:r>
            <a:r>
              <a:rPr lang="ru-RU" dirty="0" smtClean="0"/>
              <a:t>свойства (упругость, пластичность, трение</a:t>
            </a:r>
            <a:r>
              <a:rPr lang="ru-RU" dirty="0"/>
              <a:t>, </a:t>
            </a:r>
            <a:r>
              <a:rPr lang="ru-RU" dirty="0" smtClean="0"/>
              <a:t>дилатансия, соосность и др.). Вводится сплошная </a:t>
            </a:r>
            <a:r>
              <a:rPr lang="ru-RU" dirty="0"/>
              <a:t>среда, и каждый ее бесконечно малый элементарный объем наделяется свойствами представительного объема реальной среды. Сформулированные </a:t>
            </a:r>
            <a:r>
              <a:rPr lang="ru-RU" dirty="0" smtClean="0"/>
              <a:t>определяющие уравнения </a:t>
            </a:r>
            <a:r>
              <a:rPr lang="ru-RU" dirty="0"/>
              <a:t>дополняются уравнениями, отражающими общие законы сохранения. В результате </a:t>
            </a:r>
            <a:r>
              <a:rPr lang="ru-RU" dirty="0" smtClean="0"/>
              <a:t>получаем континуальную модель. </a:t>
            </a:r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ru-RU" dirty="0"/>
              <a:t>таком подходе есть гарантия, что модель </a:t>
            </a:r>
            <a:r>
              <a:rPr lang="ru-RU" dirty="0" smtClean="0"/>
              <a:t>описывает </a:t>
            </a:r>
            <a:r>
              <a:rPr lang="ru-RU" dirty="0"/>
              <a:t>все свойства реальной среды, которые были обнаружены при исследовании ее представительного объема и учтены в структуре определяющих уравнений.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70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 bwMode="auto">
          <a:xfrm>
            <a:off x="115391" y="992560"/>
            <a:ext cx="9036496" cy="54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defTabSz="54000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	</a:t>
            </a:r>
            <a:endParaRPr lang="ru-RU" alt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4C6031-FAF9-4AF5-AFB2-F8FAE0F71CA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8775" y="188640"/>
            <a:ext cx="8101657" cy="811652"/>
          </a:xfrm>
        </p:spPr>
        <p:txBody>
          <a:bodyPr/>
          <a:lstStyle/>
          <a:p>
            <a:r>
              <a:rPr lang="ru-RU" dirty="0">
                <a:latin typeface="+mn-lt"/>
              </a:rPr>
              <a:t>Моделирование локализации сдвигов и перехода </a:t>
            </a:r>
            <a:r>
              <a:rPr lang="ru-RU" dirty="0" err="1">
                <a:latin typeface="+mn-lt"/>
              </a:rPr>
              <a:t>геосреды</a:t>
            </a:r>
            <a:r>
              <a:rPr lang="ru-RU" dirty="0">
                <a:latin typeface="+mn-lt"/>
              </a:rPr>
              <a:t> к неустойчивым режимам деформирования методом дискретных элементов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47922" y="4554250"/>
            <a:ext cx="8424936" cy="136815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Основная проблема: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Какими </a:t>
            </a:r>
            <a:r>
              <a:rPr lang="ru-RU" b="1" dirty="0">
                <a:solidFill>
                  <a:schemeClr val="tx1"/>
                </a:solidFill>
              </a:rPr>
              <a:t>именно макрохарактеристиками обладает среда, если заданы только форма частиц, их начальная упаковка и потенциалы взаимодействия между </a:t>
            </a:r>
            <a:r>
              <a:rPr lang="ru-RU" b="1" dirty="0" smtClean="0">
                <a:solidFill>
                  <a:schemeClr val="tx1"/>
                </a:solidFill>
              </a:rPr>
              <a:t>ними?</a:t>
            </a:r>
            <a:endParaRPr lang="ru-RU" altLang="ru-RU" b="1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611560" y="1124744"/>
            <a:ext cx="8136904" cy="29523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В последние десятилетия развивается </a:t>
            </a:r>
            <a:r>
              <a:rPr lang="ru-RU" dirty="0" smtClean="0"/>
              <a:t>альтернативный подход, связанный с развитием метода дискретных элементов (МДЭ). Реальная </a:t>
            </a:r>
            <a:r>
              <a:rPr lang="ru-RU" dirty="0"/>
              <a:t>среда заменяется набором дискретных элементов, которые движутся </a:t>
            </a:r>
            <a:r>
              <a:rPr lang="ru-RU" dirty="0" smtClean="0"/>
              <a:t>по законах механики Ньютона. Свойства среды описываются условиями взаимодействия частиц между собой.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Здесь изначально не ставится задача включения в модель свойств представительного объема реальной среды. Поэтому вопрос о том, каким же реальным свойствам среды соответствует та или иная модель дискретных элементов остается открытым. </a:t>
            </a: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25688"/>
            <a:ext cx="8748464" cy="98072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ru-RU" dirty="0">
                <a:latin typeface="+mn-lt"/>
              </a:rPr>
              <a:t>Моделирование локализации сдвигов и перехода </a:t>
            </a:r>
            <a:r>
              <a:rPr lang="ru-RU" dirty="0" err="1">
                <a:latin typeface="+mn-lt"/>
              </a:rPr>
              <a:t>геосреды</a:t>
            </a:r>
            <a:r>
              <a:rPr lang="ru-RU" dirty="0">
                <a:latin typeface="+mn-lt"/>
              </a:rPr>
              <a:t> к неустойчивым режимам деформирования методом дискретных элементов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 bwMode="auto">
          <a:xfrm>
            <a:off x="107504" y="1077690"/>
            <a:ext cx="8884096" cy="530234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>
                <a:solidFill>
                  <a:srgbClr val="0070C0"/>
                </a:solidFill>
              </a:rPr>
              <a:t>литературе в последнее время появились публикации, посвященные данной проблеме. </a:t>
            </a:r>
            <a:r>
              <a:rPr lang="ru-RU" sz="2000" dirty="0" smtClean="0">
                <a:solidFill>
                  <a:srgbClr val="0070C0"/>
                </a:solidFill>
              </a:rPr>
              <a:t>Например, </a:t>
            </a:r>
          </a:p>
          <a:p>
            <a:pPr>
              <a:buClrTx/>
              <a:buFont typeface="Times New Roman" panose="02020603050405020304" pitchFamily="18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в задаче </a:t>
            </a:r>
            <a:r>
              <a:rPr lang="ru-RU" sz="2000" dirty="0">
                <a:solidFill>
                  <a:srgbClr val="0070C0"/>
                </a:solidFill>
              </a:rPr>
              <a:t>о двухосном сжатии и срезе плотных упаковок образцов сыпучих материалов показана возможность перехода к континуальной </a:t>
            </a:r>
            <a:r>
              <a:rPr lang="ru-RU" sz="2000" dirty="0" smtClean="0">
                <a:solidFill>
                  <a:srgbClr val="0070C0"/>
                </a:solidFill>
              </a:rPr>
              <a:t>теории </a:t>
            </a:r>
            <a:r>
              <a:rPr lang="en-US" sz="2000" dirty="0" smtClean="0">
                <a:solidFill>
                  <a:srgbClr val="0070C0"/>
                </a:solidFill>
              </a:rPr>
              <a:t>[1]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</a:p>
          <a:p>
            <a:pPr>
              <a:buClrTx/>
              <a:buFont typeface="Times New Roman" panose="02020603050405020304" pitchFamily="18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на </a:t>
            </a:r>
            <a:r>
              <a:rPr lang="ru-RU" sz="2000" dirty="0">
                <a:solidFill>
                  <a:srgbClr val="0070C0"/>
                </a:solidFill>
              </a:rPr>
              <a:t>основе результатов численного МДЭ-моделирования движения лавин и оползней предложены континуальные определяющие соотношения для описания гравитационных потоков сухих гранулированных </a:t>
            </a:r>
            <a:r>
              <a:rPr lang="ru-RU" sz="2000" dirty="0" smtClean="0">
                <a:solidFill>
                  <a:srgbClr val="0070C0"/>
                </a:solidFill>
              </a:rPr>
              <a:t>сред</a:t>
            </a:r>
            <a:r>
              <a:rPr lang="en-US" sz="2000" dirty="0" smtClean="0">
                <a:solidFill>
                  <a:srgbClr val="0070C0"/>
                </a:solidFill>
              </a:rPr>
              <a:t> [2,3]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</a:p>
          <a:p>
            <a:pPr>
              <a:buClrTx/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рассматриваются вопросы перехода к континуальной механике при одноосном сжатии образца в рамках сопоставления результатов численного МДЭ-моделирования и континуальной модели </a:t>
            </a:r>
            <a:r>
              <a:rPr lang="ru-RU" sz="2000" dirty="0" err="1">
                <a:solidFill>
                  <a:srgbClr val="0070C0"/>
                </a:solidFill>
              </a:rPr>
              <a:t>Друкера-Прагера</a:t>
            </a:r>
            <a:r>
              <a:rPr lang="en-US" sz="2000" dirty="0">
                <a:solidFill>
                  <a:srgbClr val="0070C0"/>
                </a:solidFill>
              </a:rPr>
              <a:t> [</a:t>
            </a:r>
            <a:r>
              <a:rPr lang="ru-RU" sz="2000" dirty="0">
                <a:solidFill>
                  <a:srgbClr val="0070C0"/>
                </a:solidFill>
              </a:rPr>
              <a:t>4</a:t>
            </a:r>
            <a:r>
              <a:rPr lang="en-US" sz="2000" dirty="0" smtClean="0">
                <a:solidFill>
                  <a:srgbClr val="0070C0"/>
                </a:solidFill>
              </a:rPr>
              <a:t>],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buClrTx/>
              <a:buFont typeface="Times New Roman" panose="02020603050405020304" pitchFamily="18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обсуждаются методики анализа моделей и вопросы установления связей между дискретно-элементной моделью среды и моделью, записанной на языке континуальной механики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[</a:t>
            </a:r>
            <a:r>
              <a:rPr lang="ru-RU" sz="2000" dirty="0" smtClean="0">
                <a:solidFill>
                  <a:srgbClr val="0070C0"/>
                </a:solidFill>
              </a:rPr>
              <a:t>5</a:t>
            </a:r>
            <a:r>
              <a:rPr lang="en-US" sz="2000" dirty="0" smtClean="0">
                <a:solidFill>
                  <a:srgbClr val="0070C0"/>
                </a:solidFill>
              </a:rPr>
              <a:t>]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  <a:p>
            <a:pPr>
              <a:buClrTx/>
              <a:buFont typeface="Times New Roman" panose="02020603050405020304" pitchFamily="18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метод </a:t>
            </a:r>
            <a:r>
              <a:rPr lang="ru-RU" sz="2000" dirty="0">
                <a:solidFill>
                  <a:srgbClr val="0070C0"/>
                </a:solidFill>
              </a:rPr>
              <a:t>дискретных элементов </a:t>
            </a:r>
            <a:r>
              <a:rPr lang="ru-RU" sz="2000" dirty="0" smtClean="0">
                <a:solidFill>
                  <a:srgbClr val="0070C0"/>
                </a:solidFill>
              </a:rPr>
              <a:t>развивается с </a:t>
            </a:r>
            <a:r>
              <a:rPr lang="ru-RU" sz="2000" dirty="0">
                <a:solidFill>
                  <a:srgbClr val="0070C0"/>
                </a:solidFill>
              </a:rPr>
              <a:t>позиций описания изотропного упругого </a:t>
            </a:r>
            <a:r>
              <a:rPr lang="ru-RU" sz="2000" dirty="0" smtClean="0">
                <a:solidFill>
                  <a:srgbClr val="0070C0"/>
                </a:solidFill>
              </a:rPr>
              <a:t>тела</a:t>
            </a:r>
            <a:r>
              <a:rPr lang="en-US" sz="2000" dirty="0" smtClean="0">
                <a:solidFill>
                  <a:srgbClr val="0070C0"/>
                </a:solidFill>
              </a:rPr>
              <a:t> [</a:t>
            </a:r>
            <a:r>
              <a:rPr lang="ru-RU" sz="2000" dirty="0">
                <a:solidFill>
                  <a:srgbClr val="0070C0"/>
                </a:solidFill>
              </a:rPr>
              <a:t>6</a:t>
            </a:r>
            <a:r>
              <a:rPr lang="en-US" sz="2000" dirty="0" smtClean="0">
                <a:solidFill>
                  <a:srgbClr val="0070C0"/>
                </a:solidFill>
              </a:rPr>
              <a:t>]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98D607-BF19-4230-A835-AB6D6484B1CD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451850" cy="980728"/>
          </a:xfrm>
        </p:spPr>
        <p:txBody>
          <a:bodyPr/>
          <a:lstStyle/>
          <a:p>
            <a:pPr marL="0" indent="0" algn="just">
              <a:spcBef>
                <a:spcPts val="0"/>
              </a:spcBef>
            </a:pPr>
            <a:r>
              <a:rPr lang="ru-RU" dirty="0">
                <a:latin typeface="+mn-lt"/>
              </a:rPr>
              <a:t>Моделирование локализации сдвигов и перехода </a:t>
            </a:r>
            <a:r>
              <a:rPr lang="ru-RU" dirty="0" err="1">
                <a:latin typeface="+mn-lt"/>
              </a:rPr>
              <a:t>геосреды</a:t>
            </a:r>
            <a:r>
              <a:rPr lang="ru-RU" dirty="0">
                <a:latin typeface="+mn-lt"/>
              </a:rPr>
              <a:t> к неустойчивым режимам деформирования методом дискретных элементов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 bwMode="auto">
          <a:xfrm>
            <a:off x="0" y="980728"/>
            <a:ext cx="9144000" cy="54006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ClrTx/>
              <a:buFont typeface="+mj-lt"/>
              <a:buAutoNum type="arabicPeriod"/>
            </a:pPr>
            <a:r>
              <a:rPr lang="en-US" sz="1900" dirty="0" err="1">
                <a:solidFill>
                  <a:srgbClr val="0070C0"/>
                </a:solidFill>
              </a:rPr>
              <a:t>Luding</a:t>
            </a:r>
            <a:r>
              <a:rPr lang="en-US" sz="1900" dirty="0">
                <a:solidFill>
                  <a:srgbClr val="0070C0"/>
                </a:solidFill>
              </a:rPr>
              <a:t> S. Constitutive relations of dense granulates with friction and adhesion from DEM / Proc. Int. Conf. on Particle-Based Methods Particles, ed. by </a:t>
            </a:r>
            <a:r>
              <a:rPr lang="en-US" sz="1900" dirty="0" err="1">
                <a:solidFill>
                  <a:srgbClr val="0070C0"/>
                </a:solidFill>
              </a:rPr>
              <a:t>Oñate</a:t>
            </a:r>
            <a:r>
              <a:rPr lang="en-US" sz="1900" dirty="0">
                <a:solidFill>
                  <a:srgbClr val="0070C0"/>
                </a:solidFill>
              </a:rPr>
              <a:t> E. and Owen D.R.J., CIMNE, Barcelona (2009).</a:t>
            </a:r>
            <a:endParaRPr lang="ru-RU" sz="1900" dirty="0">
              <a:solidFill>
                <a:srgbClr val="0070C0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en-US" sz="1900" dirty="0" err="1">
                <a:solidFill>
                  <a:srgbClr val="0070C0"/>
                </a:solidFill>
              </a:rPr>
              <a:t>Langroudi</a:t>
            </a:r>
            <a:r>
              <a:rPr lang="en-US" sz="1900" dirty="0">
                <a:solidFill>
                  <a:srgbClr val="0070C0"/>
                </a:solidFill>
              </a:rPr>
              <a:t> M.K., </a:t>
            </a:r>
            <a:r>
              <a:rPr lang="en-US" sz="1900" dirty="0" err="1">
                <a:solidFill>
                  <a:srgbClr val="0070C0"/>
                </a:solidFill>
              </a:rPr>
              <a:t>Turek</a:t>
            </a:r>
            <a:r>
              <a:rPr lang="en-US" sz="1900" dirty="0">
                <a:solidFill>
                  <a:srgbClr val="0070C0"/>
                </a:solidFill>
              </a:rPr>
              <a:t> S., </a:t>
            </a:r>
            <a:r>
              <a:rPr lang="en-US" sz="1900" dirty="0" err="1">
                <a:solidFill>
                  <a:srgbClr val="0070C0"/>
                </a:solidFill>
              </a:rPr>
              <a:t>Ouazzi</a:t>
            </a:r>
            <a:r>
              <a:rPr lang="en-US" sz="1900" dirty="0">
                <a:solidFill>
                  <a:srgbClr val="0070C0"/>
                </a:solidFill>
              </a:rPr>
              <a:t> A., </a:t>
            </a:r>
            <a:r>
              <a:rPr lang="en-US" sz="1900" dirty="0" err="1">
                <a:solidFill>
                  <a:srgbClr val="0070C0"/>
                </a:solidFill>
              </a:rPr>
              <a:t>Tardos</a:t>
            </a:r>
            <a:r>
              <a:rPr lang="en-US" sz="1900" dirty="0">
                <a:solidFill>
                  <a:srgbClr val="0070C0"/>
                </a:solidFill>
              </a:rPr>
              <a:t> G.I. An investigation of frictional and collisional powder flows using a unified constitutive equation // Powder technology 197 (2010) p. 91-101.</a:t>
            </a:r>
            <a:endParaRPr lang="ru-RU" sz="1900" dirty="0">
              <a:solidFill>
                <a:srgbClr val="0070C0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en-US" sz="1900" dirty="0" err="1">
                <a:solidFill>
                  <a:srgbClr val="0070C0"/>
                </a:solidFill>
              </a:rPr>
              <a:t>Gaeini</a:t>
            </a:r>
            <a:r>
              <a:rPr lang="en-US" sz="1900" dirty="0">
                <a:solidFill>
                  <a:srgbClr val="0070C0"/>
                </a:solidFill>
              </a:rPr>
              <a:t> M., </a:t>
            </a:r>
            <a:r>
              <a:rPr lang="en-US" sz="1900" dirty="0" err="1">
                <a:solidFill>
                  <a:srgbClr val="0070C0"/>
                </a:solidFill>
              </a:rPr>
              <a:t>Mihradi</a:t>
            </a:r>
            <a:r>
              <a:rPr lang="en-US" sz="1900" dirty="0">
                <a:solidFill>
                  <a:srgbClr val="0070C0"/>
                </a:solidFill>
              </a:rPr>
              <a:t> S., Homma H., Discrete element model for continuum dynamic problem // J. Solid Mechanics and Materials Engineering. (2008), vol. 2, </a:t>
            </a:r>
            <a:r>
              <a:rPr lang="en-US" sz="1900" dirty="0" err="1">
                <a:solidFill>
                  <a:srgbClr val="0070C0"/>
                </a:solidFill>
              </a:rPr>
              <a:t>Iss</a:t>
            </a:r>
            <a:r>
              <a:rPr lang="en-US" sz="1900" dirty="0">
                <a:solidFill>
                  <a:srgbClr val="0070C0"/>
                </a:solidFill>
              </a:rPr>
              <a:t>. 12. </a:t>
            </a:r>
            <a:endParaRPr lang="ru-RU" sz="1900" dirty="0">
              <a:solidFill>
                <a:srgbClr val="0070C0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en-US" sz="1900" dirty="0">
                <a:solidFill>
                  <a:srgbClr val="0070C0"/>
                </a:solidFill>
              </a:rPr>
              <a:t>Andrade J.E., Avila C.F., Hall S.A., Lenoir N., </a:t>
            </a:r>
            <a:r>
              <a:rPr lang="en-US" sz="1900" dirty="0" err="1">
                <a:solidFill>
                  <a:srgbClr val="0070C0"/>
                </a:solidFill>
              </a:rPr>
              <a:t>Viggiani</a:t>
            </a:r>
            <a:r>
              <a:rPr lang="en-US" sz="1900" dirty="0">
                <a:solidFill>
                  <a:srgbClr val="0070C0"/>
                </a:solidFill>
              </a:rPr>
              <a:t> G. </a:t>
            </a:r>
            <a:r>
              <a:rPr lang="en-US" sz="1900" dirty="0" err="1">
                <a:solidFill>
                  <a:srgbClr val="0070C0"/>
                </a:solidFill>
              </a:rPr>
              <a:t>Multiscale</a:t>
            </a:r>
            <a:r>
              <a:rPr lang="en-US" sz="1900" dirty="0">
                <a:solidFill>
                  <a:srgbClr val="0070C0"/>
                </a:solidFill>
              </a:rPr>
              <a:t> modeling and characterization of granular matter: From grain kinematics to continuum mechanics // J. Mechanics and Physics of Solids 59 (2011) p. 237-250.</a:t>
            </a:r>
            <a:endParaRPr lang="ru-RU" sz="1900" dirty="0">
              <a:solidFill>
                <a:srgbClr val="0070C0"/>
              </a:solidFill>
            </a:endParaRPr>
          </a:p>
          <a:p>
            <a:pPr>
              <a:buClrTx/>
              <a:buFont typeface="+mj-lt"/>
              <a:buAutoNum type="arabicPeriod"/>
            </a:pPr>
            <a:r>
              <a:rPr lang="ru-RU" sz="1900" dirty="0" err="1">
                <a:solidFill>
                  <a:srgbClr val="0070C0"/>
                </a:solidFill>
              </a:rPr>
              <a:t>Ревуженко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 err="1">
                <a:solidFill>
                  <a:srgbClr val="0070C0"/>
                </a:solidFill>
              </a:rPr>
              <a:t>А.Ф</a:t>
            </a:r>
            <a:r>
              <a:rPr lang="ru-RU" sz="1900" dirty="0">
                <a:solidFill>
                  <a:srgbClr val="0070C0"/>
                </a:solidFill>
              </a:rPr>
              <a:t>., Клишин </a:t>
            </a:r>
            <a:r>
              <a:rPr lang="ru-RU" sz="1900" dirty="0" err="1">
                <a:solidFill>
                  <a:srgbClr val="0070C0"/>
                </a:solidFill>
              </a:rPr>
              <a:t>С.В</a:t>
            </a:r>
            <a:r>
              <a:rPr lang="ru-RU" sz="1900" dirty="0">
                <a:solidFill>
                  <a:srgbClr val="0070C0"/>
                </a:solidFill>
              </a:rPr>
              <a:t>. Численный метод построения континуальной модели деформирования твердого тела, эквивалентной заданной модели дискретных элементов // Физическая </a:t>
            </a:r>
            <a:r>
              <a:rPr lang="ru-RU" sz="1900" dirty="0" err="1">
                <a:solidFill>
                  <a:srgbClr val="0070C0"/>
                </a:solidFill>
              </a:rPr>
              <a:t>мезомеханика</a:t>
            </a:r>
            <a:r>
              <a:rPr lang="ru-RU" sz="1900" dirty="0">
                <a:solidFill>
                  <a:srgbClr val="0070C0"/>
                </a:solidFill>
              </a:rPr>
              <a:t> 15 6 (2012) 35–44.</a:t>
            </a:r>
            <a:endParaRPr lang="ru-RU" altLang="ru-RU" sz="1900" dirty="0">
              <a:solidFill>
                <a:srgbClr val="0070C0"/>
              </a:solidFill>
            </a:endParaRPr>
          </a:p>
          <a:p>
            <a:pPr lvl="0">
              <a:buClrTx/>
              <a:buFont typeface="+mj-lt"/>
              <a:buAutoNum type="arabicPeriod"/>
            </a:pPr>
            <a:r>
              <a:rPr lang="en-US" sz="1900" dirty="0" err="1" smtClean="0">
                <a:solidFill>
                  <a:srgbClr val="0070C0"/>
                </a:solidFill>
              </a:rPr>
              <a:t>Klishin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70C0"/>
                </a:solidFill>
              </a:rPr>
              <a:t>S.V., </a:t>
            </a:r>
            <a:r>
              <a:rPr lang="en-US" sz="1900" dirty="0" err="1">
                <a:solidFill>
                  <a:srgbClr val="0070C0"/>
                </a:solidFill>
              </a:rPr>
              <a:t>Lavrikov</a:t>
            </a:r>
            <a:r>
              <a:rPr lang="en-US" sz="1900" dirty="0">
                <a:solidFill>
                  <a:srgbClr val="0070C0"/>
                </a:solidFill>
              </a:rPr>
              <a:t> S.V., </a:t>
            </a:r>
            <a:r>
              <a:rPr lang="en-US" sz="1900" dirty="0" err="1">
                <a:solidFill>
                  <a:srgbClr val="0070C0"/>
                </a:solidFill>
              </a:rPr>
              <a:t>Mikenina</a:t>
            </a:r>
            <a:r>
              <a:rPr lang="en-US" sz="1900" dirty="0">
                <a:solidFill>
                  <a:srgbClr val="0070C0"/>
                </a:solidFill>
              </a:rPr>
              <a:t> O.A., </a:t>
            </a:r>
            <a:r>
              <a:rPr lang="en-US" sz="1900" dirty="0" err="1">
                <a:solidFill>
                  <a:srgbClr val="0070C0"/>
                </a:solidFill>
              </a:rPr>
              <a:t>Revuzhenko</a:t>
            </a:r>
            <a:r>
              <a:rPr lang="en-US" sz="1900" dirty="0">
                <a:solidFill>
                  <a:srgbClr val="0070C0"/>
                </a:solidFill>
              </a:rPr>
              <a:t> A.F.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en-US" sz="1900" dirty="0">
                <a:solidFill>
                  <a:srgbClr val="0070C0"/>
                </a:solidFill>
              </a:rPr>
              <a:t>Discrete element method modification for the transition to the linearly elastic body model // IOP Conference Series: Journal of Physics 973 (2018) 012008.</a:t>
            </a:r>
            <a:endParaRPr lang="ru-RU" sz="1900" dirty="0">
              <a:solidFill>
                <a:srgbClr val="0070C0"/>
              </a:solidFill>
            </a:endParaRPr>
          </a:p>
          <a:p>
            <a:pPr lvl="0">
              <a:buClrTx/>
              <a:buFont typeface="+mj-lt"/>
              <a:buAutoNum type="arabicPeriod"/>
            </a:pPr>
            <a:endParaRPr lang="ru-RU" alt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98D607-BF19-4230-A835-AB6D6484B1CD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521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613" cy="485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Метод дискретных элементов (базовая версия)</a:t>
            </a:r>
            <a:endParaRPr lang="ru-RU" sz="2400" dirty="0"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0175" y="3244850"/>
            <a:ext cx="8883650" cy="9334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67175" y="1035050"/>
            <a:ext cx="4465638" cy="1817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3" name="TextBox 24"/>
          <p:cNvSpPr txBox="1">
            <a:spLocks noChangeArrowheads="1"/>
          </p:cNvSpPr>
          <p:nvPr/>
        </p:nvSpPr>
        <p:spPr bwMode="auto">
          <a:xfrm>
            <a:off x="428625" y="1169988"/>
            <a:ext cx="35829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Уравнения движения </a:t>
            </a:r>
            <a:r>
              <a:rPr lang="en-US" altLang="ru-RU" sz="2000" b="1" i="1" dirty="0">
                <a:solidFill>
                  <a:srgbClr val="0070C0"/>
                </a:solidFill>
                <a:latin typeface="+mn-lt"/>
              </a:rPr>
              <a:t>i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-й частицы </a:t>
            </a: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ru-RU" sz="2000" i="1" dirty="0">
                <a:solidFill>
                  <a:srgbClr val="0070C0"/>
                </a:solidFill>
                <a:latin typeface="+mn-lt"/>
              </a:rPr>
              <a:t>N</a:t>
            </a:r>
            <a:r>
              <a:rPr lang="ru-RU" altLang="ru-RU" sz="2000" i="1" dirty="0">
                <a:solidFill>
                  <a:srgbClr val="0070C0"/>
                </a:solidFill>
                <a:latin typeface="+mn-lt"/>
              </a:rPr>
              <a:t> — количество частиц</a:t>
            </a:r>
            <a:r>
              <a:rPr lang="en-US" altLang="ru-RU" sz="2000" i="1" dirty="0">
                <a:solidFill>
                  <a:srgbClr val="0070C0"/>
                </a:solidFill>
                <a:latin typeface="+mn-lt"/>
              </a:rPr>
              <a:t>, S – </a:t>
            </a:r>
            <a:r>
              <a:rPr lang="ru-RU" altLang="ru-RU" sz="2000" i="1" dirty="0">
                <a:solidFill>
                  <a:srgbClr val="0070C0"/>
                </a:solidFill>
                <a:latin typeface="+mn-lt"/>
              </a:rPr>
              <a:t>количество контактов в текущий момент времени</a:t>
            </a: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12294" name="TextBox 30"/>
          <p:cNvSpPr txBox="1">
            <a:spLocks noChangeArrowheads="1"/>
          </p:cNvSpPr>
          <p:nvPr/>
        </p:nvSpPr>
        <p:spPr bwMode="auto">
          <a:xfrm>
            <a:off x="539750" y="2728913"/>
            <a:ext cx="3458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Контактное взаимодействие</a:t>
            </a:r>
          </a:p>
        </p:txBody>
      </p:sp>
      <p:pic>
        <p:nvPicPr>
          <p:cNvPr id="12295" name="Рисунок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503738"/>
            <a:ext cx="40687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27"/>
          <p:cNvSpPr txBox="1">
            <a:spLocks noChangeArrowheads="1"/>
          </p:cNvSpPr>
          <p:nvPr/>
        </p:nvSpPr>
        <p:spPr bwMode="auto">
          <a:xfrm>
            <a:off x="100375" y="4204017"/>
            <a:ext cx="20161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Нормальная сила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взаимодействия 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определяется </a:t>
            </a:r>
            <a:r>
              <a:rPr lang="ru-RU" altLang="ru-RU" sz="2000" dirty="0" smtClean="0">
                <a:solidFill>
                  <a:srgbClr val="0070C0"/>
                </a:solidFill>
                <a:latin typeface="+mn-lt"/>
              </a:rPr>
              <a:t>на основе линейного </a:t>
            </a:r>
            <a:r>
              <a:rPr lang="ru-RU" altLang="ru-RU" sz="2000" dirty="0" err="1" smtClean="0">
                <a:solidFill>
                  <a:srgbClr val="0070C0"/>
                </a:solidFill>
                <a:latin typeface="+mn-lt"/>
              </a:rPr>
              <a:t>потенцила</a:t>
            </a:r>
            <a:r>
              <a:rPr lang="ru-RU" altLang="ru-RU" sz="2000" dirty="0" smtClean="0">
                <a:solidFill>
                  <a:srgbClr val="0070C0"/>
                </a:solidFill>
                <a:latin typeface="+mn-lt"/>
              </a:rPr>
              <a:t> Гука</a:t>
            </a:r>
            <a:endParaRPr lang="ru-RU" alt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297" name="TextBox 23"/>
          <p:cNvSpPr txBox="1">
            <a:spLocks noChangeArrowheads="1"/>
          </p:cNvSpPr>
          <p:nvPr/>
        </p:nvSpPr>
        <p:spPr bwMode="auto">
          <a:xfrm>
            <a:off x="6424613" y="4204018"/>
            <a:ext cx="22680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Касательная сила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взаимодействия 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определяется по 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закону </a:t>
            </a:r>
            <a:r>
              <a:rPr lang="ru-RU" altLang="ru-RU" sz="2000" dirty="0" err="1">
                <a:solidFill>
                  <a:srgbClr val="0070C0"/>
                </a:solidFill>
                <a:latin typeface="+mn-lt"/>
              </a:rPr>
              <a:t>Миндлина</a:t>
            </a: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-</a:t>
            </a:r>
          </a:p>
          <a:p>
            <a:r>
              <a:rPr lang="ru-RU" altLang="ru-RU" sz="2000" dirty="0" err="1">
                <a:solidFill>
                  <a:srgbClr val="0070C0"/>
                </a:solidFill>
                <a:latin typeface="+mn-lt"/>
              </a:rPr>
              <a:t>Дересевича</a:t>
            </a:r>
            <a:endParaRPr lang="ru-RU" altLang="ru-RU" sz="2000" dirty="0">
              <a:solidFill>
                <a:srgbClr val="0070C0"/>
              </a:solidFill>
              <a:latin typeface="+mn-lt"/>
            </a:endParaRP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(развивающееся </a:t>
            </a:r>
          </a:p>
          <a:p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сухое трение)</a:t>
            </a:r>
          </a:p>
        </p:txBody>
      </p:sp>
      <p:sp>
        <p:nvSpPr>
          <p:cNvPr id="1229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2"/>
                </a:solidFill>
              </a:rPr>
              <a:t>6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graphicFrame>
        <p:nvGraphicFramePr>
          <p:cNvPr id="12299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63040"/>
              </p:ext>
            </p:extLst>
          </p:nvPr>
        </p:nvGraphicFramePr>
        <p:xfrm>
          <a:off x="430213" y="3435350"/>
          <a:ext cx="8128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6" name="Equation" r:id="rId5" imgW="3936960" imgH="317160" progId="Equation.DSMT4">
                  <p:embed/>
                </p:oleObj>
              </mc:Choice>
              <mc:Fallback>
                <p:oleObj name="Equation" r:id="rId5" imgW="3936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435350"/>
                        <a:ext cx="8128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Объект 3"/>
          <p:cNvGraphicFramePr>
            <a:graphicFrameLocks noChangeAspect="1"/>
          </p:cNvGraphicFramePr>
          <p:nvPr/>
        </p:nvGraphicFramePr>
        <p:xfrm>
          <a:off x="4500563" y="1101725"/>
          <a:ext cx="23558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7" name="Equation" r:id="rId7" imgW="1231366" imgH="431613" progId="Equation.DSMT4">
                  <p:embed/>
                </p:oleObj>
              </mc:Choice>
              <mc:Fallback>
                <p:oleObj name="Equation" r:id="rId7" imgW="1231366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101725"/>
                        <a:ext cx="23558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Объект 5"/>
          <p:cNvGraphicFramePr>
            <a:graphicFrameLocks noChangeAspect="1"/>
          </p:cNvGraphicFramePr>
          <p:nvPr/>
        </p:nvGraphicFramePr>
        <p:xfrm>
          <a:off x="4449763" y="1874838"/>
          <a:ext cx="19399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8" name="Уравнение" r:id="rId9" imgW="927100" imgH="431800" progId="Equation.3">
                  <p:embed/>
                </p:oleObj>
              </mc:Choice>
              <mc:Fallback>
                <p:oleObj name="Уравнение" r:id="rId9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874838"/>
                        <a:ext cx="1939925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Объект 7"/>
          <p:cNvGraphicFramePr>
            <a:graphicFrameLocks noChangeAspect="1"/>
          </p:cNvGraphicFramePr>
          <p:nvPr/>
        </p:nvGraphicFramePr>
        <p:xfrm>
          <a:off x="7302500" y="1725613"/>
          <a:ext cx="9683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9" name="Equation" r:id="rId11" imgW="482181" imgH="215713" progId="Equation.DSMT4">
                  <p:embed/>
                </p:oleObj>
              </mc:Choice>
              <mc:Fallback>
                <p:oleObj name="Equation" r:id="rId11" imgW="482181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1725613"/>
                        <a:ext cx="9683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18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101CC6-EC15-4417-BA0E-842980894F7D}" type="slidenum">
              <a:rPr lang="ru-RU" altLang="ru-RU" smtClean="0">
                <a:solidFill>
                  <a:schemeClr val="tx2"/>
                </a:solidFill>
              </a:rPr>
              <a:pPr/>
              <a:t>7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496300" cy="47625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+mn-lt"/>
              </a:rPr>
              <a:t>Моделирование методом дискретных элементов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39552" y="1168083"/>
            <a:ext cx="7050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Параметры модели:</a:t>
            </a:r>
          </a:p>
          <a:p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843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163050"/>
              </p:ext>
            </p:extLst>
          </p:nvPr>
        </p:nvGraphicFramePr>
        <p:xfrm>
          <a:off x="756443" y="1511583"/>
          <a:ext cx="76311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5" name="Equation" r:id="rId3" imgW="3327120" imgH="520560" progId="Equation.DSMT4">
                  <p:embed/>
                </p:oleObj>
              </mc:Choice>
              <mc:Fallback>
                <p:oleObj name="Equation" r:id="rId3" imgW="3327120" imgH="520560" progId="Equation.DSMT4">
                  <p:embed/>
                  <p:pic>
                    <p:nvPicPr>
                      <p:cNvPr id="18438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" y="1511583"/>
                        <a:ext cx="7631113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257125"/>
              </p:ext>
            </p:extLst>
          </p:nvPr>
        </p:nvGraphicFramePr>
        <p:xfrm>
          <a:off x="683568" y="2924944"/>
          <a:ext cx="1296144" cy="46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6" name="Уравнение" r:id="rId5" imgW="609336" imgH="215806" progId="Equation.3">
                  <p:embed/>
                </p:oleObj>
              </mc:Choice>
              <mc:Fallback>
                <p:oleObj name="Уравнение" r:id="rId5" imgW="609336" imgH="215806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24944"/>
                        <a:ext cx="1296144" cy="466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23728" y="2924944"/>
            <a:ext cx="720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ru-RU" altLang="ru-RU" sz="2000" b="1" dirty="0" smtClean="0">
                <a:solidFill>
                  <a:srgbClr val="0070C0"/>
                </a:solidFill>
                <a:latin typeface="+mn-lt"/>
              </a:rPr>
              <a:t>коэффициент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восстановления скорости </a:t>
            </a:r>
            <a:r>
              <a:rPr lang="ru-RU" altLang="ru-RU" sz="2000" dirty="0">
                <a:solidFill>
                  <a:srgbClr val="0070C0"/>
                </a:solidFill>
                <a:latin typeface="+mn-lt"/>
              </a:rPr>
              <a:t>(отношение нормальной составляющей вектора скорости разлёта частиц после соударения к соответствующей величине скорости их подлёта до соударения)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41915"/>
              </p:ext>
            </p:extLst>
          </p:nvPr>
        </p:nvGraphicFramePr>
        <p:xfrm>
          <a:off x="827584" y="4869160"/>
          <a:ext cx="7963784" cy="105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87" name="Equation" r:id="rId7" imgW="3644640" imgH="482400" progId="Equation.DSMT4">
                  <p:embed/>
                </p:oleObj>
              </mc:Choice>
              <mc:Fallback>
                <p:oleObj name="Equation" r:id="rId7" imgW="3644640" imgH="4824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869160"/>
                        <a:ext cx="7963784" cy="1050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344" y="44371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Обобщенные величины:</a:t>
            </a:r>
          </a:p>
          <a:p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97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07504" y="1268760"/>
            <a:ext cx="8568952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613" cy="485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Генерация упаковки частиц. </a:t>
            </a:r>
            <a:endParaRPr lang="ru-RU" sz="2400" dirty="0">
              <a:latin typeface="+mn-lt"/>
            </a:endParaRPr>
          </a:p>
        </p:txBody>
      </p:sp>
      <p:sp>
        <p:nvSpPr>
          <p:cNvPr id="1229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2"/>
                </a:solidFill>
              </a:rPr>
              <a:t>8</a:t>
            </a:r>
            <a:endParaRPr lang="ru-RU" altLang="ru-RU" dirty="0" smtClean="0">
              <a:solidFill>
                <a:schemeClr val="tx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83568" y="2132856"/>
            <a:ext cx="7632848" cy="244827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/>
                </a:solidFill>
              </a:rPr>
              <a:t>Алгоритм генерации начальной упаковки (создание упаковки с заданным числом частиц и заданной относительной плотностью):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Равновеликие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гладкие частицы малого радиуса помещаются в емкость с помощью </a:t>
            </a:r>
            <a:r>
              <a:rPr lang="ru-RU" dirty="0" smtClean="0">
                <a:solidFill>
                  <a:schemeClr val="tx1"/>
                </a:solidFill>
              </a:rPr>
              <a:t>датчика случайных чисел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;</a:t>
            </a:r>
            <a:endParaRPr lang="ru-RU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solidFill>
                  <a:schemeClr val="tx1"/>
                </a:solidFill>
              </a:rPr>
              <a:t>2</a:t>
            </a:r>
            <a:r>
              <a:rPr lang="ru-RU" baseline="0" dirty="0" smtClean="0">
                <a:solidFill>
                  <a:schemeClr val="tx1"/>
                </a:solidFill>
              </a:rPr>
              <a:t>. Радиусы частиц равномерно увеличиваются  до достижения образцом заданной плотност</a:t>
            </a:r>
            <a:r>
              <a:rPr lang="ru-RU" dirty="0" smtClean="0">
                <a:solidFill>
                  <a:schemeClr val="tx1"/>
                </a:solidFill>
              </a:rPr>
              <a:t>и при одновременном включении алгоритма МДЭ</a:t>
            </a:r>
            <a:r>
              <a:rPr lang="en-US" baseline="0" dirty="0" smtClean="0">
                <a:solidFill>
                  <a:schemeClr val="tx1"/>
                </a:solidFill>
              </a:rPr>
              <a:t>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Задаются параметры трения и о</a:t>
            </a:r>
            <a:r>
              <a:rPr lang="ru-RU" dirty="0" smtClean="0">
                <a:solidFill>
                  <a:schemeClr val="tx1"/>
                </a:solidFill>
              </a:rPr>
              <a:t>бразец выстаивается для достижения стационарного состояния.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19804"/>
              </p:ext>
            </p:extLst>
          </p:nvPr>
        </p:nvGraphicFramePr>
        <p:xfrm>
          <a:off x="485546" y="4797152"/>
          <a:ext cx="8100900" cy="13681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883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6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6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Относительная</a:t>
                      </a:r>
                      <a:r>
                        <a:rPr lang="ru-RU" baseline="0" dirty="0" smtClean="0"/>
                        <a:t> плотность упаковки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частиц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Начальный радиус частиц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Конечный радиус частиц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Коэффициент трения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0.69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6.0</a:t>
                      </a:r>
                      <a:r>
                        <a:rPr lang="en-US" dirty="0" smtClean="0"/>
                        <a:t>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11.8mm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27719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n-lt"/>
              </a:rPr>
              <a:t>Одной из проблем в МДЭ является генерация начальной упаковки заданной плотности.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50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15D931-E8FB-4E17-8B82-9C49B5D921CC}" type="slidenum">
              <a:rPr lang="ru-RU" altLang="ru-RU" smtClean="0">
                <a:solidFill>
                  <a:schemeClr val="tx2"/>
                </a:solidFill>
              </a:rPr>
              <a:pPr/>
              <a:t>9</a:t>
            </a:fld>
            <a:endParaRPr lang="ru-RU" altLang="ru-RU" smtClean="0">
              <a:solidFill>
                <a:schemeClr val="tx2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496300" cy="476250"/>
          </a:xfrm>
        </p:spPr>
        <p:txBody>
          <a:bodyPr/>
          <a:lstStyle/>
          <a:p>
            <a:pPr eaLnBrk="1" hangingPunct="1"/>
            <a:r>
              <a:rPr lang="ru-RU" altLang="ru-RU" sz="2400" dirty="0" err="1" smtClean="0">
                <a:latin typeface="+mn-lt"/>
              </a:rPr>
              <a:t>Кернохранилище</a:t>
            </a:r>
            <a:endParaRPr lang="ru-RU" altLang="ru-RU" sz="2400" dirty="0" smtClean="0">
              <a:latin typeface="+mn-lt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797000"/>
                  </p:ext>
                </p:extLst>
              </p:nvPr>
            </p:nvGraphicFramePr>
            <p:xfrm>
              <a:off x="3936555" y="3284984"/>
              <a:ext cx="5145898" cy="1152128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72008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03110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8066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84057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980667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592804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5457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/>
                                    <a:ea typeface="Cambria Math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𝑹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𝒎𝒎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𝑴𝑷𝒂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0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100 000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0.9967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8.093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3797000"/>
                  </p:ext>
                </p:extLst>
              </p:nvPr>
            </p:nvGraphicFramePr>
            <p:xfrm>
              <a:off x="3936555" y="3284984"/>
              <a:ext cx="5145898" cy="1152128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72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110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06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05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8066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9280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457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47" t="-1111" r="-61779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0000" t="-1111" r="-328824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9503" t="-1111" r="-247205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26087" t="-1111" r="-18840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65217" t="-1111" r="-6149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72165" t="-1111" r="-2062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0.69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100 000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0.9967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8.093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Прямоугольник 9"/>
          <p:cNvSpPr/>
          <p:nvPr/>
        </p:nvSpPr>
        <p:spPr>
          <a:xfrm>
            <a:off x="3887416" y="2132856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Табл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. 1. Параметры 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одного из сгенерированных образцов 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сыпучего материала</a:t>
            </a: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.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683568" y="1018352"/>
            <a:ext cx="8242240" cy="75446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Получено 26 образцов сыпучего материала с различными свойствами и параметрами упаковки.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445224"/>
            <a:ext cx="388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+mn-lt"/>
              </a:rPr>
              <a:t>Рис.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2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Внешний вид образца из табл. 1, состоящего из 100 000 частиц </a:t>
            </a:r>
          </a:p>
        </p:txBody>
      </p:sp>
      <p:pic>
        <p:nvPicPr>
          <p:cNvPr id="79886" name="Picture 14" descr="E:\Figure1a_Sa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8" y="1916832"/>
            <a:ext cx="3406760" cy="34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39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учение персонала">
  <a:themeElements>
    <a:clrScheme name="Обучение персонала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Обучение персонала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учение персонала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учение персонала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16631</TotalTime>
  <Words>1496</Words>
  <Application>Microsoft Office PowerPoint</Application>
  <PresentationFormat>Экран (4:3)</PresentationFormat>
  <Paragraphs>151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Обучение персонала</vt:lpstr>
      <vt:lpstr>Equation</vt:lpstr>
      <vt:lpstr>Уравнение</vt:lpstr>
      <vt:lpstr>1Институт горного дела СО РАН, Новосибирск 2Геологический институт РАН, Москва</vt:lpstr>
      <vt:lpstr>Моделирование локализации сдвигов и перехода геосреды к неустойчивым режимам деформирования методом дискретных элементов</vt:lpstr>
      <vt:lpstr>Моделирование локализации сдвигов и перехода геосреды к неустойчивым режимам деформирования методом дискретных элементов</vt:lpstr>
      <vt:lpstr>Моделирование локализации сдвигов и перехода геосреды к неустойчивым режимам деформирования методом дискретных элементов</vt:lpstr>
      <vt:lpstr>Моделирование локализации сдвигов и перехода геосреды к неустойчивым режимам деформирования методом дискретных элементов</vt:lpstr>
      <vt:lpstr>Метод дискретных элементов (базовая версия)</vt:lpstr>
      <vt:lpstr>Моделирование методом дискретных элементов</vt:lpstr>
      <vt:lpstr>Генерация упаковки частиц. </vt:lpstr>
      <vt:lpstr>Кернохранилище</vt:lpstr>
      <vt:lpstr>Сдвиг в условиях подавления дилатансии</vt:lpstr>
      <vt:lpstr>Сдвиг в условиях подавления дилатансии</vt:lpstr>
      <vt:lpstr>Предел упругости и пластический сдвиг в стесненных условиях</vt:lpstr>
      <vt:lpstr>Результаты расчетов</vt:lpstr>
      <vt:lpstr>Результаты расчетов</vt:lpstr>
      <vt:lpstr>Сдвиг в условиях дилатансионного изменения объема</vt:lpstr>
      <vt:lpstr>Результаты расчетов</vt:lpstr>
      <vt:lpstr>Результаты расчетов</vt:lpstr>
      <vt:lpstr>Моделирование локализации сдвигов и перехода геосреды к неустойчивым режимам деформирования методом дискретных элементов</vt:lpstr>
      <vt:lpstr>Моделирование локализации сдвигов и перехода геосреды к неустойчивым режимам деформирования методом дискретных элементов</vt:lpstr>
    </vt:vector>
  </TitlesOfParts>
  <Company>Pagercom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Клишин Сергей</dc:creator>
  <cp:lastModifiedBy>Пользователь Windows</cp:lastModifiedBy>
  <cp:revision>518</cp:revision>
  <cp:lastPrinted>2017-05-25T06:17:15Z</cp:lastPrinted>
  <dcterms:created xsi:type="dcterms:W3CDTF">2003-06-17T07:54:17Z</dcterms:created>
  <dcterms:modified xsi:type="dcterms:W3CDTF">2022-07-01T03:35:29Z</dcterms:modified>
</cp:coreProperties>
</file>