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9" r:id="rId4"/>
    <p:sldId id="275" r:id="rId5"/>
    <p:sldId id="417" r:id="rId6"/>
    <p:sldId id="418" r:id="rId7"/>
    <p:sldId id="419" r:id="rId8"/>
    <p:sldId id="411" r:id="rId9"/>
    <p:sldId id="420" r:id="rId10"/>
    <p:sldId id="421" r:id="rId11"/>
    <p:sldId id="422" r:id="rId12"/>
    <p:sldId id="423" r:id="rId13"/>
    <p:sldId id="430" r:id="rId14"/>
    <p:sldId id="424" r:id="rId15"/>
    <p:sldId id="416" r:id="rId16"/>
    <p:sldId id="429" r:id="rId17"/>
    <p:sldId id="428" r:id="rId18"/>
    <p:sldId id="425" r:id="rId19"/>
    <p:sldId id="426" r:id="rId20"/>
    <p:sldId id="427" r:id="rId21"/>
    <p:sldId id="431" r:id="rId22"/>
    <p:sldId id="25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FC0925-80A9-5AC1-5DD8-21883F754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DCE0C0C-6781-1FF8-2FE0-61DC0AA25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A781E6-C840-910B-1B25-AD0C399C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7B0E87-5D59-86CA-1737-4C46881A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EB0119-6535-C1B2-A3BC-5BF70962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4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7408D3-DC58-60AF-F9A2-170DA401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D2E575A-EF98-0BD8-E1BE-B67549245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076EFB-C44E-EBE8-D516-A9E3C8E3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83C95F-951B-10DB-374A-55AFF277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5E8C10-B224-BEC4-B916-8455446E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95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8DE8148-A8F7-073D-251F-54C654902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8D0599-DC16-0D88-F862-A106DE16D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EFF25D-B559-07D2-3D2D-C009B377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9E4FED-A695-096E-FA0E-75C26A04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C7CC9C-2477-B413-8065-F3BA879A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35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EAF229-D9B5-5FCC-D6F2-22B8824A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F350CC-278A-CEA1-DDA1-BDA37A43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2FA20A-86CE-50DE-508E-25090BB8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96D4DA-74B2-C748-6CC2-0795B8E5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40A7C3-A1EB-BBD1-6250-11A8419E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21CFAF-F4E5-9E6D-8A5C-DCC4FFD2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CFF7405-4B37-09D9-E6A4-DB61F3F1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4CD631-40E9-FC1D-9E07-FB9A65B2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F07A73-843E-F4EE-ABCD-A0FB8670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91DADF-DC8B-7C47-2CD6-05CCC01E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177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DF7783-25E2-53A6-FC96-FAEAC4B1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DDD0A3-C434-B7AA-FB25-CCE59D8B1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525B89-1DC7-6920-480D-CA03B7B2B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EBCE763-78A9-DFEC-F9AA-6B2A4A26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499F1A9-80DB-2532-740B-A02B7C91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02E9EDB-D938-C633-D0FC-567C5120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05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F3FFCA-E7A3-77FC-77EF-F3E60884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A55F4FD-E772-2C7E-011B-37CB210C8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2E8792-F712-0A0D-F5AF-61B6EE332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D953C26-9595-895E-3F9A-E15781BE8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115AC33-E71D-1C2C-F12B-D8C56814F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6F80E2-85FF-5A47-315C-6F54B264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B68CA28-81B5-816B-9EA1-EDF5FDD8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F38A636-819B-1141-F4E9-CB8DB91C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29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7BA272-59DA-5D11-0786-0381AD49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AD477D-2AD2-A5BF-B1D4-1C283810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066A0BF-24E9-A1D2-86B1-44A34710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975D603-1EF6-CCD2-CC81-8A850120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54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0210D42-334F-5760-8662-22F1C8820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B7A60A1-F2A8-716E-0763-E7E08BAD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E8BF00D-52FF-ABF9-A6F6-80BDFE4A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1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14E232-0437-D907-8BDE-A193CE9C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846C7B-3138-8D26-BBFE-F2F07022D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2314DA-D35B-8A92-1B04-51079C942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4A60C58-F3CA-329D-1D67-BFAC51C8B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098F88-586C-F53F-DC98-AC2049A3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2284B4-BF26-84D2-937D-2C5EDBF8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6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53B896-1132-F79A-7219-1A7AAEFA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E4D54DD-1655-90C8-3174-50BC71F24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E79ED53-9D8B-4453-0BB6-63BA4DF18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D65201-2833-2892-817E-97EED3E8C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09716B6-DF17-FC9B-8F6F-6DAB33E6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0FEC424-E277-E483-764A-77ED891C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1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ADF3C-2F78-5A04-5558-67A805E8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F1CFA4C-3F16-F21C-AAF0-16DA7731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E98CA2-BCE7-B211-5638-235614D30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42657-4012-4256-A694-EF9CCA0D4AF7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3DB70B-C30F-E6A3-B74D-1524EC7CF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645623-E801-8E7E-6E20-8C2D9033B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3414-E41D-4885-807F-A355615A8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81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B3A76B5-E961-C690-FF0B-93F84C2B2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Еманов А.Ф.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400" b="1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Еманов А.А.,</a:t>
            </a:r>
            <a:r>
              <a:rPr lang="ru-RU" sz="2400" b="1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Чечельницкий В.В.,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0" i="1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Шевкунова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0" i="1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Е.В.,Фатеев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b="0" i="1" cap="all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А.В.,Кобелева</a:t>
            </a:r>
            <a:r>
              <a:rPr lang="ru-RU" sz="2400" b="0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Е.А.,</a:t>
            </a:r>
            <a:r>
              <a:rPr lang="ru-RU" sz="2400" b="1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арапов </a:t>
            </a:r>
            <a:r>
              <a:rPr lang="ru-RU" sz="2400" i="1" cap="all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в.в</a:t>
            </a:r>
            <a:r>
              <a:rPr lang="ru-RU" sz="2400" i="1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b="1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i="1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ABEADD47-8B33-13A9-CBE2-D8B2F9650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Aft>
                <a:spcPts val="600"/>
              </a:spcAft>
            </a:pP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Хубсугульское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Землетрясение 2021 года в структуре сейсмичности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Тувино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-Монгольского блока</a:t>
            </a:r>
            <a:b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Алтае-Саянский филиал ФИЦ «Единая геофизическая служба РАН»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нефтегазовой геологии и геофизики СО РАН</a:t>
            </a:r>
          </a:p>
        </p:txBody>
      </p:sp>
    </p:spTree>
    <p:extLst>
      <p:ext uri="{BB962C8B-B14F-4D97-AF65-F5344CB8AC3E}">
        <p14:creationId xmlns:p14="http://schemas.microsoft.com/office/powerpoint/2010/main" val="3255563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08CE17-0849-3703-B834-E47B2A41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kern="100" dirty="0">
                <a:latin typeface="Times New Roman" panose="02020603050405020304" pitchFamily="18" charset="0"/>
                <a:ea typeface="Noto Sans CJK SC Regular"/>
                <a:cs typeface="FreeSans"/>
              </a:rPr>
              <a:t>К</a:t>
            </a:r>
            <a:r>
              <a:rPr lang="ru-RU" sz="24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арта плотности землетрясений востока Алтае-Саянского региона </a:t>
            </a:r>
            <a:r>
              <a:rPr lang="ru-RU" sz="24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/>
            </a:r>
            <a:br>
              <a:rPr lang="ru-RU" sz="24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</a:br>
            <a:r>
              <a:rPr lang="ru-RU" sz="24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(Алтае-Саянский и Байкальский филиалы)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5C56A3FF-1500-A2CF-9063-0000B9FA8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09148" y="1825625"/>
            <a:ext cx="55737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F653CB-8219-2CAF-A5B4-6A60C062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суммарной сейсмической энергии востока Алтае-Саянской области 1905-2021гг.</a:t>
            </a: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CD465B96-F1C1-BD98-EF7C-EAFBB3761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49755" y="1825625"/>
            <a:ext cx="6233097" cy="48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2EFD36-BED5-7763-DB80-6795BC69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kern="100" dirty="0">
                <a:latin typeface="Times New Roman" panose="02020603050405020304" pitchFamily="18" charset="0"/>
                <a:ea typeface="Noto Sans CJK SC Regular"/>
                <a:cs typeface="FreeSans"/>
              </a:rPr>
              <a:t>П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лотность землетрясений востока Алтае-Саянского региона, 2000-2021гг.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в радиусе 0,1 град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2E6A6E79-EDBF-161A-B18A-CA2C497A6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09148" y="1825625"/>
            <a:ext cx="55737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687979-A44B-0EE4-C20D-97A49E11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очагов некоторых афтершоков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2021 года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668EF13-5865-C084-6310-1366D2490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35" y="1825624"/>
            <a:ext cx="3627547" cy="5130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44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C54A27-55A5-56BB-853C-3C5C6013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эпицентров землетрясений после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</p:txBody>
      </p:sp>
      <p:pic>
        <p:nvPicPr>
          <p:cNvPr id="4" name="Изображение3">
            <a:extLst>
              <a:ext uri="{FF2B5EF4-FFF2-40B4-BE49-F238E27FC236}">
                <a16:creationId xmlns:a16="http://schemas.microsoft.com/office/drawing/2014/main" xmlns="" id="{C63CE567-E795-8FF2-0710-C8636EC60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510444" y="1825624"/>
            <a:ext cx="6372408" cy="49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46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Пространственно-временное представление сейсмического процесса в </a:t>
            </a:r>
            <a:r>
              <a:rPr lang="ru-RU" altLang="ru-RU" sz="2400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Бусингольской</a:t>
            </a:r>
            <a:r>
              <a:rPr lang="ru-RU" alt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впадине </a:t>
            </a:r>
            <a:br>
              <a:rPr lang="ru-RU" alt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(1991-2007 гг.)</a:t>
            </a:r>
            <a:endParaRPr lang="ru-RU" sz="24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3D6EF-8EE7-4D2A-9F1B-9576877AE9F1}" type="slidenum">
              <a:rPr lang="ru-RU"/>
              <a:pPr/>
              <a:t>15</a:t>
            </a:fld>
            <a:endParaRPr lang="ru-RU"/>
          </a:p>
        </p:txBody>
      </p:sp>
      <p:pic>
        <p:nvPicPr>
          <p:cNvPr id="6" name="Содержимое 5" descr="Belin_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8283" y="1500174"/>
            <a:ext cx="8702761" cy="471490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6BEB74-48BD-B37A-C191-2546C430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Блоковая структура на границе Алтае-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Санской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горной области и Байкальской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рифтовой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62C0B12-BB2E-5854-124D-F89E0D257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34" y="1825624"/>
            <a:ext cx="6853001" cy="4845339"/>
          </a:xfrm>
        </p:spPr>
      </p:pic>
    </p:spTree>
    <p:extLst>
      <p:ext uri="{BB962C8B-B14F-4D97-AF65-F5344CB8AC3E}">
        <p14:creationId xmlns:p14="http://schemas.microsoft.com/office/powerpoint/2010/main" val="267209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ECC073-0BDB-AFB9-1484-2D7CD020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афтершоки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годы</a:t>
            </a: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773756EC-929D-4979-3274-8F2D1CE44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129742" y="1825625"/>
            <a:ext cx="5220768" cy="503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52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BDEABB-9A9A-EDF1-4E6F-B8F97B01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Карта расположения станций международной сети в районе </a:t>
            </a:r>
            <a:r>
              <a:rPr lang="ru-RU" sz="1800" b="1" kern="100" dirty="0" err="1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Хубсугула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 в 2014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DB8FBCFF-439A-5531-F2AB-579120148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04308" y="1825625"/>
            <a:ext cx="5066607" cy="49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8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084D77-E1E1-8EEE-81D0-8BF764E0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Сейсмические записи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2014 года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.25, глубина 12.5км.  Диапазон расстояний от 12.4 км до 155.5 км от эпицентра. </a:t>
            </a:r>
          </a:p>
        </p:txBody>
      </p:sp>
      <p:pic>
        <p:nvPicPr>
          <p:cNvPr id="4" name="Изображение2">
            <a:extLst>
              <a:ext uri="{FF2B5EF4-FFF2-40B4-BE49-F238E27FC236}">
                <a16:creationId xmlns:a16="http://schemas.microsoft.com/office/drawing/2014/main" xmlns="" id="{5448281C-642D-222E-0FB4-5C360FBC2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19251" y="1690688"/>
            <a:ext cx="7067203" cy="49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0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36AB6A-4095-4ECC-B90C-CBCB97F2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Эпицентр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12.01.2021 г. с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=6.7,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800" b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=6.9.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сеть станций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737393D-0D25-4429-BD7F-0955197C3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85" y="1825625"/>
            <a:ext cx="615763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839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6FE265-2F38-1CB2-D538-86E5F3E2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локации координат гипоцентра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2014 года по разным наборам сейсмологических станций</a:t>
            </a:r>
          </a:p>
        </p:txBody>
      </p:sp>
      <p:pic>
        <p:nvPicPr>
          <p:cNvPr id="4" name="Изображение3">
            <a:extLst>
              <a:ext uri="{FF2B5EF4-FFF2-40B4-BE49-F238E27FC236}">
                <a16:creationId xmlns:a16="http://schemas.microsoft.com/office/drawing/2014/main" xmlns="" id="{5B7406CF-9984-669D-7D7E-927FDF589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514600" y="1825624"/>
            <a:ext cx="6383589" cy="49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26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err="1" smtClean="0"/>
              <a:t>Хубсугульское</a:t>
            </a:r>
            <a:r>
              <a:rPr lang="ru-RU" sz="2000" dirty="0" smtClean="0"/>
              <a:t> землетрясение 2021 года произошло на восточной границе </a:t>
            </a:r>
            <a:r>
              <a:rPr lang="ru-RU" sz="2000" dirty="0" err="1" smtClean="0"/>
              <a:t>Тувино</a:t>
            </a:r>
            <a:r>
              <a:rPr lang="ru-RU" sz="2000" dirty="0" smtClean="0"/>
              <a:t>-Монгольского блока и породило интенсивный </a:t>
            </a:r>
            <a:r>
              <a:rPr lang="ru-RU" sz="2000" dirty="0" err="1" smtClean="0"/>
              <a:t>афтершоковый</a:t>
            </a:r>
            <a:r>
              <a:rPr lang="ru-RU" sz="2000" dirty="0" smtClean="0"/>
              <a:t> процесс на элементе границы между её поворотами. Землетрясение произошло в практически асейсмичном районе на который в 1993 году был сделан прогноз из структурного строения.</a:t>
            </a:r>
          </a:p>
          <a:p>
            <a:r>
              <a:rPr lang="ru-RU" sz="2000" dirty="0" smtClean="0"/>
              <a:t>Одновременно с этим землетрясением наблюдалась сейсмическая  активизация границ </a:t>
            </a:r>
            <a:r>
              <a:rPr lang="ru-RU" sz="2000" dirty="0" err="1" smtClean="0"/>
              <a:t>Тувино</a:t>
            </a:r>
            <a:r>
              <a:rPr lang="ru-RU" sz="2000" dirty="0" smtClean="0"/>
              <a:t>-Монгольского блока. </a:t>
            </a:r>
          </a:p>
          <a:p>
            <a:r>
              <a:rPr lang="ru-RU" sz="2000" dirty="0" err="1" smtClean="0"/>
              <a:t>Хубсугульское</a:t>
            </a:r>
            <a:r>
              <a:rPr lang="ru-RU" sz="2000" dirty="0" smtClean="0"/>
              <a:t> землетрясение 2014 года произошло под озером на глубине 12.5 км, Магнитуда 5.2 -5.5. Нет данных о существовании в эпицентре разломных структур.</a:t>
            </a:r>
          </a:p>
          <a:p>
            <a:r>
              <a:rPr lang="ru-RU" sz="2000" dirty="0" smtClean="0"/>
              <a:t>К границам </a:t>
            </a:r>
            <a:r>
              <a:rPr lang="ru-RU" sz="2000" dirty="0" err="1" smtClean="0"/>
              <a:t>Тувино</a:t>
            </a:r>
            <a:r>
              <a:rPr lang="ru-RU" sz="2000" dirty="0" smtClean="0"/>
              <a:t>-Монгольского блока приурочены известные землетрясения с магнитудой 8 в 1905 году. </a:t>
            </a:r>
          </a:p>
          <a:p>
            <a:r>
              <a:rPr lang="ru-RU" sz="2000" dirty="0" smtClean="0"/>
              <a:t> Исследование роли этого блока, разделяющего два разных по геодинамике региона является перспективной задачей и особенно в связи с процессами возникшими при </a:t>
            </a:r>
            <a:r>
              <a:rPr lang="ru-RU" sz="2000" dirty="0" err="1" smtClean="0"/>
              <a:t>Хубсугульском</a:t>
            </a:r>
            <a:r>
              <a:rPr lang="ru-RU" sz="2000" dirty="0" smtClean="0"/>
              <a:t> землетрясении.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560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3D34F9-76BB-C40A-231B-DFDD3D0E4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0D5FBC-AB86-091D-57CC-3A2E2B110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98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4DE679-27DE-43ED-9413-46648C99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эпицентров землетрясений в эпицентральной зоне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а). с 1.01.2020 по 11.01.2021гг. , б) с 11.01.2021 по 1.03.2021гг.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32D08BF-8845-434E-BC19-C8741CE51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949" y="1837113"/>
            <a:ext cx="5683405" cy="401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22603D-1467-4D77-AD3A-19055C07A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7" y="1795550"/>
            <a:ext cx="5533505" cy="3915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06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F46B80-5A2F-4A76-A3D5-F55F477E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плотности афтершоков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по временным периодам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 11 по 31 января 2021г.; б) с 1.02.21 по 28.02.21г.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9">
            <a:extLst>
              <a:ext uri="{FF2B5EF4-FFF2-40B4-BE49-F238E27FC236}">
                <a16:creationId xmlns:a16="http://schemas.microsoft.com/office/drawing/2014/main" xmlns="" id="{1A90C5BC-925A-428F-96CC-2D93C43D3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81800" y="2058381"/>
            <a:ext cx="4456400" cy="4351338"/>
          </a:xfrm>
          <a:prstGeom prst="rect">
            <a:avLst/>
          </a:prstGeom>
        </p:spPr>
      </p:pic>
      <p:pic>
        <p:nvPicPr>
          <p:cNvPr id="5" name="Изображение10">
            <a:extLst>
              <a:ext uri="{FF2B5EF4-FFF2-40B4-BE49-F238E27FC236}">
                <a16:creationId xmlns:a16="http://schemas.microsoft.com/office/drawing/2014/main" xmlns="" id="{2D36028E-3B70-46CC-A8FF-9EA54E208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49188" y="2098963"/>
            <a:ext cx="4413348" cy="43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710A17-F191-4141-B134-3441CAEA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804" y="29031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плотности афтершоков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по временным периодам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 1 по 31 марта 2021г.; б) с 1.04.21 по 30.04.21г.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1">
            <a:extLst>
              <a:ext uri="{FF2B5EF4-FFF2-40B4-BE49-F238E27FC236}">
                <a16:creationId xmlns:a16="http://schemas.microsoft.com/office/drawing/2014/main" xmlns="" id="{6BAD8E08-908B-4C06-B211-9AB0DC266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69825" y="2000193"/>
            <a:ext cx="4456400" cy="4351338"/>
          </a:xfrm>
          <a:prstGeom prst="rect">
            <a:avLst/>
          </a:prstGeom>
        </p:spPr>
      </p:pic>
      <p:pic>
        <p:nvPicPr>
          <p:cNvPr id="5" name="Изображение12">
            <a:extLst>
              <a:ext uri="{FF2B5EF4-FFF2-40B4-BE49-F238E27FC236}">
                <a16:creationId xmlns:a16="http://schemas.microsoft.com/office/drawing/2014/main" xmlns="" id="{1B5A5000-69A7-4B7D-A566-25B648551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61218" y="2000193"/>
            <a:ext cx="4456400" cy="43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3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A193CB-F648-4168-9976-5517261E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плотности афтершоков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Хубсугульского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по временным периодам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 1.05.21 по 31.05. 21; б) с 1.06.21 по 31.08.21; в) с 1.09.21 по 3.12.21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3">
            <a:extLst>
              <a:ext uri="{FF2B5EF4-FFF2-40B4-BE49-F238E27FC236}">
                <a16:creationId xmlns:a16="http://schemas.microsoft.com/office/drawing/2014/main" xmlns="" id="{3C0DA4C6-FAEA-4C70-9715-FCC867819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4235" y="1971096"/>
            <a:ext cx="3606727" cy="3521696"/>
          </a:xfrm>
          <a:prstGeom prst="rect">
            <a:avLst/>
          </a:prstGeom>
        </p:spPr>
      </p:pic>
      <p:pic>
        <p:nvPicPr>
          <p:cNvPr id="5" name="Изображение14">
            <a:extLst>
              <a:ext uri="{FF2B5EF4-FFF2-40B4-BE49-F238E27FC236}">
                <a16:creationId xmlns:a16="http://schemas.microsoft.com/office/drawing/2014/main" xmlns="" id="{71DCA8E2-5A7B-48BD-BA76-EE907471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96881" y="1971096"/>
            <a:ext cx="3606727" cy="3522355"/>
          </a:xfrm>
          <a:prstGeom prst="rect">
            <a:avLst/>
          </a:prstGeom>
        </p:spPr>
      </p:pic>
      <p:pic>
        <p:nvPicPr>
          <p:cNvPr id="6" name="Изображение15">
            <a:extLst>
              <a:ext uri="{FF2B5EF4-FFF2-40B4-BE49-F238E27FC236}">
                <a16:creationId xmlns:a16="http://schemas.microsoft.com/office/drawing/2014/main" xmlns="" id="{C30134C1-B99E-4A3E-B812-B5F2FAFB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03608" y="1971096"/>
            <a:ext cx="3606156" cy="35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9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4A1DB3-812C-8586-EA4B-20D1619E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График кумулятивной энергии,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/>
            </a:r>
            <a:br>
              <a:rPr lang="ru-RU" sz="32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</a:br>
            <a:r>
              <a:rPr lang="ru-RU" sz="3200" b="1" kern="100" dirty="0" err="1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Хубсугульское</a:t>
            </a:r>
            <a:r>
              <a:rPr lang="ru-RU" sz="32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 землетрясение, 2021 год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/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4C04607F-1654-5187-72C6-CA3792DFD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30531" y="1825625"/>
            <a:ext cx="99170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6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595406" y="1214422"/>
            <a:ext cx="3371816" cy="2714620"/>
          </a:xfrm>
        </p:spPr>
        <p:txBody>
          <a:bodyPr/>
          <a:lstStyle/>
          <a:p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Карта эпицентров землетрясений Восточной Тувы</a:t>
            </a:r>
            <a:br>
              <a:rPr 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(1963-2012 гг.)</a:t>
            </a: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C5646F-AB37-4B23-BFBE-61A742FF0100}" type="slidenum">
              <a:rPr lang="ru-RU"/>
              <a:pPr/>
              <a:t>8</a:t>
            </a:fld>
            <a:endParaRPr lang="ru-RU"/>
          </a:p>
        </p:txBody>
      </p:sp>
      <p:pic>
        <p:nvPicPr>
          <p:cNvPr id="12292" name="Picture 2" descr="C:\Иркутск 2014\восточная Тува\belin-busin_1963-2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81555" y="142852"/>
            <a:ext cx="4641089" cy="642942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CCC55A-4E73-703F-35D5-AB87A768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kern="100" dirty="0">
                <a:latin typeface="Times New Roman" panose="02020603050405020304" pitchFamily="18" charset="0"/>
                <a:ea typeface="Noto Sans CJK SC Regular"/>
                <a:cs typeface="FreeSans"/>
              </a:rPr>
              <a:t>К</a:t>
            </a:r>
            <a:r>
              <a:rPr lang="ru-RU" sz="18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арта плотности землетрясений востока Алтае-Саянского региона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/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</a:br>
            <a:r>
              <a:rPr lang="ru-RU" sz="1800" b="1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>(Алтае-Саянский и Байкальский филиалы)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  <a:t/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Noto Sans CJK SC Regular"/>
                <a:cs typeface="FreeSans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1">
            <a:extLst>
              <a:ext uri="{FF2B5EF4-FFF2-40B4-BE49-F238E27FC236}">
                <a16:creationId xmlns:a16="http://schemas.microsoft.com/office/drawing/2014/main" xmlns="" id="{B88603AA-661B-77DD-A1A1-39EA54775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722418" y="1825624"/>
            <a:ext cx="6160434" cy="48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63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322</Words>
  <Application>Microsoft Office PowerPoint</Application>
  <PresentationFormat>Широкоэкранный</PresentationFormat>
  <Paragraphs>31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FreeSans</vt:lpstr>
      <vt:lpstr>Noto Sans CJK SC Regular</vt:lpstr>
      <vt:lpstr>Times New Roman</vt:lpstr>
      <vt:lpstr>Тема Office</vt:lpstr>
      <vt:lpstr>Еманов А.Ф., Еманов А.А., Чечельницкий В.В., Шевкунова Е.В.,Фатеев  А.В.,Кобелева Е.А., арапов в.в. </vt:lpstr>
      <vt:lpstr>Эпицентр Хубсугульского землетрясения 12.01.2021 г. с MW=6.7, ML=6.9. и сеть станций</vt:lpstr>
      <vt:lpstr>Карта эпицентров землетрясений в эпицентральной зоне Хубсугульского землетрясения а). с 1.01.2020 по 11.01.2021гг. , б) с 11.01.2021 по 1.03.2021гг. </vt:lpstr>
      <vt:lpstr>Карты плотности афтершоков Хубсугульского землетрясения по временным периодам  а) с 11 по 31 января 2021г.; б) с 1.02.21 по 28.02.21г.</vt:lpstr>
      <vt:lpstr>Карты плотности афтершоков Хубсугульского землетрясения по временным периодам  а) с 1 по 31 марта 2021г.; б) с 1.04.21 по 30.04.21г.</vt:lpstr>
      <vt:lpstr>Карты плотности афтершоков Хубсугульского землетрясения по временным периодам  а) с 1.05.21 по 31.05. 21; б) с 1.06.21 по 31.08.21; в) с 1.09.21 по 3.12.21</vt:lpstr>
      <vt:lpstr>График кумулятивной энергии, Хубсугульское землетрясение, 2021 год </vt:lpstr>
      <vt:lpstr>Карта эпицентров землетрясений Восточной Тувы (1963-2012 гг.)</vt:lpstr>
      <vt:lpstr>Карта плотности землетрясений востока Алтае-Саянского региона  (Алтае-Саянский и Байкальский филиалы) </vt:lpstr>
      <vt:lpstr>Карта плотности землетрясений востока Алтае-Саянского региона  (Алтае-Саянский и Байкальский филиалы)</vt:lpstr>
      <vt:lpstr>Карта суммарной сейсмической энергии востока Алтае-Саянской области 1905-2021гг.</vt:lpstr>
      <vt:lpstr>Плотность землетрясений востока Алтае-Саянского региона, 2000-2021гг. в радиусе 0,1 град</vt:lpstr>
      <vt:lpstr>Механизмы очагов некоторых афтершоков Хубсугульского землетрясения 2021 года</vt:lpstr>
      <vt:lpstr>Карта эпицентров землетрясений после Хубсугульского землетрясения,  2021 год</vt:lpstr>
      <vt:lpstr>Пространственно-временное представление сейсмического процесса в Бусингольской впадине  (1991-2007 гг.)</vt:lpstr>
      <vt:lpstr>Блоковая структура на границе Алтае-Санской горной области и Байкальской рифтовой зоны. </vt:lpstr>
      <vt:lpstr>Крупнейшие афтершоки Хубсугульского землетрясения  2021-2022 годы</vt:lpstr>
      <vt:lpstr>Карта расположения станций международной сети в районе Хубсугула в 2014 году</vt:lpstr>
      <vt:lpstr>Сейсмические записи Хубсугульского землетрясения 2014 года Ms=5.25, глубина 12.5км.  Диапазон расстояний от 12.4 км до 155.5 км от эпицентра. </vt:lpstr>
      <vt:lpstr>Варианты локации координат гипоцентра Хубсугульского землетрясения 2014 года по разным наборам сейсмологических станций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Еманов А.Ф., Еманов А.А., Чечельницкий В.В., Шевкунова Е.В.,Фатеев  А.В.,Кобелева Е.А., арапов в.в. </dc:title>
  <dc:creator>Alexander F. Emanov</dc:creator>
  <cp:lastModifiedBy>admin</cp:lastModifiedBy>
  <cp:revision>12</cp:revision>
  <dcterms:created xsi:type="dcterms:W3CDTF">2022-06-19T11:40:14Z</dcterms:created>
  <dcterms:modified xsi:type="dcterms:W3CDTF">2022-06-22T05:24:49Z</dcterms:modified>
</cp:coreProperties>
</file>