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2"/>
  </p:notesMasterIdLst>
  <p:sldIdLst>
    <p:sldId id="257" r:id="rId2"/>
    <p:sldId id="448" r:id="rId3"/>
    <p:sldId id="260" r:id="rId4"/>
    <p:sldId id="261" r:id="rId5"/>
    <p:sldId id="263" r:id="rId6"/>
    <p:sldId id="266" r:id="rId7"/>
    <p:sldId id="265" r:id="rId8"/>
    <p:sldId id="305" r:id="rId9"/>
    <p:sldId id="304" r:id="rId10"/>
    <p:sldId id="460" r:id="rId11"/>
    <p:sldId id="262" r:id="rId12"/>
    <p:sldId id="463" r:id="rId13"/>
    <p:sldId id="264" r:id="rId14"/>
    <p:sldId id="464" r:id="rId15"/>
    <p:sldId id="465" r:id="rId16"/>
    <p:sldId id="323" r:id="rId17"/>
    <p:sldId id="258" r:id="rId18"/>
    <p:sldId id="259" r:id="rId19"/>
    <p:sldId id="324" r:id="rId20"/>
    <p:sldId id="271" r:id="rId21"/>
    <p:sldId id="461" r:id="rId22"/>
    <p:sldId id="273" r:id="rId23"/>
    <p:sldId id="348" r:id="rId24"/>
    <p:sldId id="282" r:id="rId25"/>
    <p:sldId id="283" r:id="rId26"/>
    <p:sldId id="275" r:id="rId27"/>
    <p:sldId id="276" r:id="rId28"/>
    <p:sldId id="462" r:id="rId29"/>
    <p:sldId id="349" r:id="rId30"/>
    <p:sldId id="289" r:id="rId31"/>
    <p:sldId id="288" r:id="rId32"/>
    <p:sldId id="290" r:id="rId33"/>
    <p:sldId id="328" r:id="rId34"/>
    <p:sldId id="329" r:id="rId35"/>
    <p:sldId id="278" r:id="rId36"/>
    <p:sldId id="281" r:id="rId37"/>
    <p:sldId id="361" r:id="rId38"/>
    <p:sldId id="354" r:id="rId39"/>
    <p:sldId id="338" r:id="rId40"/>
    <p:sldId id="339" r:id="rId41"/>
    <p:sldId id="340" r:id="rId42"/>
    <p:sldId id="342" r:id="rId43"/>
    <p:sldId id="352" r:id="rId44"/>
    <p:sldId id="353" r:id="rId45"/>
    <p:sldId id="359" r:id="rId46"/>
    <p:sldId id="356" r:id="rId47"/>
    <p:sldId id="357" r:id="rId48"/>
    <p:sldId id="358" r:id="rId49"/>
    <p:sldId id="360" r:id="rId50"/>
    <p:sldId id="449" r:id="rId51"/>
    <p:sldId id="333" r:id="rId52"/>
    <p:sldId id="459" r:id="rId53"/>
    <p:sldId id="334" r:id="rId54"/>
    <p:sldId id="274" r:id="rId55"/>
    <p:sldId id="450" r:id="rId56"/>
    <p:sldId id="351" r:id="rId57"/>
    <p:sldId id="363" r:id="rId58"/>
    <p:sldId id="343" r:id="rId59"/>
    <p:sldId id="364" r:id="rId60"/>
    <p:sldId id="362" r:id="rId6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710" autoAdjust="0"/>
    <p:restoredTop sz="94660"/>
  </p:normalViewPr>
  <p:slideViewPr>
    <p:cSldViewPr snapToGrid="0">
      <p:cViewPr varScale="1">
        <p:scale>
          <a:sx n="46" d="100"/>
          <a:sy n="46" d="100"/>
        </p:scale>
        <p:origin x="70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78.emf"/><Relationship Id="rId1" Type="http://schemas.openxmlformats.org/officeDocument/2006/relationships/image" Target="../media/image77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3.e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7" Type="http://schemas.openxmlformats.org/officeDocument/2006/relationships/image" Target="../media/image1.wmf"/><Relationship Id="rId2" Type="http://schemas.openxmlformats.org/officeDocument/2006/relationships/image" Target="../media/image4.wmf"/><Relationship Id="rId1" Type="http://schemas.openxmlformats.org/officeDocument/2006/relationships/image" Target="../media/image3.wmf"/><Relationship Id="rId6" Type="http://schemas.openxmlformats.org/officeDocument/2006/relationships/image" Target="../media/image8.wmf"/><Relationship Id="rId5" Type="http://schemas.openxmlformats.org/officeDocument/2006/relationships/image" Target="../media/image7.wmf"/><Relationship Id="rId4" Type="http://schemas.openxmlformats.org/officeDocument/2006/relationships/image" Target="../media/image6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3.vml.rels><?xml version="1.0" encoding="UTF-8" standalone="yes"?>
<Relationships xmlns="http://schemas.openxmlformats.org/package/2006/relationships"><Relationship Id="rId8" Type="http://schemas.openxmlformats.org/officeDocument/2006/relationships/image" Target="../media/image9.wmf"/><Relationship Id="rId3" Type="http://schemas.openxmlformats.org/officeDocument/2006/relationships/image" Target="../media/image5.wmf"/><Relationship Id="rId7" Type="http://schemas.openxmlformats.org/officeDocument/2006/relationships/image" Target="../media/image1.wmf"/><Relationship Id="rId2" Type="http://schemas.openxmlformats.org/officeDocument/2006/relationships/image" Target="../media/image4.wmf"/><Relationship Id="rId1" Type="http://schemas.openxmlformats.org/officeDocument/2006/relationships/image" Target="../media/image3.wmf"/><Relationship Id="rId6" Type="http://schemas.openxmlformats.org/officeDocument/2006/relationships/image" Target="../media/image8.wmf"/><Relationship Id="rId5" Type="http://schemas.openxmlformats.org/officeDocument/2006/relationships/image" Target="../media/image7.wmf"/><Relationship Id="rId4" Type="http://schemas.openxmlformats.org/officeDocument/2006/relationships/image" Target="../media/image6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image" Target="../media/image13.wmf"/><Relationship Id="rId1" Type="http://schemas.openxmlformats.org/officeDocument/2006/relationships/image" Target="../media/image12.wmf"/><Relationship Id="rId4" Type="http://schemas.openxmlformats.org/officeDocument/2006/relationships/image" Target="../media/image15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6EA1AA-4BB6-45CE-AED9-6870E610B8F7}" type="datetimeFigureOut">
              <a:rPr lang="ru-RU" smtClean="0"/>
              <a:t>23.06.2022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94085E-8B6D-4309-A696-C60DEE52B9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83472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909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909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685817" indent="-263776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055103" indent="-211021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477145" indent="-211021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1899186" indent="-211021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321227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743269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165310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587351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A20C596-D7F3-47F9-9ABC-2657DCBB44CF}" type="slidenum">
              <a:rPr lang="ru-RU" smtClean="0"/>
              <a:pPr eaLnBrk="1" hangingPunct="1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08185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B5AFB7-AB60-4112-9C1F-F9D61D3050CF}" type="slidenum">
              <a:rPr lang="ru-RU" smtClean="0"/>
              <a:pPr>
                <a:defRPr/>
              </a:pPr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30635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C63F5FF-7DA0-4647-885E-D7BCF332D7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04FE3944-7424-409C-AFDF-F1D0DBC8BB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1AF8612A-05D1-40C6-9BEF-5013AE5FD6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BCE1A-2086-4159-9A00-13BDF605DFBC}" type="datetimeFigureOut">
              <a:rPr lang="ru-RU" smtClean="0"/>
              <a:t>23.06.2022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AE2C3D21-7A24-44D5-8807-E2B50AED8E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A10EE10D-8D5B-47BD-9639-2A9C52DA8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63C89-5CB2-4EF1-AB45-EC3F4A8912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83736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79AB2B9-9EF1-4750-9EE9-23C8E516D7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350780A4-5FB7-48A1-A3E8-58FF52977F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DBB0B777-5B8F-4464-8E83-015063CE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BCE1A-2086-4159-9A00-13BDF605DFBC}" type="datetimeFigureOut">
              <a:rPr lang="ru-RU" smtClean="0"/>
              <a:t>23.06.2022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46C3A29A-2D72-40FA-A0F9-1ABB586089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77410857-4E88-429B-8497-D78DE936F7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63C89-5CB2-4EF1-AB45-EC3F4A8912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9835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208C9F43-EF9F-4185-A188-DB2CA77FCF1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2DC51B4C-97C4-4CEC-98B2-1B9828F0E9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4B5B7FE5-B820-434E-B6F8-ADC8B0234B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BCE1A-2086-4159-9A00-13BDF605DFBC}" type="datetimeFigureOut">
              <a:rPr lang="ru-RU" smtClean="0"/>
              <a:t>23.06.2022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53D7602D-86D1-4F74-89DF-55F0C748A3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54D58773-6615-4F0E-9C0A-EDEED3369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63C89-5CB2-4EF1-AB45-EC3F4A8912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14953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3DEB20F-5D4D-4554-A06F-31BAA552DA8E}"/>
              </a:ext>
            </a:extLst>
          </p:cNvPr>
          <p:cNvSpPr>
            <a:spLocks noGrp="1"/>
          </p:cNvSpPr>
          <p:nvPr>
            <p:ph type="title" sz="quarter"/>
          </p:nvPr>
        </p:nvSpPr>
        <p:spPr>
          <a:xfrm>
            <a:off x="1219200" y="277813"/>
            <a:ext cx="103632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23D2B565-796C-47BF-8F26-D2AF023D2E3E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1219200" y="1600201"/>
            <a:ext cx="5080000" cy="21891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4403309B-6FE1-414A-B55C-41E503B2FCBA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6502400" y="1600201"/>
            <a:ext cx="5080000" cy="21891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xmlns="" id="{982E52AA-B280-4312-A3A7-DDB867CAFC4B}"/>
              </a:ext>
            </a:extLst>
          </p:cNvPr>
          <p:cNvSpPr>
            <a:spLocks noGrp="1"/>
          </p:cNvSpPr>
          <p:nvPr>
            <p:ph sz="quarter" idx="3"/>
          </p:nvPr>
        </p:nvSpPr>
        <p:spPr>
          <a:xfrm>
            <a:off x="1219200" y="3941763"/>
            <a:ext cx="5080000" cy="218916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B78F8D24-9C3A-499D-9E18-509E4C8545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02400" y="3941763"/>
            <a:ext cx="5080000" cy="218916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7158B3D2-B782-4B05-90AD-BD55C18EDD6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19200" y="6251575"/>
            <a:ext cx="2641600" cy="457200"/>
          </a:xfrm>
        </p:spPr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6E6D107D-DEBD-40D7-B735-CA48814E08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70400" y="6248400"/>
            <a:ext cx="3962400" cy="457200"/>
          </a:xfrm>
        </p:spPr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75F7AF7F-C4AC-456E-A49B-08F6D08A18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424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03CB0684-AEA5-412F-9413-7FD19816A72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681826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2A4660A-F2B0-46EB-A40C-4146847212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1BAD5051-C1B5-4AC6-A2CE-CC211BF15D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D25C8C1E-23C3-48A9-A7F3-2961FB1908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BCE1A-2086-4159-9A00-13BDF605DFBC}" type="datetimeFigureOut">
              <a:rPr lang="ru-RU" smtClean="0"/>
              <a:t>23.06.2022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4F9FF52A-D538-4B1D-8F56-90F5C129AC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A1D16EA6-E2CD-438B-B0A0-A6838B4957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63C89-5CB2-4EF1-AB45-EC3F4A8912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88595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429163E-D64F-45FB-8370-189ACEDD54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0CB7E564-EC9D-44DF-860C-A66AB1B7BE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6254DF9C-792F-4B78-9C75-9EA7F620D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BCE1A-2086-4159-9A00-13BDF605DFBC}" type="datetimeFigureOut">
              <a:rPr lang="ru-RU" smtClean="0"/>
              <a:t>23.06.2022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2C557BCD-2D2D-44CD-B357-114D959F93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F9F73DE1-6C71-48EE-83F6-6F55C579E6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63C89-5CB2-4EF1-AB45-EC3F4A8912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71794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ED8D54C-8467-4903-ABB1-82BD9B1F2F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84DFDE84-3B47-4817-9852-CFE3700D21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B217E3D4-6E6B-4B4A-AE31-B878A21FB1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95E67388-54AC-4A83-8A1A-B036318AF2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BCE1A-2086-4159-9A00-13BDF605DFBC}" type="datetimeFigureOut">
              <a:rPr lang="ru-RU" smtClean="0"/>
              <a:t>23.06.2022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BA49255E-5BD3-4990-8730-CA5F9526E6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1951C92B-0975-4258-AF48-DB4D161EEE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63C89-5CB2-4EF1-AB45-EC3F4A8912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4341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668CC5F-8E14-4095-9B5C-A765CA31B3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F1C131D4-000B-4F8E-BFF5-822C590BB2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E2E07CFE-DED3-4157-AD67-8D2860D55B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6015ACA1-78D9-4195-9700-EE6FB503FD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5A75CFE5-D46B-4278-97A3-C76AEB0464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C5B5B24A-F8D0-48A6-B8E2-B101E4196B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BCE1A-2086-4159-9A00-13BDF605DFBC}" type="datetimeFigureOut">
              <a:rPr lang="ru-RU" smtClean="0"/>
              <a:t>23.06.2022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6A2D21EA-A63C-428A-8B51-2EF2EB8219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91CCD0A4-369E-47AD-A304-BF8E716C4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63C89-5CB2-4EF1-AB45-EC3F4A8912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8444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797B8D7-33C8-4270-B484-16D1FE7D45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6C6C2AF9-51AA-465C-90E3-3B700C94C5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BCE1A-2086-4159-9A00-13BDF605DFBC}" type="datetimeFigureOut">
              <a:rPr lang="ru-RU" smtClean="0"/>
              <a:t>23.06.2022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E4FF8FD1-CEEB-423B-B7CF-62BA968458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9CCA3CB5-1F02-44C4-931B-68C32C5AC3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63C89-5CB2-4EF1-AB45-EC3F4A8912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44779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AAC93775-E870-433C-B7AA-61088D42AD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BCE1A-2086-4159-9A00-13BDF605DFBC}" type="datetimeFigureOut">
              <a:rPr lang="ru-RU" smtClean="0"/>
              <a:t>23.06.2022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1BB8AF06-4428-42D4-A654-FDD0A7D2F6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562100F4-5E91-49BB-842D-CBE788C6CA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63C89-5CB2-4EF1-AB45-EC3F4A8912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07219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3C9629A-E6B9-4922-BAC5-F010FF2692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B2AECFF3-7C91-4DE4-9818-448BD5717F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50591DAC-F711-4B1F-B0A2-24D4417999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69CAE6E1-1B84-4C73-BC82-8902D07F4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BCE1A-2086-4159-9A00-13BDF605DFBC}" type="datetimeFigureOut">
              <a:rPr lang="ru-RU" smtClean="0"/>
              <a:t>23.06.2022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904314F5-DBA1-4200-A340-FEE7E78066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3D119933-8FDE-4755-8D5A-721567C11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63C89-5CB2-4EF1-AB45-EC3F4A8912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85132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1133C34-1AD4-4068-B762-D58065831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66579E6C-54BA-49AC-B36B-24403D705D7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1C00AD81-0031-4CE4-8319-D82C13F07E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E76032A6-FDBD-4486-9E87-8C8DB528AB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BCE1A-2086-4159-9A00-13BDF605DFBC}" type="datetimeFigureOut">
              <a:rPr lang="ru-RU" smtClean="0"/>
              <a:t>23.06.2022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C12F5E6A-E613-4E18-BBC4-60A1D43D9B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F1ADBD2C-F175-4F52-8F1D-871D30FC1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B63C89-5CB2-4EF1-AB45-EC3F4A8912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99068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812E2D2-274B-4243-B71B-E637B0E6D0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A594C3E7-14AB-4068-9010-5F7AEC79F7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6504161B-CF26-4868-8AF8-75465689D1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4BCE1A-2086-4159-9A00-13BDF605DFBC}" type="datetimeFigureOut">
              <a:rPr lang="ru-RU" smtClean="0"/>
              <a:t>23.06.2022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91765795-8512-4BC9-9AC2-9DEE298A45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3E840D4F-066D-42A7-965B-1B647B81F5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B63C89-5CB2-4EF1-AB45-EC3F4A8912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82925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22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.w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51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2.wm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wmf"/><Relationship Id="rId13" Type="http://schemas.openxmlformats.org/officeDocument/2006/relationships/oleObject" Target="../embeddings/oleObject8.bin"/><Relationship Id="rId18" Type="http://schemas.openxmlformats.org/officeDocument/2006/relationships/image" Target="../media/image9.wmf"/><Relationship Id="rId3" Type="http://schemas.openxmlformats.org/officeDocument/2006/relationships/oleObject" Target="../embeddings/oleObject3.bin"/><Relationship Id="rId7" Type="http://schemas.openxmlformats.org/officeDocument/2006/relationships/oleObject" Target="../embeddings/oleObject5.bin"/><Relationship Id="rId12" Type="http://schemas.openxmlformats.org/officeDocument/2006/relationships/image" Target="../media/image7.wmf"/><Relationship Id="rId17" Type="http://schemas.openxmlformats.org/officeDocument/2006/relationships/oleObject" Target="../embeddings/oleObject10.bin"/><Relationship Id="rId2" Type="http://schemas.openxmlformats.org/officeDocument/2006/relationships/slideLayout" Target="../slideLayouts/slideLayout6.xml"/><Relationship Id="rId16" Type="http://schemas.openxmlformats.org/officeDocument/2006/relationships/image" Target="../media/image1.wmf"/><Relationship Id="rId1" Type="http://schemas.openxmlformats.org/officeDocument/2006/relationships/vmlDrawing" Target="../drawings/vmlDrawing3.vml"/><Relationship Id="rId6" Type="http://schemas.openxmlformats.org/officeDocument/2006/relationships/image" Target="../media/image4.wmf"/><Relationship Id="rId11" Type="http://schemas.openxmlformats.org/officeDocument/2006/relationships/oleObject" Target="../embeddings/oleObject7.bin"/><Relationship Id="rId5" Type="http://schemas.openxmlformats.org/officeDocument/2006/relationships/oleObject" Target="../embeddings/oleObject4.bin"/><Relationship Id="rId15" Type="http://schemas.openxmlformats.org/officeDocument/2006/relationships/oleObject" Target="../embeddings/oleObject9.bin"/><Relationship Id="rId10" Type="http://schemas.openxmlformats.org/officeDocument/2006/relationships/image" Target="../media/image6.wmf"/><Relationship Id="rId4" Type="http://schemas.openxmlformats.org/officeDocument/2006/relationships/image" Target="../media/image3.wmf"/><Relationship Id="rId9" Type="http://schemas.openxmlformats.org/officeDocument/2006/relationships/oleObject" Target="../embeddings/oleObject6.bin"/><Relationship Id="rId14" Type="http://schemas.openxmlformats.org/officeDocument/2006/relationships/image" Target="../media/image8.wmf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emf"/><Relationship Id="rId3" Type="http://schemas.openxmlformats.org/officeDocument/2006/relationships/image" Target="../media/image79.jpeg"/><Relationship Id="rId7" Type="http://schemas.openxmlformats.org/officeDocument/2006/relationships/oleObject" Target="../embeddings/oleObject20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10" Type="http://schemas.openxmlformats.org/officeDocument/2006/relationships/image" Target="../media/image78.emf"/><Relationship Id="rId4" Type="http://schemas.openxmlformats.org/officeDocument/2006/relationships/image" Target="../media/image80.png"/><Relationship Id="rId9" Type="http://schemas.openxmlformats.org/officeDocument/2006/relationships/oleObject" Target="../embeddings/oleObject21.bin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4" Type="http://schemas.openxmlformats.org/officeDocument/2006/relationships/image" Target="../media/image83.emf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wmf"/><Relationship Id="rId13" Type="http://schemas.openxmlformats.org/officeDocument/2006/relationships/oleObject" Target="../embeddings/oleObject28.bin"/><Relationship Id="rId3" Type="http://schemas.openxmlformats.org/officeDocument/2006/relationships/oleObject" Target="../embeddings/oleObject23.bin"/><Relationship Id="rId7" Type="http://schemas.openxmlformats.org/officeDocument/2006/relationships/oleObject" Target="../embeddings/oleObject25.bin"/><Relationship Id="rId12" Type="http://schemas.openxmlformats.org/officeDocument/2006/relationships/image" Target="../media/image7.wmf"/><Relationship Id="rId2" Type="http://schemas.openxmlformats.org/officeDocument/2006/relationships/slideLayout" Target="../slideLayouts/slideLayout6.xml"/><Relationship Id="rId16" Type="http://schemas.openxmlformats.org/officeDocument/2006/relationships/image" Target="../media/image1.wmf"/><Relationship Id="rId1" Type="http://schemas.openxmlformats.org/officeDocument/2006/relationships/vmlDrawing" Target="../drawings/vmlDrawing12.vml"/><Relationship Id="rId6" Type="http://schemas.openxmlformats.org/officeDocument/2006/relationships/image" Target="../media/image4.wmf"/><Relationship Id="rId11" Type="http://schemas.openxmlformats.org/officeDocument/2006/relationships/oleObject" Target="../embeddings/oleObject27.bin"/><Relationship Id="rId5" Type="http://schemas.openxmlformats.org/officeDocument/2006/relationships/oleObject" Target="../embeddings/oleObject24.bin"/><Relationship Id="rId15" Type="http://schemas.openxmlformats.org/officeDocument/2006/relationships/oleObject" Target="../embeddings/oleObject29.bin"/><Relationship Id="rId10" Type="http://schemas.openxmlformats.org/officeDocument/2006/relationships/image" Target="../media/image6.wmf"/><Relationship Id="rId4" Type="http://schemas.openxmlformats.org/officeDocument/2006/relationships/image" Target="../media/image3.wmf"/><Relationship Id="rId9" Type="http://schemas.openxmlformats.org/officeDocument/2006/relationships/oleObject" Target="../embeddings/oleObject26.bin"/><Relationship Id="rId14" Type="http://schemas.openxmlformats.org/officeDocument/2006/relationships/image" Target="../media/image8.wmf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11.wmf"/><Relationship Id="rId4" Type="http://schemas.openxmlformats.org/officeDocument/2006/relationships/image" Target="../media/image10.wmf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wmf"/><Relationship Id="rId3" Type="http://schemas.openxmlformats.org/officeDocument/2006/relationships/oleObject" Target="../embeddings/oleObject12.bin"/><Relationship Id="rId7" Type="http://schemas.openxmlformats.org/officeDocument/2006/relationships/oleObject" Target="../embeddings/oleObject14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3.wmf"/><Relationship Id="rId5" Type="http://schemas.openxmlformats.org/officeDocument/2006/relationships/oleObject" Target="../embeddings/oleObject13.bin"/><Relationship Id="rId10" Type="http://schemas.openxmlformats.org/officeDocument/2006/relationships/image" Target="../media/image15.wmf"/><Relationship Id="rId4" Type="http://schemas.openxmlformats.org/officeDocument/2006/relationships/image" Target="../media/image12.wmf"/><Relationship Id="rId9" Type="http://schemas.openxmlformats.org/officeDocument/2006/relationships/oleObject" Target="../embeddings/oleObject15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16.wmf"/><Relationship Id="rId4" Type="http://schemas.openxmlformats.org/officeDocument/2006/relationships/oleObject" Target="../embeddings/oleObject16.bin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Метод стоячих волн в исследовании и мониторинге зданий и инженерных сооружений конструкций алгоритмы и результаты сопоставления теории с экспериментом</a:t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ru-RU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Еманов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А.Ф. </a:t>
            </a:r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Бах А.А., </a:t>
            </a:r>
            <a:r>
              <a:rPr lang="ru-RU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Белостоцкий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А.М</a:t>
            </a:r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., 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Хорошавин </a:t>
            </a:r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Е.А, 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Дмитриев Д.С</a:t>
            </a:r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.,., </a:t>
            </a:r>
            <a:r>
              <a:rPr lang="ru-RU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Нагибович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А.И., </a:t>
            </a:r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Еманов А.А</a:t>
            </a:r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., </a:t>
            </a:r>
            <a:r>
              <a:rPr lang="ru-RU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Шеболтасов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А.Г. </a:t>
            </a:r>
          </a:p>
          <a:p>
            <a:endParaRPr lang="ru-RU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17167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Объекты сложных конструкций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Здания и сооружения , имеющие внутри конструкции отражающие границы, создающие кроме общего поля стоячих волн локальные поля.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Здания и сооружения с не прямоугольной конструкцией. 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Здания и сооружения с несущими стенами комбинированной конструкции. 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Блочные конструкции зданий и сооружений. 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/>
              <a:t>Радиальные колебания четвёртая мода 1.921 Гц </a:t>
            </a:r>
            <a:br>
              <a:rPr lang="ru-RU" sz="2400" dirty="0"/>
            </a:br>
            <a:r>
              <a:rPr lang="ru-RU" sz="2400" dirty="0"/>
              <a:t>Фактически мода 5-3 ( 1)</a:t>
            </a:r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309786" y="1425602"/>
            <a:ext cx="7858180" cy="4723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/>
              <a:t>Карта фаз моды 5-3 (1)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14338" name="Object 2"/>
          <p:cNvGraphicFramePr>
            <a:graphicFrameLocks noChangeAspect="1"/>
          </p:cNvGraphicFramePr>
          <p:nvPr/>
        </p:nvGraphicFramePr>
        <p:xfrm>
          <a:off x="2357439" y="2466975"/>
          <a:ext cx="7477125" cy="1924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6" r:id="rId3" imgW="9968254" imgH="2565079" progId="">
                  <p:embed/>
                </p:oleObj>
              </mc:Choice>
              <mc:Fallback>
                <p:oleObj r:id="rId3" imgW="9968254" imgH="2565079" progId="">
                  <p:embed/>
                  <p:pic>
                    <p:nvPicPr>
                      <p:cNvPr id="14338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57439" y="2466975"/>
                        <a:ext cx="7477125" cy="1924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/>
              <a:t>Радиальные колебания вторая мода по порядку 1.217Гц</a:t>
            </a:r>
            <a:br>
              <a:rPr lang="ru-RU" sz="2400" dirty="0"/>
            </a:br>
            <a:r>
              <a:rPr lang="ru-RU" sz="2400" dirty="0"/>
              <a:t>4.32 Мода 3-1</a:t>
            </a:r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309787" y="1544965"/>
            <a:ext cx="7643865" cy="45935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/>
              <a:t>Карта когерентности.  частота  1.217 Гц</a:t>
            </a:r>
            <a:br>
              <a:rPr lang="ru-RU" sz="2400" dirty="0"/>
            </a:br>
            <a:endParaRPr lang="ru-RU" sz="24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12290" name="Object 2"/>
          <p:cNvGraphicFramePr>
            <a:graphicFrameLocks noChangeAspect="1"/>
          </p:cNvGraphicFramePr>
          <p:nvPr/>
        </p:nvGraphicFramePr>
        <p:xfrm>
          <a:off x="2357439" y="2466975"/>
          <a:ext cx="7477125" cy="1924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0" r:id="rId3" imgW="9968254" imgH="2565079" progId="">
                  <p:embed/>
                </p:oleObj>
              </mc:Choice>
              <mc:Fallback>
                <p:oleObj r:id="rId3" imgW="9968254" imgH="2565079" progId="">
                  <p:embed/>
                  <p:pic>
                    <p:nvPicPr>
                      <p:cNvPr id="1229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57439" y="2466975"/>
                        <a:ext cx="7477125" cy="1924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2800" dirty="0"/>
              <a:t>Эффект смены кратности волны в плотине Саяно-Шушенской ГЭС. Мода 6-3-4 и мода 7- 4-3</a:t>
            </a:r>
          </a:p>
        </p:txBody>
      </p:sp>
      <p:graphicFrame>
        <p:nvGraphicFramePr>
          <p:cNvPr id="10242" name="Object 7"/>
          <p:cNvGraphicFramePr>
            <a:graphicFrameLocks noChangeAspect="1"/>
          </p:cNvGraphicFramePr>
          <p:nvPr/>
        </p:nvGraphicFramePr>
        <p:xfrm>
          <a:off x="1703388" y="1844675"/>
          <a:ext cx="7561262" cy="4656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4" name="CorelDRAW" r:id="rId3" imgW="8719200" imgH="5406480" progId="">
                  <p:embed/>
                </p:oleObj>
              </mc:Choice>
              <mc:Fallback>
                <p:oleObj name="CorelDRAW" r:id="rId3" imgW="8719200" imgH="5406480" progId="">
                  <p:embed/>
                  <p:pic>
                    <p:nvPicPr>
                      <p:cNvPr id="10242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03388" y="1844675"/>
                        <a:ext cx="7561262" cy="46561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077470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9696450" y="6453188"/>
            <a:ext cx="801688" cy="3603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sz="1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17</a:t>
            </a:r>
          </a:p>
        </p:txBody>
      </p:sp>
      <p:sp>
        <p:nvSpPr>
          <p:cNvPr id="7" name="Прямоугольник 17"/>
          <p:cNvSpPr>
            <a:spLocks noChangeArrowheads="1"/>
          </p:cNvSpPr>
          <p:nvPr/>
        </p:nvSpPr>
        <p:spPr bwMode="auto">
          <a:xfrm>
            <a:off x="1811525" y="3429000"/>
            <a:ext cx="2019671" cy="292388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300" b="1" dirty="0">
                <a:solidFill>
                  <a:srgbClr val="00049C"/>
                </a:solidFill>
                <a:latin typeface="Times New Roman" pitchFamily="18" charset="0"/>
                <a:cs typeface="Times New Roman" pitchFamily="18" charset="0"/>
              </a:rPr>
              <a:t>Продольная мода (1,3)</a:t>
            </a:r>
          </a:p>
        </p:txBody>
      </p:sp>
      <p:sp>
        <p:nvSpPr>
          <p:cNvPr id="14" name="Прямоугольник 17"/>
          <p:cNvSpPr>
            <a:spLocks noChangeArrowheads="1"/>
          </p:cNvSpPr>
          <p:nvPr/>
        </p:nvSpPr>
        <p:spPr bwMode="auto">
          <a:xfrm>
            <a:off x="3863753" y="3429000"/>
            <a:ext cx="2199691" cy="292388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300" b="1" dirty="0">
                <a:solidFill>
                  <a:srgbClr val="00049C"/>
                </a:solidFill>
                <a:latin typeface="Times New Roman" pitchFamily="18" charset="0"/>
                <a:cs typeface="Times New Roman" pitchFamily="18" charset="0"/>
              </a:rPr>
              <a:t>Продольная мода (1,4)</a:t>
            </a:r>
          </a:p>
        </p:txBody>
      </p:sp>
      <p:sp>
        <p:nvSpPr>
          <p:cNvPr id="15" name="Прямоугольник 17"/>
          <p:cNvSpPr>
            <a:spLocks noChangeArrowheads="1"/>
          </p:cNvSpPr>
          <p:nvPr/>
        </p:nvSpPr>
        <p:spPr bwMode="auto">
          <a:xfrm>
            <a:off x="5948538" y="3429000"/>
            <a:ext cx="2487724" cy="292388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300" b="1" dirty="0">
                <a:solidFill>
                  <a:srgbClr val="00049C"/>
                </a:solidFill>
                <a:latin typeface="Times New Roman" pitchFamily="18" charset="0"/>
                <a:cs typeface="Times New Roman" pitchFamily="18" charset="0"/>
              </a:rPr>
              <a:t>Продольная мода (1,4)</a:t>
            </a:r>
          </a:p>
        </p:txBody>
      </p:sp>
      <p:sp>
        <p:nvSpPr>
          <p:cNvPr id="16" name="Прямоугольник 17"/>
          <p:cNvSpPr>
            <a:spLocks noChangeArrowheads="1"/>
          </p:cNvSpPr>
          <p:nvPr/>
        </p:nvSpPr>
        <p:spPr bwMode="auto">
          <a:xfrm>
            <a:off x="8396810" y="3429000"/>
            <a:ext cx="2127683" cy="292388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300" b="1" dirty="0">
                <a:solidFill>
                  <a:srgbClr val="00049C"/>
                </a:solidFill>
                <a:latin typeface="Times New Roman" pitchFamily="18" charset="0"/>
                <a:cs typeface="Times New Roman" pitchFamily="18" charset="0"/>
              </a:rPr>
              <a:t>Продольная мода (1,5)</a:t>
            </a:r>
          </a:p>
        </p:txBody>
      </p:sp>
      <p:sp>
        <p:nvSpPr>
          <p:cNvPr id="9" name="Прямоугольник 17"/>
          <p:cNvSpPr>
            <a:spLocks noChangeArrowheads="1"/>
          </p:cNvSpPr>
          <p:nvPr/>
        </p:nvSpPr>
        <p:spPr bwMode="auto">
          <a:xfrm>
            <a:off x="1524000" y="8620"/>
            <a:ext cx="9144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00049C"/>
                </a:solidFill>
                <a:latin typeface="Times New Roman" pitchFamily="18" charset="0"/>
                <a:cs typeface="Times New Roman" pitchFamily="18" charset="0"/>
              </a:rPr>
              <a:t>Собственные формы колебаний жилого многоэтажного комплекса «Дирижабль»</a:t>
            </a:r>
          </a:p>
          <a:p>
            <a:pPr algn="ctr"/>
            <a:r>
              <a:rPr lang="ru-RU" sz="1400" b="1" dirty="0">
                <a:solidFill>
                  <a:srgbClr val="00049C"/>
                </a:solidFill>
                <a:latin typeface="Times New Roman" pitchFamily="18" charset="0"/>
                <a:cs typeface="Times New Roman" pitchFamily="18" charset="0"/>
              </a:rPr>
              <a:t>по результатам измерения методом стоячих волн и теоретических расчетов методом конечных элементов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7890" y="584684"/>
            <a:ext cx="6360458" cy="288032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4718" y="3789040"/>
            <a:ext cx="8195739" cy="2520280"/>
          </a:xfrm>
          <a:prstGeom prst="rect">
            <a:avLst/>
          </a:prstGeom>
        </p:spPr>
      </p:pic>
      <p:cxnSp>
        <p:nvCxnSpPr>
          <p:cNvPr id="4" name="Прямая со стрелкой 3"/>
          <p:cNvCxnSpPr/>
          <p:nvPr/>
        </p:nvCxnSpPr>
        <p:spPr>
          <a:xfrm>
            <a:off x="5195900" y="1592796"/>
            <a:ext cx="0" cy="612068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>
            <a:off x="5699956" y="1439162"/>
            <a:ext cx="0" cy="612068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>
            <a:off x="6924092" y="913706"/>
            <a:ext cx="0" cy="612068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>
            <a:off x="7392144" y="764704"/>
            <a:ext cx="0" cy="612068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Прямоугольник 17"/>
          <p:cNvSpPr>
            <a:spLocks noChangeArrowheads="1"/>
          </p:cNvSpPr>
          <p:nvPr/>
        </p:nvSpPr>
        <p:spPr bwMode="auto">
          <a:xfrm>
            <a:off x="4655841" y="1260075"/>
            <a:ext cx="792087" cy="276999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3.88 Гц</a:t>
            </a:r>
          </a:p>
        </p:txBody>
      </p:sp>
      <p:sp>
        <p:nvSpPr>
          <p:cNvPr id="20" name="Прямоугольник 17"/>
          <p:cNvSpPr>
            <a:spLocks noChangeArrowheads="1"/>
          </p:cNvSpPr>
          <p:nvPr/>
        </p:nvSpPr>
        <p:spPr bwMode="auto">
          <a:xfrm>
            <a:off x="5447928" y="1103322"/>
            <a:ext cx="792087" cy="276999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5.84 Гц</a:t>
            </a:r>
          </a:p>
        </p:txBody>
      </p:sp>
      <p:sp>
        <p:nvSpPr>
          <p:cNvPr id="21" name="Прямоугольник 17"/>
          <p:cNvSpPr>
            <a:spLocks noChangeArrowheads="1"/>
          </p:cNvSpPr>
          <p:nvPr/>
        </p:nvSpPr>
        <p:spPr bwMode="auto">
          <a:xfrm>
            <a:off x="6384034" y="595718"/>
            <a:ext cx="792087" cy="276999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7.40 Гц</a:t>
            </a:r>
          </a:p>
        </p:txBody>
      </p:sp>
      <p:sp>
        <p:nvSpPr>
          <p:cNvPr id="22" name="Прямоугольник 17"/>
          <p:cNvSpPr>
            <a:spLocks noChangeArrowheads="1"/>
          </p:cNvSpPr>
          <p:nvPr/>
        </p:nvSpPr>
        <p:spPr bwMode="auto">
          <a:xfrm>
            <a:off x="7176121" y="548681"/>
            <a:ext cx="792087" cy="276999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8.08 Гц</a:t>
            </a:r>
          </a:p>
        </p:txBody>
      </p:sp>
    </p:spTree>
    <p:extLst>
      <p:ext uri="{BB962C8B-B14F-4D97-AF65-F5344CB8AC3E}">
        <p14:creationId xmlns:p14="http://schemas.microsoft.com/office/powerpoint/2010/main" val="39060647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94295F8-36E6-49BE-956F-DB137ADBEE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Собственные вертикальные колебания </a:t>
            </a:r>
            <a:r>
              <a:rPr lang="ru-RU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сейсмоизолированного</a:t>
            </a:r>
            <a:r>
              <a:rPr lang="ru-R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жилого дома </a:t>
            </a:r>
            <a:r>
              <a:rPr lang="ru-RU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г.Иркутск</a:t>
            </a:r>
            <a:r>
              <a:rPr lang="ru-R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а)мода (2,1) всё здание; б)мода (3,1) конструкция над </a:t>
            </a:r>
            <a:r>
              <a:rPr lang="ru-RU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сейсмоизоляцией</a:t>
            </a:r>
            <a:r>
              <a:rPr lang="ru-R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 в) мода (5,1), всё здание. 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sz="2000" dirty="0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xmlns="" id="{990DB62D-6EC3-4C91-931D-8107C9C795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42685" y="1824645"/>
            <a:ext cx="7497586" cy="4725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496192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2487943-945E-4D11-BBEB-5F2453E8E2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Собственные вертикальные колебания здания Российской государственной библиотеки, </a:t>
            </a:r>
            <a:r>
              <a:rPr lang="ru-RU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г.Москва</a:t>
            </a:r>
            <a:r>
              <a:rPr lang="ru-R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а)мода (1,3), частота 4.98Гц; б)мода (2,3) частота 5.17Гц; в)мода (2,4), частота 5,62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sz="2000" dirty="0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xmlns="" id="{C1536807-46E8-44BC-B4B9-36FDE4E71B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92569" y="1857895"/>
            <a:ext cx="8035718" cy="4779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211600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3A921E3-25F7-4406-924A-A6EC6A467A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Собственные вертикальные колебания здания Российской государственной библиотеки, </a:t>
            </a:r>
            <a:r>
              <a:rPr lang="ru-RU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г.Москва</a:t>
            </a:r>
            <a:r>
              <a:rPr lang="ru-R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а)мода (2,6), частота 6.45Гц; б)мода (2,7) частота 6.74Гц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sz="2000" dirty="0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xmlns="" id="{73EE96D3-EFF5-487C-8E06-9B78C7D675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5946" y="1924899"/>
            <a:ext cx="10225481" cy="4457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721104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724A1EA-9349-408D-9D9C-2E3B1A339B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Когерентные сейсмические волны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C44E5DFA-BFF5-427B-98BA-4EC8184316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Когерентность это согласованное протекание во времени или пространстве колебательных или волновых процессов. </a:t>
            </a:r>
            <a:r>
              <a:rPr lang="ru-RU" sz="1800" dirty="0">
                <a:effectLst/>
                <a:latin typeface="Times New Roman CYR" panose="02020603050405020304" pitchFamily="18" charset="0"/>
                <a:ea typeface="Calibri" panose="020F0502020204030204" pitchFamily="34" charset="0"/>
              </a:rPr>
              <a:t>Два (или более) колебания являются взаимно когерентными, если их разность фаз остается постоянной (или закономерно изменяется) во времени.</a:t>
            </a:r>
            <a:r>
              <a:rPr lang="ru-RU" sz="1800" dirty="0">
                <a:solidFill>
                  <a:srgbClr val="000080"/>
                </a:solidFill>
                <a:effectLst/>
                <a:latin typeface="Times New Roman CYR" panose="02020603050405020304" pitchFamily="18" charset="0"/>
                <a:ea typeface="Calibri" panose="020F0502020204030204" pitchFamily="34" charset="0"/>
              </a:rPr>
              <a:t>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Когерентность это взаимосвязь между колебаниями разных точек пространства, описываемая линейной системой не зависящей от параметра. 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волновом поле всегда присутствуют одновременно когерентные по разным параметрам колебания и некогерентные. 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Мера когерентности – спектр когерентности, полученный при усреднении по заданному параметру. </a:t>
            </a:r>
          </a:p>
        </p:txBody>
      </p:sp>
      <p:graphicFrame>
        <p:nvGraphicFramePr>
          <p:cNvPr id="4" name="Object 16">
            <a:extLst>
              <a:ext uri="{FF2B5EF4-FFF2-40B4-BE49-F238E27FC236}">
                <a16:creationId xmlns:a16="http://schemas.microsoft.com/office/drawing/2014/main" xmlns="" id="{49F7C622-46BA-4346-8E01-0FD477C5FA7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142451" y="4985865"/>
          <a:ext cx="2592388" cy="1252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2" name="Формула" r:id="rId3" imgW="1993900" imgH="965200" progId="Equation.3">
                  <p:embed/>
                </p:oleObj>
              </mc:Choice>
              <mc:Fallback>
                <p:oleObj name="Формула" r:id="rId3" imgW="1993900" imgH="965200" progId="Equation.3">
                  <p:embed/>
                  <p:pic>
                    <p:nvPicPr>
                      <p:cNvPr id="4" name="Object 16">
                        <a:extLst>
                          <a:ext uri="{FF2B5EF4-FFF2-40B4-BE49-F238E27FC236}">
                            <a16:creationId xmlns:a16="http://schemas.microsoft.com/office/drawing/2014/main" xmlns="" id="{49F7C622-46BA-4346-8E01-0FD477C5FA7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42451" y="4985865"/>
                        <a:ext cx="2592388" cy="12525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442865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Прямоугольник 5"/>
          <p:cNvSpPr>
            <a:spLocks noChangeArrowheads="1"/>
          </p:cNvSpPr>
          <p:nvPr/>
        </p:nvSpPr>
        <p:spPr bwMode="auto">
          <a:xfrm>
            <a:off x="1631505" y="44625"/>
            <a:ext cx="885710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049C"/>
                </a:solidFill>
                <a:latin typeface="Times New Roman" pitchFamily="18" charset="0"/>
                <a:cs typeface="Times New Roman" pitchFamily="18" charset="0"/>
              </a:rPr>
              <a:t>Сейсмоизоляция в виде первого «гибкого» этажа</a:t>
            </a:r>
            <a:endParaRPr lang="en-US" sz="2400" b="1" dirty="0">
              <a:solidFill>
                <a:srgbClr val="00049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71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4448" y="1021594"/>
            <a:ext cx="3073400" cy="201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73" name="Прямоугольник 19"/>
          <p:cNvSpPr>
            <a:spLocks noChangeArrowheads="1"/>
          </p:cNvSpPr>
          <p:nvPr/>
        </p:nvSpPr>
        <p:spPr bwMode="auto">
          <a:xfrm>
            <a:off x="2461717" y="631623"/>
            <a:ext cx="166148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ru-RU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«Гибкий» этаж</a:t>
            </a:r>
          </a:p>
        </p:txBody>
      </p:sp>
      <p:sp>
        <p:nvSpPr>
          <p:cNvPr id="1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9696450" y="6453188"/>
            <a:ext cx="801688" cy="3603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sz="1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968" y="4092406"/>
            <a:ext cx="5508148" cy="2288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Рисунок 13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864" y="764704"/>
            <a:ext cx="5675564" cy="2808312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4871864" y="2348880"/>
            <a:ext cx="2772308" cy="25202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6"/>
          <p:cNvSpPr>
            <a:spLocks noChangeArrowheads="1"/>
          </p:cNvSpPr>
          <p:nvPr/>
        </p:nvSpPr>
        <p:spPr bwMode="auto">
          <a:xfrm>
            <a:off x="4619836" y="2816932"/>
            <a:ext cx="171042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«Гибкий» этаж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4740908" y="597876"/>
            <a:ext cx="5806520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rgbClr val="00049C"/>
                </a:solidFill>
                <a:latin typeface="Times New Roman" pitchFamily="18" charset="0"/>
                <a:cs typeface="Times New Roman" pitchFamily="18" charset="0"/>
              </a:rPr>
              <a:t>Схемы регистрации микросейсмических колебаний</a:t>
            </a:r>
          </a:p>
        </p:txBody>
      </p:sp>
      <p:sp>
        <p:nvSpPr>
          <p:cNvPr id="21" name="Прямоугольник 8"/>
          <p:cNvSpPr>
            <a:spLocks noChangeArrowheads="1"/>
          </p:cNvSpPr>
          <p:nvPr/>
        </p:nvSpPr>
        <p:spPr bwMode="auto">
          <a:xfrm>
            <a:off x="1919536" y="3589856"/>
            <a:ext cx="493254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rgbClr val="00049C"/>
                </a:solidFill>
                <a:latin typeface="Times New Roman" pitchFamily="18" charset="0"/>
                <a:cs typeface="Times New Roman" pitchFamily="18" charset="0"/>
              </a:rPr>
              <a:t>Собственные частоты колебаний блок-секций 13-14 и 19-20</a:t>
            </a:r>
          </a:p>
          <a:p>
            <a:pPr algn="ctr"/>
            <a:r>
              <a:rPr lang="ru-RU" sz="1400" dirty="0">
                <a:solidFill>
                  <a:srgbClr val="00049C"/>
                </a:solidFill>
                <a:latin typeface="Times New Roman" pitchFamily="18" charset="0"/>
                <a:cs typeface="Times New Roman" pitchFamily="18" charset="0"/>
              </a:rPr>
              <a:t>по результатам измерения методом стоячих волн</a:t>
            </a:r>
          </a:p>
        </p:txBody>
      </p:sp>
      <p:sp>
        <p:nvSpPr>
          <p:cNvPr id="22" name="Прямоугольник 21"/>
          <p:cNvSpPr>
            <a:spLocks noChangeArrowheads="1"/>
          </p:cNvSpPr>
          <p:nvPr/>
        </p:nvSpPr>
        <p:spPr bwMode="auto">
          <a:xfrm>
            <a:off x="7235068" y="3933057"/>
            <a:ext cx="3001392" cy="1246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85750" indent="-285750" algn="just">
              <a:buFont typeface="Arial" pitchFamily="34" charset="0"/>
              <a:buChar char="•"/>
            </a:pPr>
            <a:r>
              <a:rPr lang="ru-RU" sz="1500" dirty="0">
                <a:solidFill>
                  <a:srgbClr val="00049C"/>
                </a:solidFill>
                <a:latin typeface="Times New Roman" pitchFamily="18" charset="0"/>
                <a:cs typeface="Times New Roman" pitchFamily="18" charset="0"/>
              </a:rPr>
              <a:t>частоты собственных колебаний блок-секций 13-14 ниже на 10-20% соответствующих частот блок-секций 19-20</a:t>
            </a:r>
            <a:endParaRPr lang="ru-RU" sz="1500" b="1" dirty="0">
              <a:solidFill>
                <a:srgbClr val="00049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7235068" y="5206842"/>
            <a:ext cx="3001392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ru-RU" sz="1500" dirty="0">
                <a:solidFill>
                  <a:srgbClr val="00049C"/>
                </a:solidFill>
                <a:latin typeface="Times New Roman" pitchFamily="18" charset="0"/>
                <a:cs typeface="Times New Roman" pitchFamily="18" charset="0"/>
              </a:rPr>
              <a:t>в колебаниях блок-секций 19-20 отсутствуют моды, выделенные в блок-секциях 13-14 на частотах 6.49 и 7.08 Гц</a:t>
            </a:r>
          </a:p>
        </p:txBody>
      </p:sp>
    </p:spTree>
    <p:extLst>
      <p:ext uri="{BB962C8B-B14F-4D97-AF65-F5344CB8AC3E}">
        <p14:creationId xmlns:p14="http://schemas.microsoft.com/office/powerpoint/2010/main" val="5816680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Наличие отражающих границ в здании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Сейсмоизоляция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– как причина формирования отражающей границы.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Изменение конструкции по вертикали здания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9696450" y="6453188"/>
            <a:ext cx="801688" cy="3603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sz="1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21</a:t>
            </a:r>
          </a:p>
        </p:txBody>
      </p:sp>
      <p:sp>
        <p:nvSpPr>
          <p:cNvPr id="13" name="Прямоугольник 17"/>
          <p:cNvSpPr>
            <a:spLocks noChangeArrowheads="1"/>
          </p:cNvSpPr>
          <p:nvPr/>
        </p:nvSpPr>
        <p:spPr bwMode="auto">
          <a:xfrm>
            <a:off x="1560004" y="35332"/>
            <a:ext cx="896448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049C"/>
                </a:solidFill>
                <a:latin typeface="Times New Roman" pitchFamily="18" charset="0"/>
                <a:cs typeface="Times New Roman" pitchFamily="18" charset="0"/>
              </a:rPr>
              <a:t>Собственные формы колебаний по результатам измерения методом стоячих волн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1739517" y="764704"/>
            <a:ext cx="2178081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00049C"/>
                </a:solidFill>
                <a:latin typeface="Times New Roman" pitchFamily="18" charset="0"/>
                <a:cs typeface="Times New Roman" pitchFamily="18" charset="0"/>
              </a:rPr>
              <a:t>Блок–секции 13–14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3989606" y="764704"/>
            <a:ext cx="2015901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00049C"/>
                </a:solidFill>
                <a:latin typeface="Times New Roman" pitchFamily="18" charset="0"/>
                <a:cs typeface="Times New Roman" pitchFamily="18" charset="0"/>
              </a:rPr>
              <a:t>Блок–секции 19–20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6240017" y="764704"/>
            <a:ext cx="2178081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00049C"/>
                </a:solidFill>
                <a:latin typeface="Times New Roman" pitchFamily="18" charset="0"/>
                <a:cs typeface="Times New Roman" pitchFamily="18" charset="0"/>
              </a:rPr>
              <a:t>Блок–секции 13–14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8490106" y="764704"/>
            <a:ext cx="2015901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00049C"/>
                </a:solidFill>
                <a:latin typeface="Times New Roman" pitchFamily="18" charset="0"/>
                <a:cs typeface="Times New Roman" pitchFamily="18" charset="0"/>
              </a:rPr>
              <a:t>Блок–секции 19–20</a:t>
            </a:r>
          </a:p>
        </p:txBody>
      </p:sp>
      <p:sp>
        <p:nvSpPr>
          <p:cNvPr id="28" name="Прямоугольник 17"/>
          <p:cNvSpPr>
            <a:spLocks noChangeArrowheads="1"/>
          </p:cNvSpPr>
          <p:nvPr/>
        </p:nvSpPr>
        <p:spPr bwMode="auto">
          <a:xfrm>
            <a:off x="1811525" y="2977208"/>
            <a:ext cx="4194397" cy="307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rgbClr val="00049C"/>
                </a:solidFill>
                <a:latin typeface="Times New Roman" pitchFamily="18" charset="0"/>
                <a:cs typeface="Times New Roman" pitchFamily="18" charset="0"/>
              </a:rPr>
              <a:t>Карты амплитуд колебаний</a:t>
            </a:r>
          </a:p>
        </p:txBody>
      </p:sp>
      <p:sp>
        <p:nvSpPr>
          <p:cNvPr id="29" name="Прямоугольник 17"/>
          <p:cNvSpPr>
            <a:spLocks noChangeArrowheads="1"/>
          </p:cNvSpPr>
          <p:nvPr/>
        </p:nvSpPr>
        <p:spPr bwMode="auto">
          <a:xfrm>
            <a:off x="1739516" y="5755323"/>
            <a:ext cx="4302732" cy="307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rgbClr val="00049C"/>
                </a:solidFill>
                <a:latin typeface="Times New Roman" pitchFamily="18" charset="0"/>
                <a:cs typeface="Times New Roman" pitchFamily="18" charset="0"/>
              </a:rPr>
              <a:t>Карты когерентности колебаний</a:t>
            </a:r>
          </a:p>
        </p:txBody>
      </p:sp>
      <p:sp>
        <p:nvSpPr>
          <p:cNvPr id="30" name="Прямоугольник 17"/>
          <p:cNvSpPr>
            <a:spLocks noChangeArrowheads="1"/>
          </p:cNvSpPr>
          <p:nvPr/>
        </p:nvSpPr>
        <p:spPr bwMode="auto">
          <a:xfrm>
            <a:off x="6294092" y="2977208"/>
            <a:ext cx="4194397" cy="307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rgbClr val="00049C"/>
                </a:solidFill>
                <a:latin typeface="Times New Roman" pitchFamily="18" charset="0"/>
                <a:cs typeface="Times New Roman" pitchFamily="18" charset="0"/>
              </a:rPr>
              <a:t>Карты амплитуд колебаний</a:t>
            </a:r>
          </a:p>
        </p:txBody>
      </p:sp>
      <p:sp>
        <p:nvSpPr>
          <p:cNvPr id="31" name="Прямоугольник 17"/>
          <p:cNvSpPr>
            <a:spLocks noChangeArrowheads="1"/>
          </p:cNvSpPr>
          <p:nvPr/>
        </p:nvSpPr>
        <p:spPr bwMode="auto">
          <a:xfrm>
            <a:off x="6221760" y="5731621"/>
            <a:ext cx="4302732" cy="307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rgbClr val="00049C"/>
                </a:solidFill>
                <a:latin typeface="Times New Roman" pitchFamily="18" charset="0"/>
                <a:cs typeface="Times New Roman" pitchFamily="18" charset="0"/>
              </a:rPr>
              <a:t>Карты когерентности колебаний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739516" y="3686835"/>
            <a:ext cx="8676964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" name="Рисунок 1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513" y="1124745"/>
            <a:ext cx="4342739" cy="1805873"/>
          </a:xfrm>
          <a:prstGeom prst="rect">
            <a:avLst/>
          </a:prstGeom>
        </p:spPr>
      </p:pic>
      <p:pic>
        <p:nvPicPr>
          <p:cNvPr id="20" name="Рисунок 19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512" y="3895047"/>
            <a:ext cx="4347886" cy="1808013"/>
          </a:xfrm>
          <a:prstGeom prst="rect">
            <a:avLst/>
          </a:prstGeom>
        </p:spPr>
      </p:pic>
      <p:pic>
        <p:nvPicPr>
          <p:cNvPr id="21" name="Рисунок 20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008" y="1088741"/>
            <a:ext cx="4484630" cy="1864875"/>
          </a:xfrm>
          <a:prstGeom prst="rect">
            <a:avLst/>
          </a:prstGeom>
        </p:spPr>
      </p:pic>
      <p:pic>
        <p:nvPicPr>
          <p:cNvPr id="22" name="Рисунок 21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8452" y="3866855"/>
            <a:ext cx="4398048" cy="1828872"/>
          </a:xfrm>
          <a:prstGeom prst="rect">
            <a:avLst/>
          </a:prstGeom>
        </p:spPr>
      </p:pic>
      <p:sp>
        <p:nvSpPr>
          <p:cNvPr id="23" name="Прямоугольник 22"/>
          <p:cNvSpPr/>
          <p:nvPr/>
        </p:nvSpPr>
        <p:spPr>
          <a:xfrm>
            <a:off x="9660396" y="4190891"/>
            <a:ext cx="792088" cy="1188132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17"/>
          <p:cNvSpPr>
            <a:spLocks noChangeArrowheads="1"/>
          </p:cNvSpPr>
          <p:nvPr/>
        </p:nvSpPr>
        <p:spPr bwMode="auto">
          <a:xfrm>
            <a:off x="9301862" y="3451066"/>
            <a:ext cx="1366139" cy="55399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1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Область снижения когерентности связи колебаний</a:t>
            </a:r>
          </a:p>
        </p:txBody>
      </p:sp>
    </p:spTree>
    <p:extLst>
      <p:ext uri="{BB962C8B-B14F-4D97-AF65-F5344CB8AC3E}">
        <p14:creationId xmlns:p14="http://schemas.microsoft.com/office/powerpoint/2010/main" val="40641263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9696450" y="6453188"/>
            <a:ext cx="801688" cy="3603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sz="1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22</a:t>
            </a:r>
          </a:p>
        </p:txBody>
      </p:sp>
      <p:pic>
        <p:nvPicPr>
          <p:cNvPr id="8" name="Рисунок 7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4408" y="1077486"/>
            <a:ext cx="4356162" cy="1811455"/>
          </a:xfrm>
          <a:prstGeom prst="rect">
            <a:avLst/>
          </a:prstGeom>
        </p:spPr>
      </p:pic>
      <p:pic>
        <p:nvPicPr>
          <p:cNvPr id="11" name="Рисунок 10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851" y="3517268"/>
            <a:ext cx="4356162" cy="1811455"/>
          </a:xfrm>
          <a:prstGeom prst="rect">
            <a:avLst/>
          </a:prstGeom>
        </p:spPr>
      </p:pic>
      <p:pic>
        <p:nvPicPr>
          <p:cNvPr id="9" name="Рисунок 8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4968" y="1077486"/>
            <a:ext cx="4255528" cy="1769607"/>
          </a:xfrm>
          <a:prstGeom prst="rect">
            <a:avLst/>
          </a:prstGeom>
        </p:spPr>
      </p:pic>
      <p:pic>
        <p:nvPicPr>
          <p:cNvPr id="10" name="Рисунок 9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6342" y="3517268"/>
            <a:ext cx="4356163" cy="1811455"/>
          </a:xfrm>
          <a:prstGeom prst="rect">
            <a:avLst/>
          </a:prstGeom>
        </p:spPr>
      </p:pic>
      <p:sp>
        <p:nvSpPr>
          <p:cNvPr id="13" name="Прямоугольник 17"/>
          <p:cNvSpPr>
            <a:spLocks noChangeArrowheads="1"/>
          </p:cNvSpPr>
          <p:nvPr/>
        </p:nvSpPr>
        <p:spPr bwMode="auto">
          <a:xfrm>
            <a:off x="1560004" y="35332"/>
            <a:ext cx="896448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049C"/>
                </a:solidFill>
                <a:latin typeface="Times New Roman" pitchFamily="18" charset="0"/>
                <a:cs typeface="Times New Roman" pitchFamily="18" charset="0"/>
              </a:rPr>
              <a:t>Собственные формы колебаний по результатам измерения методом стоячих волн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1901696" y="764704"/>
            <a:ext cx="2178081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00049C"/>
                </a:solidFill>
                <a:latin typeface="Times New Roman" pitchFamily="18" charset="0"/>
                <a:cs typeface="Times New Roman" pitchFamily="18" charset="0"/>
              </a:rPr>
              <a:t>Блок–секции 13–14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4151785" y="764704"/>
            <a:ext cx="2015901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00049C"/>
                </a:solidFill>
                <a:latin typeface="Times New Roman" pitchFamily="18" charset="0"/>
                <a:cs typeface="Times New Roman" pitchFamily="18" charset="0"/>
              </a:rPr>
              <a:t>Блок–секции 19–20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6294507" y="764704"/>
            <a:ext cx="2178081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00049C"/>
                </a:solidFill>
                <a:latin typeface="Times New Roman" pitchFamily="18" charset="0"/>
                <a:cs typeface="Times New Roman" pitchFamily="18" charset="0"/>
              </a:rPr>
              <a:t>Блок–секции 13–14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8544596" y="764704"/>
            <a:ext cx="2015901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00049C"/>
                </a:solidFill>
                <a:latin typeface="Times New Roman" pitchFamily="18" charset="0"/>
                <a:cs typeface="Times New Roman" pitchFamily="18" charset="0"/>
              </a:rPr>
              <a:t>Блок–секции 19–20</a:t>
            </a:r>
          </a:p>
        </p:txBody>
      </p:sp>
      <p:sp>
        <p:nvSpPr>
          <p:cNvPr id="28" name="Прямоугольник 17"/>
          <p:cNvSpPr>
            <a:spLocks noChangeArrowheads="1"/>
          </p:cNvSpPr>
          <p:nvPr/>
        </p:nvSpPr>
        <p:spPr bwMode="auto">
          <a:xfrm>
            <a:off x="1901604" y="2977208"/>
            <a:ext cx="4194397" cy="307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rgbClr val="00049C"/>
                </a:solidFill>
                <a:latin typeface="Times New Roman" pitchFamily="18" charset="0"/>
                <a:cs typeface="Times New Roman" pitchFamily="18" charset="0"/>
              </a:rPr>
              <a:t>Карты амплитуд колебаний</a:t>
            </a:r>
          </a:p>
        </p:txBody>
      </p:sp>
      <p:sp>
        <p:nvSpPr>
          <p:cNvPr id="29" name="Прямоугольник 17"/>
          <p:cNvSpPr>
            <a:spLocks noChangeArrowheads="1"/>
          </p:cNvSpPr>
          <p:nvPr/>
        </p:nvSpPr>
        <p:spPr bwMode="auto">
          <a:xfrm>
            <a:off x="1739516" y="5389476"/>
            <a:ext cx="4302732" cy="307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rgbClr val="00049C"/>
                </a:solidFill>
                <a:latin typeface="Times New Roman" pitchFamily="18" charset="0"/>
                <a:cs typeface="Times New Roman" pitchFamily="18" charset="0"/>
              </a:rPr>
              <a:t>Карты когерентности колебаний</a:t>
            </a:r>
          </a:p>
        </p:txBody>
      </p:sp>
      <p:sp>
        <p:nvSpPr>
          <p:cNvPr id="30" name="Прямоугольник 17"/>
          <p:cNvSpPr>
            <a:spLocks noChangeArrowheads="1"/>
          </p:cNvSpPr>
          <p:nvPr/>
        </p:nvSpPr>
        <p:spPr bwMode="auto">
          <a:xfrm>
            <a:off x="6294092" y="2977208"/>
            <a:ext cx="4194397" cy="307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rgbClr val="00049C"/>
                </a:solidFill>
                <a:latin typeface="Times New Roman" pitchFamily="18" charset="0"/>
                <a:cs typeface="Times New Roman" pitchFamily="18" charset="0"/>
              </a:rPr>
              <a:t>Карты амплитуд колебаний</a:t>
            </a:r>
          </a:p>
        </p:txBody>
      </p:sp>
      <p:sp>
        <p:nvSpPr>
          <p:cNvPr id="31" name="Прямоугольник 17"/>
          <p:cNvSpPr>
            <a:spLocks noChangeArrowheads="1"/>
          </p:cNvSpPr>
          <p:nvPr/>
        </p:nvSpPr>
        <p:spPr bwMode="auto">
          <a:xfrm>
            <a:off x="6221760" y="5365774"/>
            <a:ext cx="4302732" cy="307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rgbClr val="00049C"/>
                </a:solidFill>
                <a:latin typeface="Times New Roman" pitchFamily="18" charset="0"/>
                <a:cs typeface="Times New Roman" pitchFamily="18" charset="0"/>
              </a:rPr>
              <a:t>Карты когерентности колебаний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739516" y="3320988"/>
            <a:ext cx="8676964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01007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9696450" y="6453188"/>
            <a:ext cx="801688" cy="3603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sz="18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4" name="Прямоугольник 17"/>
          <p:cNvSpPr>
            <a:spLocks noChangeArrowheads="1"/>
          </p:cNvSpPr>
          <p:nvPr/>
        </p:nvSpPr>
        <p:spPr bwMode="auto">
          <a:xfrm>
            <a:off x="1847851" y="115889"/>
            <a:ext cx="85693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b="1" dirty="0">
                <a:solidFill>
                  <a:srgbClr val="00049C"/>
                </a:solidFill>
                <a:latin typeface="Times New Roman" pitchFamily="18" charset="0"/>
                <a:cs typeface="Times New Roman" pitchFamily="18" charset="0"/>
              </a:rPr>
              <a:t>Собственные формы колебаний блок-секций 13-14 и 19-20</a:t>
            </a:r>
          </a:p>
          <a:p>
            <a:pPr algn="ctr"/>
            <a:r>
              <a:rPr lang="ru-RU" b="1" dirty="0">
                <a:solidFill>
                  <a:srgbClr val="00049C"/>
                </a:solidFill>
                <a:latin typeface="Times New Roman" pitchFamily="18" charset="0"/>
                <a:cs typeface="Times New Roman" pitchFamily="18" charset="0"/>
              </a:rPr>
              <a:t>по результатам измерения методом стоячих волн</a:t>
            </a:r>
          </a:p>
        </p:txBody>
      </p:sp>
      <p:pic>
        <p:nvPicPr>
          <p:cNvPr id="8" name="Рисунок 7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7542" y="762219"/>
            <a:ext cx="5869940" cy="2440940"/>
          </a:xfrm>
          <a:prstGeom prst="rect">
            <a:avLst/>
          </a:prstGeom>
        </p:spPr>
      </p:pic>
      <p:pic>
        <p:nvPicPr>
          <p:cNvPr id="11" name="Рисунок 10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7542" y="3328320"/>
            <a:ext cx="5869940" cy="244094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1739517" y="5807006"/>
            <a:ext cx="867765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00049C"/>
                </a:solidFill>
                <a:latin typeface="Times New Roman" pitchFamily="18" charset="0"/>
                <a:cs typeface="Times New Roman" pitchFamily="18" charset="0"/>
              </a:rPr>
              <a:t>Карты амплитуд и когерентности колебаний поперечной моды (3,1)</a:t>
            </a:r>
          </a:p>
          <a:p>
            <a:pPr algn="ctr"/>
            <a:r>
              <a:rPr lang="ru-RU" dirty="0">
                <a:solidFill>
                  <a:srgbClr val="00049C"/>
                </a:solidFill>
                <a:latin typeface="Times New Roman" pitchFamily="18" charset="0"/>
                <a:cs typeface="Times New Roman" pitchFamily="18" charset="0"/>
              </a:rPr>
              <a:t>блок-секций 13-14 (а) и 19-20 (б) по результатам измерений методом стоячих волн</a:t>
            </a:r>
          </a:p>
        </p:txBody>
      </p:sp>
    </p:spTree>
    <p:extLst>
      <p:ext uri="{BB962C8B-B14F-4D97-AF65-F5344CB8AC3E}">
        <p14:creationId xmlns:p14="http://schemas.microsoft.com/office/powerpoint/2010/main" val="22935055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9696450" y="6453188"/>
            <a:ext cx="801688" cy="3603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sz="18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4" name="Прямоугольник 17"/>
          <p:cNvSpPr>
            <a:spLocks noChangeArrowheads="1"/>
          </p:cNvSpPr>
          <p:nvPr/>
        </p:nvSpPr>
        <p:spPr bwMode="auto">
          <a:xfrm>
            <a:off x="1847851" y="115889"/>
            <a:ext cx="85693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b="1" dirty="0">
                <a:solidFill>
                  <a:srgbClr val="00049C"/>
                </a:solidFill>
                <a:latin typeface="Times New Roman" pitchFamily="18" charset="0"/>
                <a:cs typeface="Times New Roman" pitchFamily="18" charset="0"/>
              </a:rPr>
              <a:t>Собственные формы колебаний блок-секций 13-14 и 19-20</a:t>
            </a:r>
          </a:p>
          <a:p>
            <a:pPr algn="ctr"/>
            <a:r>
              <a:rPr lang="ru-RU" b="1" dirty="0">
                <a:solidFill>
                  <a:srgbClr val="00049C"/>
                </a:solidFill>
                <a:latin typeface="Times New Roman" pitchFamily="18" charset="0"/>
                <a:cs typeface="Times New Roman" pitchFamily="18" charset="0"/>
              </a:rPr>
              <a:t>по результатам измерения методом стоячих волн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1739517" y="5807006"/>
            <a:ext cx="867765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00049C"/>
                </a:solidFill>
                <a:latin typeface="Times New Roman" pitchFamily="18" charset="0"/>
                <a:cs typeface="Times New Roman" pitchFamily="18" charset="0"/>
              </a:rPr>
              <a:t>Карты амплитуд и когерентности колебаний вертикальной моды (2,1)</a:t>
            </a:r>
          </a:p>
          <a:p>
            <a:pPr algn="ctr"/>
            <a:r>
              <a:rPr lang="ru-RU" dirty="0">
                <a:solidFill>
                  <a:srgbClr val="00049C"/>
                </a:solidFill>
                <a:latin typeface="Times New Roman" pitchFamily="18" charset="0"/>
                <a:cs typeface="Times New Roman" pitchFamily="18" charset="0"/>
              </a:rPr>
              <a:t>блок-секций 13-14 (а) и 19-20 (б) по результатам измерений методом стоячих волн</a:t>
            </a:r>
          </a:p>
        </p:txBody>
      </p:sp>
      <p:pic>
        <p:nvPicPr>
          <p:cNvPr id="7" name="Рисунок 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375" y="762219"/>
            <a:ext cx="5869940" cy="2440940"/>
          </a:xfrm>
          <a:prstGeom prst="rect">
            <a:avLst/>
          </a:prstGeom>
        </p:spPr>
      </p:pic>
      <p:pic>
        <p:nvPicPr>
          <p:cNvPr id="9" name="Рисунок 8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7542" y="3320988"/>
            <a:ext cx="5869940" cy="2440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0413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9696450" y="6453188"/>
            <a:ext cx="801688" cy="3603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sz="1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24</a:t>
            </a:r>
          </a:p>
        </p:txBody>
      </p:sp>
      <p:sp>
        <p:nvSpPr>
          <p:cNvPr id="8" name="Прямоугольник 6"/>
          <p:cNvSpPr>
            <a:spLocks noChangeArrowheads="1"/>
          </p:cNvSpPr>
          <p:nvPr/>
        </p:nvSpPr>
        <p:spPr bwMode="auto">
          <a:xfrm>
            <a:off x="1955540" y="44625"/>
            <a:ext cx="824491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049C"/>
                </a:solidFill>
                <a:latin typeface="Times New Roman" pitchFamily="18" charset="0"/>
                <a:cs typeface="Times New Roman" pitchFamily="18" charset="0"/>
              </a:rPr>
              <a:t>Сейсмоизоляция в виде резинометаллических опор</a:t>
            </a:r>
          </a:p>
        </p:txBody>
      </p:sp>
      <p:pic>
        <p:nvPicPr>
          <p:cNvPr id="13" name="Рисунок 12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5540" y="972388"/>
            <a:ext cx="3528392" cy="537293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631504" y="515868"/>
            <a:ext cx="41764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Схема регистрации микросейсмических колебаний здания Сбербанка: вид в плане (а) и в разрезе (б)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3748" y="3969060"/>
            <a:ext cx="4807744" cy="1980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6023992" y="3645025"/>
            <a:ext cx="417646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Собственные частоты колебаний здания Сбербанка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5702956" y="6021289"/>
            <a:ext cx="489354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Цветом выделены однотипные моды собственных колебаний</a:t>
            </a:r>
          </a:p>
        </p:txBody>
      </p:sp>
      <p:pic>
        <p:nvPicPr>
          <p:cNvPr id="9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9661" y="1232756"/>
            <a:ext cx="3075918" cy="216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18"/>
          <p:cNvSpPr>
            <a:spLocks noChangeArrowheads="1"/>
          </p:cNvSpPr>
          <p:nvPr/>
        </p:nvSpPr>
        <p:spPr bwMode="auto">
          <a:xfrm>
            <a:off x="6327635" y="553512"/>
            <a:ext cx="352839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Резинометаллические</a:t>
            </a:r>
          </a:p>
          <a:p>
            <a:pPr algn="ctr"/>
            <a:r>
              <a:rPr lang="ru-RU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опоры</a:t>
            </a:r>
          </a:p>
        </p:txBody>
      </p:sp>
    </p:spTree>
    <p:extLst>
      <p:ext uri="{BB962C8B-B14F-4D97-AF65-F5344CB8AC3E}">
        <p14:creationId xmlns:p14="http://schemas.microsoft.com/office/powerpoint/2010/main" val="5016641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9696450" y="6453188"/>
            <a:ext cx="801688" cy="3603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sz="1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25</a:t>
            </a:r>
          </a:p>
        </p:txBody>
      </p:sp>
      <p:sp>
        <p:nvSpPr>
          <p:cNvPr id="10" name="Прямоугольник 17"/>
          <p:cNvSpPr>
            <a:spLocks noChangeArrowheads="1"/>
          </p:cNvSpPr>
          <p:nvPr/>
        </p:nvSpPr>
        <p:spPr bwMode="auto">
          <a:xfrm>
            <a:off x="1847851" y="8621"/>
            <a:ext cx="85693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b="1" dirty="0">
                <a:solidFill>
                  <a:srgbClr val="00049C"/>
                </a:solidFill>
                <a:latin typeface="Times New Roman" pitchFamily="18" charset="0"/>
                <a:cs typeface="Times New Roman" pitchFamily="18" charset="0"/>
              </a:rPr>
              <a:t>Собственные формы колебаний здания Сбербанка</a:t>
            </a:r>
          </a:p>
          <a:p>
            <a:pPr algn="ctr"/>
            <a:r>
              <a:rPr lang="ru-RU" b="1" dirty="0">
                <a:solidFill>
                  <a:srgbClr val="00049C"/>
                </a:solidFill>
                <a:latin typeface="Times New Roman" pitchFamily="18" charset="0"/>
                <a:cs typeface="Times New Roman" pitchFamily="18" charset="0"/>
              </a:rPr>
              <a:t>по результатам измерения методом стоячих волн</a:t>
            </a:r>
          </a:p>
        </p:txBody>
      </p:sp>
      <p:sp>
        <p:nvSpPr>
          <p:cNvPr id="13" name="Прямоугольник 17"/>
          <p:cNvSpPr>
            <a:spLocks noChangeArrowheads="1"/>
          </p:cNvSpPr>
          <p:nvPr/>
        </p:nvSpPr>
        <p:spPr bwMode="auto">
          <a:xfrm>
            <a:off x="2113828" y="656693"/>
            <a:ext cx="2938057" cy="307777"/>
          </a:xfrm>
          <a:prstGeom prst="rect">
            <a:avLst/>
          </a:prstGeom>
          <a:solidFill>
            <a:schemeClr val="bg1"/>
          </a:solidFill>
          <a:ln w="19050">
            <a:solidFill>
              <a:srgbClr val="000099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00049C"/>
                </a:solidFill>
                <a:latin typeface="Times New Roman" pitchFamily="18" charset="0"/>
                <a:cs typeface="Times New Roman" pitchFamily="18" charset="0"/>
              </a:rPr>
              <a:t>Поперечная мода (1,2)</a:t>
            </a:r>
          </a:p>
        </p:txBody>
      </p:sp>
      <p:sp>
        <p:nvSpPr>
          <p:cNvPr id="14" name="Прямоугольник 17"/>
          <p:cNvSpPr>
            <a:spLocks noChangeArrowheads="1"/>
          </p:cNvSpPr>
          <p:nvPr/>
        </p:nvSpPr>
        <p:spPr bwMode="auto">
          <a:xfrm>
            <a:off x="2027548" y="3349025"/>
            <a:ext cx="2916324" cy="3385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rgbClr val="00049C"/>
                </a:solidFill>
                <a:latin typeface="Times New Roman" pitchFamily="18" charset="0"/>
                <a:cs typeface="Times New Roman" pitchFamily="18" charset="0"/>
              </a:rPr>
              <a:t>Карта амплитуд колебаний</a:t>
            </a:r>
          </a:p>
        </p:txBody>
      </p:sp>
      <p:sp>
        <p:nvSpPr>
          <p:cNvPr id="17" name="Прямоугольник 16"/>
          <p:cNvSpPr>
            <a:spLocks noChangeArrowheads="1"/>
          </p:cNvSpPr>
          <p:nvPr/>
        </p:nvSpPr>
        <p:spPr bwMode="auto">
          <a:xfrm>
            <a:off x="2063552" y="6057292"/>
            <a:ext cx="2974618" cy="3385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rgbClr val="00049C"/>
                </a:solidFill>
                <a:latin typeface="Times New Roman" pitchFamily="18" charset="0"/>
                <a:cs typeface="Times New Roman" pitchFamily="18" charset="0"/>
              </a:rPr>
              <a:t>Карта когерентности колебаний</a:t>
            </a:r>
          </a:p>
        </p:txBody>
      </p:sp>
      <p:sp>
        <p:nvSpPr>
          <p:cNvPr id="19" name="Прямоугольник 17"/>
          <p:cNvSpPr>
            <a:spLocks noChangeArrowheads="1"/>
          </p:cNvSpPr>
          <p:nvPr/>
        </p:nvSpPr>
        <p:spPr bwMode="auto">
          <a:xfrm>
            <a:off x="6384917" y="654952"/>
            <a:ext cx="2938057" cy="307777"/>
          </a:xfrm>
          <a:prstGeom prst="rect">
            <a:avLst/>
          </a:prstGeom>
          <a:solidFill>
            <a:schemeClr val="bg1"/>
          </a:solidFill>
          <a:ln w="19050">
            <a:solidFill>
              <a:srgbClr val="000099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00049C"/>
                </a:solidFill>
                <a:latin typeface="Times New Roman" pitchFamily="18" charset="0"/>
                <a:cs typeface="Times New Roman" pitchFamily="18" charset="0"/>
              </a:rPr>
              <a:t>Поперечная мода (1,2)</a:t>
            </a:r>
          </a:p>
        </p:txBody>
      </p:sp>
      <p:sp>
        <p:nvSpPr>
          <p:cNvPr id="20" name="Прямоугольник 17"/>
          <p:cNvSpPr>
            <a:spLocks noChangeArrowheads="1"/>
          </p:cNvSpPr>
          <p:nvPr/>
        </p:nvSpPr>
        <p:spPr bwMode="auto">
          <a:xfrm>
            <a:off x="6348028" y="3295021"/>
            <a:ext cx="2916324" cy="3385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rgbClr val="00049C"/>
                </a:solidFill>
                <a:latin typeface="Times New Roman" pitchFamily="18" charset="0"/>
                <a:cs typeface="Times New Roman" pitchFamily="18" charset="0"/>
              </a:rPr>
              <a:t>Карта амплитуд колебаний</a:t>
            </a:r>
          </a:p>
        </p:txBody>
      </p:sp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6469754" y="6057292"/>
            <a:ext cx="2974618" cy="3385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rgbClr val="00049C"/>
                </a:solidFill>
                <a:latin typeface="Times New Roman" pitchFamily="18" charset="0"/>
                <a:cs typeface="Times New Roman" pitchFamily="18" charset="0"/>
              </a:rPr>
              <a:t>Карта когерентности колебаний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5554" y="1025792"/>
            <a:ext cx="3762415" cy="236720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2184" y="3726092"/>
            <a:ext cx="3657773" cy="236720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8002" y="1025792"/>
            <a:ext cx="3762414" cy="236720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726092"/>
            <a:ext cx="3657774" cy="2367205"/>
          </a:xfrm>
          <a:prstGeom prst="rect">
            <a:avLst/>
          </a:prstGeom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6078002" y="1232756"/>
            <a:ext cx="2934322" cy="0"/>
          </a:xfrm>
          <a:prstGeom prst="line">
            <a:avLst/>
          </a:prstGeom>
          <a:ln w="254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Прямоугольник 36"/>
          <p:cNvSpPr/>
          <p:nvPr/>
        </p:nvSpPr>
        <p:spPr>
          <a:xfrm>
            <a:off x="2347295" y="5409221"/>
            <a:ext cx="108012" cy="45719"/>
          </a:xfrm>
          <a:prstGeom prst="rect">
            <a:avLst/>
          </a:prstGeom>
          <a:solidFill>
            <a:schemeClr val="bg1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Прямоугольник 37"/>
          <p:cNvSpPr/>
          <p:nvPr/>
        </p:nvSpPr>
        <p:spPr>
          <a:xfrm>
            <a:off x="2635327" y="5409221"/>
            <a:ext cx="108012" cy="45719"/>
          </a:xfrm>
          <a:prstGeom prst="rect">
            <a:avLst/>
          </a:prstGeom>
          <a:solidFill>
            <a:schemeClr val="bg1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Прямоугольник 38"/>
          <p:cNvSpPr/>
          <p:nvPr/>
        </p:nvSpPr>
        <p:spPr>
          <a:xfrm>
            <a:off x="2958210" y="5409220"/>
            <a:ext cx="108012" cy="45719"/>
          </a:xfrm>
          <a:prstGeom prst="rect">
            <a:avLst/>
          </a:prstGeom>
          <a:solidFill>
            <a:schemeClr val="bg1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Прямоугольник 39"/>
          <p:cNvSpPr/>
          <p:nvPr/>
        </p:nvSpPr>
        <p:spPr>
          <a:xfrm>
            <a:off x="3281093" y="5589241"/>
            <a:ext cx="108012" cy="45719"/>
          </a:xfrm>
          <a:prstGeom prst="rect">
            <a:avLst/>
          </a:prstGeom>
          <a:solidFill>
            <a:schemeClr val="bg1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Прямоугольник 40"/>
          <p:cNvSpPr/>
          <p:nvPr/>
        </p:nvSpPr>
        <p:spPr>
          <a:xfrm>
            <a:off x="3578566" y="5589240"/>
            <a:ext cx="108012" cy="45719"/>
          </a:xfrm>
          <a:prstGeom prst="rect">
            <a:avLst/>
          </a:prstGeom>
          <a:solidFill>
            <a:schemeClr val="bg1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Прямоугольник 41"/>
          <p:cNvSpPr/>
          <p:nvPr/>
        </p:nvSpPr>
        <p:spPr>
          <a:xfrm>
            <a:off x="3895467" y="5411130"/>
            <a:ext cx="108012" cy="45719"/>
          </a:xfrm>
          <a:prstGeom prst="rect">
            <a:avLst/>
          </a:prstGeom>
          <a:solidFill>
            <a:schemeClr val="bg1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Прямоугольник 42"/>
          <p:cNvSpPr/>
          <p:nvPr/>
        </p:nvSpPr>
        <p:spPr>
          <a:xfrm>
            <a:off x="4222975" y="5411130"/>
            <a:ext cx="108012" cy="45719"/>
          </a:xfrm>
          <a:prstGeom prst="rect">
            <a:avLst/>
          </a:prstGeom>
          <a:solidFill>
            <a:schemeClr val="bg1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Прямоугольник 43"/>
          <p:cNvSpPr/>
          <p:nvPr/>
        </p:nvSpPr>
        <p:spPr>
          <a:xfrm>
            <a:off x="4511824" y="5411130"/>
            <a:ext cx="108012" cy="45719"/>
          </a:xfrm>
          <a:prstGeom prst="rect">
            <a:avLst/>
          </a:prstGeom>
          <a:solidFill>
            <a:schemeClr val="bg1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Прямоугольник 52"/>
          <p:cNvSpPr/>
          <p:nvPr/>
        </p:nvSpPr>
        <p:spPr>
          <a:xfrm>
            <a:off x="6411458" y="5409222"/>
            <a:ext cx="108012" cy="45719"/>
          </a:xfrm>
          <a:prstGeom prst="rect">
            <a:avLst/>
          </a:prstGeom>
          <a:solidFill>
            <a:schemeClr val="bg1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Прямоугольник 53"/>
          <p:cNvSpPr/>
          <p:nvPr/>
        </p:nvSpPr>
        <p:spPr>
          <a:xfrm>
            <a:off x="6699490" y="5409222"/>
            <a:ext cx="108012" cy="45719"/>
          </a:xfrm>
          <a:prstGeom prst="rect">
            <a:avLst/>
          </a:prstGeom>
          <a:solidFill>
            <a:schemeClr val="bg1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Прямоугольник 54"/>
          <p:cNvSpPr/>
          <p:nvPr/>
        </p:nvSpPr>
        <p:spPr>
          <a:xfrm>
            <a:off x="7022373" y="5409221"/>
            <a:ext cx="108012" cy="45719"/>
          </a:xfrm>
          <a:prstGeom prst="rect">
            <a:avLst/>
          </a:prstGeom>
          <a:solidFill>
            <a:schemeClr val="bg1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6" name="Прямоугольник 55"/>
          <p:cNvSpPr/>
          <p:nvPr/>
        </p:nvSpPr>
        <p:spPr>
          <a:xfrm>
            <a:off x="7345256" y="5589242"/>
            <a:ext cx="108012" cy="45719"/>
          </a:xfrm>
          <a:prstGeom prst="rect">
            <a:avLst/>
          </a:prstGeom>
          <a:solidFill>
            <a:schemeClr val="bg1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7" name="Прямоугольник 56"/>
          <p:cNvSpPr/>
          <p:nvPr/>
        </p:nvSpPr>
        <p:spPr>
          <a:xfrm>
            <a:off x="7642729" y="5589241"/>
            <a:ext cx="108012" cy="45719"/>
          </a:xfrm>
          <a:prstGeom prst="rect">
            <a:avLst/>
          </a:prstGeom>
          <a:solidFill>
            <a:schemeClr val="bg1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8" name="Прямоугольник 57"/>
          <p:cNvSpPr/>
          <p:nvPr/>
        </p:nvSpPr>
        <p:spPr>
          <a:xfrm>
            <a:off x="7959630" y="5411131"/>
            <a:ext cx="108012" cy="45719"/>
          </a:xfrm>
          <a:prstGeom prst="rect">
            <a:avLst/>
          </a:prstGeom>
          <a:solidFill>
            <a:schemeClr val="bg1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9" name="Прямоугольник 58"/>
          <p:cNvSpPr/>
          <p:nvPr/>
        </p:nvSpPr>
        <p:spPr>
          <a:xfrm>
            <a:off x="8287138" y="5411131"/>
            <a:ext cx="108012" cy="45719"/>
          </a:xfrm>
          <a:prstGeom prst="rect">
            <a:avLst/>
          </a:prstGeom>
          <a:solidFill>
            <a:schemeClr val="bg1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0" name="Прямоугольник 59"/>
          <p:cNvSpPr/>
          <p:nvPr/>
        </p:nvSpPr>
        <p:spPr>
          <a:xfrm>
            <a:off x="8575987" y="5411131"/>
            <a:ext cx="108012" cy="45719"/>
          </a:xfrm>
          <a:prstGeom prst="rect">
            <a:avLst/>
          </a:prstGeom>
          <a:solidFill>
            <a:schemeClr val="bg1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63" name="Прямая со стрелкой 62"/>
          <p:cNvCxnSpPr/>
          <p:nvPr/>
        </p:nvCxnSpPr>
        <p:spPr>
          <a:xfrm flipV="1">
            <a:off x="1919536" y="975872"/>
            <a:ext cx="0" cy="630070"/>
          </a:xfrm>
          <a:prstGeom prst="straightConnector1">
            <a:avLst/>
          </a:prstGeom>
          <a:ln w="127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Прямая со стрелкой 85"/>
          <p:cNvCxnSpPr/>
          <p:nvPr/>
        </p:nvCxnSpPr>
        <p:spPr>
          <a:xfrm flipV="1">
            <a:off x="1919536" y="1605942"/>
            <a:ext cx="0" cy="1319002"/>
          </a:xfrm>
          <a:prstGeom prst="straightConnector1">
            <a:avLst/>
          </a:prstGeom>
          <a:ln w="127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4336" y="1962572"/>
            <a:ext cx="263514" cy="386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500" y="1124744"/>
            <a:ext cx="241404" cy="38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6211" y="1484784"/>
            <a:ext cx="263514" cy="386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1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7375" y="800708"/>
            <a:ext cx="241404" cy="38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07" name="Прямая со стрелкой 106"/>
          <p:cNvCxnSpPr/>
          <p:nvPr/>
        </p:nvCxnSpPr>
        <p:spPr>
          <a:xfrm flipV="1">
            <a:off x="5987988" y="1232756"/>
            <a:ext cx="0" cy="1008120"/>
          </a:xfrm>
          <a:prstGeom prst="straightConnector1">
            <a:avLst/>
          </a:prstGeom>
          <a:ln w="127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Прямая со стрелкой 108"/>
          <p:cNvCxnSpPr/>
          <p:nvPr/>
        </p:nvCxnSpPr>
        <p:spPr>
          <a:xfrm flipV="1">
            <a:off x="5987988" y="728696"/>
            <a:ext cx="0" cy="504060"/>
          </a:xfrm>
          <a:prstGeom prst="straightConnector1">
            <a:avLst/>
          </a:prstGeom>
          <a:ln w="127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Прямая соединительная линия 115"/>
          <p:cNvCxnSpPr/>
          <p:nvPr/>
        </p:nvCxnSpPr>
        <p:spPr>
          <a:xfrm>
            <a:off x="6078002" y="2216599"/>
            <a:ext cx="2934322" cy="0"/>
          </a:xfrm>
          <a:prstGeom prst="line">
            <a:avLst/>
          </a:prstGeom>
          <a:ln w="254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Прямая соединительная линия 116"/>
          <p:cNvCxnSpPr/>
          <p:nvPr/>
        </p:nvCxnSpPr>
        <p:spPr>
          <a:xfrm>
            <a:off x="2027548" y="1592796"/>
            <a:ext cx="2934322" cy="0"/>
          </a:xfrm>
          <a:prstGeom prst="line">
            <a:avLst/>
          </a:prstGeom>
          <a:ln w="254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Прямая соединительная линия 117"/>
          <p:cNvCxnSpPr/>
          <p:nvPr/>
        </p:nvCxnSpPr>
        <p:spPr>
          <a:xfrm>
            <a:off x="2009550" y="2888940"/>
            <a:ext cx="2934322" cy="0"/>
          </a:xfrm>
          <a:prstGeom prst="line">
            <a:avLst/>
          </a:prstGeom>
          <a:ln w="254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Прямоугольник 5"/>
          <p:cNvSpPr/>
          <p:nvPr/>
        </p:nvSpPr>
        <p:spPr>
          <a:xfrm>
            <a:off x="2351584" y="2708921"/>
            <a:ext cx="108012" cy="45719"/>
          </a:xfrm>
          <a:prstGeom prst="rect">
            <a:avLst/>
          </a:prstGeom>
          <a:solidFill>
            <a:schemeClr val="bg1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2962499" y="2708920"/>
            <a:ext cx="108012" cy="45719"/>
          </a:xfrm>
          <a:prstGeom prst="rect">
            <a:avLst/>
          </a:prstGeom>
          <a:solidFill>
            <a:schemeClr val="bg1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/>
          <p:cNvSpPr/>
          <p:nvPr/>
        </p:nvSpPr>
        <p:spPr>
          <a:xfrm>
            <a:off x="3285382" y="2888941"/>
            <a:ext cx="108012" cy="45719"/>
          </a:xfrm>
          <a:prstGeom prst="rect">
            <a:avLst/>
          </a:prstGeom>
          <a:solidFill>
            <a:schemeClr val="bg1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3582855" y="2888940"/>
            <a:ext cx="108012" cy="45719"/>
          </a:xfrm>
          <a:prstGeom prst="rect">
            <a:avLst/>
          </a:prstGeom>
          <a:solidFill>
            <a:schemeClr val="bg1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/>
          <p:cNvSpPr/>
          <p:nvPr/>
        </p:nvSpPr>
        <p:spPr>
          <a:xfrm>
            <a:off x="3899756" y="2710830"/>
            <a:ext cx="108012" cy="45719"/>
          </a:xfrm>
          <a:prstGeom prst="rect">
            <a:avLst/>
          </a:prstGeom>
          <a:solidFill>
            <a:schemeClr val="bg1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>
            <a:off x="4227264" y="2710830"/>
            <a:ext cx="108012" cy="45719"/>
          </a:xfrm>
          <a:prstGeom prst="rect">
            <a:avLst/>
          </a:prstGeom>
          <a:solidFill>
            <a:schemeClr val="bg1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/>
          <p:cNvSpPr/>
          <p:nvPr/>
        </p:nvSpPr>
        <p:spPr>
          <a:xfrm>
            <a:off x="4516113" y="2710830"/>
            <a:ext cx="108012" cy="45719"/>
          </a:xfrm>
          <a:prstGeom prst="rect">
            <a:avLst/>
          </a:prstGeom>
          <a:solidFill>
            <a:schemeClr val="bg1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Прямоугольник 44"/>
          <p:cNvSpPr/>
          <p:nvPr/>
        </p:nvSpPr>
        <p:spPr>
          <a:xfrm>
            <a:off x="6384032" y="2708922"/>
            <a:ext cx="108012" cy="45719"/>
          </a:xfrm>
          <a:prstGeom prst="rect">
            <a:avLst/>
          </a:prstGeom>
          <a:solidFill>
            <a:schemeClr val="bg1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Прямоугольник 45"/>
          <p:cNvSpPr/>
          <p:nvPr/>
        </p:nvSpPr>
        <p:spPr>
          <a:xfrm>
            <a:off x="6672064" y="2708922"/>
            <a:ext cx="108012" cy="45719"/>
          </a:xfrm>
          <a:prstGeom prst="rect">
            <a:avLst/>
          </a:prstGeom>
          <a:solidFill>
            <a:schemeClr val="bg1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Прямоугольник 46"/>
          <p:cNvSpPr/>
          <p:nvPr/>
        </p:nvSpPr>
        <p:spPr>
          <a:xfrm>
            <a:off x="6994947" y="2708921"/>
            <a:ext cx="108012" cy="45719"/>
          </a:xfrm>
          <a:prstGeom prst="rect">
            <a:avLst/>
          </a:prstGeom>
          <a:solidFill>
            <a:schemeClr val="bg1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Прямоугольник 47"/>
          <p:cNvSpPr/>
          <p:nvPr/>
        </p:nvSpPr>
        <p:spPr>
          <a:xfrm>
            <a:off x="7317830" y="2888942"/>
            <a:ext cx="108012" cy="45719"/>
          </a:xfrm>
          <a:prstGeom prst="rect">
            <a:avLst/>
          </a:prstGeom>
          <a:solidFill>
            <a:schemeClr val="bg1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Прямоугольник 48"/>
          <p:cNvSpPr/>
          <p:nvPr/>
        </p:nvSpPr>
        <p:spPr>
          <a:xfrm>
            <a:off x="7615303" y="2888941"/>
            <a:ext cx="108012" cy="45719"/>
          </a:xfrm>
          <a:prstGeom prst="rect">
            <a:avLst/>
          </a:prstGeom>
          <a:solidFill>
            <a:schemeClr val="bg1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Прямоугольник 49"/>
          <p:cNvSpPr/>
          <p:nvPr/>
        </p:nvSpPr>
        <p:spPr>
          <a:xfrm>
            <a:off x="7932204" y="2710831"/>
            <a:ext cx="108012" cy="45719"/>
          </a:xfrm>
          <a:prstGeom prst="rect">
            <a:avLst/>
          </a:prstGeom>
          <a:solidFill>
            <a:schemeClr val="bg1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Прямоугольник 50"/>
          <p:cNvSpPr/>
          <p:nvPr/>
        </p:nvSpPr>
        <p:spPr>
          <a:xfrm>
            <a:off x="8259712" y="2710831"/>
            <a:ext cx="108012" cy="45719"/>
          </a:xfrm>
          <a:prstGeom prst="rect">
            <a:avLst/>
          </a:prstGeom>
          <a:solidFill>
            <a:schemeClr val="bg1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Прямоугольник 51"/>
          <p:cNvSpPr/>
          <p:nvPr/>
        </p:nvSpPr>
        <p:spPr>
          <a:xfrm>
            <a:off x="8548561" y="2710831"/>
            <a:ext cx="108012" cy="45719"/>
          </a:xfrm>
          <a:prstGeom prst="rect">
            <a:avLst/>
          </a:prstGeom>
          <a:solidFill>
            <a:schemeClr val="bg1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2639616" y="2708921"/>
            <a:ext cx="108012" cy="45719"/>
          </a:xfrm>
          <a:prstGeom prst="rect">
            <a:avLst/>
          </a:prstGeom>
          <a:solidFill>
            <a:schemeClr val="bg1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7921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2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Сложная конструкция стен в здании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Эффект дублирования стоячей волны за счёт сложного строения стены.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Эффект неопределённости поведения сложной стены на разных частотах.</a:t>
            </a:r>
          </a:p>
          <a:p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Здание реактора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165081" y="6072207"/>
            <a:ext cx="45719" cy="53957"/>
          </a:xfrm>
        </p:spPr>
        <p:txBody>
          <a:bodyPr>
            <a:normAutofit fontScale="25000" lnSpcReduction="20000"/>
          </a:bodyPr>
          <a:lstStyle/>
          <a:p>
            <a:pPr>
              <a:buNone/>
            </a:pPr>
            <a:endParaRPr lang="ru-RU" dirty="0"/>
          </a:p>
        </p:txBody>
      </p:sp>
      <p:pic>
        <p:nvPicPr>
          <p:cNvPr id="56322" name="Picture 2" descr="Фасад_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3463969" y="564416"/>
            <a:ext cx="5210840" cy="7376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612298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/>
              <a:t>Свойства стоячих волн</a:t>
            </a:r>
          </a:p>
        </p:txBody>
      </p:sp>
      <p:sp>
        <p:nvSpPr>
          <p:cNvPr id="131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ru-RU" sz="2400" i="1"/>
              <a:t>Решение волнового уравнения по стоячим волнам не зависит от начальных условий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ru-RU" sz="2400" i="1"/>
              <a:t>Как следствие: нормированные на свой максимум колебания стоячей волны не зависят от положения источника колебаний и его типа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ru-RU" sz="2400" i="1"/>
              <a:t>Как следствие: нормированные на свой максимум колебания каждой из нормальных мод не зависят от спектра, вошедшего в замкнутый объём колебания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ru-RU" sz="2400" i="1"/>
              <a:t>Как следствие: разность фаз в колебаниях разных точек здания для одной и той же стоячей волны не зависит от времени</a:t>
            </a:r>
          </a:p>
        </p:txBody>
      </p:sp>
    </p:spTree>
    <p:extLst>
      <p:ext uri="{BB962C8B-B14F-4D97-AF65-F5344CB8AC3E}">
        <p14:creationId xmlns:p14="http://schemas.microsoft.com/office/powerpoint/2010/main" val="41004761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Форма_X_8_349_опорная_68_пристройка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9736" y="603241"/>
            <a:ext cx="4392488" cy="5982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910010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Форма_X_10_839_опорная_68_пристройка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1704" y="116632"/>
            <a:ext cx="4572000" cy="6227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183179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Форма_X_6_347_опорная_68_пристройка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624" y="-4284"/>
            <a:ext cx="4968552" cy="6767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383763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025090" y="6000769"/>
            <a:ext cx="185710" cy="125395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pic>
        <p:nvPicPr>
          <p:cNvPr id="62466" name="Picture 2" descr="Формы_Z_фермы_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0"/>
            <a:ext cx="8280400" cy="5062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9510219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 flipH="1" flipV="1">
            <a:off x="10210800" y="6126164"/>
            <a:ext cx="45719" cy="45719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pic>
        <p:nvPicPr>
          <p:cNvPr id="63490" name="Picture 2" descr="Формы_Z_фермы_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1"/>
            <a:ext cx="5357818" cy="69518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8602435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/>
              <a:t>Стоячие волны в плотине </a:t>
            </a:r>
            <a:r>
              <a:rPr lang="ru-RU" sz="2400" dirty="0" err="1"/>
              <a:t>Богучанской</a:t>
            </a:r>
            <a:r>
              <a:rPr lang="ru-RU" sz="2400" dirty="0"/>
              <a:t> ГЭС, блочный объект.</a:t>
            </a:r>
          </a:p>
        </p:txBody>
      </p:sp>
      <p:pic>
        <p:nvPicPr>
          <p:cNvPr id="4" name="Содержимое 3" descr="sobs_form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52900" y="1500175"/>
            <a:ext cx="4300554" cy="42063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457200"/>
            <a:ext cx="8229600" cy="6096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>
                <a:solidFill>
                  <a:schemeClr val="bg1"/>
                </a:solidFill>
              </a:rPr>
              <a:t>Стоячие волны под воздействием </a:t>
            </a:r>
            <a:br>
              <a:rPr lang="ru-RU" sz="2400">
                <a:solidFill>
                  <a:schemeClr val="bg1"/>
                </a:solidFill>
              </a:rPr>
            </a:br>
            <a:r>
              <a:rPr lang="ru-RU" sz="2400">
                <a:solidFill>
                  <a:schemeClr val="bg1"/>
                </a:solidFill>
              </a:rPr>
              <a:t>микросейсмического фона и  движущегося транспорта</a:t>
            </a:r>
          </a:p>
        </p:txBody>
      </p:sp>
      <p:pic>
        <p:nvPicPr>
          <p:cNvPr id="51204" name="Picture 4" descr="E:\DIPLOM KVM\Diplom 2004\Устный ответ 2004\Презентация\40-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48401" y="1066800"/>
            <a:ext cx="3605213" cy="5310188"/>
          </a:xfrm>
          <a:prstGeom prst="rect">
            <a:avLst/>
          </a:prstGeom>
          <a:noFill/>
        </p:spPr>
      </p:pic>
      <p:pic>
        <p:nvPicPr>
          <p:cNvPr id="51205" name="Picture 5" descr="E:\DIPLOM KVM\Diplom 2004\Устный ответ 2004\Презентация\10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86014" y="1066800"/>
            <a:ext cx="3576637" cy="5257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931A326-C060-4179-932C-6732A651F4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Расчетная КЭ модель ПК 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SCAD Office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переданная заказчиком.</a:t>
            </a:r>
            <a:endParaRPr lang="ru-RU" sz="2400" dirty="0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xmlns="" id="{658A7945-BC35-43D2-AAB4-E2AEC544E5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66274" y="1825625"/>
            <a:ext cx="2459452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89114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CDA8BB4-00A2-4D73-BE95-A66A715D2F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 descr="sis_nabl_1">
            <a:extLst>
              <a:ext uri="{FF2B5EF4-FFF2-40B4-BE49-F238E27FC236}">
                <a16:creationId xmlns:a16="http://schemas.microsoft.com/office/drawing/2014/main" xmlns="" id="{4EE84C7F-A81A-4CB5-ADDA-2F5C896C59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01636" y="-9425"/>
            <a:ext cx="5235683" cy="618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6275408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5663B7E-686F-48BB-94A2-B852B8B027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1288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100" dirty="0">
                <a:latin typeface="Times New Roman" pitchFamily="18" charset="0"/>
                <a:cs typeface="Times New Roman" pitchFamily="18" charset="0"/>
              </a:rPr>
              <a:t>Таблица 1. Собственные горизонтальные колебания здания.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idx="1"/>
          </p:nvPr>
        </p:nvGraphicFramePr>
        <p:xfrm>
          <a:off x="1434163" y="1056293"/>
          <a:ext cx="9333685" cy="49819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6673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86673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86673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86673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866737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48868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№ </a:t>
                      </a:r>
                      <a:r>
                        <a:rPr lang="ru-RU" sz="1200" dirty="0" err="1">
                          <a:latin typeface="Times New Roman"/>
                          <a:ea typeface="Calibri"/>
                          <a:cs typeface="Times New Roman"/>
                        </a:rPr>
                        <a:t>п</a:t>
                      </a: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/</a:t>
                      </a:r>
                      <a:r>
                        <a:rPr lang="ru-RU" sz="1200" dirty="0" err="1">
                          <a:latin typeface="Times New Roman"/>
                          <a:ea typeface="Calibri"/>
                          <a:cs typeface="Times New Roman"/>
                        </a:rPr>
                        <a:t>п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Направление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Частота (Гц)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Calibri"/>
                          <a:cs typeface="Times New Roman"/>
                        </a:rPr>
                        <a:t>Волновое число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Calibri"/>
                          <a:cs typeface="Times New Roman"/>
                        </a:rPr>
                        <a:t>Amax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мкм/с</a:t>
                      </a:r>
                      <a:r>
                        <a:rPr lang="ru-RU" sz="1200" baseline="30000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9954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Calibri"/>
                          <a:cs typeface="Times New Roman"/>
                        </a:rPr>
                        <a:t>X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0.494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1.1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36.6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9954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Calibri"/>
                          <a:cs typeface="Times New Roman"/>
                        </a:rPr>
                        <a:t>X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2.539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2.1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12.5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9954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Calibri"/>
                          <a:cs typeface="Times New Roman"/>
                        </a:rPr>
                        <a:t>X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5.713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3.1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12.5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9954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Calibri"/>
                          <a:cs typeface="Times New Roman"/>
                        </a:rPr>
                        <a:t>X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9.131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4.1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17.6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9954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5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Calibri"/>
                          <a:cs typeface="Times New Roman"/>
                        </a:rPr>
                        <a:t>X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11.167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5.1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9.9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9954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6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Calibri"/>
                          <a:cs typeface="Times New Roman"/>
                        </a:rPr>
                        <a:t>Y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0.500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1.1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88.3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9954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7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Calibri"/>
                          <a:cs typeface="Times New Roman"/>
                        </a:rPr>
                        <a:t>Y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2.393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2.1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18.6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9954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8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Calibri"/>
                          <a:cs typeface="Times New Roman"/>
                        </a:rPr>
                        <a:t>Y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5.371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3.1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19.6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9954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9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Calibri"/>
                          <a:cs typeface="Times New Roman"/>
                        </a:rPr>
                        <a:t>Y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8.398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4.1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17.2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9954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10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Calibri"/>
                          <a:cs typeface="Times New Roman"/>
                        </a:rPr>
                        <a:t>Y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11.133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5.1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22.1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29954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11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крутильные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1.465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1.2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41.8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29954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12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крутильные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4.053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2.2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30.9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29954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13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крутильные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6.201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3.2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30.7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29954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14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крутильные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7.764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4.2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21.5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29954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15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крутильные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8.887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Calibri"/>
                          <a:cs typeface="Times New Roman"/>
                        </a:rPr>
                        <a:t>5</a:t>
                      </a: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.2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21.6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431033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5" name="Rectangle 2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3200">
                <a:latin typeface="Times New Roman" pitchFamily="18" charset="0"/>
              </a:rPr>
              <a:t>Модель связи сейсмических колебаний в разных точках инженерного сооружения</a:t>
            </a:r>
          </a:p>
        </p:txBody>
      </p:sp>
      <p:sp>
        <p:nvSpPr>
          <p:cNvPr id="133146" name="Rectangle 26"/>
          <p:cNvSpPr>
            <a:spLocks noGrp="1" noChangeArrowheads="1"/>
          </p:cNvSpPr>
          <p:nvPr>
            <p:ph type="body" sz="half" idx="1"/>
          </p:nvPr>
        </p:nvSpPr>
        <p:spPr>
          <a:xfrm>
            <a:off x="1703388" y="1773239"/>
            <a:ext cx="4038600" cy="4530725"/>
          </a:xfrm>
        </p:spPr>
        <p:txBody>
          <a:bodyPr/>
          <a:lstStyle/>
          <a:p>
            <a:pPr eaLnBrk="1" hangingPunct="1">
              <a:defRPr/>
            </a:pPr>
            <a:r>
              <a:rPr lang="ru-RU" sz="1600"/>
              <a:t>Система наблюдений</a:t>
            </a:r>
          </a:p>
        </p:txBody>
      </p:sp>
      <p:sp>
        <p:nvSpPr>
          <p:cNvPr id="133147" name="Rectangle 27"/>
          <p:cNvSpPr>
            <a:spLocks noGrp="1" noChangeArrowheads="1"/>
          </p:cNvSpPr>
          <p:nvPr>
            <p:ph type="body" sz="half" idx="2"/>
          </p:nvPr>
        </p:nvSpPr>
        <p:spPr>
          <a:xfrm>
            <a:off x="5087938" y="1557339"/>
            <a:ext cx="5111750" cy="4530725"/>
          </a:xfrm>
        </p:spPr>
        <p:txBody>
          <a:bodyPr/>
          <a:lstStyle/>
          <a:p>
            <a:pPr eaLnBrk="1" hangingPunct="1">
              <a:defRPr/>
            </a:pPr>
            <a:r>
              <a:rPr lang="ru-RU">
                <a:latin typeface="Times New Roman" pitchFamily="18" charset="0"/>
              </a:rPr>
              <a:t>Предположения</a:t>
            </a:r>
          </a:p>
          <a:p>
            <a:pPr eaLnBrk="1" hangingPunct="1">
              <a:defRPr/>
            </a:pPr>
            <a:r>
              <a:rPr lang="ru-RU" sz="1600">
                <a:latin typeface="Times New Roman" pitchFamily="18" charset="0"/>
              </a:rPr>
              <a:t>1.При воздействиях микросейсмических колебаний на инженерное сооружение отличия, формирующихся в нём стоячих волн, зарегистрированных в двух произвольных точках, описываются линейной системой, характеристика которой не зависит от времени.</a:t>
            </a:r>
          </a:p>
          <a:p>
            <a:pPr eaLnBrk="1" hangingPunct="1">
              <a:defRPr/>
            </a:pPr>
            <a:r>
              <a:rPr lang="ru-RU" sz="1600">
                <a:latin typeface="Times New Roman" pitchFamily="18" charset="0"/>
              </a:rPr>
              <a:t>2.Отличия бегущих волн, зарегистрированных в двух произвольных точках, не могут быть описаны линейной системой, характеристика которой не зависит от времени.</a:t>
            </a:r>
          </a:p>
          <a:p>
            <a:pPr eaLnBrk="1" hangingPunct="1">
              <a:defRPr/>
            </a:pPr>
            <a:r>
              <a:rPr lang="ru-RU" sz="1600">
                <a:latin typeface="Times New Roman" pitchFamily="18" charset="0"/>
              </a:rPr>
              <a:t>Линейные связи в изменениях стоячих волн, регистрируемых в двух точках существуют для каждой пары одноимённых компанент колебаний</a:t>
            </a:r>
          </a:p>
        </p:txBody>
      </p:sp>
      <p:sp>
        <p:nvSpPr>
          <p:cNvPr id="1030" name="Rectangle 29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ru-RU"/>
          </a:p>
        </p:txBody>
      </p:sp>
      <p:graphicFrame>
        <p:nvGraphicFramePr>
          <p:cNvPr id="1026" name="Object 28"/>
          <p:cNvGraphicFramePr>
            <a:graphicFrameLocks noChangeAspect="1"/>
          </p:cNvGraphicFramePr>
          <p:nvPr/>
        </p:nvGraphicFramePr>
        <p:xfrm>
          <a:off x="2208214" y="2276475"/>
          <a:ext cx="2555875" cy="4243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6" name="CorelDRAW" r:id="rId3" imgW="2834640" imgH="4700016" progId="">
                  <p:embed/>
                </p:oleObj>
              </mc:Choice>
              <mc:Fallback>
                <p:oleObj name="CorelDRAW" r:id="rId3" imgW="2834640" imgH="4700016" progId="">
                  <p:embed/>
                  <p:pic>
                    <p:nvPicPr>
                      <p:cNvPr id="1026" name="Object 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08214" y="2276475"/>
                        <a:ext cx="2555875" cy="42433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5898308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5663B7E-686F-48BB-94A2-B852B8B027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1288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Таблица 2. Собственные вертикальные колебания здания вдоль оси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ru-RU" sz="2800" dirty="0"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idx="1"/>
          </p:nvPr>
        </p:nvGraphicFramePr>
        <p:xfrm>
          <a:off x="1497220" y="1355840"/>
          <a:ext cx="9365220" cy="40246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6087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56087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56087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56087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56087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56087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44874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№ </a:t>
                      </a:r>
                      <a:r>
                        <a:rPr lang="ru-RU" sz="1200" dirty="0" err="1">
                          <a:latin typeface="Times New Roman"/>
                          <a:ea typeface="Calibri"/>
                          <a:cs typeface="Times New Roman"/>
                        </a:rPr>
                        <a:t>п</a:t>
                      </a: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/</a:t>
                      </a:r>
                      <a:r>
                        <a:rPr lang="ru-RU" sz="1200" dirty="0" err="1">
                          <a:latin typeface="Times New Roman"/>
                          <a:ea typeface="Calibri"/>
                          <a:cs typeface="Times New Roman"/>
                        </a:rPr>
                        <a:t>п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Направление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Частота (Гц)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Волновое число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Направление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Calibri"/>
                          <a:cs typeface="Times New Roman"/>
                        </a:rPr>
                        <a:t>Amax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мкм/с</a:t>
                      </a:r>
                      <a:r>
                        <a:rPr lang="ru-RU" sz="1200" baseline="30000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7506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Calibri"/>
                          <a:cs typeface="Times New Roman"/>
                        </a:rPr>
                        <a:t>Z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.9</a:t>
                      </a:r>
                      <a:r>
                        <a:rPr lang="en-US" sz="1200">
                          <a:latin typeface="Times New Roman"/>
                          <a:ea typeface="Calibri"/>
                          <a:cs typeface="Times New Roman"/>
                        </a:rPr>
                        <a:t>55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1.1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Calibri"/>
                          <a:cs typeface="Times New Roman"/>
                          <a:sym typeface="Symbol"/>
                        </a:rPr>
                        <a:t>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61.3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7506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Calibri"/>
                          <a:cs typeface="Times New Roman"/>
                        </a:rPr>
                        <a:t>Z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.3</a:t>
                      </a:r>
                      <a:r>
                        <a:rPr lang="en-US" sz="1200">
                          <a:latin typeface="Times New Roman"/>
                          <a:ea typeface="Calibri"/>
                          <a:cs typeface="Times New Roman"/>
                        </a:rPr>
                        <a:t>46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1.1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Calibri"/>
                          <a:cs typeface="Times New Roman"/>
                          <a:sym typeface="Symbol"/>
                        </a:rPr>
                        <a:t>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38.6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7506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Calibri"/>
                          <a:cs typeface="Times New Roman"/>
                        </a:rPr>
                        <a:t>Z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.</a:t>
                      </a:r>
                      <a:r>
                        <a:rPr lang="en-US" sz="1200">
                          <a:latin typeface="Times New Roman"/>
                          <a:ea typeface="Calibri"/>
                          <a:cs typeface="Times New Roman"/>
                        </a:rPr>
                        <a:t>88</a:t>
                      </a: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1.1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Calibri"/>
                          <a:cs typeface="Times New Roman"/>
                          <a:sym typeface="Symbol"/>
                        </a:rPr>
                        <a:t>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22.4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7506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Calibri"/>
                          <a:cs typeface="Times New Roman"/>
                        </a:rPr>
                        <a:t>Z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5.566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1.2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  <a:sym typeface="Symbol"/>
                        </a:rPr>
                        <a:t>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27.8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7506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5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Calibri"/>
                          <a:cs typeface="Times New Roman"/>
                        </a:rPr>
                        <a:t>Z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6.006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1.2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  <a:sym typeface="Symbol"/>
                        </a:rPr>
                        <a:t>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63.2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75067"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6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Calibri"/>
                          <a:cs typeface="Times New Roman"/>
                        </a:rPr>
                        <a:t>Z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6.396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52.1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7506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7506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75067"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7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Calibri"/>
                          <a:cs typeface="Times New Roman"/>
                        </a:rPr>
                        <a:t>Z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6.982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34.7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7506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27506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275067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8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Calibri"/>
                          <a:cs typeface="Times New Roman"/>
                        </a:rPr>
                        <a:t>Z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8.643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2.1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27506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1748780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500" dirty="0">
                <a:latin typeface="Times New Roman" pitchFamily="18" charset="0"/>
                <a:cs typeface="Times New Roman" pitchFamily="18" charset="0"/>
              </a:rPr>
              <a:t>Таблица 3. Сопоставление измеренных собственных частот и форм колебания и вычисленных с учетом масс только от собственного веса несущих конструкций.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986477" y="1240739"/>
          <a:ext cx="9088398" cy="54797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1473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51473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51473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514733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514733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514733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164870">
                <a:tc rowSpan="2"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Обследование,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МСВ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Расчет в ПК </a:t>
                      </a:r>
                      <a:r>
                        <a:rPr lang="en-US" sz="1200">
                          <a:latin typeface="Times New Roman"/>
                          <a:ea typeface="Calibri"/>
                          <a:cs typeface="Times New Roman"/>
                        </a:rPr>
                        <a:t>SCAD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Δ,%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Описание формы колебаний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29740"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Колонны – по 3 КЭ.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Согласованная матрица масс.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6487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№ формы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Частота (Гц)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№ формы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Частота (Гц)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6487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Calibri"/>
                          <a:cs typeface="Times New Roman"/>
                        </a:rPr>
                        <a:t>0,494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Calibri"/>
                          <a:cs typeface="Times New Roman"/>
                        </a:rPr>
                        <a:t>0,43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13,0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Горизонтальная </a:t>
                      </a:r>
                      <a:r>
                        <a:rPr lang="en-US" sz="1200">
                          <a:latin typeface="Times New Roman"/>
                          <a:ea typeface="Calibri"/>
                          <a:cs typeface="Times New Roman"/>
                        </a:rPr>
                        <a:t>X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6487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Calibri"/>
                          <a:cs typeface="Times New Roman"/>
                        </a:rPr>
                        <a:t>0,500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Calibri"/>
                          <a:cs typeface="Times New Roman"/>
                        </a:rPr>
                        <a:t>0,44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12,0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Горизонтальная </a:t>
                      </a:r>
                      <a:r>
                        <a:rPr lang="en-US" sz="1200">
                          <a:latin typeface="Times New Roman"/>
                          <a:ea typeface="Calibri"/>
                          <a:cs typeface="Times New Roman"/>
                        </a:rPr>
                        <a:t>Y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6487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Calibri"/>
                          <a:cs typeface="Times New Roman"/>
                        </a:rPr>
                        <a:t>1,465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Calibri"/>
                          <a:cs typeface="Times New Roman"/>
                        </a:rPr>
                        <a:t>1,86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21,2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Вращение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6487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Calibri"/>
                          <a:cs typeface="Times New Roman"/>
                        </a:rPr>
                        <a:t>2,393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Calibri"/>
                          <a:cs typeface="Times New Roman"/>
                        </a:rPr>
                        <a:t>2,28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4,7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Горизонтальная </a:t>
                      </a:r>
                      <a:r>
                        <a:rPr lang="en-US" sz="1200">
                          <a:latin typeface="Times New Roman"/>
                          <a:ea typeface="Calibri"/>
                          <a:cs typeface="Times New Roman"/>
                        </a:rPr>
                        <a:t>Y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16487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5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Calibri"/>
                          <a:cs typeface="Times New Roman"/>
                        </a:rPr>
                        <a:t>2,539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5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Calibri"/>
                          <a:cs typeface="Times New Roman"/>
                        </a:rPr>
                        <a:t>2,32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8,6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Горизонтальная </a:t>
                      </a:r>
                      <a:r>
                        <a:rPr lang="en-US" sz="1200">
                          <a:latin typeface="Times New Roman"/>
                          <a:ea typeface="Calibri"/>
                          <a:cs typeface="Times New Roman"/>
                        </a:rPr>
                        <a:t>X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16487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6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Times New Roman"/>
                          <a:ea typeface="Calibri"/>
                          <a:cs typeface="Times New Roman"/>
                        </a:rPr>
                        <a:t>3,955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8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Calibri"/>
                          <a:cs typeface="Times New Roman"/>
                        </a:rPr>
                        <a:t>2,84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28,2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Вертикальная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16487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7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Calibri"/>
                          <a:cs typeface="Times New Roman"/>
                        </a:rPr>
                        <a:t>4,053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Calibri"/>
                          <a:cs typeface="Times New Roman"/>
                        </a:rPr>
                        <a:t>23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Times New Roman"/>
                          <a:ea typeface="Calibri"/>
                          <a:cs typeface="Times New Roman"/>
                        </a:rPr>
                        <a:t>4,59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11,7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Вращение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16487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8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Calibri"/>
                          <a:cs typeface="Times New Roman"/>
                        </a:rPr>
                        <a:t>4,346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16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Times New Roman"/>
                          <a:ea typeface="Calibri"/>
                          <a:cs typeface="Times New Roman"/>
                        </a:rPr>
                        <a:t>3,79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12,8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Вертикальная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16487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9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Calibri"/>
                          <a:cs typeface="Times New Roman"/>
                        </a:rPr>
                        <a:t>4,883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21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Calibri"/>
                          <a:cs typeface="Times New Roman"/>
                        </a:rPr>
                        <a:t>4,46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8,7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Вертикальная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16487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10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Calibri"/>
                          <a:cs typeface="Times New Roman"/>
                        </a:rPr>
                        <a:t>5,371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Calibri"/>
                          <a:cs typeface="Times New Roman"/>
                        </a:rPr>
                        <a:t>30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Times New Roman"/>
                          <a:ea typeface="Calibri"/>
                          <a:cs typeface="Times New Roman"/>
                        </a:rPr>
                        <a:t>5,24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2,4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Горизонтальная </a:t>
                      </a:r>
                      <a:r>
                        <a:rPr lang="en-US" sz="1200">
                          <a:latin typeface="Times New Roman"/>
                          <a:ea typeface="Calibri"/>
                          <a:cs typeface="Times New Roman"/>
                        </a:rPr>
                        <a:t>Y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16487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11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Calibri"/>
                          <a:cs typeface="Times New Roman"/>
                        </a:rPr>
                        <a:t>5,566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33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Calibri"/>
                          <a:cs typeface="Times New Roman"/>
                        </a:rPr>
                        <a:t>5,52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0,8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Вертикальная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16487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12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Calibri"/>
                          <a:cs typeface="Times New Roman"/>
                        </a:rPr>
                        <a:t>5,713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Calibri"/>
                          <a:cs typeface="Times New Roman"/>
                        </a:rPr>
                        <a:t>32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Times New Roman"/>
                          <a:ea typeface="Calibri"/>
                          <a:cs typeface="Times New Roman"/>
                        </a:rPr>
                        <a:t>5,46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4,4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Горизонтальная </a:t>
                      </a:r>
                      <a:r>
                        <a:rPr lang="en-US" sz="1200">
                          <a:latin typeface="Times New Roman"/>
                          <a:ea typeface="Calibri"/>
                          <a:cs typeface="Times New Roman"/>
                        </a:rPr>
                        <a:t>X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16487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13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Calibri"/>
                          <a:cs typeface="Times New Roman"/>
                        </a:rPr>
                        <a:t>6,006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43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Calibri"/>
                          <a:cs typeface="Times New Roman"/>
                        </a:rPr>
                        <a:t>6,52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7,9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Вертикальная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16487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14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Calibri"/>
                          <a:cs typeface="Times New Roman"/>
                        </a:rPr>
                        <a:t>6,201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Calibri"/>
                          <a:cs typeface="Times New Roman"/>
                        </a:rPr>
                        <a:t>102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Calibri"/>
                          <a:cs typeface="Times New Roman"/>
                        </a:rPr>
                        <a:t>7,39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16,1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Вращение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16"/>
                  </a:ext>
                </a:extLst>
              </a:tr>
              <a:tr h="16487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15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Calibri"/>
                          <a:cs typeface="Times New Roman"/>
                        </a:rPr>
                        <a:t>6,396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56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Calibri"/>
                          <a:cs typeface="Times New Roman"/>
                        </a:rPr>
                        <a:t>7,06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9,4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Вертикальная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17"/>
                  </a:ext>
                </a:extLst>
              </a:tr>
              <a:tr h="16487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16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Calibri"/>
                          <a:cs typeface="Times New Roman"/>
                        </a:rPr>
                        <a:t>6,982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54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Calibri"/>
                          <a:cs typeface="Times New Roman"/>
                        </a:rPr>
                        <a:t>7,00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0,3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Вертикальная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18"/>
                  </a:ext>
                </a:extLst>
              </a:tr>
              <a:tr h="16487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17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Calibri"/>
                          <a:cs typeface="Times New Roman"/>
                        </a:rPr>
                        <a:t>7,764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295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Calibri"/>
                          <a:cs typeface="Times New Roman"/>
                        </a:rPr>
                        <a:t>9,84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21,1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Вращение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19"/>
                  </a:ext>
                </a:extLst>
              </a:tr>
              <a:tr h="16487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18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Calibri"/>
                          <a:cs typeface="Times New Roman"/>
                        </a:rPr>
                        <a:t>8,398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134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Calibri"/>
                          <a:cs typeface="Times New Roman"/>
                        </a:rPr>
                        <a:t>8,31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1,0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Горизонтальная </a:t>
                      </a:r>
                      <a:r>
                        <a:rPr lang="en-US" sz="1200">
                          <a:latin typeface="Times New Roman"/>
                          <a:ea typeface="Calibri"/>
                          <a:cs typeface="Times New Roman"/>
                        </a:rPr>
                        <a:t>Y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20"/>
                  </a:ext>
                </a:extLst>
              </a:tr>
              <a:tr h="16487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19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Calibri"/>
                          <a:cs typeface="Times New Roman"/>
                        </a:rPr>
                        <a:t>8,643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129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Calibri"/>
                          <a:cs typeface="Times New Roman"/>
                        </a:rPr>
                        <a:t>8,07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6,6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Вертикальная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21"/>
                  </a:ext>
                </a:extLst>
              </a:tr>
              <a:tr h="16487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20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Calibri"/>
                          <a:cs typeface="Times New Roman"/>
                        </a:rPr>
                        <a:t>8,887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385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Calibri"/>
                          <a:cs typeface="Times New Roman"/>
                        </a:rPr>
                        <a:t>10,37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14,3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Вращение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22"/>
                  </a:ext>
                </a:extLst>
              </a:tr>
              <a:tr h="16487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21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Calibri"/>
                          <a:cs typeface="Times New Roman"/>
                        </a:rPr>
                        <a:t>9,131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183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Calibri"/>
                          <a:cs typeface="Times New Roman"/>
                        </a:rPr>
                        <a:t>8,87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2,9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Горизонтальная </a:t>
                      </a:r>
                      <a:r>
                        <a:rPr lang="en-US" sz="1200">
                          <a:latin typeface="Times New Roman"/>
                          <a:ea typeface="Calibri"/>
                          <a:cs typeface="Times New Roman"/>
                        </a:rPr>
                        <a:t>X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23"/>
                  </a:ext>
                </a:extLst>
              </a:tr>
              <a:tr h="16487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22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Calibri"/>
                          <a:cs typeface="Times New Roman"/>
                        </a:rPr>
                        <a:t>11,133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973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Calibri"/>
                          <a:cs typeface="Times New Roman"/>
                        </a:rPr>
                        <a:t>12,83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13,2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Горизонтальная </a:t>
                      </a:r>
                      <a:r>
                        <a:rPr lang="en-US" sz="1200">
                          <a:latin typeface="Times New Roman"/>
                          <a:ea typeface="Calibri"/>
                          <a:cs typeface="Times New Roman"/>
                        </a:rPr>
                        <a:t>Y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24"/>
                  </a:ext>
                </a:extLst>
              </a:tr>
              <a:tr h="16487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23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Calibri"/>
                          <a:cs typeface="Times New Roman"/>
                        </a:rPr>
                        <a:t>11,167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659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Calibri"/>
                          <a:cs typeface="Times New Roman"/>
                        </a:rPr>
                        <a:t>11,48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2,7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Горизонтальная </a:t>
                      </a:r>
                      <a:r>
                        <a:rPr lang="en-US" sz="1200">
                          <a:latin typeface="Times New Roman"/>
                          <a:ea typeface="Calibri"/>
                          <a:cs typeface="Times New Roman"/>
                        </a:rPr>
                        <a:t>X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25"/>
                  </a:ext>
                </a:extLst>
              </a:tr>
              <a:tr h="16487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…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…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…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…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…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…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2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Таблица 5. Сопоставление измеренных собственных частот и форм колебания и  вычисленных с учетом собственного веса несущих конструкций, фасадов и кирпичных перегородок. Метод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Ланцоша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. Матрица масс согласованная.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928816" y="1497037"/>
          <a:ext cx="10389972" cy="54797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3166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73166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73166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73166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731662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731662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147535">
                <a:tc rowSpan="2"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Обследование,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МСВ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Расчет в ПК </a:t>
                      </a:r>
                      <a:r>
                        <a:rPr lang="en-US" sz="1200">
                          <a:latin typeface="Times New Roman"/>
                          <a:ea typeface="Calibri"/>
                          <a:cs typeface="Times New Roman"/>
                        </a:rPr>
                        <a:t>SCAD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Δ,%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Описание формы колебаний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02670"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Колонны – 3 КЭ. Согласованная матрица масс. Шов включен в работу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4753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№ формы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Частота (Гц)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№ формы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Частота (Гц)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4753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Calibri"/>
                          <a:cs typeface="Times New Roman"/>
                        </a:rPr>
                        <a:t>0,494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Calibri"/>
                          <a:cs typeface="Times New Roman"/>
                        </a:rPr>
                        <a:t>0,48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2,8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Горизонтальная </a:t>
                      </a:r>
                      <a:r>
                        <a:rPr lang="en-US" sz="1200" dirty="0">
                          <a:latin typeface="Times New Roman"/>
                          <a:ea typeface="Calibri"/>
                          <a:cs typeface="Times New Roman"/>
                        </a:rPr>
                        <a:t>X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4753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Calibri"/>
                          <a:cs typeface="Times New Roman"/>
                        </a:rPr>
                        <a:t>0,500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Calibri"/>
                          <a:cs typeface="Times New Roman"/>
                        </a:rPr>
                        <a:t>0,54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7,4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Горизонтальная </a:t>
                      </a:r>
                      <a:r>
                        <a:rPr lang="en-US" sz="1200" dirty="0">
                          <a:latin typeface="Times New Roman"/>
                          <a:ea typeface="Calibri"/>
                          <a:cs typeface="Times New Roman"/>
                        </a:rPr>
                        <a:t>Y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4753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Calibri"/>
                          <a:cs typeface="Times New Roman"/>
                        </a:rPr>
                        <a:t>1,465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Calibri"/>
                          <a:cs typeface="Times New Roman"/>
                        </a:rPr>
                        <a:t>1,42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3,1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Вращение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4753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Calibri"/>
                          <a:cs typeface="Times New Roman"/>
                        </a:rPr>
                        <a:t>2,393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Calibri"/>
                          <a:cs typeface="Times New Roman"/>
                        </a:rPr>
                        <a:t>2,42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1,1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Горизонтальная </a:t>
                      </a:r>
                      <a:r>
                        <a:rPr lang="en-US" sz="1200">
                          <a:latin typeface="Times New Roman"/>
                          <a:ea typeface="Calibri"/>
                          <a:cs typeface="Times New Roman"/>
                        </a:rPr>
                        <a:t>Y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14753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5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Calibri"/>
                          <a:cs typeface="Times New Roman"/>
                        </a:rPr>
                        <a:t>2,539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5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Calibri"/>
                          <a:cs typeface="Times New Roman"/>
                        </a:rPr>
                        <a:t>2,43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4,3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Горизонтальная </a:t>
                      </a:r>
                      <a:r>
                        <a:rPr lang="en-US" sz="1200">
                          <a:latin typeface="Times New Roman"/>
                          <a:ea typeface="Calibri"/>
                          <a:cs typeface="Times New Roman"/>
                        </a:rPr>
                        <a:t>X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14753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6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latin typeface="Times New Roman"/>
                          <a:ea typeface="Calibri"/>
                          <a:cs typeface="Times New Roman"/>
                        </a:rPr>
                        <a:t>3,955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6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Calibri"/>
                          <a:cs typeface="Times New Roman"/>
                        </a:rPr>
                        <a:t>3,41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13,8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Вертикальная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14753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7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Calibri"/>
                          <a:cs typeface="Times New Roman"/>
                        </a:rPr>
                        <a:t>4,053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13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Times New Roman"/>
                          <a:ea typeface="Calibri"/>
                          <a:cs typeface="Times New Roman"/>
                        </a:rPr>
                        <a:t>4,</a:t>
                      </a:r>
                      <a:r>
                        <a:rPr lang="ru-RU" sz="1200" b="1">
                          <a:latin typeface="Times New Roman"/>
                          <a:ea typeface="Calibri"/>
                          <a:cs typeface="Times New Roman"/>
                        </a:rPr>
                        <a:t>23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4,2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Вращение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14753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8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Calibri"/>
                          <a:cs typeface="Times New Roman"/>
                        </a:rPr>
                        <a:t>4,346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15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r>
                        <a:rPr lang="en-US" sz="1200" b="1">
                          <a:latin typeface="Times New Roman"/>
                          <a:ea typeface="Calibri"/>
                          <a:cs typeface="Times New Roman"/>
                        </a:rPr>
                        <a:t>,</a:t>
                      </a:r>
                      <a:r>
                        <a:rPr lang="ru-RU" sz="1200" b="1">
                          <a:latin typeface="Times New Roman"/>
                          <a:ea typeface="Calibri"/>
                          <a:cs typeface="Times New Roman"/>
                        </a:rPr>
                        <a:t>70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7,5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Вертикальная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14753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9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Calibri"/>
                          <a:cs typeface="Times New Roman"/>
                        </a:rPr>
                        <a:t>4,883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17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Calibri"/>
                          <a:cs typeface="Times New Roman"/>
                        </a:rPr>
                        <a:t>4,84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0,9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Вертикальная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14753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10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Calibri"/>
                          <a:cs typeface="Times New Roman"/>
                        </a:rPr>
                        <a:t>5,371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18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Times New Roman"/>
                          <a:ea typeface="Calibri"/>
                          <a:cs typeface="Times New Roman"/>
                        </a:rPr>
                        <a:t>5,</a:t>
                      </a:r>
                      <a:r>
                        <a:rPr lang="ru-RU" sz="1200" b="1">
                          <a:latin typeface="Times New Roman"/>
                          <a:ea typeface="Calibri"/>
                          <a:cs typeface="Times New Roman"/>
                        </a:rPr>
                        <a:t>44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1,3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Горизонтальная </a:t>
                      </a:r>
                      <a:r>
                        <a:rPr lang="en-US" sz="1200">
                          <a:latin typeface="Times New Roman"/>
                          <a:ea typeface="Calibri"/>
                          <a:cs typeface="Times New Roman"/>
                        </a:rPr>
                        <a:t>Y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14753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11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Calibri"/>
                          <a:cs typeface="Times New Roman"/>
                        </a:rPr>
                        <a:t>5,566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19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Calibri"/>
                          <a:cs typeface="Times New Roman"/>
                        </a:rPr>
                        <a:t>5,53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0,6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Вертикальная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14753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12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Calibri"/>
                          <a:cs typeface="Times New Roman"/>
                        </a:rPr>
                        <a:t>5,713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20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Times New Roman"/>
                          <a:ea typeface="Calibri"/>
                          <a:cs typeface="Times New Roman"/>
                        </a:rPr>
                        <a:t>5,</a:t>
                      </a:r>
                      <a:r>
                        <a:rPr lang="ru-RU" sz="1200" b="1">
                          <a:latin typeface="Times New Roman"/>
                          <a:ea typeface="Calibri"/>
                          <a:cs typeface="Times New Roman"/>
                        </a:rPr>
                        <a:t>65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1,1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Горизонтальная </a:t>
                      </a:r>
                      <a:r>
                        <a:rPr lang="en-US" sz="1200">
                          <a:latin typeface="Times New Roman"/>
                          <a:ea typeface="Calibri"/>
                          <a:cs typeface="Times New Roman"/>
                        </a:rPr>
                        <a:t>X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14753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13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Calibri"/>
                          <a:cs typeface="Times New Roman"/>
                        </a:rPr>
                        <a:t>6,006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22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Calibri"/>
                          <a:cs typeface="Times New Roman"/>
                        </a:rPr>
                        <a:t>6,05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0,7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Вертикальная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14753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14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Calibri"/>
                          <a:cs typeface="Times New Roman"/>
                        </a:rPr>
                        <a:t>6,201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29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Calibri"/>
                          <a:cs typeface="Times New Roman"/>
                        </a:rPr>
                        <a:t>6,91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10,3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Вращение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16"/>
                  </a:ext>
                </a:extLst>
              </a:tr>
              <a:tr h="14753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15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Calibri"/>
                          <a:cs typeface="Times New Roman"/>
                        </a:rPr>
                        <a:t>6,396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21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Calibri"/>
                          <a:cs typeface="Times New Roman"/>
                        </a:rPr>
                        <a:t>5,70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10,9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Вертикальная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17"/>
                  </a:ext>
                </a:extLst>
              </a:tr>
              <a:tr h="14753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16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Calibri"/>
                          <a:cs typeface="Times New Roman"/>
                        </a:rPr>
                        <a:t>6,982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24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Calibri"/>
                          <a:cs typeface="Times New Roman"/>
                        </a:rPr>
                        <a:t>6,23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10,8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Вертикальная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18"/>
                  </a:ext>
                </a:extLst>
              </a:tr>
              <a:tr h="14753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17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Calibri"/>
                          <a:cs typeface="Times New Roman"/>
                        </a:rPr>
                        <a:t>7,764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37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Calibri"/>
                          <a:cs typeface="Times New Roman"/>
                        </a:rPr>
                        <a:t>7,83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0,8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Вращение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19"/>
                  </a:ext>
                </a:extLst>
              </a:tr>
              <a:tr h="14753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18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Calibri"/>
                          <a:cs typeface="Times New Roman"/>
                        </a:rPr>
                        <a:t>8,398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53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Calibri"/>
                          <a:cs typeface="Times New Roman"/>
                        </a:rPr>
                        <a:t>8,54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1,7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Горизонтальная </a:t>
                      </a:r>
                      <a:r>
                        <a:rPr lang="en-US" sz="1200">
                          <a:latin typeface="Times New Roman"/>
                          <a:ea typeface="Calibri"/>
                          <a:cs typeface="Times New Roman"/>
                        </a:rPr>
                        <a:t>Y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20"/>
                  </a:ext>
                </a:extLst>
              </a:tr>
              <a:tr h="14753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19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Calibri"/>
                          <a:cs typeface="Times New Roman"/>
                        </a:rPr>
                        <a:t>8,643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47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Calibri"/>
                          <a:cs typeface="Times New Roman"/>
                        </a:rPr>
                        <a:t>8,35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3,4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Вертикальная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21"/>
                  </a:ext>
                </a:extLst>
              </a:tr>
              <a:tr h="14753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20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Calibri"/>
                          <a:cs typeface="Times New Roman"/>
                        </a:rPr>
                        <a:t>8,887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83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Calibri"/>
                          <a:cs typeface="Times New Roman"/>
                        </a:rPr>
                        <a:t>9,29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4,3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Вращение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22"/>
                  </a:ext>
                </a:extLst>
              </a:tr>
              <a:tr h="14753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21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Calibri"/>
                          <a:cs typeface="Times New Roman"/>
                        </a:rPr>
                        <a:t>9,131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70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Calibri"/>
                          <a:cs typeface="Times New Roman"/>
                        </a:rPr>
                        <a:t>9,03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1,1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Горизонтальная </a:t>
                      </a:r>
                      <a:r>
                        <a:rPr lang="en-US" sz="1200">
                          <a:latin typeface="Times New Roman"/>
                          <a:ea typeface="Calibri"/>
                          <a:cs typeface="Times New Roman"/>
                        </a:rPr>
                        <a:t>X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23"/>
                  </a:ext>
                </a:extLst>
              </a:tr>
              <a:tr h="14753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22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Calibri"/>
                          <a:cs typeface="Times New Roman"/>
                        </a:rPr>
                        <a:t>11,133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251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Calibri"/>
                          <a:cs typeface="Times New Roman"/>
                        </a:rPr>
                        <a:t>10,99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1,3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Горизонтальная </a:t>
                      </a:r>
                      <a:r>
                        <a:rPr lang="en-US" sz="1200">
                          <a:latin typeface="Times New Roman"/>
                          <a:ea typeface="Calibri"/>
                          <a:cs typeface="Times New Roman"/>
                        </a:rPr>
                        <a:t>Y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24"/>
                  </a:ext>
                </a:extLst>
              </a:tr>
              <a:tr h="14753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23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Calibri"/>
                          <a:cs typeface="Times New Roman"/>
                        </a:rPr>
                        <a:t>11,167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659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Calibri"/>
                          <a:cs typeface="Times New Roman"/>
                        </a:rPr>
                        <a:t>11,86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5,8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Горизонтальная </a:t>
                      </a:r>
                      <a:r>
                        <a:rPr lang="en-US" sz="1200">
                          <a:latin typeface="Times New Roman"/>
                          <a:ea typeface="Calibri"/>
                          <a:cs typeface="Times New Roman"/>
                        </a:rPr>
                        <a:t>X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25"/>
                  </a:ext>
                </a:extLst>
              </a:tr>
              <a:tr h="14753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…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…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…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…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…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…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2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A7B36FB-CFE9-4FB8-B6B3-83BABBDD19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Пример сравнения экспериментальных собственных колебаний и теоретических для  моды горизонтальных колебаний с волновым числом (1,3). Эксперимент 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</a:t>
            </a:r>
            <a:r>
              <a:rPr lang="ru-RU" sz="1800" i="1" baseline="-25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</a:t>
            </a:r>
            <a:r>
              <a:rPr lang="ru-RU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= 5,371 Гц, Расчет в ПК 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SCAD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b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</a:t>
            </a:r>
            <a:r>
              <a:rPr lang="ru-RU" sz="1800" i="1" baseline="-25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18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= 5</a:t>
            </a:r>
            <a:r>
              <a:rPr lang="ru-RU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,440 Гц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400" dirty="0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xmlns="" id="{802BF5F1-D76D-4FD6-9A12-EDA07B3B05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08485" y="1931517"/>
            <a:ext cx="4104762" cy="424761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FE9B0392-93B7-417B-999B-CFD99A20F575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708371" y="1869173"/>
            <a:ext cx="2787801" cy="431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55588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524AD15-7BB3-465C-ACA6-375B45B55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419" y="302779"/>
            <a:ext cx="10515600" cy="1325563"/>
          </a:xfrm>
        </p:spPr>
        <p:txBody>
          <a:bodyPr>
            <a:normAutofit/>
          </a:bodyPr>
          <a:lstStyle/>
          <a:p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Пример сравнения экспериментальных собственных колебаний и теоретических для крутильной моды с волновым числом (1,2). Эксперимент 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</a:t>
            </a:r>
            <a:r>
              <a:rPr lang="ru-RU" sz="1800" i="1" baseline="-25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</a:t>
            </a:r>
            <a:r>
              <a:rPr lang="ru-RU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= 4.053Гц, Расчет в ПК 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SCAD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, 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</a:t>
            </a:r>
            <a:r>
              <a:rPr lang="ru-RU" sz="1800" i="1" baseline="-25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13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= </a:t>
            </a:r>
            <a:r>
              <a:rPr lang="ru-RU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4,203 Гц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400" dirty="0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xmlns="" id="{66A3E78C-44BC-46C2-9863-262EE382C4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3569" y="1847702"/>
            <a:ext cx="4190476" cy="432380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48B4C043-1AEE-4692-83C7-1386E4F31EDA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07219" y="1762299"/>
            <a:ext cx="2699521" cy="4610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64097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CD774B8-14C5-4F01-9630-C91C37E60C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Пример сравнения экспериментальных собственных колебаний и теоретических для крутильной моды с волновым числом (1,3). Эксперимент </a:t>
            </a:r>
            <a:r>
              <a:rPr lang="en-US" sz="24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</a:t>
            </a:r>
            <a:r>
              <a:rPr lang="ru-RU" sz="2400" i="1" baseline="-25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14</a:t>
            </a:r>
            <a:r>
              <a:rPr lang="ru-RU" sz="24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= 6.201Гц, Расчет в ПК 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SCAD</a:t>
            </a:r>
            <a:r>
              <a:rPr lang="ru-RU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, </a:t>
            </a:r>
            <a:r>
              <a:rPr lang="en-US" sz="24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</a:t>
            </a:r>
            <a:r>
              <a:rPr lang="ru-RU" sz="2400" i="1" baseline="-25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29</a:t>
            </a:r>
            <a:r>
              <a:rPr lang="en-US" sz="24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= </a:t>
            </a:r>
            <a:r>
              <a:rPr lang="ru-RU" sz="24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6.910</a:t>
            </a:r>
            <a:r>
              <a:rPr lang="ru-RU" sz="24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Гц</a:t>
            </a:r>
            <a:endParaRPr lang="ru-RU" sz="2400" dirty="0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xmlns="" id="{84C12537-52AB-410D-BF99-2210C8C889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27944" y="1910653"/>
            <a:ext cx="4133333" cy="431428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AE15C560-31B5-43B0-BAEB-8AD558D0D6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1781" y="1944880"/>
            <a:ext cx="2253703" cy="4365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6618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8457794-3C15-439B-9660-6B9718AD5E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757" y="223809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Пример сравнения экспериментальных собственных колебаний и теоретических для вертикальных колебаний мода с волновым числом (2,1). Эксперимент </a:t>
            </a:r>
            <a:r>
              <a:rPr lang="en-US" sz="24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</a:t>
            </a:r>
            <a:r>
              <a:rPr lang="ru-RU" sz="2400" i="1" baseline="-25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</a:t>
            </a:r>
            <a:r>
              <a:rPr lang="ru-RU" sz="24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= 3.955Гц, Расчет в ПК 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SCAD</a:t>
            </a:r>
            <a:r>
              <a:rPr lang="ru-RU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, </a:t>
            </a:r>
            <a:r>
              <a:rPr lang="en-US" sz="24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</a:t>
            </a:r>
            <a:r>
              <a:rPr lang="ru-RU" sz="2400" i="1" baseline="-25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</a:t>
            </a:r>
            <a:r>
              <a:rPr lang="en-US" sz="24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= </a:t>
            </a:r>
            <a:r>
              <a:rPr lang="ru-RU" sz="24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3.410</a:t>
            </a:r>
            <a:r>
              <a:rPr lang="ru-RU" sz="24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Гц</a:t>
            </a:r>
            <a:r>
              <a:rPr lang="ru-RU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400" dirty="0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xmlns="" id="{83672DAB-B5B3-4BEE-988A-093F8D8504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23483" y="2050317"/>
            <a:ext cx="2019048" cy="420952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9705986B-694F-4B4D-A80E-6CDD5DFE19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6208" y="1882846"/>
            <a:ext cx="2442614" cy="4319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47161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42FA17F-684D-42D8-8CB1-8EEE7E50D5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Пример сравнения экспериментальных собственных колебаний и теоретических для вертикальных колебаний мода с волновым числом (2,1). Эксперимент </a:t>
            </a:r>
            <a:r>
              <a:rPr lang="en-US" sz="24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</a:t>
            </a:r>
            <a:r>
              <a:rPr lang="ru-RU" sz="2400" i="1" baseline="-25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</a:t>
            </a:r>
            <a:r>
              <a:rPr lang="ru-RU" sz="24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= 3.955Гц, Расчет в ПК 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SCAD</a:t>
            </a:r>
            <a:r>
              <a:rPr lang="ru-RU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, </a:t>
            </a:r>
            <a:r>
              <a:rPr lang="en-US" sz="24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</a:t>
            </a:r>
            <a:r>
              <a:rPr lang="ru-RU" sz="2400" i="1" baseline="-25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</a:t>
            </a:r>
            <a:r>
              <a:rPr lang="en-US" sz="24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= </a:t>
            </a:r>
            <a:r>
              <a:rPr lang="ru-RU" sz="24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3.410</a:t>
            </a:r>
            <a:r>
              <a:rPr lang="ru-RU" sz="24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Гц</a:t>
            </a:r>
            <a:r>
              <a:rPr lang="ru-RU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400" dirty="0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xmlns="" id="{3D2424B8-69F0-45B8-AA6A-9EF1236F5F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60206" y="2024250"/>
            <a:ext cx="1933333" cy="416190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9A7FCE6A-3012-440F-94CD-290D4A86A4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9414" y="1972771"/>
            <a:ext cx="1914130" cy="4213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57941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C118D7B-0F85-4F0D-A04C-507244C1B0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Пример сравнения экспериментальных собственных колебаний и теоретических для вертикальных колебаний мода с волновыми числами (2,1). Эксперимент </a:t>
            </a:r>
            <a:r>
              <a:rPr lang="en-US" sz="27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</a:t>
            </a:r>
            <a:r>
              <a:rPr lang="ru-RU" sz="2700" i="1" baseline="-25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13</a:t>
            </a:r>
            <a:r>
              <a:rPr lang="ru-RU" sz="27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= 6.006Гц, Расчет в ПК </a:t>
            </a:r>
            <a:r>
              <a:rPr lang="en-US" sz="27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SCAD</a:t>
            </a:r>
            <a:r>
              <a:rPr lang="ru-RU" sz="27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, </a:t>
            </a:r>
            <a:r>
              <a:rPr lang="en-US" sz="27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</a:t>
            </a:r>
            <a:r>
              <a:rPr lang="ru-RU" sz="2700" i="1" baseline="-25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22</a:t>
            </a:r>
            <a:r>
              <a:rPr lang="en-US" sz="27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= </a:t>
            </a:r>
            <a:r>
              <a:rPr lang="ru-RU" sz="27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6.05</a:t>
            </a:r>
            <a:r>
              <a:rPr lang="ru-RU" sz="27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0</a:t>
            </a:r>
            <a:r>
              <a:rPr lang="ru-RU" sz="27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Гц</a:t>
            </a:r>
            <a:r>
              <a:rPr lang="ru-RU" sz="4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4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xmlns="" id="{83E4C58B-B246-4D96-8FF8-6688F54ABD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60568" y="1878090"/>
            <a:ext cx="2170626" cy="475826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27FF1A66-18AC-4CEC-AD10-B24EC1195B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9032" y="1734966"/>
            <a:ext cx="2713615" cy="4725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2516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8A583F1-722B-4A2E-9011-7AB8EF9764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Пример сравнения экспериментальных собственных колебаний и теоретических для вертикальных колебаний одной части здания мода с волновыми числами (1,2). Эксперимент </a:t>
            </a:r>
            <a:r>
              <a:rPr lang="en-US" sz="24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</a:t>
            </a:r>
            <a:r>
              <a:rPr lang="ru-RU" sz="2400" i="1" baseline="-25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19</a:t>
            </a:r>
            <a:r>
              <a:rPr lang="ru-RU" sz="24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= 8.0643ц, Расчет в ПК 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SCAD</a:t>
            </a:r>
            <a:r>
              <a:rPr lang="ru-RU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, </a:t>
            </a:r>
            <a:r>
              <a:rPr lang="en-US" sz="24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</a:t>
            </a:r>
            <a:r>
              <a:rPr lang="ru-RU" sz="2400" i="1" baseline="-25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47</a:t>
            </a:r>
            <a:r>
              <a:rPr lang="en-US" sz="24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= </a:t>
            </a:r>
            <a:r>
              <a:rPr lang="ru-RU" sz="24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8.350</a:t>
            </a:r>
            <a:r>
              <a:rPr lang="ru-RU" sz="24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Гц</a:t>
            </a:r>
            <a:endParaRPr lang="ru-RU" sz="2400" dirty="0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xmlns="" id="{B4B472E3-2AFC-4522-8F3B-595A14D087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10824" y="1890559"/>
            <a:ext cx="2017663" cy="442295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B2149F49-40FB-43C7-AD9F-BFF21A3CD2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3666" y="1890559"/>
            <a:ext cx="2491108" cy="4387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7485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2000"/>
              <a:t>Одноканальный фильтр Винера для пересчёта стоячих волн</a:t>
            </a:r>
          </a:p>
        </p:txBody>
      </p:sp>
      <p:sp>
        <p:nvSpPr>
          <p:cNvPr id="3083" name="Rectangle 3"/>
          <p:cNvSpPr>
            <a:spLocks noChangeArrowheads="1"/>
          </p:cNvSpPr>
          <p:nvPr/>
        </p:nvSpPr>
        <p:spPr bwMode="auto">
          <a:xfrm>
            <a:off x="1524001" y="3030022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ru-RU"/>
          </a:p>
        </p:txBody>
      </p:sp>
      <p:graphicFrame>
        <p:nvGraphicFramePr>
          <p:cNvPr id="3074" name="Object 4"/>
          <p:cNvGraphicFramePr>
            <a:graphicFrameLocks noChangeAspect="1"/>
          </p:cNvGraphicFramePr>
          <p:nvPr/>
        </p:nvGraphicFramePr>
        <p:xfrm>
          <a:off x="2279651" y="1484314"/>
          <a:ext cx="3311525" cy="674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22" name="Формула" r:id="rId3" imgW="2108200" imgH="431800" progId="Equation.3">
                  <p:embed/>
                </p:oleObj>
              </mc:Choice>
              <mc:Fallback>
                <p:oleObj name="Формула" r:id="rId3" imgW="2108200" imgH="431800" progId="Equation.3">
                  <p:embed/>
                  <p:pic>
                    <p:nvPicPr>
                      <p:cNvPr id="3074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79651" y="1484314"/>
                        <a:ext cx="3311525" cy="6746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84" name="Rectangle 5"/>
          <p:cNvSpPr>
            <a:spLocks noChangeArrowheads="1"/>
          </p:cNvSpPr>
          <p:nvPr/>
        </p:nvSpPr>
        <p:spPr bwMode="auto">
          <a:xfrm>
            <a:off x="1524001" y="3087172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ru-RU"/>
          </a:p>
        </p:txBody>
      </p:sp>
      <p:graphicFrame>
        <p:nvGraphicFramePr>
          <p:cNvPr id="3075" name="Object 6"/>
          <p:cNvGraphicFramePr>
            <a:graphicFrameLocks noChangeAspect="1"/>
          </p:cNvGraphicFramePr>
          <p:nvPr/>
        </p:nvGraphicFramePr>
        <p:xfrm>
          <a:off x="1703388" y="2205038"/>
          <a:ext cx="4464050" cy="40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23" name="Формула" r:id="rId5" imgW="3454400" imgH="317500" progId="Equation.3">
                  <p:embed/>
                </p:oleObj>
              </mc:Choice>
              <mc:Fallback>
                <p:oleObj name="Формула" r:id="rId5" imgW="3454400" imgH="317500" progId="Equation.3">
                  <p:embed/>
                  <p:pic>
                    <p:nvPicPr>
                      <p:cNvPr id="3075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03388" y="2205038"/>
                        <a:ext cx="4464050" cy="406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85" name="Rectangle 7"/>
          <p:cNvSpPr>
            <a:spLocks noChangeArrowheads="1"/>
          </p:cNvSpPr>
          <p:nvPr/>
        </p:nvSpPr>
        <p:spPr bwMode="auto">
          <a:xfrm>
            <a:off x="1524001" y="2934772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ru-RU"/>
          </a:p>
        </p:txBody>
      </p:sp>
      <p:graphicFrame>
        <p:nvGraphicFramePr>
          <p:cNvPr id="3076" name="Object 8"/>
          <p:cNvGraphicFramePr>
            <a:graphicFrameLocks noChangeAspect="1"/>
          </p:cNvGraphicFramePr>
          <p:nvPr/>
        </p:nvGraphicFramePr>
        <p:xfrm>
          <a:off x="2208214" y="2852738"/>
          <a:ext cx="3311525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24" name="Формула" r:id="rId7" imgW="2451100" imgH="622300" progId="Equation.3">
                  <p:embed/>
                </p:oleObj>
              </mc:Choice>
              <mc:Fallback>
                <p:oleObj name="Формула" r:id="rId7" imgW="2451100" imgH="622300" progId="Equation.3">
                  <p:embed/>
                  <p:pic>
                    <p:nvPicPr>
                      <p:cNvPr id="3076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08214" y="2852738"/>
                        <a:ext cx="3311525" cy="838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86" name="Rectangle 9"/>
          <p:cNvSpPr>
            <a:spLocks noChangeArrowheads="1"/>
          </p:cNvSpPr>
          <p:nvPr/>
        </p:nvSpPr>
        <p:spPr bwMode="auto">
          <a:xfrm>
            <a:off x="1524001" y="3096697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ru-RU"/>
          </a:p>
        </p:txBody>
      </p:sp>
      <p:graphicFrame>
        <p:nvGraphicFramePr>
          <p:cNvPr id="3077" name="Object 10"/>
          <p:cNvGraphicFramePr>
            <a:graphicFrameLocks noChangeAspect="1"/>
          </p:cNvGraphicFramePr>
          <p:nvPr/>
        </p:nvGraphicFramePr>
        <p:xfrm>
          <a:off x="1703389" y="3789363"/>
          <a:ext cx="4211637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25" name="Формула" r:id="rId9" imgW="3632200" imgH="292100" progId="Equation.3">
                  <p:embed/>
                </p:oleObj>
              </mc:Choice>
              <mc:Fallback>
                <p:oleObj name="Формула" r:id="rId9" imgW="3632200" imgH="292100" progId="Equation.3">
                  <p:embed/>
                  <p:pic>
                    <p:nvPicPr>
                      <p:cNvPr id="3077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03389" y="3789363"/>
                        <a:ext cx="4211637" cy="342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87" name="Rectangle 11"/>
          <p:cNvSpPr>
            <a:spLocks noChangeArrowheads="1"/>
          </p:cNvSpPr>
          <p:nvPr/>
        </p:nvSpPr>
        <p:spPr bwMode="auto">
          <a:xfrm>
            <a:off x="1524001" y="2801422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ru-RU"/>
          </a:p>
        </p:txBody>
      </p:sp>
      <p:graphicFrame>
        <p:nvGraphicFramePr>
          <p:cNvPr id="3078" name="Object 12"/>
          <p:cNvGraphicFramePr>
            <a:graphicFrameLocks noChangeAspect="1"/>
          </p:cNvGraphicFramePr>
          <p:nvPr/>
        </p:nvGraphicFramePr>
        <p:xfrm>
          <a:off x="2279650" y="4221163"/>
          <a:ext cx="3024188" cy="156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26" name="Формула" r:id="rId11" imgW="1714500" imgH="889000" progId="Equation.3">
                  <p:embed/>
                </p:oleObj>
              </mc:Choice>
              <mc:Fallback>
                <p:oleObj name="Формула" r:id="rId11" imgW="1714500" imgH="889000" progId="Equation.3">
                  <p:embed/>
                  <p:pic>
                    <p:nvPicPr>
                      <p:cNvPr id="3078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79650" y="4221163"/>
                        <a:ext cx="3024188" cy="1562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88" name="Rectangle 13"/>
          <p:cNvSpPr>
            <a:spLocks noChangeArrowheads="1"/>
          </p:cNvSpPr>
          <p:nvPr/>
        </p:nvSpPr>
        <p:spPr bwMode="auto">
          <a:xfrm>
            <a:off x="1524001" y="2972872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ru-RU"/>
          </a:p>
        </p:txBody>
      </p:sp>
      <p:graphicFrame>
        <p:nvGraphicFramePr>
          <p:cNvPr id="3079" name="Object 14"/>
          <p:cNvGraphicFramePr>
            <a:graphicFrameLocks noChangeAspect="1"/>
          </p:cNvGraphicFramePr>
          <p:nvPr/>
        </p:nvGraphicFramePr>
        <p:xfrm>
          <a:off x="2351088" y="5949951"/>
          <a:ext cx="3168650" cy="695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27" name="Формула" r:id="rId13" imgW="2475426" imgH="545863" progId="Equation.3">
                  <p:embed/>
                </p:oleObj>
              </mc:Choice>
              <mc:Fallback>
                <p:oleObj name="Формула" r:id="rId13" imgW="2475426" imgH="545863" progId="Equation.3">
                  <p:embed/>
                  <p:pic>
                    <p:nvPicPr>
                      <p:cNvPr id="3079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51088" y="5949951"/>
                        <a:ext cx="3168650" cy="6953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89" name="Rectangle 15"/>
          <p:cNvSpPr>
            <a:spLocks noChangeArrowheads="1"/>
          </p:cNvSpPr>
          <p:nvPr/>
        </p:nvSpPr>
        <p:spPr bwMode="auto">
          <a:xfrm>
            <a:off x="6003635" y="2747933"/>
            <a:ext cx="18473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/>
            <a:endParaRPr lang="ru-RU" sz="2000" b="1">
              <a:latin typeface="Times New Roman" pitchFamily="18" charset="0"/>
            </a:endParaRPr>
          </a:p>
        </p:txBody>
      </p:sp>
      <p:graphicFrame>
        <p:nvGraphicFramePr>
          <p:cNvPr id="3080" name="Object 16"/>
          <p:cNvGraphicFramePr>
            <a:graphicFrameLocks noChangeAspect="1"/>
          </p:cNvGraphicFramePr>
          <p:nvPr/>
        </p:nvGraphicFramePr>
        <p:xfrm>
          <a:off x="6816725" y="1412875"/>
          <a:ext cx="2592388" cy="1252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28" name="Формула" r:id="rId15" imgW="1993900" imgH="965200" progId="Equation.3">
                  <p:embed/>
                </p:oleObj>
              </mc:Choice>
              <mc:Fallback>
                <p:oleObj name="Формула" r:id="rId15" imgW="1993900" imgH="965200" progId="Equation.3">
                  <p:embed/>
                  <p:pic>
                    <p:nvPicPr>
                      <p:cNvPr id="3080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16725" y="1412875"/>
                        <a:ext cx="2592388" cy="12525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90" name="Rectangle 17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ru-RU"/>
          </a:p>
        </p:txBody>
      </p:sp>
      <p:graphicFrame>
        <p:nvGraphicFramePr>
          <p:cNvPr id="3081" name="Object 18"/>
          <p:cNvGraphicFramePr>
            <a:graphicFrameLocks noChangeAspect="1"/>
          </p:cNvGraphicFramePr>
          <p:nvPr/>
        </p:nvGraphicFramePr>
        <p:xfrm>
          <a:off x="6743700" y="2708276"/>
          <a:ext cx="2217738" cy="3313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29" name="CorelDRAW" r:id="rId17" imgW="5760720" imgH="8631936" progId="">
                  <p:embed/>
                </p:oleObj>
              </mc:Choice>
              <mc:Fallback>
                <p:oleObj name="CorelDRAW" r:id="rId17" imgW="5760720" imgH="8631936" progId="">
                  <p:embed/>
                  <p:pic>
                    <p:nvPicPr>
                      <p:cNvPr id="3081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43700" y="2708276"/>
                        <a:ext cx="2217738" cy="33131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91" name="Text Box 19"/>
          <p:cNvSpPr txBox="1">
            <a:spLocks noChangeArrowheads="1"/>
          </p:cNvSpPr>
          <p:nvPr/>
        </p:nvSpPr>
        <p:spPr bwMode="auto">
          <a:xfrm>
            <a:off x="6311900" y="6156326"/>
            <a:ext cx="4059238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ru-RU" sz="2000" b="1">
                <a:latin typeface="Times New Roman" pitchFamily="18" charset="0"/>
              </a:rPr>
              <a:t>Карты когерентности</a:t>
            </a:r>
          </a:p>
          <a:p>
            <a:pPr eaLnBrk="1" hangingPunct="1"/>
            <a:r>
              <a:rPr lang="ru-RU" sz="2000" b="1">
                <a:latin typeface="Times New Roman" pitchFamily="18" charset="0"/>
              </a:rPr>
              <a:t>Плотина Саяно-Шушенской ГЭС</a:t>
            </a:r>
          </a:p>
        </p:txBody>
      </p:sp>
    </p:spTree>
    <p:extLst>
      <p:ext uri="{BB962C8B-B14F-4D97-AF65-F5344CB8AC3E}">
        <p14:creationId xmlns:p14="http://schemas.microsoft.com/office/powerpoint/2010/main" val="339829299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/>
              <a:t>Интерпретация данных метода стоячих волн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400" dirty="0"/>
              <a:t>Выделение всех собственных частот в инженерном объекте</a:t>
            </a:r>
          </a:p>
          <a:p>
            <a:r>
              <a:rPr lang="ru-RU" sz="2400" dirty="0"/>
              <a:t>Построение карт амплитуд, карт фаз и карт когерентности по каждой стоячей волне.</a:t>
            </a:r>
          </a:p>
          <a:p>
            <a:r>
              <a:rPr lang="ru-RU" sz="2400" dirty="0"/>
              <a:t>Определение области существования для каждой стоячей волны. </a:t>
            </a:r>
          </a:p>
          <a:p>
            <a:r>
              <a:rPr lang="ru-RU" sz="2400" dirty="0"/>
              <a:t>Определение чисел двухмерной кратности в размерах инженерного сооружения.</a:t>
            </a:r>
          </a:p>
          <a:p>
            <a:r>
              <a:rPr lang="ru-RU" sz="2400" dirty="0"/>
              <a:t>Оценка граничных условий по периметру области существования стоячей волны. </a:t>
            </a:r>
          </a:p>
          <a:p>
            <a:r>
              <a:rPr lang="ru-RU" sz="2400" dirty="0"/>
              <a:t>Выявление участков с пониженной когерентностью.</a:t>
            </a:r>
          </a:p>
          <a:p>
            <a:r>
              <a:rPr lang="ru-RU" sz="2400" dirty="0"/>
              <a:t>Определение дефектов в инженерном сооружении </a:t>
            </a:r>
          </a:p>
          <a:p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67408827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2400"/>
              <a:t>Контролируемые величины при сейсмическом мониторинге  здания</a:t>
            </a:r>
          </a:p>
        </p:txBody>
      </p:sp>
      <p:sp>
        <p:nvSpPr>
          <p:cNvPr id="23555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eaLnBrk="1" hangingPunct="1"/>
            <a:r>
              <a:rPr lang="ru-RU" sz="2000"/>
              <a:t>Амплитуды ускорения вынужденных колебаний.</a:t>
            </a:r>
          </a:p>
          <a:p>
            <a:pPr eaLnBrk="1" hangingPunct="1"/>
            <a:r>
              <a:rPr lang="ru-RU" sz="2000"/>
              <a:t>Частоты собственных колебаний здания.</a:t>
            </a:r>
          </a:p>
          <a:p>
            <a:pPr eaLnBrk="1" hangingPunct="1"/>
            <a:r>
              <a:rPr lang="ru-RU" sz="2000"/>
              <a:t>Логарифмические декременты затухания.</a:t>
            </a:r>
          </a:p>
          <a:p>
            <a:pPr eaLnBrk="1" hangingPunct="1"/>
            <a:r>
              <a:rPr lang="ru-RU" sz="2000"/>
              <a:t>Формы собственных колебаний.</a:t>
            </a:r>
          </a:p>
          <a:p>
            <a:pPr eaLnBrk="1" hangingPunct="1"/>
            <a:r>
              <a:rPr lang="ru-RU" sz="2000"/>
              <a:t>Фазовые соотношения в стоячих волнах</a:t>
            </a:r>
          </a:p>
          <a:p>
            <a:pPr eaLnBrk="1" hangingPunct="1"/>
            <a:r>
              <a:rPr lang="ru-RU" sz="2000"/>
              <a:t>Анализ спектров когерентности во времени. </a:t>
            </a:r>
          </a:p>
          <a:p>
            <a:pPr eaLnBrk="1" hangingPunct="1"/>
            <a:r>
              <a:rPr lang="ru-RU" sz="2000"/>
              <a:t>Неизменность  во времени частотных характеристик фильтров для пересчёта стоячих волн из точки в точку. </a:t>
            </a:r>
          </a:p>
          <a:p>
            <a:pPr eaLnBrk="1" hangingPunct="1"/>
            <a:r>
              <a:rPr lang="ru-RU" sz="2000"/>
              <a:t>Анализ спектров шумов и нелинейных эффектов.</a:t>
            </a:r>
          </a:p>
          <a:p>
            <a:pPr eaLnBrk="1" hangingPunct="1"/>
            <a:r>
              <a:rPr lang="ru-RU" sz="2000"/>
              <a:t>Поиск изменений в поле стоячих волн. </a:t>
            </a:r>
          </a:p>
          <a:p>
            <a:pPr eaLnBrk="1" hangingPunct="1"/>
            <a:r>
              <a:rPr lang="ru-RU" sz="2000"/>
              <a:t>Предсказание амплитуд ускорений в здании с использованием модели или характеристик фильтров пересчёта колебаний для обнаружения опасных для конструкции воздействий</a:t>
            </a:r>
          </a:p>
          <a:p>
            <a:pPr eaLnBrk="1" hangingPunct="1"/>
            <a:endParaRPr lang="ru-RU" sz="2000"/>
          </a:p>
          <a:p>
            <a:pPr eaLnBrk="1" hangingPunct="1"/>
            <a:endParaRPr lang="ru-RU" sz="2000"/>
          </a:p>
          <a:p>
            <a:pPr eaLnBrk="1" hangingPunct="1"/>
            <a:endParaRPr lang="ru-RU" sz="2000"/>
          </a:p>
        </p:txBody>
      </p:sp>
    </p:spTree>
    <p:extLst>
      <p:ext uri="{BB962C8B-B14F-4D97-AF65-F5344CB8AC3E}">
        <p14:creationId xmlns:p14="http://schemas.microsoft.com/office/powerpoint/2010/main" val="106355081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A67FECE-BEBE-4C0F-B707-1A3C1FB3E9F5}"/>
              </a:ext>
            </a:extLst>
          </p:cNvPr>
          <p:cNvSpPr>
            <a:spLocks noGrp="1"/>
          </p:cNvSpPr>
          <p:nvPr>
            <p:ph type="title" sz="quarter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 масштабности сейсмологических исследований и цифровой сейсмологии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E0BE8886-DB9D-4498-B1FB-1CCD40CA4865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Исследования в масштабе Алтае-Саянской горной области </a:t>
            </a:r>
          </a:p>
          <a:p>
            <a:pPr marL="0" indent="0">
              <a:buNone/>
            </a:pP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xmlns="" id="{C7244627-72FE-40B2-8E82-638551628430}"/>
              </a:ext>
            </a:extLst>
          </p:cNvPr>
          <p:cNvSpPr>
            <a:spLocks noGrp="1"/>
          </p:cNvSpPr>
          <p:nvPr>
            <p:ph sz="quarter" idx="2"/>
          </p:nvPr>
        </p:nvSpPr>
        <p:spPr/>
        <p:txBody>
          <a:bodyPr>
            <a:norm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масштабе сейсмологических полигонов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BBC963A8-82D9-4164-81AB-CEB1313D5C0D}"/>
              </a:ext>
            </a:extLst>
          </p:cNvPr>
          <p:cNvSpPr>
            <a:spLocks noGrp="1"/>
          </p:cNvSpPr>
          <p:nvPr>
            <p:ph sz="quarter" idx="3"/>
          </p:nvPr>
        </p:nvSpPr>
        <p:spPr/>
        <p:txBody>
          <a:bodyPr>
            <a:norm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Экспериментальные работы с локальными сетями станций в масштабе очаговой области землетрясения или рудника или площадки под строительство. </a:t>
            </a:r>
          </a:p>
          <a:p>
            <a:pPr marL="0" indent="0">
              <a:buNone/>
            </a:pP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Объект 6">
            <a:extLst>
              <a:ext uri="{FF2B5EF4-FFF2-40B4-BE49-F238E27FC236}">
                <a16:creationId xmlns:a16="http://schemas.microsoft.com/office/drawing/2014/main" xmlns="" id="{680C5A52-78A9-4F64-A0BE-ECD40F596173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Инженерно-сейсмологические исследования на зданиях и объектах и системы мониторинга на них. </a:t>
            </a:r>
          </a:p>
        </p:txBody>
      </p:sp>
      <p:pic>
        <p:nvPicPr>
          <p:cNvPr id="10" name="Изображение3">
            <a:extLst>
              <a:ext uri="{FF2B5EF4-FFF2-40B4-BE49-F238E27FC236}">
                <a16:creationId xmlns:a16="http://schemas.microsoft.com/office/drawing/2014/main" xmlns="" id="{61EC3AD5-FFF6-4E81-A7F0-5DB87D7873AF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961805" y="1824468"/>
            <a:ext cx="2951018" cy="2073353"/>
          </a:xfrm>
          <a:prstGeom prst="rect">
            <a:avLst/>
          </a:prstGeom>
        </p:spPr>
      </p:pic>
      <p:pic>
        <p:nvPicPr>
          <p:cNvPr id="12" name="Picture 2" descr="E:\D\statj\Кузбасс 2019\2019Kuzbass.png">
            <a:extLst>
              <a:ext uri="{FF2B5EF4-FFF2-40B4-BE49-F238E27FC236}">
                <a16:creationId xmlns:a16="http://schemas.microsoft.com/office/drawing/2014/main" xmlns="" id="{FE4BCB77-4435-407E-A205-0A0E4C4635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0" y="1844447"/>
            <a:ext cx="1533697" cy="2169183"/>
          </a:xfrm>
          <a:prstGeom prst="rect">
            <a:avLst/>
          </a:prstGeom>
          <a:noFill/>
        </p:spPr>
      </p:pic>
      <p:pic>
        <p:nvPicPr>
          <p:cNvPr id="13" name="Picture 5">
            <a:extLst>
              <a:ext uri="{FF2B5EF4-FFF2-40B4-BE49-F238E27FC236}">
                <a16:creationId xmlns:a16="http://schemas.microsoft.com/office/drawing/2014/main" xmlns="" id="{AC29D6B8-2539-4A71-BBD8-8CEEB96CD6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7609" y="4634741"/>
            <a:ext cx="3275214" cy="1982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Рисунок 13" descr="epi_hypoinverse_all">
            <a:extLst>
              <a:ext uri="{FF2B5EF4-FFF2-40B4-BE49-F238E27FC236}">
                <a16:creationId xmlns:a16="http://schemas.microsoft.com/office/drawing/2014/main" xmlns="" id="{1CE6D03E-70AC-421E-9D13-D90EEFB085F3}"/>
              </a:ext>
            </a:extLst>
          </p:cNvPr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442960" y="1911320"/>
            <a:ext cx="2708564" cy="17005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5" name="Содержимое 3">
            <a:extLst>
              <a:ext uri="{FF2B5EF4-FFF2-40B4-BE49-F238E27FC236}">
                <a16:creationId xmlns:a16="http://schemas.microsoft.com/office/drawing/2014/main" xmlns="" id="{2299054D-98A4-4D9F-9461-A09D0821F3C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400800" y="4634741"/>
          <a:ext cx="2448098" cy="18781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4" name="Document" r:id="rId7" imgW="5289131" imgH="4057032" progId="Word.Document.8">
                  <p:embed/>
                </p:oleObj>
              </mc:Choice>
              <mc:Fallback>
                <p:oleObj name="Document" r:id="rId7" imgW="5289131" imgH="4057032" progId="Word.Document.8">
                  <p:embed/>
                  <p:pic>
                    <p:nvPicPr>
                      <p:cNvPr id="15" name="Содержимое 3">
                        <a:extLst>
                          <a:ext uri="{FF2B5EF4-FFF2-40B4-BE49-F238E27FC236}">
                            <a16:creationId xmlns:a16="http://schemas.microsoft.com/office/drawing/2014/main" xmlns="" id="{2299054D-98A4-4D9F-9461-A09D0821F3C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00800" y="4634741"/>
                        <a:ext cx="2448098" cy="187813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Содержимое 3">
            <a:extLst>
              <a:ext uri="{FF2B5EF4-FFF2-40B4-BE49-F238E27FC236}">
                <a16:creationId xmlns:a16="http://schemas.microsoft.com/office/drawing/2014/main" xmlns="" id="{965F5528-898D-43BA-B531-AD0403A44F5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995728" y="4634741"/>
          <a:ext cx="2586672" cy="19210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5" name="Document" r:id="rId9" imgW="5464023" imgH="4057032" progId="Word.Document.8">
                  <p:embed/>
                </p:oleObj>
              </mc:Choice>
              <mc:Fallback>
                <p:oleObj name="Document" r:id="rId9" imgW="5464023" imgH="4057032" progId="Word.Document.8">
                  <p:embed/>
                  <p:pic>
                    <p:nvPicPr>
                      <p:cNvPr id="16" name="Содержимое 3">
                        <a:extLst>
                          <a:ext uri="{FF2B5EF4-FFF2-40B4-BE49-F238E27FC236}">
                            <a16:creationId xmlns:a16="http://schemas.microsoft.com/office/drawing/2014/main" xmlns="" id="{965F5528-898D-43BA-B531-AD0403A44F5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95728" y="4634741"/>
                        <a:ext cx="2586672" cy="192105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8805219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2400"/>
              <a:t>Спектр когерентности на текущем окне</a:t>
            </a:r>
          </a:p>
        </p:txBody>
      </p:sp>
      <p:graphicFrame>
        <p:nvGraphicFramePr>
          <p:cNvPr id="15362" name="Содержимое 3"/>
          <p:cNvGraphicFramePr>
            <a:graphicFrameLocks noGrp="1" noChangeAspect="1"/>
          </p:cNvGraphicFramePr>
          <p:nvPr>
            <p:ph idx="1"/>
          </p:nvPr>
        </p:nvGraphicFramePr>
        <p:xfrm>
          <a:off x="3214688" y="1828801"/>
          <a:ext cx="5700712" cy="4195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2" name="Document" r:id="rId3" imgW="5749165" imgH="4232050" progId="Word.Document.8">
                  <p:embed/>
                </p:oleObj>
              </mc:Choice>
              <mc:Fallback>
                <p:oleObj name="Document" r:id="rId3" imgW="5749165" imgH="4232050" progId="Word.Document.8">
                  <p:embed/>
                  <p:pic>
                    <p:nvPicPr>
                      <p:cNvPr id="15362" name="Содержимое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14688" y="1828801"/>
                        <a:ext cx="5700712" cy="41957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2786263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6608BC9-46C4-477E-8471-63E3B7EDFC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Текущие спектры сейсмических колебаний на площадке под строительство. 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Землетрясение М=4.9 на удалении 300км. 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8CE13115-0BFC-4F79-B012-21B3917485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3502" y="1825625"/>
            <a:ext cx="8704995" cy="4351338"/>
          </a:xfrm>
        </p:spPr>
      </p:pic>
    </p:spTree>
    <p:extLst>
      <p:ext uri="{BB962C8B-B14F-4D97-AF65-F5344CB8AC3E}">
        <p14:creationId xmlns:p14="http://schemas.microsoft.com/office/powerpoint/2010/main" val="327437972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DD38A73-5BAB-F977-5073-210AC8A578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7295" y="410845"/>
            <a:ext cx="10515600" cy="1325563"/>
          </a:xfrm>
        </p:spPr>
        <p:txBody>
          <a:bodyPr>
            <a:norm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Текущие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мпектры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техногенных воздействий с плавно изменяющейся частотой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xmlns="" id="{713B3391-2696-3926-A772-47181512DE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1183" y="2074819"/>
            <a:ext cx="4917670" cy="4637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13502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1900" dirty="0"/>
              <a:t>Одноканальный фильтр Винера для пересчёта когерентных  волн</a:t>
            </a:r>
          </a:p>
        </p:txBody>
      </p:sp>
      <p:sp>
        <p:nvSpPr>
          <p:cNvPr id="69635" name="Rectangle 3"/>
          <p:cNvSpPr>
            <a:spLocks noChangeArrowheads="1"/>
          </p:cNvSpPr>
          <p:nvPr/>
        </p:nvSpPr>
        <p:spPr bwMode="auto">
          <a:xfrm>
            <a:off x="1524001" y="3030022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graphicFrame>
        <p:nvGraphicFramePr>
          <p:cNvPr id="69636" name="Object 4"/>
          <p:cNvGraphicFramePr>
            <a:graphicFrameLocks noChangeAspect="1"/>
          </p:cNvGraphicFramePr>
          <p:nvPr/>
        </p:nvGraphicFramePr>
        <p:xfrm>
          <a:off x="2279651" y="1484314"/>
          <a:ext cx="3311525" cy="674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32" name="Формула" r:id="rId3" imgW="2108200" imgH="431800" progId="Equation.3">
                  <p:embed/>
                </p:oleObj>
              </mc:Choice>
              <mc:Fallback>
                <p:oleObj name="Формула" r:id="rId3" imgW="2108200" imgH="431800" progId="Equation.3">
                  <p:embed/>
                  <p:pic>
                    <p:nvPicPr>
                      <p:cNvPr id="69636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79651" y="1484314"/>
                        <a:ext cx="3311525" cy="6746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9637" name="Rectangle 5"/>
          <p:cNvSpPr>
            <a:spLocks noChangeArrowheads="1"/>
          </p:cNvSpPr>
          <p:nvPr/>
        </p:nvSpPr>
        <p:spPr bwMode="auto">
          <a:xfrm>
            <a:off x="1524001" y="3087172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graphicFrame>
        <p:nvGraphicFramePr>
          <p:cNvPr id="69638" name="Object 6"/>
          <p:cNvGraphicFramePr>
            <a:graphicFrameLocks noChangeAspect="1"/>
          </p:cNvGraphicFramePr>
          <p:nvPr/>
        </p:nvGraphicFramePr>
        <p:xfrm>
          <a:off x="1703388" y="2205038"/>
          <a:ext cx="4464050" cy="40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33" name="Формула" r:id="rId5" imgW="3454400" imgH="317500" progId="Equation.3">
                  <p:embed/>
                </p:oleObj>
              </mc:Choice>
              <mc:Fallback>
                <p:oleObj name="Формула" r:id="rId5" imgW="3454400" imgH="317500" progId="Equation.3">
                  <p:embed/>
                  <p:pic>
                    <p:nvPicPr>
                      <p:cNvPr id="69638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03388" y="2205038"/>
                        <a:ext cx="4464050" cy="406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9639" name="Rectangle 7"/>
          <p:cNvSpPr>
            <a:spLocks noChangeArrowheads="1"/>
          </p:cNvSpPr>
          <p:nvPr/>
        </p:nvSpPr>
        <p:spPr bwMode="auto">
          <a:xfrm>
            <a:off x="1524001" y="2934772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graphicFrame>
        <p:nvGraphicFramePr>
          <p:cNvPr id="69640" name="Object 8"/>
          <p:cNvGraphicFramePr>
            <a:graphicFrameLocks noChangeAspect="1"/>
          </p:cNvGraphicFramePr>
          <p:nvPr/>
        </p:nvGraphicFramePr>
        <p:xfrm>
          <a:off x="2208214" y="2852738"/>
          <a:ext cx="3311525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34" name="Формула" r:id="rId7" imgW="2451100" imgH="622300" progId="Equation.3">
                  <p:embed/>
                </p:oleObj>
              </mc:Choice>
              <mc:Fallback>
                <p:oleObj name="Формула" r:id="rId7" imgW="2451100" imgH="622300" progId="Equation.3">
                  <p:embed/>
                  <p:pic>
                    <p:nvPicPr>
                      <p:cNvPr id="6964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08214" y="2852738"/>
                        <a:ext cx="3311525" cy="838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9641" name="Rectangle 9"/>
          <p:cNvSpPr>
            <a:spLocks noChangeArrowheads="1"/>
          </p:cNvSpPr>
          <p:nvPr/>
        </p:nvSpPr>
        <p:spPr bwMode="auto">
          <a:xfrm>
            <a:off x="1524001" y="3096697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graphicFrame>
        <p:nvGraphicFramePr>
          <p:cNvPr id="69642" name="Object 10"/>
          <p:cNvGraphicFramePr>
            <a:graphicFrameLocks noChangeAspect="1"/>
          </p:cNvGraphicFramePr>
          <p:nvPr/>
        </p:nvGraphicFramePr>
        <p:xfrm>
          <a:off x="1703389" y="3789363"/>
          <a:ext cx="4211637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35" name="Формула" r:id="rId9" imgW="3632200" imgH="292100" progId="Equation.3">
                  <p:embed/>
                </p:oleObj>
              </mc:Choice>
              <mc:Fallback>
                <p:oleObj name="Формула" r:id="rId9" imgW="3632200" imgH="292100" progId="Equation.3">
                  <p:embed/>
                  <p:pic>
                    <p:nvPicPr>
                      <p:cNvPr id="69642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03389" y="3789363"/>
                        <a:ext cx="4211637" cy="342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9643" name="Rectangle 11"/>
          <p:cNvSpPr>
            <a:spLocks noChangeArrowheads="1"/>
          </p:cNvSpPr>
          <p:nvPr/>
        </p:nvSpPr>
        <p:spPr bwMode="auto">
          <a:xfrm>
            <a:off x="1524001" y="2801422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graphicFrame>
        <p:nvGraphicFramePr>
          <p:cNvPr id="69644" name="Object 12"/>
          <p:cNvGraphicFramePr>
            <a:graphicFrameLocks noChangeAspect="1"/>
          </p:cNvGraphicFramePr>
          <p:nvPr/>
        </p:nvGraphicFramePr>
        <p:xfrm>
          <a:off x="2279650" y="4221163"/>
          <a:ext cx="3024188" cy="156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36" name="Формула" r:id="rId11" imgW="1714500" imgH="889000" progId="Equation.3">
                  <p:embed/>
                </p:oleObj>
              </mc:Choice>
              <mc:Fallback>
                <p:oleObj name="Формула" r:id="rId11" imgW="1714500" imgH="889000" progId="Equation.3">
                  <p:embed/>
                  <p:pic>
                    <p:nvPicPr>
                      <p:cNvPr id="69644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79650" y="4221163"/>
                        <a:ext cx="3024188" cy="1562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9645" name="Rectangle 13"/>
          <p:cNvSpPr>
            <a:spLocks noChangeArrowheads="1"/>
          </p:cNvSpPr>
          <p:nvPr/>
        </p:nvSpPr>
        <p:spPr bwMode="auto">
          <a:xfrm>
            <a:off x="1524001" y="2972872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  <p:graphicFrame>
        <p:nvGraphicFramePr>
          <p:cNvPr id="69646" name="Object 14"/>
          <p:cNvGraphicFramePr>
            <a:graphicFrameLocks noChangeAspect="1"/>
          </p:cNvGraphicFramePr>
          <p:nvPr/>
        </p:nvGraphicFramePr>
        <p:xfrm>
          <a:off x="6738942" y="3500439"/>
          <a:ext cx="3168650" cy="695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37" name="Формула" r:id="rId13" imgW="2475426" imgH="545863" progId="Equation.3">
                  <p:embed/>
                </p:oleObj>
              </mc:Choice>
              <mc:Fallback>
                <p:oleObj name="Формула" r:id="rId13" imgW="2475426" imgH="545863" progId="Equation.3">
                  <p:embed/>
                  <p:pic>
                    <p:nvPicPr>
                      <p:cNvPr id="69646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38942" y="3500439"/>
                        <a:ext cx="3168650" cy="6953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9647" name="Rectangle 15"/>
          <p:cNvSpPr>
            <a:spLocks noChangeArrowheads="1"/>
          </p:cNvSpPr>
          <p:nvPr/>
        </p:nvSpPr>
        <p:spPr bwMode="auto">
          <a:xfrm>
            <a:off x="6003635" y="2747933"/>
            <a:ext cx="18473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endParaRPr lang="ru-RU" sz="2000" b="1">
              <a:latin typeface="Times New Roman" pitchFamily="18" charset="0"/>
            </a:endParaRPr>
          </a:p>
        </p:txBody>
      </p:sp>
      <p:graphicFrame>
        <p:nvGraphicFramePr>
          <p:cNvPr id="69648" name="Object 16"/>
          <p:cNvGraphicFramePr>
            <a:graphicFrameLocks noChangeAspect="1"/>
          </p:cNvGraphicFramePr>
          <p:nvPr/>
        </p:nvGraphicFramePr>
        <p:xfrm>
          <a:off x="6816080" y="1390610"/>
          <a:ext cx="2592388" cy="1252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38" name="Формула" r:id="rId15" imgW="1993900" imgH="965200" progId="Equation.3">
                  <p:embed/>
                </p:oleObj>
              </mc:Choice>
              <mc:Fallback>
                <p:oleObj name="Формула" r:id="rId15" imgW="1993900" imgH="965200" progId="Equation.3">
                  <p:embed/>
                  <p:pic>
                    <p:nvPicPr>
                      <p:cNvPr id="69648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16080" y="1390610"/>
                        <a:ext cx="2592388" cy="12525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9649" name="Rectangle 17"/>
          <p:cNvSpPr>
            <a:spLocks noChangeArrowheads="1"/>
          </p:cNvSpPr>
          <p:nvPr/>
        </p:nvSpPr>
        <p:spPr bwMode="auto">
          <a:xfrm>
            <a:off x="-612775" y="29158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092772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34A6576-7B0E-46FA-8DCC-EE7802165D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E53A68EC-CF14-4CBC-A7B4-F7D996AFCE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128" y="1741516"/>
            <a:ext cx="9940032" cy="4825539"/>
          </a:xfrm>
        </p:spPr>
      </p:pic>
    </p:spTree>
    <p:extLst>
      <p:ext uri="{BB962C8B-B14F-4D97-AF65-F5344CB8AC3E}">
        <p14:creationId xmlns:p14="http://schemas.microsoft.com/office/powerpoint/2010/main" val="124184171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7C701B9-6FE5-425D-B374-85FF74E3F2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Общая формула степенного среднего ряда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E3E0BB34-49E9-4B24-9996-6C744191BA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92698428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008234A-4D23-4745-A679-962A5B0997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Схема обоснования обработки по алгоритмам конкретной ветви веера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A9566FE0-B76E-442D-9896-6CA6C2D9E9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веера алгоритмов селекции когерентных волн ставит вопрос применимости конкретного алгоритма к выделению конкретных волн.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Можно выполнять исследования свойств сигналов и шумов и обосновывать применимость конкретного алгоритма из веера.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Расширить понятие когерентности на уровне её оценки как когерентности: гармонической, геометрической, квадратичной, кубической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и.т.п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Применить схему: предположим, что данный алгоритм веера применим к селекции – осуществим селекцию – сделаем переход от результата к его точности и этим обоснуем высокую точность результата. </a:t>
            </a: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54931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ChangeArrowheads="1"/>
          </p:cNvSpPr>
          <p:nvPr/>
        </p:nvSpPr>
        <p:spPr bwMode="auto">
          <a:xfrm>
            <a:off x="1752600" y="304800"/>
            <a:ext cx="5410200" cy="63246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6148" name="Text Box 3"/>
          <p:cNvSpPr txBox="1">
            <a:spLocks noChangeArrowheads="1"/>
          </p:cNvSpPr>
          <p:nvPr/>
        </p:nvSpPr>
        <p:spPr bwMode="auto">
          <a:xfrm>
            <a:off x="7162800" y="228600"/>
            <a:ext cx="350520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sz="2400" b="1">
                <a:latin typeface="Times New Roman" pitchFamily="18" charset="0"/>
              </a:rPr>
              <a:t>Recalculation of standing waves from n basic points when inspecting a complex engineering structure</a:t>
            </a:r>
          </a:p>
        </p:txBody>
      </p:sp>
      <p:graphicFrame>
        <p:nvGraphicFramePr>
          <p:cNvPr id="6146" name="Object 4"/>
          <p:cNvGraphicFramePr>
            <a:graphicFrameLocks noChangeAspect="1"/>
          </p:cNvGraphicFramePr>
          <p:nvPr/>
        </p:nvGraphicFramePr>
        <p:xfrm>
          <a:off x="1752600" y="381000"/>
          <a:ext cx="5391150" cy="594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4" name="Документ" r:id="rId3" imgW="6086856" imgH="6731508" progId="Word.Document.8">
                  <p:embed/>
                </p:oleObj>
              </mc:Choice>
              <mc:Fallback>
                <p:oleObj name="Документ" r:id="rId3" imgW="6086856" imgH="6731508" progId="Word.Document.8">
                  <p:embed/>
                  <p:pic>
                    <p:nvPicPr>
                      <p:cNvPr id="6146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52600" y="381000"/>
                        <a:ext cx="5391150" cy="5943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49" name="Text Box 5"/>
          <p:cNvSpPr txBox="1">
            <a:spLocks noChangeArrowheads="1"/>
          </p:cNvSpPr>
          <p:nvPr/>
        </p:nvSpPr>
        <p:spPr bwMode="auto">
          <a:xfrm>
            <a:off x="7620000" y="2743201"/>
            <a:ext cx="2819400" cy="204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ru-RU" sz="1600">
                <a:latin typeface="Times New Roman" pitchFamily="18" charset="0"/>
              </a:rPr>
              <a:t>In case of inspecting the complicated engineering structures or for improving an accuracy, the multi-channel Wiener filters are used to convert oscillations from a series of basic points into i-th point.</a:t>
            </a:r>
          </a:p>
        </p:txBody>
      </p:sp>
      <p:pic>
        <p:nvPicPr>
          <p:cNvPr id="6150" name="Picture 6" descr="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990601"/>
            <a:ext cx="5029200" cy="133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1" name="Text Box 7"/>
          <p:cNvSpPr txBox="1">
            <a:spLocks noChangeArrowheads="1"/>
          </p:cNvSpPr>
          <p:nvPr/>
        </p:nvSpPr>
        <p:spPr bwMode="auto">
          <a:xfrm>
            <a:off x="4724401" y="2209800"/>
            <a:ext cx="238372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ru-RU" sz="1400">
                <a:solidFill>
                  <a:schemeClr val="bg2"/>
                </a:solidFill>
                <a:latin typeface="Times New Roman" pitchFamily="18" charset="0"/>
              </a:rPr>
              <a:t>A dam of hydroelectric power </a:t>
            </a:r>
          </a:p>
          <a:p>
            <a:r>
              <a:rPr lang="ru-RU" sz="1400">
                <a:solidFill>
                  <a:schemeClr val="bg2"/>
                </a:solidFill>
                <a:latin typeface="Times New Roman" pitchFamily="18" charset="0"/>
              </a:rPr>
              <a:t>Station (HEPS) </a:t>
            </a:r>
          </a:p>
        </p:txBody>
      </p:sp>
      <p:sp>
        <p:nvSpPr>
          <p:cNvPr id="6152" name="Text Box 8"/>
          <p:cNvSpPr txBox="1">
            <a:spLocks noChangeArrowheads="1"/>
          </p:cNvSpPr>
          <p:nvPr/>
        </p:nvSpPr>
        <p:spPr bwMode="auto">
          <a:xfrm>
            <a:off x="2362200" y="2286000"/>
            <a:ext cx="16065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ru-RU" sz="1400">
                <a:solidFill>
                  <a:schemeClr val="bg2"/>
                </a:solidFill>
                <a:latin typeface="Times New Roman" pitchFamily="18" charset="0"/>
              </a:rPr>
              <a:t>A complex building</a:t>
            </a:r>
          </a:p>
        </p:txBody>
      </p:sp>
    </p:spTree>
    <p:extLst>
      <p:ext uri="{BB962C8B-B14F-4D97-AF65-F5344CB8AC3E}">
        <p14:creationId xmlns:p14="http://schemas.microsoft.com/office/powerpoint/2010/main" val="386257082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DC02147-85CE-42CE-9F1D-0D9442F2C1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dirty="0"/>
              <a:t> </a:t>
            </a:r>
            <a:r>
              <a:rPr lang="ru-RU" sz="2400" b="1" dirty="0"/>
              <a:t>ДАЛЬНЕЙШЕЕ РАЗВИТИЕ МЕТОДА СТОЯЧИХ ВОЛН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5EED09B0-31FF-4576-96BD-625A360D9C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Развитие работ по пути верификации расчётных моделей зданий по данным метода стоячих волн.</a:t>
            </a:r>
          </a:p>
          <a:p>
            <a:r>
              <a:rPr lang="ru-RU" dirty="0"/>
              <a:t>Переход от качественной интерпретации к количественной с целью получения эффективных моделей зданий.</a:t>
            </a:r>
          </a:p>
          <a:p>
            <a:r>
              <a:rPr lang="ru-RU" dirty="0"/>
              <a:t>Развитие алгоритмических основ селекции и изучения стоячих волн в зданиях с повышенной точностью определения динамических характеристик здания и выделение большого числа слабых стоячих волн. </a:t>
            </a:r>
          </a:p>
        </p:txBody>
      </p:sp>
    </p:spTree>
    <p:extLst>
      <p:ext uri="{BB962C8B-B14F-4D97-AF65-F5344CB8AC3E}">
        <p14:creationId xmlns:p14="http://schemas.microsoft.com/office/powerpoint/2010/main" val="18803570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2000"/>
              <a:t>Точность пересчёта стоячих волн</a:t>
            </a:r>
          </a:p>
        </p:txBody>
      </p:sp>
      <p:sp>
        <p:nvSpPr>
          <p:cNvPr id="5127" name="Rectangle 3"/>
          <p:cNvSpPr>
            <a:spLocks noChangeArrowheads="1"/>
          </p:cNvSpPr>
          <p:nvPr/>
        </p:nvSpPr>
        <p:spPr bwMode="auto">
          <a:xfrm>
            <a:off x="1524001" y="2753797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ru-RU"/>
          </a:p>
        </p:txBody>
      </p:sp>
      <p:graphicFrame>
        <p:nvGraphicFramePr>
          <p:cNvPr id="5122" name="Object 4"/>
          <p:cNvGraphicFramePr>
            <a:graphicFrameLocks noChangeAspect="1"/>
          </p:cNvGraphicFramePr>
          <p:nvPr/>
        </p:nvGraphicFramePr>
        <p:xfrm>
          <a:off x="2063750" y="1484313"/>
          <a:ext cx="2520950" cy="1185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6" name="Формула" r:id="rId3" imgW="1435100" imgH="673100" progId="Equation.3">
                  <p:embed/>
                </p:oleObj>
              </mc:Choice>
              <mc:Fallback>
                <p:oleObj name="Формула" r:id="rId3" imgW="1435100" imgH="673100" progId="Equation.3">
                  <p:embed/>
                  <p:pic>
                    <p:nvPicPr>
                      <p:cNvPr id="5122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63750" y="1484313"/>
                        <a:ext cx="2520950" cy="11858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8" name="Rectangle 5"/>
          <p:cNvSpPr>
            <a:spLocks noChangeArrowheads="1"/>
          </p:cNvSpPr>
          <p:nvPr/>
        </p:nvSpPr>
        <p:spPr bwMode="auto">
          <a:xfrm>
            <a:off x="1524000" y="3614738"/>
            <a:ext cx="52863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r>
              <a:rPr lang="ru-RU" sz="1400">
                <a:latin typeface="Arial" charset="0"/>
                <a:cs typeface="Times New Roman" pitchFamily="18" charset="0"/>
              </a:rPr>
              <a:t>.      </a:t>
            </a:r>
            <a:endParaRPr lang="ru-RU" sz="2400">
              <a:latin typeface="Arial" charset="0"/>
            </a:endParaRPr>
          </a:p>
        </p:txBody>
      </p:sp>
      <p:sp>
        <p:nvSpPr>
          <p:cNvPr id="5129" name="Rectangle 6"/>
          <p:cNvSpPr>
            <a:spLocks noChangeArrowheads="1"/>
          </p:cNvSpPr>
          <p:nvPr/>
        </p:nvSpPr>
        <p:spPr bwMode="auto">
          <a:xfrm>
            <a:off x="1524001" y="2734747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ru-RU"/>
          </a:p>
        </p:txBody>
      </p:sp>
      <p:graphicFrame>
        <p:nvGraphicFramePr>
          <p:cNvPr id="5123" name="Object 7"/>
          <p:cNvGraphicFramePr>
            <a:graphicFrameLocks noChangeAspect="1"/>
          </p:cNvGraphicFramePr>
          <p:nvPr/>
        </p:nvGraphicFramePr>
        <p:xfrm>
          <a:off x="1703389" y="2852739"/>
          <a:ext cx="4105275" cy="1057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7" name="Формула" r:id="rId5" imgW="2768600" imgH="711200" progId="Equation.3">
                  <p:embed/>
                </p:oleObj>
              </mc:Choice>
              <mc:Fallback>
                <p:oleObj name="Формула" r:id="rId5" imgW="2768600" imgH="711200" progId="Equation.3">
                  <p:embed/>
                  <p:pic>
                    <p:nvPicPr>
                      <p:cNvPr id="5123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03389" y="2852739"/>
                        <a:ext cx="4105275" cy="10572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30" name="Rectangle 8"/>
          <p:cNvSpPr>
            <a:spLocks noChangeArrowheads="1"/>
          </p:cNvSpPr>
          <p:nvPr/>
        </p:nvSpPr>
        <p:spPr bwMode="auto">
          <a:xfrm>
            <a:off x="1524001" y="3633788"/>
            <a:ext cx="2651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r>
              <a:rPr lang="ru-RU" sz="1400">
                <a:latin typeface="Arial" charset="0"/>
                <a:cs typeface="Times New Roman" pitchFamily="18" charset="0"/>
              </a:rPr>
              <a:t>.</a:t>
            </a:r>
            <a:r>
              <a:rPr lang="en-US" sz="900">
                <a:latin typeface="Arial" charset="0"/>
              </a:rPr>
              <a:t> </a:t>
            </a:r>
            <a:endParaRPr lang="en-US" sz="2400">
              <a:latin typeface="Arial" charset="0"/>
            </a:endParaRPr>
          </a:p>
        </p:txBody>
      </p:sp>
      <p:sp>
        <p:nvSpPr>
          <p:cNvPr id="5131" name="Rectangle 9"/>
          <p:cNvSpPr>
            <a:spLocks noChangeArrowheads="1"/>
          </p:cNvSpPr>
          <p:nvPr/>
        </p:nvSpPr>
        <p:spPr bwMode="auto">
          <a:xfrm>
            <a:off x="1524001" y="672584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ru-RU"/>
          </a:p>
        </p:txBody>
      </p:sp>
      <p:graphicFrame>
        <p:nvGraphicFramePr>
          <p:cNvPr id="5124" name="Object 10"/>
          <p:cNvGraphicFramePr>
            <a:graphicFrameLocks noChangeAspect="1"/>
          </p:cNvGraphicFramePr>
          <p:nvPr/>
        </p:nvGraphicFramePr>
        <p:xfrm>
          <a:off x="6421438" y="1196976"/>
          <a:ext cx="3116262" cy="4392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8" name="CorelDRAW" r:id="rId7" imgW="5843016" imgH="8235696" progId="">
                  <p:embed/>
                </p:oleObj>
              </mc:Choice>
              <mc:Fallback>
                <p:oleObj name="CorelDRAW" r:id="rId7" imgW="5843016" imgH="8235696" progId="">
                  <p:embed/>
                  <p:pic>
                    <p:nvPicPr>
                      <p:cNvPr id="5124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21438" y="1196976"/>
                        <a:ext cx="3116262" cy="43926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32" name="Rectangle 11"/>
          <p:cNvSpPr>
            <a:spLocks noChangeArrowheads="1"/>
          </p:cNvSpPr>
          <p:nvPr/>
        </p:nvSpPr>
        <p:spPr bwMode="auto">
          <a:xfrm>
            <a:off x="5880101" y="5661026"/>
            <a:ext cx="4562475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sz="2000" b="1">
                <a:latin typeface="Times New Roman" pitchFamily="18" charset="0"/>
              </a:rPr>
              <a:t>Зависимость относительной ошибки</a:t>
            </a:r>
          </a:p>
          <a:p>
            <a:r>
              <a:rPr lang="ru-RU" sz="2000" b="1">
                <a:latin typeface="Times New Roman" pitchFamily="18" charset="0"/>
              </a:rPr>
              <a:t>Фильтра Винера от числа блоков и</a:t>
            </a:r>
          </a:p>
          <a:p>
            <a:r>
              <a:rPr lang="ru-RU" sz="2000" b="1">
                <a:latin typeface="Times New Roman" pitchFamily="18" charset="0"/>
              </a:rPr>
              <a:t>значения когерентности</a:t>
            </a:r>
          </a:p>
        </p:txBody>
      </p:sp>
      <p:sp>
        <p:nvSpPr>
          <p:cNvPr id="5133" name="Rectangle 13"/>
          <p:cNvSpPr>
            <a:spLocks noChangeArrowheads="1"/>
          </p:cNvSpPr>
          <p:nvPr/>
        </p:nvSpPr>
        <p:spPr bwMode="auto">
          <a:xfrm>
            <a:off x="1524001" y="2991922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ru-RU"/>
          </a:p>
        </p:txBody>
      </p:sp>
      <p:graphicFrame>
        <p:nvGraphicFramePr>
          <p:cNvPr id="5125" name="Object 12"/>
          <p:cNvGraphicFramePr>
            <a:graphicFrameLocks noChangeAspect="1"/>
          </p:cNvGraphicFramePr>
          <p:nvPr/>
        </p:nvGraphicFramePr>
        <p:xfrm>
          <a:off x="1774826" y="4724401"/>
          <a:ext cx="4537075" cy="396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9" name="Формула" r:id="rId9" imgW="5803900" imgH="508000" progId="Equation.3">
                  <p:embed/>
                </p:oleObj>
              </mc:Choice>
              <mc:Fallback>
                <p:oleObj name="Формула" r:id="rId9" imgW="5803900" imgH="508000" progId="Equation.3">
                  <p:embed/>
                  <p:pic>
                    <p:nvPicPr>
                      <p:cNvPr id="5125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74826" y="4724401"/>
                        <a:ext cx="4537075" cy="3968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476341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6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3200">
                <a:latin typeface="Times New Roman" pitchFamily="18" charset="0"/>
              </a:rPr>
              <a:t>Пересчёт стоячих волн в плотине Саяно-Шушенской ГЭС</a:t>
            </a:r>
          </a:p>
        </p:txBody>
      </p:sp>
      <p:pic>
        <p:nvPicPr>
          <p:cNvPr id="7172" name="Picture 6" descr="Sg-os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8" y="2708275"/>
            <a:ext cx="4673600" cy="309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3" name="Rectangle 8"/>
          <p:cNvSpPr>
            <a:spLocks noChangeArrowheads="1"/>
          </p:cNvSpPr>
          <p:nvPr/>
        </p:nvSpPr>
        <p:spPr bwMode="auto">
          <a:xfrm>
            <a:off x="1524001" y="-241816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ru-RU"/>
          </a:p>
        </p:txBody>
      </p:sp>
      <p:graphicFrame>
        <p:nvGraphicFramePr>
          <p:cNvPr id="7170" name="Object 7"/>
          <p:cNvGraphicFramePr>
            <a:graphicFrameLocks noChangeAspect="1"/>
          </p:cNvGraphicFramePr>
          <p:nvPr/>
        </p:nvGraphicFramePr>
        <p:xfrm>
          <a:off x="6959601" y="1844676"/>
          <a:ext cx="3324225" cy="4752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2" name="CorelDRAW" r:id="rId4" imgW="6067425" imgH="8667750" progId="">
                  <p:embed/>
                </p:oleObj>
              </mc:Choice>
              <mc:Fallback>
                <p:oleObj name="CorelDRAW" r:id="rId4" imgW="6067425" imgH="8667750" progId="">
                  <p:embed/>
                  <p:pic>
                    <p:nvPicPr>
                      <p:cNvPr id="717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59601" y="1844676"/>
                        <a:ext cx="3324225" cy="47529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875965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/>
              <a:t>Метод стоячих волн позволяет восстановить  поле стоячих волн в любом замкнутом объекте.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Выделяются собственные частоты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Строятся карты амплитуд и фаз стоячих волн в объекте.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Строятся карты декрементов затухания в объекте  для каждой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собствененой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частоты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Карты когерентности в объекте по собственным частотам.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Карты точности построения всех карт.   </a:t>
            </a:r>
          </a:p>
        </p:txBody>
      </p:sp>
    </p:spTree>
    <p:extLst>
      <p:ext uri="{BB962C8B-B14F-4D97-AF65-F5344CB8AC3E}">
        <p14:creationId xmlns:p14="http://schemas.microsoft.com/office/powerpoint/2010/main" val="250783575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712</TotalTime>
  <Words>2203</Words>
  <Application>Microsoft Office PowerPoint</Application>
  <PresentationFormat>Широкоэкранный</PresentationFormat>
  <Paragraphs>620</Paragraphs>
  <Slides>60</Slides>
  <Notes>2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4</vt:i4>
      </vt:variant>
      <vt:variant>
        <vt:lpstr>Заголовки слайдов</vt:lpstr>
      </vt:variant>
      <vt:variant>
        <vt:i4>60</vt:i4>
      </vt:variant>
    </vt:vector>
  </HeadingPairs>
  <TitlesOfParts>
    <vt:vector size="71" baseType="lpstr">
      <vt:lpstr>Arial</vt:lpstr>
      <vt:lpstr>Calibri</vt:lpstr>
      <vt:lpstr>Calibri Light</vt:lpstr>
      <vt:lpstr>Symbol</vt:lpstr>
      <vt:lpstr>Times New Roman</vt:lpstr>
      <vt:lpstr>Times New Roman CYR</vt:lpstr>
      <vt:lpstr>Тема Office</vt:lpstr>
      <vt:lpstr>Формула</vt:lpstr>
      <vt:lpstr>CorelDRAW</vt:lpstr>
      <vt:lpstr>Документ</vt:lpstr>
      <vt:lpstr>Document</vt:lpstr>
      <vt:lpstr> Метод стоячих волн в исследовании и мониторинге зданий и инженерных сооружений конструкций алгоритмы и результаты сопоставления теории с экспериментом </vt:lpstr>
      <vt:lpstr>Когерентные сейсмические волны </vt:lpstr>
      <vt:lpstr>Свойства стоячих волн</vt:lpstr>
      <vt:lpstr>Модель связи сейсмических колебаний в разных точках инженерного сооружения</vt:lpstr>
      <vt:lpstr>Одноканальный фильтр Винера для пересчёта стоячих волн</vt:lpstr>
      <vt:lpstr>Презентация PowerPoint</vt:lpstr>
      <vt:lpstr>Точность пересчёта стоячих волн</vt:lpstr>
      <vt:lpstr>Пересчёт стоячих волн в плотине Саяно-Шушенской ГЭС</vt:lpstr>
      <vt:lpstr>Метод стоячих волн позволяет восстановить  поле стоячих волн в любом замкнутом объекте. </vt:lpstr>
      <vt:lpstr>Объекты сложных конструкций</vt:lpstr>
      <vt:lpstr>Радиальные колебания четвёртая мода 1.921 Гц  Фактически мода 5-3 ( 1)</vt:lpstr>
      <vt:lpstr>Карта фаз моды 5-3 (1)</vt:lpstr>
      <vt:lpstr>Радиальные колебания вторая мода по порядку 1.217Гц 4.32 Мода 3-1</vt:lpstr>
      <vt:lpstr>Карта когерентности.  частота  1.217 Гц </vt:lpstr>
      <vt:lpstr>Эффект смены кратности волны в плотине Саяно-Шушенской ГЭС. Мода 6-3-4 и мода 7- 4-3</vt:lpstr>
      <vt:lpstr>Презентация PowerPoint</vt:lpstr>
      <vt:lpstr>Собственные вертикальные колебания сейсмоизолированного жилого дома г.Иркутск. а)мода (2,1) всё здание; б)мода (3,1) конструкция над сейсмоизоляцией; в) мода (5,1), всё здание.  </vt:lpstr>
      <vt:lpstr>Собственные вертикальные колебания здания Российской государственной библиотеки, г.Москва. а)мода (1,3), частота 4.98Гц; б)мода (2,3) частота 5.17Гц; в)мода (2,4), частота 5,62 </vt:lpstr>
      <vt:lpstr>Собственные вертикальные колебания здания Российской государственной библиотеки, г.Москва. а)мода (2,6), частота 6.45Гц; б)мода (2,7) частота 6.74Гц </vt:lpstr>
      <vt:lpstr>Презентация PowerPoint</vt:lpstr>
      <vt:lpstr>Наличие отражающих границ в здании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Сложная конструкция стен в здании</vt:lpstr>
      <vt:lpstr>Здание реактора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Стоячие волны в плотине Богучанской ГЭС, блочный объект.</vt:lpstr>
      <vt:lpstr>Стоячие волны под воздействием  микросейсмического фона и  движущегося транспорта</vt:lpstr>
      <vt:lpstr>Расчетная КЭ модель ПК SCAD Office, переданная заказчиком.</vt:lpstr>
      <vt:lpstr>Презентация PowerPoint</vt:lpstr>
      <vt:lpstr>Таблица 1. Собственные горизонтальные колебания здания. </vt:lpstr>
      <vt:lpstr>  Таблица 2. Собственные вертикальные колебания здания вдоль оси V.  </vt:lpstr>
      <vt:lpstr>Таблица 3. Сопоставление измеренных собственных частот и форм колебания и вычисленных с учетом масс только от собственного веса несущих конструкций. </vt:lpstr>
      <vt:lpstr>Таблица 5. Сопоставление измеренных собственных частот и форм колебания и  вычисленных с учетом собственного веса несущих конструкций, фасадов и кирпичных перегородок. Метод Ланцоша. Матрица масс согласованная. </vt:lpstr>
      <vt:lpstr>Пример сравнения экспериментальных собственных колебаний и теоретических для  моды горизонтальных колебаний с волновым числом (1,3). Эксперимент f10 = 5,371 Гц, Расчет в ПК SCAD  f18 = 5,440 Гц </vt:lpstr>
      <vt:lpstr>Пример сравнения экспериментальных собственных колебаний и теоретических для крутильной моды с волновым числом (1,2). Эксперимент f7 = 4.053Гц, Расчет в ПК SCAD , f13 = 4,203 Гц  </vt:lpstr>
      <vt:lpstr>Пример сравнения экспериментальных собственных колебаний и теоретических для крутильной моды с волновым числом (1,3). Эксперимент f14 = 6.201Гц, Расчет в ПК SCAD , f29 = 6.910 Гц</vt:lpstr>
      <vt:lpstr>Пример сравнения экспериментальных собственных колебаний и теоретических для вертикальных колебаний мода с волновым числом (2,1). Эксперимент f6 = 3.955Гц, Расчет в ПК SCAD , f7 = 3.410 Гц </vt:lpstr>
      <vt:lpstr>Пример сравнения экспериментальных собственных колебаний и теоретических для вертикальных колебаний мода с волновым числом (2,1). Эксперимент f6 = 3.955Гц, Расчет в ПК SCAD , f7 = 3.410 Гц </vt:lpstr>
      <vt:lpstr>Пример сравнения экспериментальных собственных колебаний и теоретических для вертикальных колебаний мода с волновыми числами (2,1). Эксперимент f13 = 6.006Гц, Расчет в ПК SCAD , f22 = 6.050 Гц </vt:lpstr>
      <vt:lpstr>Пример сравнения экспериментальных собственных колебаний и теоретических для вертикальных колебаний одной части здания мода с волновыми числами (1,2). Эксперимент f19 = 8.0643ц, Расчет в ПК SCAD , f47 = 8.350 Гц</vt:lpstr>
      <vt:lpstr>Интерпретация данных метода стоячих волн</vt:lpstr>
      <vt:lpstr>Контролируемые величины при сейсмическом мониторинге  здания</vt:lpstr>
      <vt:lpstr>О масштабности сейсмологических исследований и цифровой сейсмологии</vt:lpstr>
      <vt:lpstr>Спектр когерентности на текущем окне</vt:lpstr>
      <vt:lpstr>Текущие спектры сейсмических колебаний на площадке под строительство.  Землетрясение М=4.9 на удалении 300км. </vt:lpstr>
      <vt:lpstr>Текущие мпектры техногенных воздействий с плавно изменяющейся частотой</vt:lpstr>
      <vt:lpstr>Одноканальный фильтр Винера для пересчёта когерентных  волн</vt:lpstr>
      <vt:lpstr>Презентация PowerPoint</vt:lpstr>
      <vt:lpstr>Общая формула степенного среднего ряда</vt:lpstr>
      <vt:lpstr>Схема обоснования обработки по алгоритмам конкретной ветви веера</vt:lpstr>
      <vt:lpstr> ДАЛЬНЕЙШЕЕ РАЗВИТИЕ МЕТОДА СТОЯЧИХ ВОЛН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Alexander F. Emanov</dc:creator>
  <cp:lastModifiedBy>admin</cp:lastModifiedBy>
  <cp:revision>23</cp:revision>
  <dcterms:created xsi:type="dcterms:W3CDTF">2021-12-02T03:07:58Z</dcterms:created>
  <dcterms:modified xsi:type="dcterms:W3CDTF">2022-06-23T04:14:47Z</dcterms:modified>
</cp:coreProperties>
</file>