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8" r:id="rId4"/>
    <p:sldId id="450" r:id="rId5"/>
    <p:sldId id="451" r:id="rId6"/>
    <p:sldId id="436" r:id="rId7"/>
    <p:sldId id="288" r:id="rId8"/>
    <p:sldId id="380" r:id="rId9"/>
    <p:sldId id="303" r:id="rId10"/>
    <p:sldId id="384" r:id="rId11"/>
    <p:sldId id="452" r:id="rId12"/>
    <p:sldId id="316" r:id="rId13"/>
    <p:sldId id="438" r:id="rId14"/>
    <p:sldId id="442" r:id="rId15"/>
    <p:sldId id="453" r:id="rId16"/>
    <p:sldId id="454" r:id="rId17"/>
    <p:sldId id="455" r:id="rId18"/>
    <p:sldId id="263" r:id="rId19"/>
    <p:sldId id="260" r:id="rId20"/>
    <p:sldId id="266" r:id="rId21"/>
    <p:sldId id="265" r:id="rId22"/>
    <p:sldId id="267" r:id="rId23"/>
    <p:sldId id="257" r:id="rId24"/>
    <p:sldId id="25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8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CD0BA-DDF1-C520-FB44-26B762EEF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AC2F66-7D22-18B6-BC1D-BEDF270FE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D9DFF7-2609-43DA-E589-0E5AA66E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97A9D3-0AAE-8428-AFD8-B4E6A6339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FCE0D-91DD-8151-8F01-43198698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7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1F771-570E-0B69-F538-61FB68C2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28D1A9-B3A7-1134-261B-7DEDBC80A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C65E9C-99E3-EC27-283E-738A4706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1F817-DF2F-2AD8-457A-20758B55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0B02CB-C5CD-69B6-BD32-1EF6A77E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6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3E09F5-BB4F-79BE-27E2-D14505C6F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5ECAC4-0CEB-542F-F615-78D4FA017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46DF0D-A96D-2D69-06AF-D9A0B6824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D2E3A2-C51D-033C-AA03-66FB9CBB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3B1A7-3835-26E7-215C-CDE77D40B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9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82A4F-9505-EE62-8FCB-6B40E5C7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71D6C-91C0-0F01-F501-32BBBCEAA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758D5-C994-0477-31CF-1EC3DA7B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3419A3-608A-07E2-8C48-696A197F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F7083-DDAE-20A8-6E69-19F909E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5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31965-5EF3-7349-E6AD-FBD04945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2B3C9B-FBA4-1292-312A-16AE541C2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AF058-A25D-0836-CFB1-B4898C3E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3A581-D2A8-F60B-60FF-FE298765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674EE-8D1C-ED00-B8C8-22AFA134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A88FA-226E-0645-9FB9-5FE35B4B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A937F1-E035-8E1A-9E2D-46AA15636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3DEE04-DFD9-0782-B705-D5622FA9C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F56605-65F7-73A7-B84D-07D54774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9B4995-7F5E-8B26-BCD8-E01E35D2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20C0B8-D2E6-90EC-0F7A-D638AC8C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24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91D2F-A23F-5FC6-0B1C-B9973BE1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0F6A9A-1C10-1877-18F4-1D7815E18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D3BF78-8910-A586-B1BA-D860681B4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463F9A-1D2C-C4F4-0363-21EC6ADF7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A8D7A3-FB0A-3150-C7E2-DDEF23B62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3A94C7-2704-55C8-3999-02F92CAE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3DCCC4-6E5A-7645-F1BE-12C91E3D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EDDEE6-8AB5-A506-7988-A534E4BF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91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C5EDF-EEC4-4AFC-2A1E-C05D010D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369D98-0ED1-73FD-F272-FDE8CC597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D8B469-B54D-0829-D520-998537B7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3F8D14-B7FC-FBC9-7CA7-1C263C86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67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28595D-1A26-6A1F-1323-69569A03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40FF94-FC88-959A-FF33-437FC8CC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994D2B-56BD-8149-B1F3-2D209C57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7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F5627-685F-07FB-F96B-96B19B2E1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A79B78-8895-0D6C-CDFE-F94F3AECC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C601BD-928C-7BD4-CF0E-F6131C8F4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5755AF-1D07-515A-2CE9-2D546B57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C9B8F1-8D79-8FD3-CB33-404A8794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5E7167-AA3B-DF07-BC3A-A2A7455C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4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1C834-3165-10C6-66AF-ECB3A16E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868AD2-DC60-2629-BB8E-91BE23E872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D373D4-D17D-5B64-8A87-01C94F1B5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0ECF6-10D3-27DF-997A-E82162F1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612BE7-46A0-5EDD-BE2F-F9F997E7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80CB14-0702-E638-D385-ADC30E1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4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A4BCC-7641-E8E8-902E-9462EBE4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FFB9F-8F73-4F49-0669-DD41CA428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C3077D-1164-291B-ADC7-3F4853FC0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401A9-76F0-45EB-8581-4107DC5B027C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CAFD6-E05D-5AB2-C3A0-8EEFCCA70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A01398-5B0C-8951-EFB9-A4DE7342F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BCED6-6E16-4C28-AB02-BFF4E5B69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B3A76B5-E961-C690-FF0B-93F84C2B2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Эволюция сейсмичности Алтая после Чуйского землетрясения 2003 года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BEADD47-8B33-13A9-CBE2-D8B2F9650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ru-RU" sz="2400" b="1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Еманов А.А., 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Еманов А.Ф.,</a:t>
            </a:r>
            <a:r>
              <a:rPr lang="ru-RU" sz="2400" b="1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Фатеев  А.В.,</a:t>
            </a:r>
            <a:r>
              <a:rPr lang="ru-RU" sz="2400" b="1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0" i="1" cap="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Шевкунова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Е.В., Гладышев Е.А. </a:t>
            </a:r>
            <a:endParaRPr lang="ru-RU" sz="2400" b="1" i="1" cap="al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Алтае-Саянский филиал ФИЦ «Единая геофизическая служба РАН»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нефтегазовой геологии и геофизики СО РАН</a:t>
            </a:r>
          </a:p>
        </p:txBody>
      </p:sp>
    </p:spTree>
    <p:extLst>
      <p:ext uri="{BB962C8B-B14F-4D97-AF65-F5344CB8AC3E}">
        <p14:creationId xmlns:p14="http://schemas.microsoft.com/office/powerpoint/2010/main" val="3255563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>
            <a:extLst>
              <a:ext uri="{FF2B5EF4-FFF2-40B4-BE49-F238E27FC236}">
                <a16:creationId xmlns:a16="http://schemas.microsoft.com/office/drawing/2014/main" id="{E947BCF4-B9D3-44B0-AF53-2A327A93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5041AB-94B2-43F3-BBAC-6DDE18428D88}" type="slidenum">
              <a:rPr lang="ru-RU" altLang="ru-RU">
                <a:latin typeface="Arial" panose="020B0604020202020204" pitchFamily="34" charset="0"/>
              </a:rPr>
              <a:pPr/>
              <a:t>10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B8833300-4762-4B78-87EB-37A03DFACA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60350"/>
            <a:ext cx="8713788" cy="6192838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Пространственная структура афтершоков определяется блоковым строением эпицентральной области. 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Вдоль магистральной подвижки, сформировавшейся при главном толчке Чуйского землетрясения, </a:t>
            </a:r>
            <a:r>
              <a:rPr lang="ru-RU" sz="20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афтершоковый</a:t>
            </a: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процесс развивается прерывисто. Отмечаются участки магистральной подвижки, в пределах которых основной разрыв и </a:t>
            </a:r>
            <a:r>
              <a:rPr lang="ru-RU" sz="20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афтершоковая</a:t>
            </a: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активность совпадают, а также участки основного разрыва без </a:t>
            </a:r>
            <a:r>
              <a:rPr lang="ru-RU" sz="20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афтершоков</a:t>
            </a: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В </a:t>
            </a:r>
            <a:r>
              <a:rPr lang="ru-RU" sz="20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афтершоковом</a:t>
            </a: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процессе Чуйского землетрясения обнаружены структуры ответвлений от магистрального разрыва.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3"/>
              <a:defRPr/>
            </a:pP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данным эпицентрального мониторинга 2003-2009 гг. наблюдается устойчивая структура сейсмически активизированных разломов и горизонтальных слоёв.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3"/>
              <a:defRPr/>
            </a:pP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Зоны пересечения разломов менее </a:t>
            </a:r>
            <a:r>
              <a:rPr lang="ru-RU" sz="20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сейсмичны</a:t>
            </a: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чем районы прохождения разрывом целиковых зон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3"/>
              <a:defRPr/>
            </a:pPr>
            <a:r>
              <a:rPr lang="ru-RU" sz="2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Изучена иерархия напряжённого состояния эпицентральной области по энергии землетрясений.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3"/>
              <a:defRPr/>
            </a:pPr>
            <a:endParaRPr lang="ru-R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3"/>
              <a:defRPr/>
            </a:pPr>
            <a:endParaRPr lang="ru-R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3"/>
              <a:defRPr/>
            </a:pPr>
            <a:endParaRPr lang="ru-R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ru-R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6A98-A491-16A0-C156-D7D00D29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F09C5DF-B098-405D-8828-991F12608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97" y="199505"/>
            <a:ext cx="6686216" cy="6417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98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6">
            <a:extLst>
              <a:ext uri="{FF2B5EF4-FFF2-40B4-BE49-F238E27FC236}">
                <a16:creationId xmlns:a16="http://schemas.microsoft.com/office/drawing/2014/main" id="{491F8AB8-E31D-4BB2-B1FE-154A6607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/>
              <a:t>Изменение сейсмичности Чуйско-Курайской зоны</a:t>
            </a:r>
          </a:p>
        </p:txBody>
      </p:sp>
      <p:sp>
        <p:nvSpPr>
          <p:cNvPr id="28675" name="Номер слайда 4">
            <a:extLst>
              <a:ext uri="{FF2B5EF4-FFF2-40B4-BE49-F238E27FC236}">
                <a16:creationId xmlns:a16="http://schemas.microsoft.com/office/drawing/2014/main" id="{A83A3506-3FF5-49A6-B838-4C2477F5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BAB5B4-C467-419E-B2B2-F85C9D35A1AF}" type="slidenum">
              <a:rPr lang="ru-RU" altLang="ru-RU">
                <a:solidFill>
                  <a:srgbClr val="898989"/>
                </a:solidFill>
              </a:rPr>
              <a:pPr eaLnBrk="1" hangingPunct="1"/>
              <a:t>12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90116" name="Picture 2" descr="E:\дост ран о\chuya2003-2016с_исправл2.jpg">
            <a:extLst>
              <a:ext uri="{FF2B5EF4-FFF2-40B4-BE49-F238E27FC236}">
                <a16:creationId xmlns:a16="http://schemas.microsoft.com/office/drawing/2014/main" id="{3226D0F7-D5AE-4B5D-BCF1-107067B5AD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3326" y="1600201"/>
            <a:ext cx="5089525" cy="489426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AD17F-2E99-49D7-991C-85F3C2C7A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Карта эпицентров землетрясений Алтая с 2010 по 2021 гг.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2">
            <a:extLst>
              <a:ext uri="{FF2B5EF4-FFF2-40B4-BE49-F238E27FC236}">
                <a16:creationId xmlns:a16="http://schemas.microsoft.com/office/drawing/2014/main" id="{FFC19E48-D298-43D0-AD64-EE15D1875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27890" y="1825625"/>
            <a:ext cx="57362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3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B50EA-2580-4204-8503-C72BFBD3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плотности землетрясений Алтая в 2010-2021 гг.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id="{FD30CA2B-BFC1-400D-BCD0-94DE2A4B1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27890" y="1825625"/>
            <a:ext cx="57362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68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B4D00-53D6-53BD-1AB6-0FCB2B83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Карта плотности сейсмической энергии в 2010-2021 гг.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3">
            <a:extLst>
              <a:ext uri="{FF2B5EF4-FFF2-40B4-BE49-F238E27FC236}">
                <a16:creationId xmlns:a16="http://schemas.microsoft.com/office/drawing/2014/main" id="{78F43262-FA61-4C68-811F-71FF30915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27890" y="1825625"/>
            <a:ext cx="57362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6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23B51-ACC9-B653-3350-91B2B28E4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Карта крупных землетрясений Алтае-Саянской горной области с М ≥5 с 1736 по 2020 гг.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3">
            <a:extLst>
              <a:ext uri="{FF2B5EF4-FFF2-40B4-BE49-F238E27FC236}">
                <a16:creationId xmlns:a16="http://schemas.microsoft.com/office/drawing/2014/main" id="{4EBF126F-B468-F170-A9BE-6F00FCA3574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26278" y="1914799"/>
            <a:ext cx="5939444" cy="41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0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9D3A1-D3E3-F85C-F5BB-F614E152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во времени сейсмического процесса в Алтае-Саянской горной области с 1880 по 2020 гг. (землетрясения с М ≥ 5)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id="{8D77EFF2-95B7-6EA8-41F3-3E51B2D5F4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8200" y="2201319"/>
            <a:ext cx="10515600" cy="35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2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Повторяемость землетрясений 2020г. </a:t>
            </a: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</p:nvPr>
        </p:nvGraphicFramePr>
        <p:xfrm>
          <a:off x="1838325" y="1197207"/>
          <a:ext cx="7137400" cy="540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403427" imgH="6366403" progId="Word.Document.8">
                  <p:embed/>
                </p:oleObj>
              </mc:Choice>
              <mc:Fallback>
                <p:oleObj name="Document" r:id="rId2" imgW="8403427" imgH="6366403" progId="Word.Document.8">
                  <p:embed/>
                  <p:pic>
                    <p:nvPicPr>
                      <p:cNvPr id="4" name="Содержимое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197207"/>
                        <a:ext cx="7137400" cy="540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0E9EC-D7B0-4EF2-A027-08E7AD18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сейсмических событий по типу (землетрясение, взрыв) и по магнитудам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Алтае-Саянская горная область , 2021 год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7603ED1-F285-45E6-B0D2-890A97AB3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073" y="2439785"/>
            <a:ext cx="10377243" cy="16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4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5C0166B-D132-404F-BC03-CD1F7BCAC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/>
              <a:t>Карта эпицентров землетрясений Алтае-Саянской области за 1997год.</a:t>
            </a:r>
          </a:p>
        </p:txBody>
      </p:sp>
      <p:pic>
        <p:nvPicPr>
          <p:cNvPr id="12291" name="Picture 3" descr="ris">
            <a:extLst>
              <a:ext uri="{FF2B5EF4-FFF2-40B4-BE49-F238E27FC236}">
                <a16:creationId xmlns:a16="http://schemas.microsoft.com/office/drawing/2014/main" id="{6E39B60D-020D-4D9C-B35A-D92E5F06DF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9" y="1600200"/>
            <a:ext cx="6359525" cy="44958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7D172-31C5-4459-9297-57841C96F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 землетрясений 2021г. 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1января по 30 ноября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A01AFA-6C0B-48B9-AFBC-B9E093EEE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5624"/>
            <a:ext cx="4667251" cy="4667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59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9C46A-ACFE-4F04-AFA5-4C2520DC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эпицентров землетрясений Алтае-Саянской горной области 2021г.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A4353D1-5F6A-4773-B607-03EA5677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-17" r="-14" b="-17"/>
          <a:stretch>
            <a:fillRect/>
          </a:stretch>
        </p:blipFill>
        <p:spPr bwMode="auto">
          <a:xfrm>
            <a:off x="2676698" y="1853738"/>
            <a:ext cx="6255435" cy="473669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708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CB947-9A17-492B-BD7D-22548AC9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 эпицентров землетрясений и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временная сеть станций 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Чуйско-Курайской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зоне в 2021 г.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4353F6-273F-4671-8B5F-55ABCD5BC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470" y="1825624"/>
            <a:ext cx="6818286" cy="4824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019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377FD-31B2-7F9B-04D5-4E29C172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2DD446-E173-EF58-6DF3-40E31A0D0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Чуйское землетрясение 2003 г., 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афтершоковым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процессом в эпицентральной области (десятки тысяч событий), сопровождалось ослаблением сейсмичности других структур Алтае-Саянской горной области.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афтершоковой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области сформировалась устойчивая структура активизированных разломов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Доминирование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афтершокового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процесса над сейсмичностью Алтая продолжалось до 2008 г. После 2009 г. началось формирование повышенной сейсмической активности в смежных геологических структурах, а после 2019 г. наиболее сейсмически активной структурой Алтая стала эпицентральная зона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Айгулакского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землетрясения.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2010 по 2021 гг. происходило значительное повышение сейсмической активности структур на удалениях 250-300 км от Чуйского землетрясения в разных направлениях от него. Сейсмически активизируются районы дальнего влияния крупного землетрясения на сейсмичность Алтая, и происходит это через 10-15 лет.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сейсмически активизированных структур в большинстве случаев нет информации о крупных землетрясениях в прошлом.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10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5EC42-811A-C323-74B6-23C897B5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0A4F4-4234-8F9E-3F80-7E706183B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FD6A00D-3BD2-4780-A4D5-407CE3AC1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Особенности сейсмического режима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93DF56E-84C4-4BBF-BC72-5E3128A01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000"/>
              <a:t>В сейсмическом режиме Алтае-Саянской горной области следует выделять фоновую сейсмичность и сейсмические активизации</a:t>
            </a:r>
          </a:p>
          <a:p>
            <a:r>
              <a:rPr lang="ru-RU" altLang="ru-RU" sz="2000"/>
              <a:t>Фоновая сейсмичность, хаотичная на первый взгляд, с течением времени упорядочивается в соответствии с блочной структурой Алтае-Саянского региона концентрируясь преимущественно в горном обрамлении впадин. Наблюдается стабильность во времени в организации фоновой сейсмичности, а также иерархия тектонических процессов по скорости проявления в сейсмичности.</a:t>
            </a:r>
          </a:p>
          <a:p>
            <a:r>
              <a:rPr lang="ru-RU" altLang="ru-RU" sz="2000"/>
              <a:t>Крупнейшие землетрясения Алтае-Саянской области формируют индивидуальный сейсмический процесс, характер которого зависит в большей степени от структурных условий возникновения землетрясений, чем от энергии главного толчка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7DA99-FFD2-4518-A057-04634B46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изучению сейсмичности Алтае-Саянской горной области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2152D-1FCF-42A3-84D1-2A77FB1D2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сети сейсмологических станций с постоянным увеличением числа станций, заменой аппаратуры на широкополосную с большим динамическим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диаппазоном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малыми собственными шумами.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составе сети станций сейсмологических полигонов с увеличенной представительностью и точностью регистрацию землетрясений. (Алтайский сейсмологический полигон, Полигон изучения наведённой сейсмичности в Кузбассе)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экспернименты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временными сетями станций в местах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процессов, в районах вероятного возникновения активизаций и в районах уточнения исходной сейсмичности для особо важных объектов строительства.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3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Сеть сейсмологических станций АСФ ФИЦ ЕГС РАН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2019 год ( 57 станций)</a:t>
            </a:r>
          </a:p>
        </p:txBody>
      </p:sp>
      <p:pic>
        <p:nvPicPr>
          <p:cNvPr id="1026" name="Picture 2" descr="F:\К юбилею\2019_АСФ юбиле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354" y="1600201"/>
            <a:ext cx="640129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D6CE8-160C-42EB-8D09-223F92AD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землетрясений Алтае-Саянской горной области после Чуйского землетрясения. </a:t>
            </a:r>
            <a:b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11:33 UTC 27 сентября 2003 г. по 31 декабря 2003 г.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2">
            <a:extLst>
              <a:ext uri="{FF2B5EF4-FFF2-40B4-BE49-F238E27FC236}">
                <a16:creationId xmlns:a16="http://schemas.microsoft.com/office/drawing/2014/main" id="{34605EEF-92EA-4FD4-B528-97936E321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26278" y="1933503"/>
            <a:ext cx="5939444" cy="4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3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516ED9E2-4F8F-49B8-BEEB-F070DCAC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/>
              <a:t>Карта плотности афтершоков Чуйского землетрясения</a:t>
            </a:r>
          </a:p>
        </p:txBody>
      </p:sp>
      <p:pic>
        <p:nvPicPr>
          <p:cNvPr id="41987" name="Picture 2" descr="C:\Локальный диск (D)\statj\монография2011\final\Pic4.jpg">
            <a:extLst>
              <a:ext uri="{FF2B5EF4-FFF2-40B4-BE49-F238E27FC236}">
                <a16:creationId xmlns:a16="http://schemas.microsoft.com/office/drawing/2014/main" id="{0D2A3B3C-7332-4889-B037-C18FE65DE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0850" y="1600201"/>
            <a:ext cx="6210300" cy="4525963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6">
            <a:extLst>
              <a:ext uri="{FF2B5EF4-FFF2-40B4-BE49-F238E27FC236}">
                <a16:creationId xmlns:a16="http://schemas.microsoft.com/office/drawing/2014/main" id="{C1F20E10-5B1D-4332-934E-58516FC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6FC0EA-84A8-49D2-9957-0D5BAF558E54}" type="slidenum">
              <a:rPr lang="ru-RU" altLang="ru-RU">
                <a:latin typeface="Arial" panose="020B0604020202020204" pitchFamily="34" charset="0"/>
              </a:rPr>
              <a:pPr/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E08C8375-7207-474E-A584-8620014D3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Сопоставление структуры афтершоковой области </a:t>
            </a:r>
          </a:p>
          <a:p>
            <a:pPr algn="ctr" eaLnBrk="1" hangingPunct="1">
              <a:defRPr/>
            </a:pPr>
            <a:r>
              <a:rPr lang="ru-RU" sz="20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сейсмодислокациями </a:t>
            </a:r>
            <a:r>
              <a:rPr lang="en-US" sz="20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</a:t>
            </a:r>
            <a:r>
              <a:rPr lang="ru-RU" sz="20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Рогожин и др., 2009</a:t>
            </a:r>
            <a:r>
              <a:rPr lang="en-US" sz="20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]</a:t>
            </a:r>
            <a:endParaRPr lang="ru-RU" sz="20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8" name="Picture 3" descr="detal_struct_izoline_rupture">
            <a:extLst>
              <a:ext uri="{FF2B5EF4-FFF2-40B4-BE49-F238E27FC236}">
                <a16:creationId xmlns:a16="http://schemas.microsoft.com/office/drawing/2014/main" id="{178B5321-2962-464B-B0DE-97BE566A15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827089"/>
            <a:ext cx="6481763" cy="5761037"/>
          </a:xfrm>
        </p:spPr>
      </p:pic>
      <p:pic>
        <p:nvPicPr>
          <p:cNvPr id="16389" name="Picture 4" descr="detal_struct_izoline_legend">
            <a:extLst>
              <a:ext uri="{FF2B5EF4-FFF2-40B4-BE49-F238E27FC236}">
                <a16:creationId xmlns:a16="http://schemas.microsoft.com/office/drawing/2014/main" id="{A801602F-514F-4FA2-8432-454C769C23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9676" y="1403351"/>
            <a:ext cx="1211263" cy="4525963"/>
          </a:xfr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D18B7B6-9443-4B77-8214-28FC0463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2DA8947-FAFE-4170-A8AB-C2F80628CF5E}" type="slidenum">
              <a:rPr lang="ru-RU" altLang="ru-RU">
                <a:latin typeface="Arial" panose="020B0604020202020204" pitchFamily="34" charset="0"/>
              </a:rPr>
              <a:pPr eaLnBrk="1" hangingPunct="1"/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21507" name="Picture 8" descr="detal_struct_elem_izoline">
            <a:extLst>
              <a:ext uri="{FF2B5EF4-FFF2-40B4-BE49-F238E27FC236}">
                <a16:creationId xmlns:a16="http://schemas.microsoft.com/office/drawing/2014/main" id="{1BC95C7E-E015-4B47-976E-AE7CFEA21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6264" y="1125538"/>
            <a:ext cx="8497887" cy="508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13" name="Rectangle 9">
            <a:extLst>
              <a:ext uri="{FF2B5EF4-FFF2-40B4-BE49-F238E27FC236}">
                <a16:creationId xmlns:a16="http://schemas.microsoft.com/office/drawing/2014/main" id="{16EE986D-4D67-4525-B9DA-C108A6D3D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451"/>
            <a:ext cx="91519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</a:t>
            </a:r>
            <a:r>
              <a:rPr lang="ru-RU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афтершоковой</a:t>
            </a: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области Чуйского землетрясения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 данным о положении афтершоков 2003-2009 гг.,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переопределенных методом двойных разностей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671</Words>
  <Application>Microsoft Office PowerPoint</Application>
  <PresentationFormat>Широкоэкранный</PresentationFormat>
  <Paragraphs>53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Document</vt:lpstr>
      <vt:lpstr>Эволюция сейсмичности Алтая после Чуйского землетрясения 2003 года </vt:lpstr>
      <vt:lpstr>Карта эпицентров землетрясений Алтае-Саянской области за 1997год.</vt:lpstr>
      <vt:lpstr>Особенности сейсмического режима</vt:lpstr>
      <vt:lpstr>Подходы к изучению сейсмичности Алтае-Саянской горной области</vt:lpstr>
      <vt:lpstr>Сеть сейсмологических станций АСФ ФИЦ ЕГС РАН  2019 год ( 57 станций)</vt:lpstr>
      <vt:lpstr>Карта землетрясений Алтае-Саянской горной области после Чуйского землетрясения.  С 11:33 UTC 27 сентября 2003 г. по 31 декабря 2003 г.  </vt:lpstr>
      <vt:lpstr>Карта плотности афтершоков Чуйского землетрясения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сейсмичности Чуйско-Курайской зоны</vt:lpstr>
      <vt:lpstr>Карта эпицентров землетрясений Алтая с 2010 по 2021 гг. </vt:lpstr>
      <vt:lpstr>Карта плотности землетрясений Алтая в 2010-2021 гг. </vt:lpstr>
      <vt:lpstr>Карта плотности сейсмической энергии в 2010-2021 гг. </vt:lpstr>
      <vt:lpstr>Карта крупных землетрясений Алтае-Саянской горной области с М ≥5 с 1736 по 2020 гг.</vt:lpstr>
      <vt:lpstr>Развитие во времени сейсмического процесса в Алтае-Саянской горной области с 1880 по 2020 гг. (землетрясения с М ≥ 5) </vt:lpstr>
      <vt:lpstr>Повторяемость землетрясений 2020г. </vt:lpstr>
      <vt:lpstr>Распределение сейсмических событий по типу (землетрясение, взрыв) и по магнитудам Алтае-Саянская горная область , 2021 год</vt:lpstr>
      <vt:lpstr>Повторяемость землетрясений 2021г.   С 1января по 30 ноября. </vt:lpstr>
      <vt:lpstr>Карта эпицентров землетрясений Алтае-Саянской горной области 2021г. </vt:lpstr>
      <vt:lpstr>Карта эпицентров землетрясений и  временная сеть станций в Чуйско-Курайской зоне в 2021 г. 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Эволюция сейсмичности Алтая после Чуйского землетрясения 2003 года </dc:title>
  <dc:creator>Alexander F. Emanov</dc:creator>
  <cp:lastModifiedBy>Alexander F. Emanov</cp:lastModifiedBy>
  <cp:revision>5</cp:revision>
  <dcterms:created xsi:type="dcterms:W3CDTF">2022-06-19T08:20:04Z</dcterms:created>
  <dcterms:modified xsi:type="dcterms:W3CDTF">2022-06-19T11:29:27Z</dcterms:modified>
</cp:coreProperties>
</file>