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2" r:id="rId6"/>
    <p:sldId id="265" r:id="rId7"/>
    <p:sldId id="273" r:id="rId8"/>
    <p:sldId id="258" r:id="rId9"/>
    <p:sldId id="267" r:id="rId10"/>
    <p:sldId id="264" r:id="rId11"/>
    <p:sldId id="276" r:id="rId12"/>
    <p:sldId id="269" r:id="rId13"/>
    <p:sldId id="275" r:id="rId14"/>
    <p:sldId id="262" r:id="rId15"/>
    <p:sldId id="277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>
        <p:scale>
          <a:sx n="62" d="100"/>
          <a:sy n="62" d="100"/>
        </p:scale>
        <p:origin x="-475" y="-29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8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7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ru-RU" smtClean="0"/>
              <a:t>02.08.2016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smtClean="0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scf.ru/project/21-17-0000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548680"/>
            <a:ext cx="11377264" cy="2562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О нестационарной реакции сыпучей среды на периодические сдвиговые </a:t>
            </a:r>
            <a:r>
              <a:rPr lang="ru-RU" dirty="0" smtClean="0"/>
              <a:t>деформации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3244" y="3689040"/>
            <a:ext cx="8458200" cy="601960"/>
          </a:xfrm>
        </p:spPr>
        <p:txBody>
          <a:bodyPr rtlCol="0"/>
          <a:lstStyle/>
          <a:p>
            <a:pPr algn="ctr"/>
            <a:r>
              <a:rPr lang="ru-RU" dirty="0"/>
              <a:t>В.П. Косых, С.В. </a:t>
            </a:r>
            <a:r>
              <a:rPr lang="ru-RU" dirty="0" err="1"/>
              <a:t>Лавриков</a:t>
            </a:r>
            <a:r>
              <a:rPr lang="ru-RU" dirty="0"/>
              <a:t>, А.Ф. </a:t>
            </a:r>
            <a:r>
              <a:rPr lang="ru-RU" dirty="0" err="1"/>
              <a:t>Ревуженко</a:t>
            </a:r>
            <a:endParaRPr lang="ru" dirty="0"/>
          </a:p>
        </p:txBody>
      </p:sp>
      <p:sp>
        <p:nvSpPr>
          <p:cNvPr id="4" name="TextBox 3"/>
          <p:cNvSpPr txBox="1"/>
          <p:nvPr/>
        </p:nvSpPr>
        <p:spPr>
          <a:xfrm>
            <a:off x="2494012" y="4437112"/>
            <a:ext cx="59766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ИГД СО РАН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8751" y="5949280"/>
            <a:ext cx="641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выполнено за счет гранта Российского научного фонда № 21-17-00008, </a:t>
            </a:r>
            <a:r>
              <a:rPr lang="ru-RU" dirty="0">
                <a:solidFill>
                  <a:srgbClr val="2222CC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https://rscf.ru/project/21-17-00008/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498872"/>
              </p:ext>
            </p:extLst>
          </p:nvPr>
        </p:nvGraphicFramePr>
        <p:xfrm>
          <a:off x="1845940" y="1445963"/>
          <a:ext cx="4127500" cy="509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lot" r:id="rId3" imgW="6181560" imgH="9237960" progId="Grapher.Document">
                  <p:embed/>
                </p:oleObj>
              </mc:Choice>
              <mc:Fallback>
                <p:oleObj name="Plot" r:id="rId3" imgW="6181560" imgH="923796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5940" y="1445963"/>
                        <a:ext cx="4127500" cy="5095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777903"/>
              </p:ext>
            </p:extLst>
          </p:nvPr>
        </p:nvGraphicFramePr>
        <p:xfrm>
          <a:off x="7174532" y="1551158"/>
          <a:ext cx="4368552" cy="488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lot" r:id="rId5" imgW="6154560" imgH="6888960" progId="Grapher.Document">
                  <p:embed/>
                </p:oleObj>
              </mc:Choice>
              <mc:Fallback>
                <p:oleObj name="Plot" r:id="rId5" imgW="6154560" imgH="688896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4532" y="1551158"/>
                        <a:ext cx="4368552" cy="4885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7828" y="116632"/>
            <a:ext cx="10801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/>
              <a:t>Зависимость максимальных напряжений от числа циклов </a:t>
            </a:r>
            <a:r>
              <a:rPr lang="ru-RU" sz="3600" dirty="0" err="1" smtClean="0"/>
              <a:t>нагружения</a:t>
            </a:r>
            <a:r>
              <a:rPr lang="ru-RU" sz="3600" dirty="0" smtClean="0"/>
              <a:t> при </a:t>
            </a:r>
            <a:r>
              <a:rPr lang="ru-RU" sz="3600" dirty="0" smtClean="0">
                <a:sym typeface="Symbol" panose="05050102010706020507" pitchFamily="18" charset="2"/>
              </a:rPr>
              <a:t>=2.5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495012" y="6459510"/>
            <a:ext cx="635475" cy="365125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5980" y="404664"/>
            <a:ext cx="3810000" cy="648072"/>
          </a:xfrm>
        </p:spPr>
        <p:txBody>
          <a:bodyPr rtlCol="0"/>
          <a:lstStyle/>
          <a:p>
            <a:pPr rtl="0"/>
            <a:r>
              <a:rPr lang="ru" sz="3600" dirty="0" smtClean="0"/>
              <a:t>Выводы</a:t>
            </a:r>
            <a:endParaRPr lang="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5860" y="1196752"/>
            <a:ext cx="10369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Установлено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что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значение максимальных нормальных напряжений 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сыпучем материале,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многократных циклических сдвигах, колеблется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амплитудой, достигающей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5%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относительно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их средней величины.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Процесс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изменения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максимальных напряжений при циклических сдвигах обладает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«памятью» и имеет фрактальный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характер.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Полученный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дает основание считать, что длительные слабые периодические воздействия в других ситуациях, как и в описанных выше опытах, также дают непериодические реакции. </a:t>
            </a:r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1884" y="2780928"/>
            <a:ext cx="10022904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054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41884" y="692696"/>
            <a:ext cx="9913167" cy="576064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Введение</a:t>
            </a:r>
            <a:r>
              <a:rPr lang="ru-RU" sz="2800" dirty="0" smtClean="0"/>
              <a:t>	</a:t>
            </a:r>
          </a:p>
          <a:p>
            <a:pPr marL="0" indent="0" algn="just">
              <a:buNone/>
            </a:pPr>
            <a:r>
              <a:rPr lang="ru-RU" sz="2800" dirty="0" smtClean="0"/>
              <a:t>Обычно </a:t>
            </a:r>
            <a:r>
              <a:rPr lang="ru-RU" sz="2800" dirty="0"/>
              <a:t>считается, </a:t>
            </a:r>
            <a:r>
              <a:rPr lang="ru-RU" sz="2800" dirty="0" smtClean="0"/>
              <a:t>что</a:t>
            </a:r>
            <a:r>
              <a:rPr lang="en-US" sz="2800" dirty="0" smtClean="0"/>
              <a:t> </a:t>
            </a:r>
            <a:r>
              <a:rPr lang="ru-RU" sz="2800" dirty="0" smtClean="0"/>
              <a:t>при циклическом сдвиге </a:t>
            </a:r>
            <a:r>
              <a:rPr lang="ru-RU" sz="2800" dirty="0"/>
              <a:t>за 30 – 50 циклов </a:t>
            </a:r>
            <a:r>
              <a:rPr lang="ru-RU" sz="2800" dirty="0" smtClean="0"/>
              <a:t>сыпучий </a:t>
            </a:r>
            <a:r>
              <a:rPr lang="ru-RU" sz="2800" dirty="0"/>
              <a:t>материал переходит в стационарное состояние и диаграммы напряжений и </a:t>
            </a:r>
            <a:r>
              <a:rPr lang="ru-RU" sz="2800" dirty="0" err="1"/>
              <a:t>дилатансии</a:t>
            </a:r>
            <a:r>
              <a:rPr lang="ru-RU" sz="2800" dirty="0"/>
              <a:t> становятся </a:t>
            </a:r>
            <a:r>
              <a:rPr lang="ru-RU" sz="2800" dirty="0" smtClean="0"/>
              <a:t>периодическими. Однако</a:t>
            </a:r>
            <a:r>
              <a:rPr lang="ru-RU" sz="2800" dirty="0"/>
              <a:t>, результаты полученные </a:t>
            </a:r>
            <a:r>
              <a:rPr lang="ru-RU" sz="2800" dirty="0" smtClean="0"/>
              <a:t>при исследовании влияния длительных слабых </a:t>
            </a:r>
            <a:r>
              <a:rPr lang="ru-RU" sz="2800" dirty="0"/>
              <a:t>динамическим </a:t>
            </a:r>
            <a:r>
              <a:rPr lang="ru-RU" sz="2800" dirty="0" smtClean="0"/>
              <a:t>воздействий </a:t>
            </a:r>
            <a:r>
              <a:rPr lang="ru-RU" sz="2800" dirty="0"/>
              <a:t>на </a:t>
            </a:r>
            <a:r>
              <a:rPr lang="ru-RU" sz="2800" dirty="0" err="1"/>
              <a:t>геосреду</a:t>
            </a:r>
            <a:r>
              <a:rPr lang="ru-RU" sz="2800" dirty="0"/>
              <a:t> дают основание предположить существование отклонений в стационарности </a:t>
            </a:r>
            <a:r>
              <a:rPr lang="ru-RU" sz="2800" dirty="0" smtClean="0"/>
              <a:t>диаграмм. </a:t>
            </a:r>
          </a:p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dirty="0" smtClean="0"/>
              <a:t>В </a:t>
            </a:r>
            <a:r>
              <a:rPr lang="ru-RU" sz="2800" dirty="0"/>
              <a:t>представленной работе были проделаны опыты, в которых число циклов </a:t>
            </a:r>
            <a:r>
              <a:rPr lang="ru-RU" sz="2800" dirty="0" smtClean="0"/>
              <a:t>сдвиговых деформаций </a:t>
            </a:r>
            <a:r>
              <a:rPr lang="ru-RU" sz="2800" dirty="0"/>
              <a:t>уже после достигнутого «стационарного состояния» составляло </a:t>
            </a:r>
            <a:r>
              <a:rPr lang="ru-RU" sz="2800" dirty="0" smtClean="0"/>
              <a:t>десятки тысяч.</a:t>
            </a:r>
            <a:endParaRPr lang="en-US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004" y="6270773"/>
            <a:ext cx="563467" cy="365125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dirty="0" smtClean="0"/>
              <a:t>Влияние слабых динамических воздействий на эволюцию напряжений в сыпучей среде</a:t>
            </a:r>
            <a:endParaRPr lang="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4572" y="2294350"/>
            <a:ext cx="4023320" cy="3342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2276872"/>
            <a:ext cx="5071151" cy="334295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95012" y="6379922"/>
            <a:ext cx="491459" cy="365125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 rtlCol="0"/>
          <a:lstStyle/>
          <a:p>
            <a:pPr algn="ctr" rtl="0"/>
            <a:r>
              <a:rPr lang="ru" dirty="0" smtClean="0"/>
              <a:t>Показатели Херста</a:t>
            </a:r>
            <a:endParaRPr lang="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09" y="1700808"/>
            <a:ext cx="8473007" cy="39091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38028" y="580971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Зависимость нормированного размаха давления от ширины интервала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(числа ударов): а – первый датчик; б - второй 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67020" y="6381328"/>
            <a:ext cx="491459" cy="385017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60648"/>
            <a:ext cx="8991599" cy="722908"/>
          </a:xfrm>
        </p:spPr>
        <p:txBody>
          <a:bodyPr rtlCol="0">
            <a:normAutofit/>
          </a:bodyPr>
          <a:lstStyle/>
          <a:p>
            <a:pPr algn="ctr"/>
            <a:r>
              <a:rPr lang="ru-RU" sz="3600" dirty="0" smtClean="0"/>
              <a:t>Прибор простого сдвига</a:t>
            </a:r>
            <a:endParaRPr lang="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5980" y="6104811"/>
            <a:ext cx="6984776" cy="418821"/>
          </a:xfrm>
        </p:spPr>
        <p:txBody>
          <a:bodyPr rtlCol="0">
            <a:noAutofit/>
          </a:bodyPr>
          <a:lstStyle/>
          <a:p>
            <a:r>
              <a:rPr lang="ru-RU" dirty="0" smtClean="0"/>
              <a:t>размеры </a:t>
            </a:r>
            <a:r>
              <a:rPr lang="ru-RU" dirty="0"/>
              <a:t>камеры </a:t>
            </a:r>
            <a:r>
              <a:rPr lang="ru-RU" dirty="0" err="1" smtClean="0"/>
              <a:t>нагружения</a:t>
            </a:r>
            <a:r>
              <a:rPr lang="ru-RU" dirty="0" smtClean="0"/>
              <a:t> – 90</a:t>
            </a:r>
            <a:r>
              <a:rPr lang="ru-RU" dirty="0">
                <a:sym typeface="Symbol" panose="05050102010706020507" pitchFamily="18" charset="2"/>
              </a:rPr>
              <a:t></a:t>
            </a:r>
            <a:r>
              <a:rPr lang="ru-RU" dirty="0"/>
              <a:t>90×130 мм.</a:t>
            </a:r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060848"/>
            <a:ext cx="3628977" cy="36140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64" y="2095579"/>
            <a:ext cx="3096344" cy="3614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893" y="1206225"/>
            <a:ext cx="32689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Схема прибора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30416" y="1206225"/>
            <a:ext cx="39604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Измерительное устройство</a:t>
            </a:r>
            <a:endParaRPr lang="ru-RU" sz="24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639028" y="6465140"/>
            <a:ext cx="347443" cy="365125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0643" y="188640"/>
            <a:ext cx="7007514" cy="903312"/>
          </a:xfrm>
        </p:spPr>
        <p:txBody>
          <a:bodyPr rtlCol="0"/>
          <a:lstStyle/>
          <a:p>
            <a:pPr algn="ctr"/>
            <a:r>
              <a:rPr lang="ru-RU" dirty="0"/>
              <a:t>ПРИБОР ПРОСТОГО </a:t>
            </a:r>
            <a:r>
              <a:rPr lang="ru-RU" dirty="0" smtClean="0"/>
              <a:t>СДВИГА</a:t>
            </a:r>
            <a:endParaRPr lang="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628800"/>
            <a:ext cx="4700587" cy="4513758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34372" y="1261761"/>
            <a:ext cx="5904656" cy="5247835"/>
          </a:xfrm>
        </p:spPr>
        <p:txBody>
          <a:bodyPr rtlCol="0">
            <a:noAutofit/>
          </a:bodyPr>
          <a:lstStyle/>
          <a:p>
            <a:pPr algn="just"/>
            <a:r>
              <a:rPr lang="ru-RU" sz="2400" dirty="0" smtClean="0"/>
              <a:t>Опыты проводили на кварцевом песке </a:t>
            </a:r>
            <a:r>
              <a:rPr lang="ru-RU" sz="2400" dirty="0"/>
              <a:t>со средним размером частиц 0.8 мм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Высота </a:t>
            </a:r>
            <a:r>
              <a:rPr lang="ru-RU" sz="2400" dirty="0"/>
              <a:t>засыпки материала составляла 120 мм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 smtClean="0"/>
              <a:t>Нагружение</a:t>
            </a:r>
            <a:r>
              <a:rPr lang="ru-RU" sz="2400" dirty="0" smtClean="0"/>
              <a:t> заключалось </a:t>
            </a:r>
            <a:r>
              <a:rPr lang="ru-RU" sz="2400" dirty="0"/>
              <a:t>в циклических сдвигах камеры относительно центрального положения на </a:t>
            </a:r>
            <a:r>
              <a:rPr lang="ru-RU" sz="2400" dirty="0" smtClean="0"/>
              <a:t>угол </a:t>
            </a:r>
            <a:r>
              <a:rPr lang="ru-RU" sz="2400" dirty="0">
                <a:sym typeface="Symbol" panose="05050102010706020507" pitchFamily="18" charset="2"/>
              </a:rPr>
              <a:t></a:t>
            </a:r>
            <a:r>
              <a:rPr lang="ru-RU" sz="2400" dirty="0" smtClean="0">
                <a:sym typeface="Symbol" panose="05050102010706020507" pitchFamily="18" charset="2"/>
              </a:rPr>
              <a:t>0.8</a:t>
            </a:r>
            <a:r>
              <a:rPr lang="ru-RU" sz="2400" dirty="0" smtClean="0"/>
              <a:t> и </a:t>
            </a:r>
            <a:r>
              <a:rPr lang="ru-RU" sz="2400" dirty="0" smtClean="0">
                <a:sym typeface="Symbol" panose="05050102010706020507" pitchFamily="18" charset="2"/>
              </a:rPr>
              <a:t></a:t>
            </a:r>
            <a:r>
              <a:rPr lang="ru-RU" sz="2400" dirty="0"/>
              <a:t>2.5</a:t>
            </a:r>
            <a:r>
              <a:rPr lang="ru-RU" sz="2400" dirty="0" smtClean="0">
                <a:sym typeface="Symbol" panose="05050102010706020507" pitchFamily="18" charset="2"/>
              </a:rPr>
              <a:t></a:t>
            </a:r>
          </a:p>
          <a:p>
            <a:pPr algn="just"/>
            <a:r>
              <a:rPr lang="ru-RU" sz="2400" dirty="0" smtClean="0"/>
              <a:t>Скорость </a:t>
            </a:r>
            <a:r>
              <a:rPr lang="ru-RU" sz="2400" dirty="0" err="1" smtClean="0"/>
              <a:t>нагружения</a:t>
            </a:r>
            <a:r>
              <a:rPr lang="ru-RU" sz="2400" dirty="0" smtClean="0"/>
              <a:t> составляла 0.5 – 1 </a:t>
            </a:r>
            <a:r>
              <a:rPr lang="ru-RU" sz="2400" dirty="0" smtClean="0">
                <a:sym typeface="Symbol" panose="05050102010706020507" pitchFamily="18" charset="2"/>
              </a:rPr>
              <a:t></a:t>
            </a:r>
            <a:r>
              <a:rPr lang="ru-RU" sz="2400" dirty="0"/>
              <a:t>/сек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Измерялись усилие сдвига, угол сдвига, высота образца  нормальные напряжения в образце.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639028" y="6381328"/>
            <a:ext cx="419451" cy="365125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10206979" cy="671736"/>
          </a:xfrm>
        </p:spPr>
        <p:txBody>
          <a:bodyPr rtlCol="0">
            <a:noAutofit/>
          </a:bodyPr>
          <a:lstStyle/>
          <a:p>
            <a:pPr algn="r" rtl="0"/>
            <a:r>
              <a:rPr lang="ru-RU" dirty="0" smtClean="0"/>
              <a:t>Первичные диаграммы измеряемых параметров</a:t>
            </a:r>
            <a:endParaRPr lang="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71599"/>
              </p:ext>
            </p:extLst>
          </p:nvPr>
        </p:nvGraphicFramePr>
        <p:xfrm>
          <a:off x="6814492" y="1916832"/>
          <a:ext cx="4686300" cy="473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Plot" r:id="rId3" imgW="7020000" imgH="8170200" progId="Grapher.Document">
                  <p:embed/>
                </p:oleObj>
              </mc:Choice>
              <mc:Fallback>
                <p:oleObj name="Plot" r:id="rId3" imgW="7020000" imgH="817020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4492" y="1916832"/>
                        <a:ext cx="4686300" cy="4730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39349"/>
              </p:ext>
            </p:extLst>
          </p:nvPr>
        </p:nvGraphicFramePr>
        <p:xfrm>
          <a:off x="1773932" y="1916832"/>
          <a:ext cx="4591050" cy="473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Plot" r:id="rId5" imgW="6877080" imgH="8170200" progId="Grapher.Document">
                  <p:embed/>
                </p:oleObj>
              </mc:Choice>
              <mc:Fallback>
                <p:oleObj name="Plot" r:id="rId5" imgW="6877080" imgH="817020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3932" y="1916832"/>
                        <a:ext cx="4591050" cy="4730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4012" y="1268641"/>
            <a:ext cx="33123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/>
              <a:t>Начало опыта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58509" y="1268641"/>
            <a:ext cx="454228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/>
              <a:t>Установившаяся стадия</a:t>
            </a: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740576" y="6464825"/>
            <a:ext cx="419451" cy="365125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3852" y="188640"/>
            <a:ext cx="10454951" cy="16085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Зависимости сдвиговых усилий и нормальных напряжений от угла и числа циклов </a:t>
            </a:r>
            <a:r>
              <a:rPr lang="ru-RU" sz="3600" dirty="0" err="1" smtClean="0"/>
              <a:t>нагружения</a:t>
            </a:r>
            <a:r>
              <a:rPr lang="ru-RU" sz="3600" dirty="0" smtClean="0"/>
              <a:t> (начало опыта)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988840"/>
            <a:ext cx="7920880" cy="45186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40034" y="6492875"/>
            <a:ext cx="419451" cy="365125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047806"/>
              </p:ext>
            </p:extLst>
          </p:nvPr>
        </p:nvGraphicFramePr>
        <p:xfrm>
          <a:off x="6814492" y="2276872"/>
          <a:ext cx="3786257" cy="37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lot" r:id="rId3" imgW="6153120" imgH="6883200" progId="Grapher.Document">
                  <p:embed/>
                </p:oleObj>
              </mc:Choice>
              <mc:Fallback>
                <p:oleObj name="Plot" r:id="rId3" imgW="6153120" imgH="688320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4492" y="2276872"/>
                        <a:ext cx="3786257" cy="379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91509"/>
              </p:ext>
            </p:extLst>
          </p:nvPr>
        </p:nvGraphicFramePr>
        <p:xfrm>
          <a:off x="1197868" y="1412776"/>
          <a:ext cx="4114800" cy="503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lot" r:id="rId5" imgW="6162840" imgH="9495360" progId="Grapher.Document">
                  <p:embed/>
                </p:oleObj>
              </mc:Choice>
              <mc:Fallback>
                <p:oleObj name="Plot" r:id="rId5" imgW="6162840" imgH="949536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868" y="1412776"/>
                        <a:ext cx="4114800" cy="5034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7828" y="116632"/>
            <a:ext cx="10801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/>
              <a:t>Зависимость максимальных напряжений от числа циклов </a:t>
            </a:r>
            <a:r>
              <a:rPr lang="ru-RU" sz="3600" dirty="0" err="1" smtClean="0"/>
              <a:t>нагружения</a:t>
            </a:r>
            <a:r>
              <a:rPr lang="ru-RU" sz="3600" dirty="0" smtClean="0"/>
              <a:t> при </a:t>
            </a:r>
            <a:r>
              <a:rPr lang="ru-RU" sz="3600" dirty="0" smtClean="0">
                <a:sym typeface="Symbol" panose="05050102010706020507" pitchFamily="18" charset="2"/>
              </a:rPr>
              <a:t>=0.8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748661" y="6422844"/>
            <a:ext cx="419451" cy="365125"/>
          </a:xfrm>
        </p:spPr>
        <p:txBody>
          <a:bodyPr/>
          <a:lstStyle/>
          <a:p>
            <a:pPr rtl="0"/>
            <a:fld id="{81FEFA0A-2F20-4B60-98C6-5FFDA469AA1C}" type="slidenum">
              <a:rPr lang="en-US" sz="2400" smtClean="0"/>
              <a:pPr rtl="0"/>
              <a:t>9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http://purl.org/dc/terms/"/>
    <ds:schemaRef ds:uri="4873beb7-5857-4685-be1f-d57550cc96cc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2032</TotalTime>
  <Words>292</Words>
  <Application>Microsoft Office PowerPoint</Application>
  <PresentationFormat>Произвольный</PresentationFormat>
  <Paragraphs>44</Paragraphs>
  <Slides>12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Безмятежность 16 х 9</vt:lpstr>
      <vt:lpstr>Plot</vt:lpstr>
      <vt:lpstr>О нестационарной реакции сыпучей среды на периодические сдвиговые деформации</vt:lpstr>
      <vt:lpstr>Презентация PowerPoint</vt:lpstr>
      <vt:lpstr>Влияние слабых динамических воздействий на эволюцию напряжений в сыпучей среде</vt:lpstr>
      <vt:lpstr>Показатели Херста</vt:lpstr>
      <vt:lpstr>Прибор простого сдвига</vt:lpstr>
      <vt:lpstr>ПРИБОР ПРОСТОГО СДВИГА</vt:lpstr>
      <vt:lpstr>Первичные диаграммы измеряемых параметров</vt:lpstr>
      <vt:lpstr>Зависимости сдвиговых усилий и нормальных напряжений от угла и числа циклов нагружения (начало опыта)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нестационарной реакции сыпучей среды на периодические сдвиговые деформации</dc:title>
  <dc:creator>Владимир П. Косых</dc:creator>
  <cp:lastModifiedBy>Пользователь Windows</cp:lastModifiedBy>
  <cp:revision>44</cp:revision>
  <dcterms:created xsi:type="dcterms:W3CDTF">2022-06-02T03:01:53Z</dcterms:created>
  <dcterms:modified xsi:type="dcterms:W3CDTF">2022-07-01T03:34:24Z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