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65" r:id="rId4"/>
    <p:sldId id="264" r:id="rId5"/>
    <p:sldId id="266" r:id="rId6"/>
    <p:sldId id="267" r:id="rId7"/>
    <p:sldId id="262" r:id="rId8"/>
    <p:sldId id="261" r:id="rId9"/>
    <p:sldId id="271" r:id="rId10"/>
    <p:sldId id="259" r:id="rId11"/>
    <p:sldId id="268" r:id="rId12"/>
    <p:sldId id="269" r:id="rId13"/>
    <p:sldId id="270" r:id="rId14"/>
    <p:sldId id="257" r:id="rId15"/>
    <p:sldId id="258" r:id="rId16"/>
    <p:sldId id="272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470" y="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2934657868573556E-2"/>
          <c:y val="4.7196682891653165E-2"/>
          <c:w val="0.71270095933885647"/>
          <c:h val="0.81913327626907639"/>
        </c:manualLayout>
      </c:layout>
      <c:lineChart>
        <c:grouping val="standard"/>
        <c:varyColors val="0"/>
        <c:ser>
          <c:idx val="0"/>
          <c:order val="0"/>
          <c:tx>
            <c:strRef>
              <c:f>Суммарный!$V$11</c:f>
              <c:strCache>
                <c:ptCount val="1"/>
                <c:pt idx="0">
                  <c:v>5(86)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Суммарный!$W$5:$AE$5</c:f>
              <c:strCache>
                <c:ptCount val="9"/>
                <c:pt idx="0">
                  <c:v>&lt;0.001</c:v>
                </c:pt>
                <c:pt idx="1">
                  <c:v>&lt;0.002</c:v>
                </c:pt>
                <c:pt idx="2">
                  <c:v>&lt;0.005</c:v>
                </c:pt>
                <c:pt idx="3">
                  <c:v>&lt;0.01</c:v>
                </c:pt>
                <c:pt idx="4">
                  <c:v>&lt;0.05</c:v>
                </c:pt>
                <c:pt idx="5">
                  <c:v>&lt;0.1</c:v>
                </c:pt>
                <c:pt idx="6">
                  <c:v>&lt;0.25</c:v>
                </c:pt>
                <c:pt idx="7">
                  <c:v>&lt;0.5</c:v>
                </c:pt>
                <c:pt idx="8">
                  <c:v>&lt;1.0</c:v>
                </c:pt>
              </c:strCache>
            </c:strRef>
          </c:cat>
          <c:val>
            <c:numRef>
              <c:f>Суммарный!$W$11:$AE$11</c:f>
              <c:numCache>
                <c:formatCode>General</c:formatCode>
                <c:ptCount val="9"/>
                <c:pt idx="0">
                  <c:v>20</c:v>
                </c:pt>
                <c:pt idx="1">
                  <c:v>23.4</c:v>
                </c:pt>
                <c:pt idx="2">
                  <c:v>41.2</c:v>
                </c:pt>
                <c:pt idx="3">
                  <c:v>59.6</c:v>
                </c:pt>
                <c:pt idx="4">
                  <c:v>93.1</c:v>
                </c:pt>
                <c:pt idx="5">
                  <c:v>98.6</c:v>
                </c:pt>
                <c:pt idx="6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675-4C70-94FE-95688D53DFC6}"/>
            </c:ext>
          </c:extLst>
        </c:ser>
        <c:ser>
          <c:idx val="1"/>
          <c:order val="1"/>
          <c:tx>
            <c:strRef>
              <c:f>Суммарный!$V$12</c:f>
              <c:strCache>
                <c:ptCount val="1"/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Суммарный!$W$5:$AE$5</c:f>
              <c:strCache>
                <c:ptCount val="9"/>
                <c:pt idx="0">
                  <c:v>&lt;0.001</c:v>
                </c:pt>
                <c:pt idx="1">
                  <c:v>&lt;0.002</c:v>
                </c:pt>
                <c:pt idx="2">
                  <c:v>&lt;0.005</c:v>
                </c:pt>
                <c:pt idx="3">
                  <c:v>&lt;0.01</c:v>
                </c:pt>
                <c:pt idx="4">
                  <c:v>&lt;0.05</c:v>
                </c:pt>
                <c:pt idx="5">
                  <c:v>&lt;0.1</c:v>
                </c:pt>
                <c:pt idx="6">
                  <c:v>&lt;0.25</c:v>
                </c:pt>
                <c:pt idx="7">
                  <c:v>&lt;0.5</c:v>
                </c:pt>
                <c:pt idx="8">
                  <c:v>&lt;1.0</c:v>
                </c:pt>
              </c:strCache>
            </c:strRef>
          </c:cat>
          <c:val>
            <c:numRef>
              <c:f>Суммарный!$W$12:$AE$12</c:f>
              <c:numCache>
                <c:formatCode>General</c:formatCode>
                <c:ptCount val="9"/>
                <c:pt idx="0">
                  <c:v>54.7</c:v>
                </c:pt>
                <c:pt idx="1">
                  <c:v>59.1</c:v>
                </c:pt>
                <c:pt idx="2">
                  <c:v>68.599999999999994</c:v>
                </c:pt>
                <c:pt idx="3">
                  <c:v>75.8</c:v>
                </c:pt>
                <c:pt idx="4">
                  <c:v>86.899999999999991</c:v>
                </c:pt>
                <c:pt idx="5">
                  <c:v>97.8</c:v>
                </c:pt>
                <c:pt idx="6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675-4C70-94FE-95688D53DFC6}"/>
            </c:ext>
          </c:extLst>
        </c:ser>
        <c:ser>
          <c:idx val="2"/>
          <c:order val="2"/>
          <c:tx>
            <c:strRef>
              <c:f>Суммарный!$V$13</c:f>
              <c:strCache>
                <c:ptCount val="1"/>
                <c:pt idx="0">
                  <c:v>9(86)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Суммарный!$W$5:$AE$5</c:f>
              <c:strCache>
                <c:ptCount val="9"/>
                <c:pt idx="0">
                  <c:v>&lt;0.001</c:v>
                </c:pt>
                <c:pt idx="1">
                  <c:v>&lt;0.002</c:v>
                </c:pt>
                <c:pt idx="2">
                  <c:v>&lt;0.005</c:v>
                </c:pt>
                <c:pt idx="3">
                  <c:v>&lt;0.01</c:v>
                </c:pt>
                <c:pt idx="4">
                  <c:v>&lt;0.05</c:v>
                </c:pt>
                <c:pt idx="5">
                  <c:v>&lt;0.1</c:v>
                </c:pt>
                <c:pt idx="6">
                  <c:v>&lt;0.25</c:v>
                </c:pt>
                <c:pt idx="7">
                  <c:v>&lt;0.5</c:v>
                </c:pt>
                <c:pt idx="8">
                  <c:v>&lt;1.0</c:v>
                </c:pt>
              </c:strCache>
            </c:strRef>
          </c:cat>
          <c:val>
            <c:numRef>
              <c:f>Суммарный!$W$13:$AE$13</c:f>
              <c:numCache>
                <c:formatCode>General</c:formatCode>
                <c:ptCount val="9"/>
                <c:pt idx="0">
                  <c:v>12.7</c:v>
                </c:pt>
                <c:pt idx="1">
                  <c:v>14</c:v>
                </c:pt>
                <c:pt idx="2">
                  <c:v>26.2</c:v>
                </c:pt>
                <c:pt idx="3">
                  <c:v>43.5</c:v>
                </c:pt>
                <c:pt idx="4">
                  <c:v>62</c:v>
                </c:pt>
                <c:pt idx="5">
                  <c:v>68.900000000000006</c:v>
                </c:pt>
                <c:pt idx="6">
                  <c:v>84.100000000000009</c:v>
                </c:pt>
                <c:pt idx="7">
                  <c:v>95.800000000000011</c:v>
                </c:pt>
                <c:pt idx="8">
                  <c:v>100.00000000000001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675-4C70-94FE-95688D53DFC6}"/>
            </c:ext>
          </c:extLst>
        </c:ser>
        <c:ser>
          <c:idx val="3"/>
          <c:order val="3"/>
          <c:tx>
            <c:strRef>
              <c:f>Суммарный!$V$14</c:f>
              <c:strCache>
                <c:ptCount val="1"/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Суммарный!$W$5:$AE$5</c:f>
              <c:strCache>
                <c:ptCount val="9"/>
                <c:pt idx="0">
                  <c:v>&lt;0.001</c:v>
                </c:pt>
                <c:pt idx="1">
                  <c:v>&lt;0.002</c:v>
                </c:pt>
                <c:pt idx="2">
                  <c:v>&lt;0.005</c:v>
                </c:pt>
                <c:pt idx="3">
                  <c:v>&lt;0.01</c:v>
                </c:pt>
                <c:pt idx="4">
                  <c:v>&lt;0.05</c:v>
                </c:pt>
                <c:pt idx="5">
                  <c:v>&lt;0.1</c:v>
                </c:pt>
                <c:pt idx="6">
                  <c:v>&lt;0.25</c:v>
                </c:pt>
                <c:pt idx="7">
                  <c:v>&lt;0.5</c:v>
                </c:pt>
                <c:pt idx="8">
                  <c:v>&lt;1.0</c:v>
                </c:pt>
              </c:strCache>
            </c:strRef>
          </c:cat>
          <c:val>
            <c:numRef>
              <c:f>Суммарный!$W$14:$AE$14</c:f>
              <c:numCache>
                <c:formatCode>General</c:formatCode>
                <c:ptCount val="9"/>
                <c:pt idx="0">
                  <c:v>27</c:v>
                </c:pt>
                <c:pt idx="1">
                  <c:v>28.6</c:v>
                </c:pt>
                <c:pt idx="2">
                  <c:v>33.1</c:v>
                </c:pt>
                <c:pt idx="3">
                  <c:v>40.6</c:v>
                </c:pt>
                <c:pt idx="4">
                  <c:v>55.1</c:v>
                </c:pt>
                <c:pt idx="5">
                  <c:v>64.3</c:v>
                </c:pt>
                <c:pt idx="6">
                  <c:v>78.8</c:v>
                </c:pt>
                <c:pt idx="7">
                  <c:v>91.5</c:v>
                </c:pt>
                <c:pt idx="8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675-4C70-94FE-95688D53DF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96289856"/>
        <c:axId val="496280704"/>
      </c:lineChart>
      <c:catAx>
        <c:axId val="496289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pPr>
            <a:endParaRPr lang="ru-RU"/>
          </a:p>
        </c:txPr>
        <c:crossAx val="496280704"/>
        <c:crosses val="autoZero"/>
        <c:auto val="1"/>
        <c:lblAlgn val="ctr"/>
        <c:lblOffset val="100"/>
        <c:noMultiLvlLbl val="0"/>
      </c:catAx>
      <c:valAx>
        <c:axId val="496280704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96289856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76704554978427752"/>
          <c:y val="0.33140943255593636"/>
          <c:w val="0.23295445021572248"/>
          <c:h val="0.305349698027250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692825896762905E-2"/>
          <c:y val="7.3912583843686194E-2"/>
          <c:w val="0.58943178141276231"/>
          <c:h val="0.78165099154272377"/>
        </c:manualLayout>
      </c:layout>
      <c:lineChart>
        <c:grouping val="standard"/>
        <c:varyColors val="0"/>
        <c:ser>
          <c:idx val="0"/>
          <c:order val="0"/>
          <c:tx>
            <c:strRef>
              <c:f>Лист1!$T$5</c:f>
              <c:strCache>
                <c:ptCount val="1"/>
                <c:pt idx="0">
                  <c:v>Kokom.1-м/а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Лист1!$U$1:$AC$1</c:f>
              <c:strCache>
                <c:ptCount val="9"/>
                <c:pt idx="0">
                  <c:v>&lt;0.001</c:v>
                </c:pt>
                <c:pt idx="1">
                  <c:v>&lt;0.002</c:v>
                </c:pt>
                <c:pt idx="2">
                  <c:v>&lt;0.005</c:v>
                </c:pt>
                <c:pt idx="3">
                  <c:v>&lt;0.01</c:v>
                </c:pt>
                <c:pt idx="4">
                  <c:v>&lt;0.05</c:v>
                </c:pt>
                <c:pt idx="5">
                  <c:v>&lt;0.1</c:v>
                </c:pt>
                <c:pt idx="6">
                  <c:v>&lt;0.25</c:v>
                </c:pt>
                <c:pt idx="7">
                  <c:v>&lt;0.5</c:v>
                </c:pt>
                <c:pt idx="8">
                  <c:v>&lt;1.0</c:v>
                </c:pt>
              </c:strCache>
            </c:strRef>
          </c:cat>
          <c:val>
            <c:numRef>
              <c:f>Лист1!$U$5:$AC$5</c:f>
              <c:numCache>
                <c:formatCode>0.00</c:formatCode>
                <c:ptCount val="9"/>
                <c:pt idx="0">
                  <c:v>1.6</c:v>
                </c:pt>
                <c:pt idx="1">
                  <c:v>2</c:v>
                </c:pt>
                <c:pt idx="2">
                  <c:v>4.4000000000000004</c:v>
                </c:pt>
                <c:pt idx="3">
                  <c:v>7.1000000000000005</c:v>
                </c:pt>
                <c:pt idx="4">
                  <c:v>24.200000000000003</c:v>
                </c:pt>
                <c:pt idx="5">
                  <c:v>32.6</c:v>
                </c:pt>
                <c:pt idx="6">
                  <c:v>60.2</c:v>
                </c:pt>
                <c:pt idx="7">
                  <c:v>88.1</c:v>
                </c:pt>
                <c:pt idx="8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34D-4E75-9AC1-D2EEB82A65B4}"/>
            </c:ext>
          </c:extLst>
        </c:ser>
        <c:ser>
          <c:idx val="1"/>
          <c:order val="1"/>
          <c:tx>
            <c:strRef>
              <c:f>Лист1!$T$6</c:f>
              <c:strCache>
                <c:ptCount val="1"/>
                <c:pt idx="0">
                  <c:v>Kokom.1-м/д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Лист1!$U$1:$AC$1</c:f>
              <c:strCache>
                <c:ptCount val="9"/>
                <c:pt idx="0">
                  <c:v>&lt;0.001</c:v>
                </c:pt>
                <c:pt idx="1">
                  <c:v>&lt;0.002</c:v>
                </c:pt>
                <c:pt idx="2">
                  <c:v>&lt;0.005</c:v>
                </c:pt>
                <c:pt idx="3">
                  <c:v>&lt;0.01</c:v>
                </c:pt>
                <c:pt idx="4">
                  <c:v>&lt;0.05</c:v>
                </c:pt>
                <c:pt idx="5">
                  <c:v>&lt;0.1</c:v>
                </c:pt>
                <c:pt idx="6">
                  <c:v>&lt;0.25</c:v>
                </c:pt>
                <c:pt idx="7">
                  <c:v>&lt;0.5</c:v>
                </c:pt>
                <c:pt idx="8">
                  <c:v>&lt;1.0</c:v>
                </c:pt>
              </c:strCache>
            </c:strRef>
          </c:cat>
          <c:val>
            <c:numRef>
              <c:f>Лист1!$U$6:$AC$6</c:f>
              <c:numCache>
                <c:formatCode>0.00</c:formatCode>
                <c:ptCount val="9"/>
                <c:pt idx="0">
                  <c:v>3.6</c:v>
                </c:pt>
                <c:pt idx="1">
                  <c:v>5.2</c:v>
                </c:pt>
                <c:pt idx="2">
                  <c:v>5.6000000000000005</c:v>
                </c:pt>
                <c:pt idx="3">
                  <c:v>9.3000000000000007</c:v>
                </c:pt>
                <c:pt idx="4">
                  <c:v>23.4</c:v>
                </c:pt>
                <c:pt idx="5">
                  <c:v>33.9</c:v>
                </c:pt>
                <c:pt idx="6">
                  <c:v>61.5</c:v>
                </c:pt>
                <c:pt idx="7">
                  <c:v>93.1</c:v>
                </c:pt>
                <c:pt idx="8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34D-4E75-9AC1-D2EEB82A65B4}"/>
            </c:ext>
          </c:extLst>
        </c:ser>
        <c:ser>
          <c:idx val="2"/>
          <c:order val="2"/>
          <c:tx>
            <c:strRef>
              <c:f>Лист1!$T$7</c:f>
              <c:strCache>
                <c:ptCount val="1"/>
                <c:pt idx="0">
                  <c:v>Kokom.2-м/а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Лист1!$U$1:$AC$1</c:f>
              <c:strCache>
                <c:ptCount val="9"/>
                <c:pt idx="0">
                  <c:v>&lt;0.001</c:v>
                </c:pt>
                <c:pt idx="1">
                  <c:v>&lt;0.002</c:v>
                </c:pt>
                <c:pt idx="2">
                  <c:v>&lt;0.005</c:v>
                </c:pt>
                <c:pt idx="3">
                  <c:v>&lt;0.01</c:v>
                </c:pt>
                <c:pt idx="4">
                  <c:v>&lt;0.05</c:v>
                </c:pt>
                <c:pt idx="5">
                  <c:v>&lt;0.1</c:v>
                </c:pt>
                <c:pt idx="6">
                  <c:v>&lt;0.25</c:v>
                </c:pt>
                <c:pt idx="7">
                  <c:v>&lt;0.5</c:v>
                </c:pt>
                <c:pt idx="8">
                  <c:v>&lt;1.0</c:v>
                </c:pt>
              </c:strCache>
            </c:strRef>
          </c:cat>
          <c:val>
            <c:numRef>
              <c:f>Лист1!$U$7:$AC$7</c:f>
              <c:numCache>
                <c:formatCode>0.00</c:formatCode>
                <c:ptCount val="9"/>
                <c:pt idx="0">
                  <c:v>1.6</c:v>
                </c:pt>
                <c:pt idx="1">
                  <c:v>3</c:v>
                </c:pt>
                <c:pt idx="2">
                  <c:v>5.4</c:v>
                </c:pt>
                <c:pt idx="3">
                  <c:v>9.1000000000000014</c:v>
                </c:pt>
                <c:pt idx="4">
                  <c:v>30.200000000000003</c:v>
                </c:pt>
                <c:pt idx="5">
                  <c:v>41.400000000000006</c:v>
                </c:pt>
                <c:pt idx="6">
                  <c:v>66.100000000000009</c:v>
                </c:pt>
                <c:pt idx="7">
                  <c:v>93.600000000000009</c:v>
                </c:pt>
                <c:pt idx="8">
                  <c:v>100.00000000000001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34D-4E75-9AC1-D2EEB82A65B4}"/>
            </c:ext>
          </c:extLst>
        </c:ser>
        <c:ser>
          <c:idx val="3"/>
          <c:order val="3"/>
          <c:tx>
            <c:strRef>
              <c:f>Лист1!$T$8</c:f>
              <c:strCache>
                <c:ptCount val="1"/>
                <c:pt idx="0">
                  <c:v>Kokom.2-м/дB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Лист1!$U$1:$AC$1</c:f>
              <c:strCache>
                <c:ptCount val="9"/>
                <c:pt idx="0">
                  <c:v>&lt;0.001</c:v>
                </c:pt>
                <c:pt idx="1">
                  <c:v>&lt;0.002</c:v>
                </c:pt>
                <c:pt idx="2">
                  <c:v>&lt;0.005</c:v>
                </c:pt>
                <c:pt idx="3">
                  <c:v>&lt;0.01</c:v>
                </c:pt>
                <c:pt idx="4">
                  <c:v>&lt;0.05</c:v>
                </c:pt>
                <c:pt idx="5">
                  <c:v>&lt;0.1</c:v>
                </c:pt>
                <c:pt idx="6">
                  <c:v>&lt;0.25</c:v>
                </c:pt>
                <c:pt idx="7">
                  <c:v>&lt;0.5</c:v>
                </c:pt>
                <c:pt idx="8">
                  <c:v>&lt;1.0</c:v>
                </c:pt>
              </c:strCache>
            </c:strRef>
          </c:cat>
          <c:val>
            <c:numRef>
              <c:f>Лист1!$U$8:$AC$8</c:f>
              <c:numCache>
                <c:formatCode>0.00</c:formatCode>
                <c:ptCount val="9"/>
                <c:pt idx="0">
                  <c:v>4.8</c:v>
                </c:pt>
                <c:pt idx="1">
                  <c:v>7.3</c:v>
                </c:pt>
                <c:pt idx="2">
                  <c:v>8.6999999999999993</c:v>
                </c:pt>
                <c:pt idx="3">
                  <c:v>13.299999999999999</c:v>
                </c:pt>
                <c:pt idx="4">
                  <c:v>30.4</c:v>
                </c:pt>
                <c:pt idx="5">
                  <c:v>45.7</c:v>
                </c:pt>
                <c:pt idx="6">
                  <c:v>68.2</c:v>
                </c:pt>
                <c:pt idx="7">
                  <c:v>92.2</c:v>
                </c:pt>
                <c:pt idx="8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34D-4E75-9AC1-D2EEB82A65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05969263"/>
        <c:axId val="805972175"/>
      </c:lineChart>
      <c:catAx>
        <c:axId val="8059692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05972175"/>
        <c:crosses val="autoZero"/>
        <c:auto val="1"/>
        <c:lblAlgn val="ctr"/>
        <c:lblOffset val="100"/>
        <c:noMultiLvlLbl val="0"/>
      </c:catAx>
      <c:valAx>
        <c:axId val="8059721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05969263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69867034999251409"/>
          <c:y val="0.13483741615631376"/>
          <c:w val="0.30047309497259667"/>
          <c:h val="0.5642366579177602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692825896762905E-2"/>
          <c:y val="7.3912583843686194E-2"/>
          <c:w val="0.58943178141276231"/>
          <c:h val="0.78165099154272377"/>
        </c:manualLayout>
      </c:layout>
      <c:lineChart>
        <c:grouping val="standard"/>
        <c:varyColors val="0"/>
        <c:ser>
          <c:idx val="0"/>
          <c:order val="0"/>
          <c:tx>
            <c:strRef>
              <c:f>Лист1!$T$5</c:f>
              <c:strCache>
                <c:ptCount val="1"/>
                <c:pt idx="0">
                  <c:v>Kokom.1-м/а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Лист1!$U$1:$AC$1</c:f>
              <c:strCache>
                <c:ptCount val="9"/>
                <c:pt idx="0">
                  <c:v>&lt;0.001</c:v>
                </c:pt>
                <c:pt idx="1">
                  <c:v>&lt;0.002</c:v>
                </c:pt>
                <c:pt idx="2">
                  <c:v>&lt;0.005</c:v>
                </c:pt>
                <c:pt idx="3">
                  <c:v>&lt;0.01</c:v>
                </c:pt>
                <c:pt idx="4">
                  <c:v>&lt;0.05</c:v>
                </c:pt>
                <c:pt idx="5">
                  <c:v>&lt;0.1</c:v>
                </c:pt>
                <c:pt idx="6">
                  <c:v>&lt;0.25</c:v>
                </c:pt>
                <c:pt idx="7">
                  <c:v>&lt;0.5</c:v>
                </c:pt>
                <c:pt idx="8">
                  <c:v>&lt;1.0</c:v>
                </c:pt>
              </c:strCache>
            </c:strRef>
          </c:cat>
          <c:val>
            <c:numRef>
              <c:f>Лист1!$U$5:$AC$5</c:f>
              <c:numCache>
                <c:formatCode>0.00</c:formatCode>
                <c:ptCount val="9"/>
                <c:pt idx="0">
                  <c:v>1.6</c:v>
                </c:pt>
                <c:pt idx="1">
                  <c:v>2</c:v>
                </c:pt>
                <c:pt idx="2">
                  <c:v>4.4000000000000004</c:v>
                </c:pt>
                <c:pt idx="3">
                  <c:v>7.1000000000000005</c:v>
                </c:pt>
                <c:pt idx="4">
                  <c:v>24.200000000000003</c:v>
                </c:pt>
                <c:pt idx="5">
                  <c:v>32.6</c:v>
                </c:pt>
                <c:pt idx="6">
                  <c:v>60.2</c:v>
                </c:pt>
                <c:pt idx="7">
                  <c:v>88.1</c:v>
                </c:pt>
                <c:pt idx="8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34D-4E75-9AC1-D2EEB82A65B4}"/>
            </c:ext>
          </c:extLst>
        </c:ser>
        <c:ser>
          <c:idx val="1"/>
          <c:order val="1"/>
          <c:tx>
            <c:strRef>
              <c:f>Лист1!$T$6</c:f>
              <c:strCache>
                <c:ptCount val="1"/>
                <c:pt idx="0">
                  <c:v>Kokom.1-м/д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Лист1!$U$1:$AC$1</c:f>
              <c:strCache>
                <c:ptCount val="9"/>
                <c:pt idx="0">
                  <c:v>&lt;0.001</c:v>
                </c:pt>
                <c:pt idx="1">
                  <c:v>&lt;0.002</c:v>
                </c:pt>
                <c:pt idx="2">
                  <c:v>&lt;0.005</c:v>
                </c:pt>
                <c:pt idx="3">
                  <c:v>&lt;0.01</c:v>
                </c:pt>
                <c:pt idx="4">
                  <c:v>&lt;0.05</c:v>
                </c:pt>
                <c:pt idx="5">
                  <c:v>&lt;0.1</c:v>
                </c:pt>
                <c:pt idx="6">
                  <c:v>&lt;0.25</c:v>
                </c:pt>
                <c:pt idx="7">
                  <c:v>&lt;0.5</c:v>
                </c:pt>
                <c:pt idx="8">
                  <c:v>&lt;1.0</c:v>
                </c:pt>
              </c:strCache>
            </c:strRef>
          </c:cat>
          <c:val>
            <c:numRef>
              <c:f>Лист1!$U$6:$AC$6</c:f>
              <c:numCache>
                <c:formatCode>0.00</c:formatCode>
                <c:ptCount val="9"/>
                <c:pt idx="0">
                  <c:v>3.6</c:v>
                </c:pt>
                <c:pt idx="1">
                  <c:v>5.2</c:v>
                </c:pt>
                <c:pt idx="2">
                  <c:v>5.6000000000000005</c:v>
                </c:pt>
                <c:pt idx="3">
                  <c:v>9.3000000000000007</c:v>
                </c:pt>
                <c:pt idx="4">
                  <c:v>23.4</c:v>
                </c:pt>
                <c:pt idx="5">
                  <c:v>33.9</c:v>
                </c:pt>
                <c:pt idx="6">
                  <c:v>61.5</c:v>
                </c:pt>
                <c:pt idx="7">
                  <c:v>93.1</c:v>
                </c:pt>
                <c:pt idx="8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34D-4E75-9AC1-D2EEB82A65B4}"/>
            </c:ext>
          </c:extLst>
        </c:ser>
        <c:ser>
          <c:idx val="2"/>
          <c:order val="2"/>
          <c:tx>
            <c:strRef>
              <c:f>Лист1!$T$7</c:f>
              <c:strCache>
                <c:ptCount val="1"/>
                <c:pt idx="0">
                  <c:v>Kokom.2-м/а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Лист1!$U$1:$AC$1</c:f>
              <c:strCache>
                <c:ptCount val="9"/>
                <c:pt idx="0">
                  <c:v>&lt;0.001</c:v>
                </c:pt>
                <c:pt idx="1">
                  <c:v>&lt;0.002</c:v>
                </c:pt>
                <c:pt idx="2">
                  <c:v>&lt;0.005</c:v>
                </c:pt>
                <c:pt idx="3">
                  <c:v>&lt;0.01</c:v>
                </c:pt>
                <c:pt idx="4">
                  <c:v>&lt;0.05</c:v>
                </c:pt>
                <c:pt idx="5">
                  <c:v>&lt;0.1</c:v>
                </c:pt>
                <c:pt idx="6">
                  <c:v>&lt;0.25</c:v>
                </c:pt>
                <c:pt idx="7">
                  <c:v>&lt;0.5</c:v>
                </c:pt>
                <c:pt idx="8">
                  <c:v>&lt;1.0</c:v>
                </c:pt>
              </c:strCache>
            </c:strRef>
          </c:cat>
          <c:val>
            <c:numRef>
              <c:f>Лист1!$U$7:$AC$7</c:f>
              <c:numCache>
                <c:formatCode>0.00</c:formatCode>
                <c:ptCount val="9"/>
                <c:pt idx="0">
                  <c:v>1.6</c:v>
                </c:pt>
                <c:pt idx="1">
                  <c:v>3</c:v>
                </c:pt>
                <c:pt idx="2">
                  <c:v>5.4</c:v>
                </c:pt>
                <c:pt idx="3">
                  <c:v>9.1000000000000014</c:v>
                </c:pt>
                <c:pt idx="4">
                  <c:v>30.200000000000003</c:v>
                </c:pt>
                <c:pt idx="5">
                  <c:v>41.400000000000006</c:v>
                </c:pt>
                <c:pt idx="6">
                  <c:v>66.100000000000009</c:v>
                </c:pt>
                <c:pt idx="7">
                  <c:v>93.600000000000009</c:v>
                </c:pt>
                <c:pt idx="8">
                  <c:v>100.00000000000001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34D-4E75-9AC1-D2EEB82A65B4}"/>
            </c:ext>
          </c:extLst>
        </c:ser>
        <c:ser>
          <c:idx val="3"/>
          <c:order val="3"/>
          <c:tx>
            <c:strRef>
              <c:f>Лист1!$T$8</c:f>
              <c:strCache>
                <c:ptCount val="1"/>
                <c:pt idx="0">
                  <c:v>Kokom.2-м/дB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Лист1!$U$1:$AC$1</c:f>
              <c:strCache>
                <c:ptCount val="9"/>
                <c:pt idx="0">
                  <c:v>&lt;0.001</c:v>
                </c:pt>
                <c:pt idx="1">
                  <c:v>&lt;0.002</c:v>
                </c:pt>
                <c:pt idx="2">
                  <c:v>&lt;0.005</c:v>
                </c:pt>
                <c:pt idx="3">
                  <c:v>&lt;0.01</c:v>
                </c:pt>
                <c:pt idx="4">
                  <c:v>&lt;0.05</c:v>
                </c:pt>
                <c:pt idx="5">
                  <c:v>&lt;0.1</c:v>
                </c:pt>
                <c:pt idx="6">
                  <c:v>&lt;0.25</c:v>
                </c:pt>
                <c:pt idx="7">
                  <c:v>&lt;0.5</c:v>
                </c:pt>
                <c:pt idx="8">
                  <c:v>&lt;1.0</c:v>
                </c:pt>
              </c:strCache>
            </c:strRef>
          </c:cat>
          <c:val>
            <c:numRef>
              <c:f>Лист1!$U$8:$AC$8</c:f>
              <c:numCache>
                <c:formatCode>0.00</c:formatCode>
                <c:ptCount val="9"/>
                <c:pt idx="0">
                  <c:v>4.8</c:v>
                </c:pt>
                <c:pt idx="1">
                  <c:v>7.3</c:v>
                </c:pt>
                <c:pt idx="2">
                  <c:v>8.6999999999999993</c:v>
                </c:pt>
                <c:pt idx="3">
                  <c:v>13.299999999999999</c:v>
                </c:pt>
                <c:pt idx="4">
                  <c:v>30.4</c:v>
                </c:pt>
                <c:pt idx="5">
                  <c:v>45.7</c:v>
                </c:pt>
                <c:pt idx="6">
                  <c:v>68.2</c:v>
                </c:pt>
                <c:pt idx="7">
                  <c:v>92.2</c:v>
                </c:pt>
                <c:pt idx="8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34D-4E75-9AC1-D2EEB82A65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05969263"/>
        <c:axId val="805972175"/>
      </c:lineChart>
      <c:catAx>
        <c:axId val="805969263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805972175"/>
        <c:crosses val="autoZero"/>
        <c:auto val="1"/>
        <c:lblAlgn val="ctr"/>
        <c:lblOffset val="100"/>
        <c:noMultiLvlLbl val="0"/>
      </c:catAx>
      <c:valAx>
        <c:axId val="805972175"/>
        <c:scaling>
          <c:orientation val="minMax"/>
        </c:scaling>
        <c:delete val="1"/>
        <c:axPos val="l"/>
        <c:numFmt formatCode="0.00" sourceLinked="1"/>
        <c:majorTickMark val="none"/>
        <c:minorTickMark val="none"/>
        <c:tickLblPos val="nextTo"/>
        <c:crossAx val="805969263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427BE-0563-4173-9570-ACBE886A22DD}" type="datetimeFigureOut">
              <a:rPr lang="ru-RU" smtClean="0"/>
              <a:t>23.06.2022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1B695-ACC3-40C6-AC4D-950EAA367B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5389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427BE-0563-4173-9570-ACBE886A22DD}" type="datetimeFigureOut">
              <a:rPr lang="ru-RU" smtClean="0"/>
              <a:t>23.06.2022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1B695-ACC3-40C6-AC4D-950EAA367B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1721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427BE-0563-4173-9570-ACBE886A22DD}" type="datetimeFigureOut">
              <a:rPr lang="ru-RU" smtClean="0"/>
              <a:t>23.06.2022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1B695-ACC3-40C6-AC4D-950EAA367B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2620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427BE-0563-4173-9570-ACBE886A22DD}" type="datetimeFigureOut">
              <a:rPr lang="ru-RU" smtClean="0"/>
              <a:t>23.06.2022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1B695-ACC3-40C6-AC4D-950EAA367B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0176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427BE-0563-4173-9570-ACBE886A22DD}" type="datetimeFigureOut">
              <a:rPr lang="ru-RU" smtClean="0"/>
              <a:t>23.06.2022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1B695-ACC3-40C6-AC4D-950EAA367B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5721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427BE-0563-4173-9570-ACBE886A22DD}" type="datetimeFigureOut">
              <a:rPr lang="ru-RU" smtClean="0"/>
              <a:t>23.06.2022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1B695-ACC3-40C6-AC4D-950EAA367B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2810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427BE-0563-4173-9570-ACBE886A22DD}" type="datetimeFigureOut">
              <a:rPr lang="ru-RU" smtClean="0"/>
              <a:t>23.06.2022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1B695-ACC3-40C6-AC4D-950EAA367B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1852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427BE-0563-4173-9570-ACBE886A22DD}" type="datetimeFigureOut">
              <a:rPr lang="ru-RU" smtClean="0"/>
              <a:t>23.06.2022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1B695-ACC3-40C6-AC4D-950EAA367B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1028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427BE-0563-4173-9570-ACBE886A22DD}" type="datetimeFigureOut">
              <a:rPr lang="ru-RU" smtClean="0"/>
              <a:t>23.06.2022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1B695-ACC3-40C6-AC4D-950EAA367B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2939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427BE-0563-4173-9570-ACBE886A22DD}" type="datetimeFigureOut">
              <a:rPr lang="ru-RU" smtClean="0"/>
              <a:t>23.06.2022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1B695-ACC3-40C6-AC4D-950EAA367B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0498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427BE-0563-4173-9570-ACBE886A22DD}" type="datetimeFigureOut">
              <a:rPr lang="ru-RU" smtClean="0"/>
              <a:t>23.06.2022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1B695-ACC3-40C6-AC4D-950EAA367B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4051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4427BE-0563-4173-9570-ACBE886A22DD}" type="datetimeFigureOut">
              <a:rPr lang="ru-RU" smtClean="0"/>
              <a:t>23.06.2022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21B695-ACC3-40C6-AC4D-950EAA367B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731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57C4531-3FF6-4FB9-908D-F1B9166B0888}"/>
              </a:ext>
            </a:extLst>
          </p:cNvPr>
          <p:cNvSpPr txBox="1"/>
          <p:nvPr/>
        </p:nvSpPr>
        <p:spPr>
          <a:xfrm>
            <a:off x="0" y="1953603"/>
            <a:ext cx="906884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Признаки преобразования вещества вдоль поверхностей смещения приповерхностных разрывов</a:t>
            </a:r>
          </a:p>
          <a:p>
            <a:pPr algn="ctr"/>
            <a:endParaRPr lang="ru-RU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Стром А.Л.</a:t>
            </a:r>
          </a:p>
          <a:p>
            <a:pPr algn="ctr"/>
            <a:r>
              <a:rPr lang="ru-RU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АО «Институт </a:t>
            </a:r>
            <a:r>
              <a:rPr lang="ru-RU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Гидпропроект</a:t>
            </a:r>
            <a:r>
              <a:rPr lang="ru-RU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</a:t>
            </a:r>
          </a:p>
          <a:p>
            <a:pPr algn="ctr"/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strom.alexander@yandex.ru</a:t>
            </a:r>
            <a:endParaRPr lang="ru-RU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8F6D44C-DADB-4784-A37B-7F8F5F6734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5305" y="72747"/>
            <a:ext cx="5453389" cy="17396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C18428B-E417-44FA-BD6B-B930E455D46A}"/>
              </a:ext>
            </a:extLst>
          </p:cNvPr>
          <p:cNvSpPr txBox="1"/>
          <p:nvPr/>
        </p:nvSpPr>
        <p:spPr>
          <a:xfrm>
            <a:off x="2444142" y="-68438"/>
            <a:ext cx="463776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sz="12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/>
            <a:r>
              <a:rPr lang="ru-RU" sz="1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ru-RU" sz="1400" b="0" i="0" u="none" strike="noStrike" baseline="0" dirty="0">
                <a:solidFill>
                  <a:srgbClr val="FFFFFF"/>
                </a:solidFill>
                <a:latin typeface="Calibri" panose="020F0502020204030204" pitchFamily="34" charset="0"/>
              </a:rPr>
              <a:t>6</a:t>
            </a:r>
            <a:r>
              <a:rPr lang="ru-RU" sz="900" b="0" i="0" u="none" strike="noStrike" baseline="0" dirty="0">
                <a:solidFill>
                  <a:srgbClr val="FFFFFF"/>
                </a:solidFill>
                <a:latin typeface="Calibri" panose="020F0502020204030204" pitchFamily="34" charset="0"/>
              </a:rPr>
              <a:t>ая</a:t>
            </a:r>
            <a:r>
              <a:rPr lang="ru-RU" sz="1400" b="0" i="0" u="none" strike="noStrike" baseline="0" dirty="0">
                <a:solidFill>
                  <a:srgbClr val="FFFFFF"/>
                </a:solidFill>
                <a:latin typeface="Calibri" panose="020F0502020204030204" pitchFamily="34" charset="0"/>
              </a:rPr>
              <a:t>Международная конференция</a:t>
            </a:r>
          </a:p>
          <a:p>
            <a:pPr algn="ctr"/>
            <a:r>
              <a:rPr lang="ru-RU" sz="1800" b="0" i="0" u="none" strike="noStrike" baseline="0" dirty="0">
                <a:solidFill>
                  <a:srgbClr val="FFFFFF"/>
                </a:solidFill>
                <a:latin typeface="Calibri" panose="020F0502020204030204" pitchFamily="34" charset="0"/>
              </a:rPr>
              <a:t>«Триггерные эффекты в геосистемах»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35428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3CD5393-63D1-CDB0-6C64-DF5B67A3A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62" y="822640"/>
            <a:ext cx="7672192" cy="57541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ABEEDC-D11D-2EED-84CC-306E3A96127E}"/>
              </a:ext>
            </a:extLst>
          </p:cNvPr>
          <p:cNvSpPr txBox="1"/>
          <p:nvPr/>
        </p:nvSpPr>
        <p:spPr>
          <a:xfrm>
            <a:off x="212942" y="49484"/>
            <a:ext cx="88433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«Глинка трения" с </a:t>
            </a:r>
            <a:r>
              <a:rPr lang="ru-RU" sz="1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разлинзованной</a:t>
            </a:r>
            <a:r>
              <a:rPr lang="ru-RU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милонитовой</a:t>
            </a:r>
            <a:r>
              <a:rPr lang="ru-RU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структурой из шва разрыва в </a:t>
            </a:r>
            <a:r>
              <a:rPr lang="ru-RU" sz="1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метоморфизованных</a:t>
            </a:r>
            <a:r>
              <a:rPr lang="ru-RU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песчаниках на участке </a:t>
            </a:r>
            <a:r>
              <a:rPr lang="ru-RU" sz="1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Камбаратинской</a:t>
            </a:r>
            <a:r>
              <a:rPr lang="ru-RU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ГЭС-2 </a:t>
            </a:r>
          </a:p>
        </p:txBody>
      </p:sp>
    </p:spTree>
    <p:extLst>
      <p:ext uri="{BB962C8B-B14F-4D97-AF65-F5344CB8AC3E}">
        <p14:creationId xmlns:p14="http://schemas.microsoft.com/office/powerpoint/2010/main" val="26389652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4C245A-48DD-BE25-C57B-3CFC1B0F57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29" y="656049"/>
            <a:ext cx="7985342" cy="59890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9F4FDC-DB2E-B7D8-A939-FAB53A005E2A}"/>
              </a:ext>
            </a:extLst>
          </p:cNvPr>
          <p:cNvSpPr txBox="1"/>
          <p:nvPr/>
        </p:nvSpPr>
        <p:spPr>
          <a:xfrm>
            <a:off x="212942" y="49484"/>
            <a:ext cx="88433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</a:t>
            </a:r>
            <a:r>
              <a:rPr lang="ru-RU" sz="1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Микробрекчия</a:t>
            </a:r>
            <a:r>
              <a:rPr lang="ru-RU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" из шва разрыва в </a:t>
            </a:r>
            <a:r>
              <a:rPr lang="ru-RU" sz="1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метоморфизованных</a:t>
            </a:r>
            <a:r>
              <a:rPr lang="ru-RU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песчаниках на участке </a:t>
            </a:r>
            <a:r>
              <a:rPr lang="ru-RU" sz="1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Камбаратинской</a:t>
            </a:r>
            <a:r>
              <a:rPr lang="ru-RU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ГЭС-2 </a:t>
            </a:r>
          </a:p>
        </p:txBody>
      </p:sp>
    </p:spTree>
    <p:extLst>
      <p:ext uri="{BB962C8B-B14F-4D97-AF65-F5344CB8AC3E}">
        <p14:creationId xmlns:p14="http://schemas.microsoft.com/office/powerpoint/2010/main" val="20734309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CC708396-14CD-F05B-EDB6-211C2DFD0F3A}"/>
              </a:ext>
            </a:extLst>
          </p:cNvPr>
          <p:cNvGrpSpPr/>
          <p:nvPr/>
        </p:nvGrpSpPr>
        <p:grpSpPr>
          <a:xfrm>
            <a:off x="604379" y="1297065"/>
            <a:ext cx="8173233" cy="4593792"/>
            <a:chOff x="548012" y="695815"/>
            <a:chExt cx="8173233" cy="4593792"/>
          </a:xfrm>
        </p:grpSpPr>
        <p:graphicFrame>
          <p:nvGraphicFramePr>
            <p:cNvPr id="3" name="Диаграмма 2">
              <a:extLst>
                <a:ext uri="{FF2B5EF4-FFF2-40B4-BE49-F238E27FC236}">
                  <a16:creationId xmlns:a16="http://schemas.microsoft.com/office/drawing/2014/main" id="{46BBFBF9-51A6-71F3-C302-50082068DDB1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896061529"/>
                </p:ext>
              </p:extLst>
            </p:nvPr>
          </p:nvGraphicFramePr>
          <p:xfrm>
            <a:off x="548012" y="695815"/>
            <a:ext cx="8173233" cy="459379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C8200D1-1405-3A50-AFE8-8BC81FD3A9F1}"/>
                </a:ext>
              </a:extLst>
            </p:cNvPr>
            <p:cNvSpPr txBox="1"/>
            <p:nvPr/>
          </p:nvSpPr>
          <p:spPr>
            <a:xfrm>
              <a:off x="7152362" y="2070019"/>
              <a:ext cx="11256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/>
                <a:t>м/а    м/д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48B7DFF-B193-82D6-97B3-6173C58B1226}"/>
                </a:ext>
              </a:extLst>
            </p:cNvPr>
            <p:cNvSpPr txBox="1"/>
            <p:nvPr/>
          </p:nvSpPr>
          <p:spPr>
            <a:xfrm>
              <a:off x="6904537" y="4703524"/>
              <a:ext cx="4956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/>
                <a:t>мм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42BF61C-406A-4A7B-BD91-2D8D87FFAE3E}"/>
              </a:ext>
            </a:extLst>
          </p:cNvPr>
          <p:cNvSpPr txBox="1"/>
          <p:nvPr/>
        </p:nvSpPr>
        <p:spPr>
          <a:xfrm>
            <a:off x="212942" y="49484"/>
            <a:ext cx="884337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Можно выделить также два типа материала, различающихся по характеру изменения гранулометрического состава в зависимости от способа подготовки проб.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CCCC53-BE8D-68FD-CA6E-13C4746F9D70}"/>
              </a:ext>
            </a:extLst>
          </p:cNvPr>
          <p:cNvSpPr txBox="1"/>
          <p:nvPr/>
        </p:nvSpPr>
        <p:spPr>
          <a:xfrm>
            <a:off x="269307" y="5700520"/>
            <a:ext cx="88433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Пробы из зоны </a:t>
            </a:r>
            <a:r>
              <a:rPr lang="ru-RU" sz="2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Актерекского</a:t>
            </a:r>
            <a:r>
              <a:rPr lang="ru-RU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разлома в гранитах вблизи створа </a:t>
            </a:r>
            <a:r>
              <a:rPr lang="ru-RU" sz="2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Камбаратинской</a:t>
            </a:r>
            <a:r>
              <a:rPr lang="ru-RU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ГЭС-1 </a:t>
            </a:r>
          </a:p>
        </p:txBody>
      </p:sp>
    </p:spTree>
    <p:extLst>
      <p:ext uri="{BB962C8B-B14F-4D97-AF65-F5344CB8AC3E}">
        <p14:creationId xmlns:p14="http://schemas.microsoft.com/office/powerpoint/2010/main" val="41085608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>
            <a:extLst>
              <a:ext uri="{FF2B5EF4-FFF2-40B4-BE49-F238E27FC236}">
                <a16:creationId xmlns:a16="http://schemas.microsoft.com/office/drawing/2014/main" id="{7D689C40-0909-E287-9316-49B1EBC6406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8345033"/>
              </p:ext>
            </p:extLst>
          </p:nvPr>
        </p:nvGraphicFramePr>
        <p:xfrm>
          <a:off x="501041" y="663879"/>
          <a:ext cx="8141917" cy="49603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0BEFDF1-B7A1-B16F-4311-7A315C842F67}"/>
              </a:ext>
            </a:extLst>
          </p:cNvPr>
          <p:cNvSpPr txBox="1"/>
          <p:nvPr/>
        </p:nvSpPr>
        <p:spPr>
          <a:xfrm>
            <a:off x="212942" y="49484"/>
            <a:ext cx="88433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Гранулометрический состав материала базальной фации </a:t>
            </a:r>
            <a:r>
              <a:rPr lang="ru-RU" sz="1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Кокомеренской</a:t>
            </a:r>
            <a:r>
              <a:rPr lang="ru-RU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каменной лавины. Исходная порода – граниты.</a:t>
            </a:r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343BDE42-5687-2F9F-0DA9-197ABB62B9D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8345033"/>
              </p:ext>
            </p:extLst>
          </p:nvPr>
        </p:nvGraphicFramePr>
        <p:xfrm>
          <a:off x="501041" y="695815"/>
          <a:ext cx="8141917" cy="49603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5569B2B-6EAD-5BE3-A8C7-05754EE0CC55}"/>
              </a:ext>
            </a:extLst>
          </p:cNvPr>
          <p:cNvSpPr txBox="1"/>
          <p:nvPr/>
        </p:nvSpPr>
        <p:spPr>
          <a:xfrm>
            <a:off x="150311" y="5592250"/>
            <a:ext cx="88433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Способ подготовки проб п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рактически не влияет на гранулометрический состав </a:t>
            </a:r>
            <a:endParaRPr lang="ru-RU" sz="1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877E13-44B5-CA8F-6717-BEF4223415BD}"/>
              </a:ext>
            </a:extLst>
          </p:cNvPr>
          <p:cNvSpPr txBox="1"/>
          <p:nvPr/>
        </p:nvSpPr>
        <p:spPr>
          <a:xfrm>
            <a:off x="6002663" y="4973825"/>
            <a:ext cx="495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мм</a:t>
            </a:r>
          </a:p>
        </p:txBody>
      </p:sp>
    </p:spTree>
    <p:extLst>
      <p:ext uri="{BB962C8B-B14F-4D97-AF65-F5344CB8AC3E}">
        <p14:creationId xmlns:p14="http://schemas.microsoft.com/office/powerpoint/2010/main" val="12952862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88B6155-88A5-8FA2-DB4A-7C0CC5F2D469}"/>
              </a:ext>
            </a:extLst>
          </p:cNvPr>
          <p:cNvSpPr txBox="1"/>
          <p:nvPr/>
        </p:nvSpPr>
        <p:spPr>
          <a:xfrm>
            <a:off x="0" y="274952"/>
            <a:ext cx="884337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Все это говорит в пользу предположения об образовании «швов» с глинкой трения  непосредственно при последних подвижках по разрывам.</a:t>
            </a:r>
          </a:p>
          <a:p>
            <a:endParaRPr lang="ru-RU" sz="1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EDDCFC-EC45-7125-58CC-1A2A4D6E0140}"/>
              </a:ext>
            </a:extLst>
          </p:cNvPr>
          <p:cNvSpPr txBox="1"/>
          <p:nvPr/>
        </p:nvSpPr>
        <p:spPr>
          <a:xfrm>
            <a:off x="0" y="1458662"/>
            <a:ext cx="884337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 этом преобразование «исходной» породы в «глинку трения», в том числе и с образованием новых минералов, а в ней присутствуют глинистые минералы – хлорит, </a:t>
            </a:r>
            <a:r>
              <a:rPr lang="ru-RU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смектит</a:t>
            </a: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иллит, иногда каолинит, происходило в приповерхностных условиях, т.е. в отсутствие высоких температур в массиве в целом и высоких литостатических давлений. </a:t>
            </a:r>
          </a:p>
          <a:p>
            <a:endParaRPr lang="ru-RU" sz="1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285EB5-FF61-4ECE-4A67-E0908EA7BE8A}"/>
              </a:ext>
            </a:extLst>
          </p:cNvPr>
          <p:cNvSpPr txBox="1"/>
          <p:nvPr/>
        </p:nvSpPr>
        <p:spPr>
          <a:xfrm>
            <a:off x="56367" y="3997725"/>
            <a:ext cx="9087633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Можно предполагать, что подвижки по разрывам, помимо того, что сопровождались интенсивным истиранием, могли приводить к локальному кратковременному повышению температуры вследствие трения.</a:t>
            </a:r>
          </a:p>
          <a:p>
            <a:endParaRPr lang="ru-RU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ru-RU" sz="1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02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CABAAAB-DFC2-DC00-B880-E090C5E60B8A}"/>
              </a:ext>
            </a:extLst>
          </p:cNvPr>
          <p:cNvSpPr txBox="1"/>
          <p:nvPr/>
        </p:nvSpPr>
        <p:spPr>
          <a:xfrm>
            <a:off x="0" y="274952"/>
            <a:ext cx="884337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Если предположение об образовании «швов» с глинкой трения  непосредственно при последних подвижках по разрывам верно, это открывает определенные перспективы для определения:</a:t>
            </a:r>
          </a:p>
          <a:p>
            <a:endParaRPr lang="ru-RU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arenR"/>
            </a:pP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Скорости движения – были  ли эти подвижки резкими, сейсмогенными, или относительно медленными – тектоническим крипом?</a:t>
            </a:r>
          </a:p>
          <a:p>
            <a:pPr marL="457200" indent="-457200">
              <a:buAutoNum type="arabicParenR"/>
            </a:pP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Возраста подвижки. Лет 30-40 назад японцы пытались определять возраст подвижек по степени </a:t>
            </a:r>
            <a:r>
              <a:rPr lang="ru-RU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корродированности</a:t>
            </a: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кварцевых зерен в материале из швов разрывов.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D918C0-67BA-D871-F451-3D0666473EBD}"/>
              </a:ext>
            </a:extLst>
          </p:cNvPr>
          <p:cNvSpPr txBox="1"/>
          <p:nvPr/>
        </p:nvSpPr>
        <p:spPr>
          <a:xfrm>
            <a:off x="0" y="4730043"/>
            <a:ext cx="884337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Интересен и сам по себе механизм «быстрого» преобразования силикатов, таких как полевые шпаты, в глинистые минералы.</a:t>
            </a:r>
          </a:p>
          <a:p>
            <a:endParaRPr lang="ru-RU" sz="1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504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7192E08-8240-9146-B1BD-3A024D7855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0D68B0-2C8E-8357-CADB-80F036B2C0F4}"/>
              </a:ext>
            </a:extLst>
          </p:cNvPr>
          <p:cNvSpPr txBox="1"/>
          <p:nvPr/>
        </p:nvSpPr>
        <p:spPr>
          <a:xfrm>
            <a:off x="438413" y="707721"/>
            <a:ext cx="859911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0" dirty="0">
                <a:solidFill>
                  <a:srgbClr val="FFFF00"/>
                </a:solidFill>
              </a:rPr>
              <a:t>Спасибо за </a:t>
            </a:r>
          </a:p>
          <a:p>
            <a:pPr algn="ctr"/>
            <a:endParaRPr lang="ru-RU" sz="12000" dirty="0">
              <a:solidFill>
                <a:srgbClr val="FFFF00"/>
              </a:solidFill>
            </a:endParaRPr>
          </a:p>
          <a:p>
            <a:pPr algn="ctr"/>
            <a:r>
              <a:rPr lang="ru-RU" sz="12000" dirty="0">
                <a:solidFill>
                  <a:srgbClr val="FFFF00"/>
                </a:solidFill>
              </a:rPr>
              <a:t>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28069620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10859B1-DF0F-4976-AF48-EFF783DE9F35}"/>
              </a:ext>
            </a:extLst>
          </p:cNvPr>
          <p:cNvSpPr txBox="1"/>
          <p:nvPr/>
        </p:nvSpPr>
        <p:spPr>
          <a:xfrm>
            <a:off x="0" y="463006"/>
            <a:ext cx="914400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Движения по разломам часто приводят не только к механическому дроблению и истиранию затронутых ими горных пород, но и к существенному преобразованию их структуры и минерального состава – </a:t>
            </a:r>
            <a:r>
              <a:rPr lang="ru-RU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динамометаморфизму</a:t>
            </a: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ru-RU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16D55B-D8DC-484B-A122-772B14F6503F}"/>
              </a:ext>
            </a:extLst>
          </p:cNvPr>
          <p:cNvSpPr txBox="1"/>
          <p:nvPr/>
        </p:nvSpPr>
        <p:spPr>
          <a:xfrm>
            <a:off x="0" y="2247965"/>
            <a:ext cx="9144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Обычно такие явления происходят на большой глубине, в условиях повышенных температур и высокого давления. </a:t>
            </a:r>
            <a:endParaRPr lang="ru-RU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C03DA6-8CF4-40C3-85EE-A67C38F7D756}"/>
              </a:ext>
            </a:extLst>
          </p:cNvPr>
          <p:cNvSpPr txBox="1"/>
          <p:nvPr/>
        </p:nvSpPr>
        <p:spPr>
          <a:xfrm>
            <a:off x="0" y="3294261"/>
            <a:ext cx="9144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Но, как ни странно, они наблюдаются и при движениях по поверхностным разрывам, когда отсутствуют и высокие температуры в массиве в целом, и высокое литостатическое давление. </a:t>
            </a:r>
            <a:endParaRPr lang="ru-RU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F12D54-2923-4ADB-87DF-FC2DB00DF9D6}"/>
              </a:ext>
            </a:extLst>
          </p:cNvPr>
          <p:cNvSpPr txBox="1"/>
          <p:nvPr/>
        </p:nvSpPr>
        <p:spPr>
          <a:xfrm>
            <a:off x="0" y="5079220"/>
            <a:ext cx="9144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Существенным изменениям подвергаются породы разного типа и минерального состава – граниты, метаморфизованные песчаники и глинистые сланцы, кварциты. </a:t>
            </a:r>
            <a:endParaRPr lang="ru-RU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637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4071C47-1C91-4684-B2B0-330C278AB87F}"/>
              </a:ext>
            </a:extLst>
          </p:cNvPr>
          <p:cNvSpPr txBox="1"/>
          <p:nvPr/>
        </p:nvSpPr>
        <p:spPr>
          <a:xfrm>
            <a:off x="75156" y="0"/>
            <a:ext cx="91440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Многие их изученных молодых разрывов смещают цокольные террасы, а их швы, сложенные сильно измененными породами прослеживаются на десятки метров в коренном цоколе, ниже подошвы аллювия. </a:t>
            </a:r>
            <a:endParaRPr lang="ru-RU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CEDAE87-3437-44A0-869E-BD59AE320B8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131" y="1106169"/>
            <a:ext cx="8245048" cy="4645661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23997A04-E428-680A-60E8-AEA95E943CF1}"/>
              </a:ext>
            </a:extLst>
          </p:cNvPr>
          <p:cNvGrpSpPr/>
          <p:nvPr/>
        </p:nvGrpSpPr>
        <p:grpSpPr>
          <a:xfrm>
            <a:off x="5336087" y="3851753"/>
            <a:ext cx="1446757" cy="851771"/>
            <a:chOff x="5336087" y="3851753"/>
            <a:chExt cx="1446757" cy="851771"/>
          </a:xfrm>
        </p:grpSpPr>
        <p:sp>
          <p:nvSpPr>
            <p:cNvPr id="4" name="Стрелка: вправо 3">
              <a:extLst>
                <a:ext uri="{FF2B5EF4-FFF2-40B4-BE49-F238E27FC236}">
                  <a16:creationId xmlns:a16="http://schemas.microsoft.com/office/drawing/2014/main" id="{BEB499A4-5571-45E1-B9C9-A519DA472A5B}"/>
                </a:ext>
              </a:extLst>
            </p:cNvPr>
            <p:cNvSpPr/>
            <p:nvPr/>
          </p:nvSpPr>
          <p:spPr>
            <a:xfrm rot="19365536">
              <a:off x="5336087" y="4377848"/>
              <a:ext cx="1070976" cy="325676"/>
            </a:xfrm>
            <a:prstGeom prst="rightArrow">
              <a:avLst/>
            </a:prstGeom>
            <a:solidFill>
              <a:srgbClr val="FFFF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олилиния: фигура 4">
              <a:extLst>
                <a:ext uri="{FF2B5EF4-FFF2-40B4-BE49-F238E27FC236}">
                  <a16:creationId xmlns:a16="http://schemas.microsoft.com/office/drawing/2014/main" id="{BDE8F059-7CFC-42FF-8D09-41D616C95B85}"/>
                </a:ext>
              </a:extLst>
            </p:cNvPr>
            <p:cNvSpPr/>
            <p:nvPr/>
          </p:nvSpPr>
          <p:spPr>
            <a:xfrm>
              <a:off x="5918548" y="3851753"/>
              <a:ext cx="864296" cy="764088"/>
            </a:xfrm>
            <a:custGeom>
              <a:avLst/>
              <a:gdLst>
                <a:gd name="connsiteX0" fmla="*/ 0 w 864296"/>
                <a:gd name="connsiteY0" fmla="*/ 0 h 764088"/>
                <a:gd name="connsiteX1" fmla="*/ 864296 w 864296"/>
                <a:gd name="connsiteY1" fmla="*/ 764088 h 764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64296" h="764088">
                  <a:moveTo>
                    <a:pt x="0" y="0"/>
                  </a:moveTo>
                  <a:lnTo>
                    <a:pt x="864296" y="764088"/>
                  </a:lnTo>
                </a:path>
              </a:pathLst>
            </a:cu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197D222-36E9-4854-BBF7-244133B77E58}"/>
              </a:ext>
            </a:extLst>
          </p:cNvPr>
          <p:cNvSpPr txBox="1"/>
          <p:nvPr/>
        </p:nvSpPr>
        <p:spPr>
          <a:xfrm>
            <a:off x="150312" y="5899759"/>
            <a:ext cx="91440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Молодой надвиг в гранитах на левом берегу р. Нарын, ниже створа </a:t>
            </a:r>
            <a:r>
              <a:rPr lang="ru-RU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Камбаратинской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ГЭС-1</a:t>
            </a:r>
            <a:endParaRPr lang="ru-RU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935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3E8A50A-7C86-4178-A4B7-03517CB3E0C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8594"/>
            <a:ext cx="9144000" cy="6500812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E03D1E37-0371-6B6B-220F-7DAAD85E2204}"/>
              </a:ext>
            </a:extLst>
          </p:cNvPr>
          <p:cNvGrpSpPr/>
          <p:nvPr/>
        </p:nvGrpSpPr>
        <p:grpSpPr>
          <a:xfrm>
            <a:off x="3576182" y="2768252"/>
            <a:ext cx="1171183" cy="2411260"/>
            <a:chOff x="3576182" y="2768252"/>
            <a:chExt cx="1171183" cy="2411260"/>
          </a:xfrm>
        </p:grpSpPr>
        <p:cxnSp>
          <p:nvCxnSpPr>
            <p:cNvPr id="3" name="Прямая со стрелкой 2">
              <a:extLst>
                <a:ext uri="{FF2B5EF4-FFF2-40B4-BE49-F238E27FC236}">
                  <a16:creationId xmlns:a16="http://schemas.microsoft.com/office/drawing/2014/main" id="{D174F6A4-800E-2D89-A37F-E3EA2FC8BEBD}"/>
                </a:ext>
              </a:extLst>
            </p:cNvPr>
            <p:cNvCxnSpPr/>
            <p:nvPr/>
          </p:nvCxnSpPr>
          <p:spPr>
            <a:xfrm flipH="1">
              <a:off x="4271376" y="2768252"/>
              <a:ext cx="475989" cy="980162"/>
            </a:xfrm>
            <a:prstGeom prst="straightConnector1">
              <a:avLst/>
            </a:prstGeom>
            <a:ln w="10795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Прямая со стрелкой 5">
              <a:extLst>
                <a:ext uri="{FF2B5EF4-FFF2-40B4-BE49-F238E27FC236}">
                  <a16:creationId xmlns:a16="http://schemas.microsoft.com/office/drawing/2014/main" id="{C73607EE-2394-7861-9F2F-44A509AF74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76182" y="4074090"/>
              <a:ext cx="494778" cy="1105422"/>
            </a:xfrm>
            <a:prstGeom prst="straightConnector1">
              <a:avLst/>
            </a:prstGeom>
            <a:ln w="10795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57729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A03B127-81BB-4F92-826A-CA77C1006CC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7934"/>
            <a:ext cx="9144000" cy="6100883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F252410-4666-4460-A4E7-C9B60B2C06CC}"/>
              </a:ext>
            </a:extLst>
          </p:cNvPr>
          <p:cNvSpPr/>
          <p:nvPr/>
        </p:nvSpPr>
        <p:spPr>
          <a:xfrm>
            <a:off x="4709786" y="2192055"/>
            <a:ext cx="1371600" cy="920663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3691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A2E843D-6EE1-4DE5-A8CB-9316317BE3A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4888"/>
            <a:ext cx="9144000" cy="6000750"/>
          </a:xfrm>
          <a:prstGeom prst="rect">
            <a:avLst/>
          </a:prstGeom>
        </p:spPr>
      </p:pic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CDF23D4C-A3CC-4225-8FD5-A40758A3DBA7}"/>
              </a:ext>
            </a:extLst>
          </p:cNvPr>
          <p:cNvCxnSpPr/>
          <p:nvPr/>
        </p:nvCxnSpPr>
        <p:spPr>
          <a:xfrm>
            <a:off x="1334022" y="5166986"/>
            <a:ext cx="457200" cy="682669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A1A23FF0-ED12-48E6-B69A-74DD40A39B6F}"/>
              </a:ext>
            </a:extLst>
          </p:cNvPr>
          <p:cNvCxnSpPr/>
          <p:nvPr/>
        </p:nvCxnSpPr>
        <p:spPr>
          <a:xfrm>
            <a:off x="2896644" y="4559473"/>
            <a:ext cx="457200" cy="682669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ACAED6E6-AD90-4F8A-9D6E-8F88C36DF013}"/>
              </a:ext>
            </a:extLst>
          </p:cNvPr>
          <p:cNvCxnSpPr/>
          <p:nvPr/>
        </p:nvCxnSpPr>
        <p:spPr>
          <a:xfrm>
            <a:off x="4343400" y="3707703"/>
            <a:ext cx="457200" cy="682669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D2C2AB3B-AE8C-4E5F-9775-8AD5F6E014DE}"/>
              </a:ext>
            </a:extLst>
          </p:cNvPr>
          <p:cNvCxnSpPr/>
          <p:nvPr/>
        </p:nvCxnSpPr>
        <p:spPr>
          <a:xfrm>
            <a:off x="5633581" y="2746331"/>
            <a:ext cx="457200" cy="682669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76978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92F375F-EDF7-459A-AABC-7C46021587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9138" y="938085"/>
            <a:ext cx="7196203" cy="41225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3FB63C-FF35-4DFD-934D-19C4A144093F}"/>
              </a:ext>
            </a:extLst>
          </p:cNvPr>
          <p:cNvSpPr txBox="1"/>
          <p:nvPr/>
        </p:nvSpPr>
        <p:spPr>
          <a:xfrm>
            <a:off x="0" y="168644"/>
            <a:ext cx="91440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Шов разрыва в штольне в метаморфизованных песчаниках на участке </a:t>
            </a:r>
            <a:r>
              <a:rPr lang="ru-RU" sz="2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Камбаратинской</a:t>
            </a:r>
            <a:r>
              <a:rPr lang="ru-RU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ГЭС-2</a:t>
            </a:r>
            <a:endParaRPr lang="ru-RU" sz="2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E5EAB3-3BFE-B551-E75D-C319382968F7}"/>
              </a:ext>
            </a:extLst>
          </p:cNvPr>
          <p:cNvSpPr txBox="1"/>
          <p:nvPr/>
        </p:nvSpPr>
        <p:spPr>
          <a:xfrm>
            <a:off x="43841" y="5227417"/>
            <a:ext cx="923794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Такие «швы» разрывов резко отличаются от вмещающих их зон дробления разрывов шириной от метров до десятков метров и, там где это видно в обрывах цокольных террас, отсутствуют вне плоскостей разрывов, рвущих и смещающих надпойменные террасы.  </a:t>
            </a:r>
          </a:p>
        </p:txBody>
      </p:sp>
    </p:spTree>
    <p:extLst>
      <p:ext uri="{BB962C8B-B14F-4D97-AF65-F5344CB8AC3E}">
        <p14:creationId xmlns:p14="http://schemas.microsoft.com/office/powerpoint/2010/main" val="4212995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351C78-82CA-41CA-B933-5F3F4618217E}"/>
              </a:ext>
            </a:extLst>
          </p:cNvPr>
          <p:cNvSpPr txBox="1"/>
          <p:nvPr/>
        </p:nvSpPr>
        <p:spPr>
          <a:xfrm>
            <a:off x="-62632" y="137329"/>
            <a:ext cx="914400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Наличие таких швов само по себе может, по-видимому, рассматриваться, как признак молодых подвижек, даже при отсутствии видимых следов смещений молодых отложений и форм  рельефа.</a:t>
            </a:r>
            <a:endParaRPr lang="ru-RU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E6D5F64-64FA-474F-85F4-DC6045EEFFF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42" y="1412146"/>
            <a:ext cx="5713623" cy="53085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EDA3A64-72AB-431A-A12B-D8E8C58754E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0542" y="3413349"/>
            <a:ext cx="5210827" cy="3397202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4471474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5D2322A-BD5E-CD50-85C0-31877BF916DC}"/>
              </a:ext>
            </a:extLst>
          </p:cNvPr>
          <p:cNvSpPr txBox="1"/>
          <p:nvPr/>
        </p:nvSpPr>
        <p:spPr>
          <a:xfrm>
            <a:off x="75155" y="757050"/>
            <a:ext cx="9169052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Можно выделить два основных </a:t>
            </a:r>
            <a:r>
              <a:rPr lang="ru-RU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типа таких "глинок трения". </a:t>
            </a:r>
          </a:p>
          <a:p>
            <a:endParaRPr lang="ru-RU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 первому отнесены разрывы, швы которых действительно образованы </a:t>
            </a:r>
            <a:r>
              <a:rPr lang="ru-RU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глинкой трения </a:t>
            </a:r>
            <a:r>
              <a:rPr lang="ru-RU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 ярко выраженной </a:t>
            </a:r>
            <a:r>
              <a:rPr lang="ru-RU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милонитовой</a:t>
            </a:r>
            <a:r>
              <a:rPr lang="ru-RU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структурой, состоящей, в значительной мере из глинистых минералов, отсутствующих в исходной породе. </a:t>
            </a:r>
          </a:p>
          <a:p>
            <a:endParaRPr lang="ru-RU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 разрывов второго типа швы сложены </a:t>
            </a:r>
            <a:r>
              <a:rPr lang="ru-RU" sz="2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микробрекчией</a:t>
            </a:r>
            <a:r>
              <a:rPr lang="ru-RU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т.е. сильно раздробленными зернами кристаллов, образующих исходную породу.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03917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216</TotalTime>
  <Words>606</Words>
  <Application>Microsoft Office PowerPoint</Application>
  <PresentationFormat>Экран (4:3)</PresentationFormat>
  <Paragraphs>42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Reviewer</dc:creator>
  <cp:lastModifiedBy>Strom</cp:lastModifiedBy>
  <cp:revision>16</cp:revision>
  <dcterms:created xsi:type="dcterms:W3CDTF">2022-04-16T17:05:22Z</dcterms:created>
  <dcterms:modified xsi:type="dcterms:W3CDTF">2022-06-23T04:29:45Z</dcterms:modified>
</cp:coreProperties>
</file>