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64" r:id="rId4"/>
    <p:sldId id="279" r:id="rId5"/>
    <p:sldId id="257" r:id="rId6"/>
    <p:sldId id="260" r:id="rId7"/>
    <p:sldId id="280" r:id="rId8"/>
    <p:sldId id="281" r:id="rId9"/>
    <p:sldId id="282" r:id="rId10"/>
    <p:sldId id="283" r:id="rId11"/>
    <p:sldId id="284" r:id="rId12"/>
    <p:sldId id="286" r:id="rId13"/>
    <p:sldId id="288" r:id="rId14"/>
    <p:sldId id="26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0"/>
  </p:normalViewPr>
  <p:slideViewPr>
    <p:cSldViewPr>
      <p:cViewPr varScale="1">
        <p:scale>
          <a:sx n="69" d="100"/>
          <a:sy n="69" d="100"/>
        </p:scale>
        <p:origin x="12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55D61-ABFF-44B6-9F9C-6161F225DE3A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B6756-17C4-43FE-A9A2-492D1D55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3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B431-9407-407A-AB39-A75804D5908C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4EB1-CA44-4140-B35B-56AD917DEAC8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8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857E-E76E-45FA-8197-6F09F565292A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5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4DBC-69EE-4B4D-81ED-0879161195FA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7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D97-A910-4C32-A396-1D2CB837E9BC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5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A44-72FD-46F3-A21F-0E047B40FB1B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1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CF5-BD39-4B95-9A66-1B589DF4EABA}" type="datetime1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0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88E2-EE7F-481F-9851-5EDD4EBDD610}" type="datetime1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6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A7AE-CE9E-4E8D-B83D-3BC036B95BF7}" type="datetime1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0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91C-0A5F-46F5-A3CF-62F918B8CCE6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044D-5E93-4DFB-B164-9C35A79A604D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1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A12A-884B-4109-A6FB-55B9803C918E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E362-EF1E-4952-84A3-E4A959DD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3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_ev@mail2000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image.jimcdn.com/app/cms/image/transf/none/path/s95d251a118d4b57e/backgroundarea/i0b064d3e174ca0c8/version/1464030166/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6" b="27333"/>
          <a:stretch/>
        </p:blipFill>
        <p:spPr bwMode="auto">
          <a:xfrm>
            <a:off x="0" y="24616"/>
            <a:ext cx="9144000" cy="68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08504" cy="269680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SPATIO-TEMPORAL VARIABILITY OF LIGHTNING ACTIVITY </a:t>
            </a:r>
            <a:br>
              <a:rPr lang="en-US" sz="3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AND CHARACTERISTICS OF WILDFIRES IN DIFFERENT NATURAL ZONES OF WESTERN SIBERIA </a:t>
            </a:r>
            <a:br>
              <a:rPr lang="en-US" sz="3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OVER THE PERIOD OF 2016-2021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784" y="4005064"/>
            <a:ext cx="8499259" cy="2572395"/>
          </a:xfrm>
        </p:spPr>
        <p:txBody>
          <a:bodyPr>
            <a:normAutofit/>
          </a:bodyPr>
          <a:lstStyle/>
          <a:p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Kharyutkina</a:t>
            </a: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Elena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Moraru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E.I.,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Pustovalov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K.N.</a:t>
            </a:r>
            <a:endParaRPr lang="ru-RU" sz="2800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</a:rPr>
              <a:t>Institute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of Monitoring of Climatic and Ecological Systems SB RAS, Tomsk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e-mail</a:t>
            </a:r>
            <a:r>
              <a:rPr lang="en-US" sz="2200" dirty="0">
                <a:solidFill>
                  <a:schemeClr val="tx2"/>
                </a:solidFill>
              </a:rPr>
              <a:t>: </a:t>
            </a:r>
            <a:r>
              <a:rPr lang="en-US" sz="2200" u="sng" dirty="0" smtClean="0">
                <a:solidFill>
                  <a:schemeClr val="tx2"/>
                </a:solidFill>
                <a:hlinkClick r:id="rId3"/>
              </a:rPr>
              <a:t>kh_ev@mail2000.ru</a:t>
            </a:r>
            <a:endParaRPr lang="ru-RU" sz="2200" dirty="0">
              <a:solidFill>
                <a:schemeClr val="tx2"/>
              </a:solidFill>
            </a:endParaRPr>
          </a:p>
          <a:p>
            <a:endParaRPr lang="ru-RU" sz="3400" dirty="0">
              <a:solidFill>
                <a:schemeClr val="tx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506072" y="116632"/>
            <a:ext cx="1296144" cy="1008112"/>
            <a:chOff x="7236296" y="116632"/>
            <a:chExt cx="1466850" cy="119874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116632"/>
              <a:ext cx="1466850" cy="10001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9646" y="1115354"/>
              <a:ext cx="1200150" cy="200025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84" y="116632"/>
            <a:ext cx="3574327" cy="10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188640"/>
            <a:ext cx="8723312" cy="90524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Relationship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600" dirty="0"/>
              <a:t>total number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dirty="0" smtClean="0"/>
              <a:t>hotspots vs lightning </a:t>
            </a:r>
            <a:r>
              <a:rPr lang="en-US" sz="2600" b="1" dirty="0"/>
              <a:t>strikes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0743" y="6173738"/>
            <a:ext cx="1396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May–September</a:t>
            </a:r>
          </a:p>
          <a:p>
            <a:pPr algn="ctr"/>
            <a:r>
              <a:rPr lang="en-US" sz="1400" dirty="0" smtClean="0"/>
              <a:t>2016-2021</a:t>
            </a:r>
            <a:endParaRPr lang="ru-RU" sz="14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834690"/>
            <a:ext cx="2880320" cy="2160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109601" y="1834690"/>
            <a:ext cx="2885933" cy="2160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160" y="1822098"/>
            <a:ext cx="2987824" cy="216024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1655971" y="4426738"/>
            <a:ext cx="2844021" cy="223224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4572000" y="4438992"/>
            <a:ext cx="2880000" cy="221999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04441" y="1561725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North </a:t>
            </a:r>
            <a:r>
              <a:rPr lang="en-US" sz="1200" b="1" dirty="0" smtClean="0"/>
              <a:t>(</a:t>
            </a:r>
            <a:r>
              <a:rPr lang="en-US" sz="1200" b="1" dirty="0"/>
              <a:t>Area 1)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1556793"/>
            <a:ext cx="1151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Center </a:t>
            </a:r>
            <a:r>
              <a:rPr lang="en-US" sz="1200" b="1" dirty="0" smtClean="0"/>
              <a:t>(</a:t>
            </a:r>
            <a:r>
              <a:rPr lang="en-US" sz="1200" b="1" dirty="0"/>
              <a:t>Area 2)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1556792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South </a:t>
            </a:r>
            <a:r>
              <a:rPr lang="en-US" sz="1200" b="1" dirty="0" smtClean="0"/>
              <a:t>(</a:t>
            </a:r>
            <a:r>
              <a:rPr lang="en-US" sz="1200" b="1" dirty="0"/>
              <a:t>Area 3)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39739" y="4037081"/>
            <a:ext cx="14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The Great </a:t>
            </a:r>
            <a:r>
              <a:rPr lang="en-US" sz="1200" b="1" dirty="0" err="1"/>
              <a:t>Vasyugan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Mire </a:t>
            </a:r>
            <a:r>
              <a:rPr lang="en-US" sz="1200" b="1" dirty="0"/>
              <a:t>(Area 4)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4038965"/>
            <a:ext cx="131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Permanent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wetlands </a:t>
            </a:r>
            <a:r>
              <a:rPr lang="en-US" sz="1200" b="1" dirty="0"/>
              <a:t>(Area 5)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373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52212" y="4452108"/>
            <a:ext cx="2880000" cy="2161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0524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Fires Candidates to be Ignited by Lightning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5298" y="1385189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North </a:t>
            </a:r>
            <a:r>
              <a:rPr lang="en-US" sz="1200" b="1" dirty="0" smtClean="0"/>
              <a:t>(</a:t>
            </a:r>
            <a:r>
              <a:rPr lang="en-US" sz="1200" b="1" dirty="0"/>
              <a:t>Area 1)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39601" y="1386374"/>
            <a:ext cx="1151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Center </a:t>
            </a:r>
            <a:r>
              <a:rPr lang="en-US" sz="1200" b="1" dirty="0" smtClean="0"/>
              <a:t>(</a:t>
            </a:r>
            <a:r>
              <a:rPr lang="en-US" sz="1200" b="1" dirty="0"/>
              <a:t>Area 2)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63066" y="1403778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South </a:t>
            </a:r>
            <a:r>
              <a:rPr lang="en-US" sz="1200" b="1" dirty="0" smtClean="0"/>
              <a:t>(</a:t>
            </a:r>
            <a:r>
              <a:rPr lang="en-US" sz="1200" b="1" dirty="0"/>
              <a:t>Area 3)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1753" y="580618"/>
            <a:ext cx="4718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Probability </a:t>
            </a:r>
            <a:r>
              <a:rPr lang="en-US" sz="2000" b="1" dirty="0" smtClean="0"/>
              <a:t>values (%) based on 2 methods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997607"/>
            <a:ext cx="482253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1. P</a:t>
            </a:r>
            <a:r>
              <a:rPr lang="en-US" dirty="0" smtClean="0"/>
              <a:t> - cases </a:t>
            </a:r>
            <a:r>
              <a:rPr lang="en-US" dirty="0"/>
              <a:t>in each cell with smolder </a:t>
            </a:r>
            <a:r>
              <a:rPr lang="en-US" dirty="0" smtClean="0"/>
              <a:t>period </a:t>
            </a:r>
            <a:r>
              <a:rPr lang="en-US" dirty="0"/>
              <a:t>1 </a:t>
            </a:r>
            <a:r>
              <a:rPr lang="en-US" dirty="0" smtClean="0"/>
              <a:t>day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28696" y="3870345"/>
            <a:ext cx="573964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2. B</a:t>
            </a:r>
            <a:r>
              <a:rPr lang="en-US" dirty="0" smtClean="0"/>
              <a:t> - cases </a:t>
            </a:r>
            <a:r>
              <a:rPr lang="en-US" dirty="0"/>
              <a:t>applying </a:t>
            </a:r>
            <a:r>
              <a:rPr lang="en-US" dirty="0" err="1"/>
              <a:t>D_max</a:t>
            </a:r>
            <a:r>
              <a:rPr lang="en-US" dirty="0"/>
              <a:t> = 10 km and ∆</a:t>
            </a:r>
            <a:r>
              <a:rPr lang="en-US" dirty="0" err="1"/>
              <a:t>t_max</a:t>
            </a:r>
            <a:r>
              <a:rPr lang="en-US" dirty="0"/>
              <a:t> = 10 </a:t>
            </a:r>
            <a:r>
              <a:rPr lang="en-US" dirty="0" smtClean="0"/>
              <a:t>days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11" y="1645320"/>
            <a:ext cx="2961650" cy="2143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284" y="1645321"/>
            <a:ext cx="2880000" cy="21437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480" y="1645321"/>
            <a:ext cx="2880000" cy="2143719"/>
          </a:xfrm>
          <a:prstGeom prst="rect">
            <a:avLst/>
          </a:prstGeom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63899" y="4452108"/>
            <a:ext cx="2880000" cy="2161489"/>
          </a:xfrm>
          <a:prstGeom prst="rect">
            <a:avLst/>
          </a:prstGeom>
        </p:spPr>
      </p:pic>
      <p:pic>
        <p:nvPicPr>
          <p:cNvPr id="26" name="Рисунок 2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42555" y="4468445"/>
            <a:ext cx="2880000" cy="216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59442" y="4221088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North </a:t>
            </a:r>
            <a:r>
              <a:rPr lang="en-US" sz="1200" b="1" dirty="0" smtClean="0"/>
              <a:t>(</a:t>
            </a:r>
            <a:r>
              <a:rPr lang="en-US" sz="1200" b="1" dirty="0"/>
              <a:t>Area 1)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63745" y="4222273"/>
            <a:ext cx="1151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Center </a:t>
            </a:r>
            <a:r>
              <a:rPr lang="en-US" sz="1200" b="1" dirty="0" smtClean="0"/>
              <a:t>(</a:t>
            </a:r>
            <a:r>
              <a:rPr lang="en-US" sz="1200" b="1" dirty="0"/>
              <a:t>Area 2)</a:t>
            </a:r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887210" y="4239677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South </a:t>
            </a:r>
            <a:r>
              <a:rPr lang="en-US" sz="1200" b="1" dirty="0" smtClean="0"/>
              <a:t>(</a:t>
            </a:r>
            <a:r>
              <a:rPr lang="en-US" sz="1200" b="1" dirty="0"/>
              <a:t>Area 3)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2553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0915"/>
            <a:ext cx="8723312" cy="90524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Relation (in %)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total </a:t>
            </a:r>
            <a:r>
              <a:rPr lang="en-US" sz="1800" b="1" dirty="0">
                <a:solidFill>
                  <a:srgbClr val="002060"/>
                </a:solidFill>
              </a:rPr>
              <a:t>number of hotspots that are likely caused by lightning discharge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to </a:t>
            </a:r>
            <a:r>
              <a:rPr lang="en-US" sz="1800" b="1" dirty="0">
                <a:solidFill>
                  <a:srgbClr val="002060"/>
                </a:solidFill>
              </a:rPr>
              <a:t>total number of hotspots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/>
            </a:r>
            <a:br>
              <a:rPr lang="en-US" sz="1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B </a:t>
            </a:r>
            <a:r>
              <a:rPr lang="en-US" sz="2800" b="1" dirty="0">
                <a:solidFill>
                  <a:srgbClr val="002060"/>
                </a:solidFill>
              </a:rPr>
              <a:t>&gt; </a:t>
            </a:r>
            <a:r>
              <a:rPr lang="en-US" sz="2800" b="1" dirty="0" smtClean="0">
                <a:solidFill>
                  <a:srgbClr val="002060"/>
                </a:solidFill>
              </a:rPr>
              <a:t>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81770"/>
              </p:ext>
            </p:extLst>
          </p:nvPr>
        </p:nvGraphicFramePr>
        <p:xfrm>
          <a:off x="323528" y="1862975"/>
          <a:ext cx="8424936" cy="40863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9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801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Areas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Months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May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June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July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August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September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Warm Season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 1 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65–75° N, 60–95° E)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24.4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37.1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23.7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30.2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1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 2 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55–65° N, 60–95° E)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36.2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43.1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30.7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24.9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1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 3 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45–55° N, 60–95° E)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33.5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31.6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19.5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708" y="6352143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2016–2021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9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13</a:t>
            </a:fld>
            <a:endParaRPr lang="ru-RU"/>
          </a:p>
        </p:txBody>
      </p:sp>
      <p:pic>
        <p:nvPicPr>
          <p:cNvPr id="6" name="6k8pn4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4429" y="1268760"/>
            <a:ext cx="5405586" cy="4627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3717" y="404664"/>
            <a:ext cx="452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Hotspots &amp; Aerosol Index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1923" y="6211669"/>
            <a:ext cx="171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July 2021</a:t>
            </a:r>
          </a:p>
          <a:p>
            <a:pPr algn="ctr"/>
            <a:r>
              <a:rPr lang="en-US" dirty="0" smtClean="0"/>
              <a:t>The MODIS data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3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03845"/>
            <a:ext cx="8856984" cy="5073427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lightning activity is observed over the areas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boreal forests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highest hotspot density, in contrast, is observed in croplands, savannas,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mixed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forests.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fires in the southern part of the territory is about 1.5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higher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in the northern part, and the fire season is longer, which could be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enhanced influence of anthropogenic factors.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values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indicated parameters coincided in the southwestern part of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territory,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mountain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part of Kazakhstan.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of lightning occur in July for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territory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Western Siberia, and maximum values of hotspots occur in April in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and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regions of Western Siberia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considered areas of the region, the relationship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lightning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hotspots is positive. However, correlation coefficients are low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 insignificant.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analysis, based on calculation in the borders of each cell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proximity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calculation (applying distance parameters and temporal windows),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similar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results. However, the second method makes it possible to obtain values that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more accurate.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analysis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fire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caused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lightning discharges in Western Siberia may vary from 5 to 43% during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warm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seasons over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2016-2021.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number of fires in the south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territory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probability of ignition from lightning over the whole warm season is higher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parts of Western Siberia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up to ~30%.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45624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73" y="908720"/>
            <a:ext cx="8964488" cy="5073427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findings in the study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better understand these events’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(particularly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lack of studies in this direction for the region) and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areas with the greatest risk of fire danger from lightning. The results of this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will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to improve the assessment of fire regime in different Siberian regions.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other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climatic parameters, such as atmospheric precipitation, air and soil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humidity characteristics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fire scar data should be considered in the future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phenomenon of dry thunderstorms and their influence on fire occurrence in more detail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assess the conditions that lead to the formation of dry thunderstorms in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natural zones across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Siberia, which will help specify climatic models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improve the fire prevention measures in the regions.</a:t>
            </a:r>
          </a:p>
          <a:p>
            <a:pPr lvl="0" algn="ctr"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894685"/>
            <a:ext cx="7509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for attention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123793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This research is supported by Russian Science Foundation (RSF), project # </a:t>
            </a:r>
            <a:r>
              <a:rPr lang="en-US" sz="1200" dirty="0" smtClean="0"/>
              <a:t>22-27-00494, https</a:t>
            </a:r>
            <a:r>
              <a:rPr lang="en-US" sz="1200" dirty="0"/>
              <a:t>://www.rscf.ru/en/project/22-27-00494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468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7794"/>
            <a:ext cx="8229600" cy="7969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Fires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Lightning-ignited wildfires (LIWs)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078" y="2089521"/>
            <a:ext cx="3329418" cy="3499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060848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LIWs account for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28</a:t>
            </a:r>
            <a:r>
              <a:rPr lang="en-US" dirty="0"/>
              <a:t>% of all fires in Siberia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Gorbatenko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V.P., 2020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 </a:t>
            </a:r>
            <a:r>
              <a:rPr lang="en-US" dirty="0"/>
              <a:t>to 37% </a:t>
            </a:r>
            <a:r>
              <a:rPr lang="en-US" dirty="0" smtClean="0"/>
              <a:t>in the </a:t>
            </a:r>
            <a:r>
              <a:rPr lang="en-US" dirty="0"/>
              <a:t>Tomsk region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Baranovskiy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N.V., 2017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645024"/>
            <a:ext cx="5527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Thunderstorm activity and its role in fire occurrence has been the subject of a </a:t>
            </a:r>
            <a:r>
              <a:rPr lang="en-US" dirty="0" smtClean="0"/>
              <a:t>significant amount </a:t>
            </a:r>
            <a:r>
              <a:rPr lang="en-US" dirty="0"/>
              <a:t>of research in different regions of the world: 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in </a:t>
            </a:r>
            <a:r>
              <a:rPr lang="en-US" dirty="0"/>
              <a:t>boreal forests and </a:t>
            </a:r>
            <a:r>
              <a:rPr lang="en-US" dirty="0" smtClean="0"/>
              <a:t>permafrost </a:t>
            </a:r>
            <a:r>
              <a:rPr lang="en-US" dirty="0"/>
              <a:t>zones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Chen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., 2021;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Larjavaara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M.,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2005;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Vasiliev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 M.S.,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2021;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Peterson, D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., 2010</a:t>
            </a:r>
            <a:r>
              <a:rPr lang="en-US" dirty="0" smtClean="0"/>
              <a:t>) 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in </a:t>
            </a:r>
            <a:r>
              <a:rPr lang="en-US" dirty="0"/>
              <a:t>mountain regions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Moris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 J.V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., 2020</a:t>
            </a:r>
            <a:r>
              <a:rPr lang="en-US" dirty="0" smtClean="0"/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in </a:t>
            </a:r>
            <a:r>
              <a:rPr lang="en-US" dirty="0"/>
              <a:t>tropical and subtropical ecosystems 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Podschwit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 H., 2020; Pérez-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Invernón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 F.J.,2021; Menezes, L.S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., 2022</a:t>
            </a:r>
            <a:r>
              <a:rPr lang="en-US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5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36182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temporal variability of the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fires and lightning activity for different natural zones of Western Siberia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March-October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05114"/>
            <a:ext cx="3558818" cy="196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99412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4" y="692697"/>
            <a:ext cx="4850212" cy="3355636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70000"/>
              </a:lnSpc>
              <a:buNone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Lightning discharges</a:t>
            </a:r>
          </a:p>
          <a:p>
            <a:pPr algn="just">
              <a:lnSpc>
                <a:spcPct val="170000"/>
              </a:lnSpc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Hotspots</a:t>
            </a:r>
          </a:p>
          <a:p>
            <a:pPr algn="just">
              <a:lnSpc>
                <a:spcPct val="120000"/>
              </a:lnSpc>
              <a:defRPr/>
            </a:pP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Datasets (</a:t>
            </a:r>
            <a:r>
              <a:rPr lang="en-US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March-October </a:t>
            </a:r>
            <a:r>
              <a:rPr lang="en-US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2016-2021)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70000"/>
              </a:lnSpc>
              <a:defRPr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Wide Lightning Location Network data (WWLLN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>
              <a:lnSpc>
                <a:spcPct val="170000"/>
              </a:lnSpc>
              <a:defRPr/>
            </a:pP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384"/>
              </a:spcBef>
              <a:defRPr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Fire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Information for Resource Management System (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FIRMS)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spatial 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1x1 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12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temporal resolution 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1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MODIS Land Cover Type Product (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MCD12Q1)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500-m 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spatial resolution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22835"/>
            <a:ext cx="2840913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Western Siberia</a:t>
            </a:r>
            <a:r>
              <a:rPr lang="ru-RU" sz="1400" dirty="0" smtClean="0"/>
              <a:t>: </a:t>
            </a:r>
            <a:r>
              <a:rPr lang="en-US" sz="1400" dirty="0" smtClean="0"/>
              <a:t>45-</a:t>
            </a:r>
            <a:r>
              <a:rPr lang="ru-RU" sz="1400" dirty="0" smtClean="0"/>
              <a:t>7</a:t>
            </a:r>
            <a:r>
              <a:rPr lang="en-US" sz="1400" dirty="0" smtClean="0"/>
              <a:t>5</a:t>
            </a:r>
            <a:r>
              <a:rPr lang="ru-RU" sz="1400" dirty="0" smtClean="0"/>
              <a:t>° </a:t>
            </a:r>
            <a:r>
              <a:rPr lang="en-US" sz="1400" dirty="0" smtClean="0"/>
              <a:t>N</a:t>
            </a:r>
            <a:r>
              <a:rPr lang="ru-RU" sz="1400" dirty="0" smtClean="0"/>
              <a:t>, 60</a:t>
            </a:r>
            <a:r>
              <a:rPr lang="en-US" sz="1400" dirty="0" smtClean="0"/>
              <a:t> </a:t>
            </a:r>
            <a:r>
              <a:rPr lang="ru-RU" sz="1400" dirty="0" smtClean="0"/>
              <a:t>-9</a:t>
            </a:r>
            <a:r>
              <a:rPr lang="en-US" sz="1400" dirty="0" smtClean="0"/>
              <a:t>5</a:t>
            </a:r>
            <a:r>
              <a:rPr lang="ru-RU" sz="1400" dirty="0" smtClean="0"/>
              <a:t>° </a:t>
            </a:r>
            <a:r>
              <a:rPr lang="en-US" sz="1400" dirty="0" smtClean="0"/>
              <a:t>E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41" y="1338555"/>
            <a:ext cx="3963531" cy="25224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63886" y="3902418"/>
            <a:ext cx="408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(65–75° N, 60–95°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-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shrubs 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grasslands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(55–65° N, 60–95°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E)-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part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occupied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greater extent by the mixed forest and savannah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(45–55° N, 60–95°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-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northeastern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dominated by grasslands, with cropland, savannah (in the western part) and mixed forest (in the eastern part) only near 53–55°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(56–59° N, 75–84°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-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Vasyugan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(61–64° N, 69–77°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-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wetlands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815335"/>
            <a:ext cx="320048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Vegetation and selected natural zones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15, 2016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99412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675753"/>
            <a:ext cx="8132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</a:p>
          <a:p>
            <a:pPr algn="ctr"/>
            <a:r>
              <a:rPr lang="en-US" sz="2800" dirty="0"/>
              <a:t>of a fire caused by each lightning event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3551633">
            <a:off x="3325092" y="1327313"/>
            <a:ext cx="288032" cy="1501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344508">
            <a:off x="5397799" y="1372276"/>
            <a:ext cx="288032" cy="1415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54020" y="2717884"/>
            <a:ext cx="2149828" cy="2071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96136" y="240042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40472" y="2276872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95823" y="3522701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5" idx="6"/>
          </p:cNvCxnSpPr>
          <p:nvPr/>
        </p:nvCxnSpPr>
        <p:spPr>
          <a:xfrm>
            <a:off x="6876256" y="3480540"/>
            <a:ext cx="108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02528" y="278805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km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80432" y="3923474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56474" y="3472262"/>
            <a:ext cx="173633" cy="153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58372" y="3536376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hotspot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63767" y="3091862"/>
            <a:ext cx="111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lightning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788131" y="3480540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30920" y="4083618"/>
            <a:ext cx="173633" cy="153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39754" y="3624556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hotspot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49375" y="4128612"/>
            <a:ext cx="111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lightning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997459" y="1988840"/>
            <a:ext cx="170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1-10 days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19" y="4869160"/>
            <a:ext cx="389877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*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pPr algn="just"/>
            <a:r>
              <a:rPr lang="en-US" sz="1600" b="1" i="1" dirty="0" err="1" smtClean="0"/>
              <a:t>nl</a:t>
            </a:r>
            <a:r>
              <a:rPr lang="en-US" sz="1600" dirty="0" smtClean="0"/>
              <a:t> - the </a:t>
            </a:r>
            <a:r>
              <a:rPr lang="en-US" sz="1600" dirty="0"/>
              <a:t>number of fires likely caused by lightning in one cell in one day, 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b="1" i="1" dirty="0" smtClean="0"/>
              <a:t>n</a:t>
            </a:r>
            <a:r>
              <a:rPr lang="en-US" sz="1600" dirty="0" smtClean="0"/>
              <a:t> – the total </a:t>
            </a:r>
            <a:r>
              <a:rPr lang="en-US" sz="1600" dirty="0"/>
              <a:t>number of fires in the same cell in the same </a:t>
            </a:r>
            <a:r>
              <a:rPr lang="en-US" sz="1600" dirty="0" smtClean="0"/>
              <a:t>day</a:t>
            </a:r>
            <a:endParaRPr lang="ru-RU" sz="1600" dirty="0"/>
          </a:p>
        </p:txBody>
      </p:sp>
      <p:sp>
        <p:nvSpPr>
          <p:cNvPr id="24" name="Овал 23"/>
          <p:cNvSpPr/>
          <p:nvPr/>
        </p:nvSpPr>
        <p:spPr>
          <a:xfrm>
            <a:off x="1280028" y="4094504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80431" y="4190483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506996" y="4059032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04793" y="3932327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730107" y="3648309"/>
            <a:ext cx="173633" cy="153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693834" y="5661248"/>
                <a:ext cx="3821431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2000" b="1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34" y="5661248"/>
                <a:ext cx="3821431" cy="7838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/>
          <p:cNvSpPr/>
          <p:nvPr/>
        </p:nvSpPr>
        <p:spPr>
          <a:xfrm>
            <a:off x="6383320" y="4056604"/>
            <a:ext cx="173633" cy="153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04550" y="3398941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Овал 32"/>
          <p:cNvSpPr/>
          <p:nvPr/>
        </p:nvSpPr>
        <p:spPr>
          <a:xfrm>
            <a:off x="6951816" y="3552334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701406" y="3552548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86468" y="3352684"/>
            <a:ext cx="173633" cy="1535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492382" y="4587674"/>
                <a:ext cx="4464496" cy="1015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ru-RU" sz="2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ru-RU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382" y="4587674"/>
                <a:ext cx="4464496" cy="10150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093544" y="6407977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Proximity index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5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188640"/>
            <a:ext cx="8723312" cy="90524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Spatial variability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 descr="Map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662892"/>
            <a:ext cx="3384376" cy="3925187"/>
          </a:xfrm>
          <a:prstGeom prst="rect">
            <a:avLst/>
          </a:prstGeom>
        </p:spPr>
      </p:pic>
      <p:pic>
        <p:nvPicPr>
          <p:cNvPr id="6" name="Рисунок 5" descr="Map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64" y="1662891"/>
            <a:ext cx="3240000" cy="3925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967" y="6156593"/>
            <a:ext cx="1333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warm </a:t>
            </a:r>
            <a:r>
              <a:rPr lang="en-US" sz="1600" dirty="0"/>
              <a:t>season </a:t>
            </a:r>
            <a:endParaRPr lang="en-US" sz="1600" dirty="0" smtClean="0"/>
          </a:p>
          <a:p>
            <a:pPr algn="ctr"/>
            <a:r>
              <a:rPr lang="en-US" sz="1600" dirty="0" smtClean="0"/>
              <a:t>2016 - 2021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0082" y="5589240"/>
            <a:ext cx="2200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flashes </a:t>
            </a:r>
            <a:r>
              <a:rPr lang="en-US" sz="1600" dirty="0"/>
              <a:t>per km</a:t>
            </a:r>
            <a:r>
              <a:rPr lang="en-US" sz="1600" baseline="30000" dirty="0"/>
              <a:t>2</a:t>
            </a:r>
            <a:r>
              <a:rPr lang="en-US" sz="1600" dirty="0"/>
              <a:t> per </a:t>
            </a:r>
            <a:r>
              <a:rPr lang="en-US" sz="1600" dirty="0" smtClean="0"/>
              <a:t>year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55257" y="5579987"/>
            <a:ext cx="3061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hotspots </a:t>
            </a:r>
            <a:r>
              <a:rPr lang="en-US" sz="1600" dirty="0"/>
              <a:t>number per km</a:t>
            </a:r>
            <a:r>
              <a:rPr lang="en-US" sz="1600" baseline="30000" dirty="0"/>
              <a:t>2</a:t>
            </a:r>
            <a:r>
              <a:rPr lang="en-US" sz="1600" dirty="0"/>
              <a:t> per </a:t>
            </a:r>
            <a:r>
              <a:rPr lang="en-US" sz="1600" dirty="0" smtClean="0"/>
              <a:t>year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6694" y="1268760"/>
            <a:ext cx="308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lightning discharge density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6114" y="1277725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hotspots density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872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188640"/>
            <a:ext cx="8723312" cy="90524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Statistical characteristics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055833"/>
            <a:ext cx="3096344" cy="24482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04048" y="2055833"/>
            <a:ext cx="3240360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967" y="5707915"/>
            <a:ext cx="1333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warm </a:t>
            </a:r>
            <a:r>
              <a:rPr lang="en-US" sz="1600" dirty="0"/>
              <a:t>season </a:t>
            </a:r>
            <a:endParaRPr lang="en-US" sz="1600" dirty="0" smtClean="0"/>
          </a:p>
          <a:p>
            <a:pPr algn="ctr"/>
            <a:r>
              <a:rPr lang="en-US" sz="1600" dirty="0" smtClean="0"/>
              <a:t>2016 - 2021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003" y="4581128"/>
            <a:ext cx="245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flashes </a:t>
            </a:r>
            <a:r>
              <a:rPr lang="en-US" dirty="0"/>
              <a:t>per km</a:t>
            </a:r>
            <a:r>
              <a:rPr lang="en-US" baseline="30000" dirty="0"/>
              <a:t>2</a:t>
            </a:r>
            <a:r>
              <a:rPr lang="en-US" dirty="0"/>
              <a:t> per </a:t>
            </a:r>
            <a:r>
              <a:rPr lang="en-US" dirty="0" smtClean="0"/>
              <a:t>year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6918" y="4571836"/>
            <a:ext cx="342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hotspots </a:t>
            </a:r>
            <a:r>
              <a:rPr lang="en-US" dirty="0"/>
              <a:t>number per km</a:t>
            </a:r>
            <a:r>
              <a:rPr lang="en-US" baseline="30000" dirty="0"/>
              <a:t>2</a:t>
            </a:r>
            <a:r>
              <a:rPr lang="en-US" dirty="0"/>
              <a:t> per </a:t>
            </a:r>
            <a:r>
              <a:rPr lang="en-US" dirty="0" smtClean="0"/>
              <a:t>year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30463" y="1698908"/>
            <a:ext cx="27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lightning discharge density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5919" y="1686501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hotspots density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03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Interannual</a:t>
            </a:r>
            <a:r>
              <a:rPr lang="en-US" sz="3600" b="1" dirty="0" smtClean="0">
                <a:solidFill>
                  <a:srgbClr val="002060"/>
                </a:solidFill>
              </a:rPr>
              <a:t> variability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 descr="Chart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627972" y="1306086"/>
            <a:ext cx="3279140" cy="1558290"/>
          </a:xfrm>
          <a:prstGeom prst="rect">
            <a:avLst/>
          </a:prstGeom>
        </p:spPr>
      </p:pic>
      <p:pic>
        <p:nvPicPr>
          <p:cNvPr id="6" name="Рисунок 5" descr="Chart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4913630" y="1316236"/>
            <a:ext cx="3279140" cy="1536700"/>
          </a:xfrm>
          <a:prstGeom prst="rect">
            <a:avLst/>
          </a:prstGeom>
        </p:spPr>
      </p:pic>
      <p:pic>
        <p:nvPicPr>
          <p:cNvPr id="7" name="Рисунок 6" descr="Chart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603140" y="3178294"/>
            <a:ext cx="3279140" cy="1587500"/>
          </a:xfrm>
          <a:prstGeom prst="rect">
            <a:avLst/>
          </a:prstGeom>
        </p:spPr>
      </p:pic>
      <p:pic>
        <p:nvPicPr>
          <p:cNvPr id="8" name="Рисунок 7" descr="Chart&#10;&#10;Description automatically generated with low confidence"/>
          <p:cNvPicPr/>
          <p:nvPr/>
        </p:nvPicPr>
        <p:blipFill>
          <a:blip r:embed="rId5"/>
          <a:stretch>
            <a:fillRect/>
          </a:stretch>
        </p:blipFill>
        <p:spPr>
          <a:xfrm>
            <a:off x="4913630" y="3178294"/>
            <a:ext cx="3279140" cy="1547495"/>
          </a:xfrm>
          <a:prstGeom prst="rect">
            <a:avLst/>
          </a:prstGeom>
        </p:spPr>
      </p:pic>
      <p:pic>
        <p:nvPicPr>
          <p:cNvPr id="9" name="Рисунок 8" descr="Chart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2794336" y="5000570"/>
            <a:ext cx="3279140" cy="156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980728"/>
            <a:ext cx="2968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North of Western Siberia (Area 1)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994607"/>
            <a:ext cx="303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Center of Western Siberia (Area 2)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93568" y="2890262"/>
            <a:ext cx="2965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South of Western Siberia (Area 3)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18550" y="2884116"/>
            <a:ext cx="2981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The Great </a:t>
            </a:r>
            <a:r>
              <a:rPr lang="en-US" sz="1600" dirty="0" err="1"/>
              <a:t>Vasyugan</a:t>
            </a:r>
            <a:r>
              <a:rPr lang="en-US" sz="1600" dirty="0"/>
              <a:t> Mire (Area 4)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4711948"/>
            <a:ext cx="2619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Permanent wetlands (Area 5)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0765" y="6114782"/>
            <a:ext cx="1173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2016 - 2021</a:t>
            </a:r>
          </a:p>
        </p:txBody>
      </p:sp>
    </p:spTree>
    <p:extLst>
      <p:ext uri="{BB962C8B-B14F-4D97-AF65-F5344CB8AC3E}">
        <p14:creationId xmlns:p14="http://schemas.microsoft.com/office/powerpoint/2010/main" val="31280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524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Seasonal variability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Western Siberia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362-EF1E-4952-84A3-E4A959DD09B0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616530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2016-2021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6601" y="2341172"/>
            <a:ext cx="1461223" cy="108782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09988" y="4035922"/>
            <a:ext cx="1477836" cy="112127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2922767" y="2341172"/>
            <a:ext cx="1413498" cy="108420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249635" y="2341172"/>
            <a:ext cx="1565076" cy="108420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5689795" y="2341172"/>
            <a:ext cx="1584176" cy="108420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7164288" y="2341172"/>
            <a:ext cx="1584176" cy="108420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2957100" y="4035922"/>
            <a:ext cx="1326868" cy="112127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4336265" y="4035922"/>
            <a:ext cx="1353530" cy="112127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5724128" y="4035922"/>
            <a:ext cx="1459260" cy="112127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7164288" y="4035922"/>
            <a:ext cx="1584176" cy="1121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850" y="2720202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Lightning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5048" y="441189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Hotspots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32314" y="2054958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North </a:t>
            </a:r>
            <a:r>
              <a:rPr lang="en-US" sz="1200" b="1" dirty="0" smtClean="0"/>
              <a:t>(</a:t>
            </a:r>
            <a:r>
              <a:rPr lang="en-US" sz="1200" b="1" dirty="0"/>
              <a:t>Area 1)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77056" y="2054958"/>
            <a:ext cx="1151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Center </a:t>
            </a:r>
            <a:r>
              <a:rPr lang="en-US" sz="1200" b="1" dirty="0" smtClean="0"/>
              <a:t>(</a:t>
            </a:r>
            <a:r>
              <a:rPr lang="en-US" sz="1200" b="1" dirty="0"/>
              <a:t>Area 2)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02872" y="2030405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South </a:t>
            </a:r>
            <a:r>
              <a:rPr lang="en-US" sz="1200" b="1" dirty="0" smtClean="0"/>
              <a:t>(</a:t>
            </a:r>
            <a:r>
              <a:rPr lang="en-US" sz="1200" b="1" dirty="0"/>
              <a:t>Area 3)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73935" y="1962624"/>
            <a:ext cx="14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The Great </a:t>
            </a:r>
            <a:r>
              <a:rPr lang="en-US" sz="1200" b="1" dirty="0" err="1"/>
              <a:t>Vasyugan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Mire </a:t>
            </a:r>
            <a:r>
              <a:rPr lang="en-US" sz="1200" b="1" dirty="0"/>
              <a:t>(Area 4)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8510" y="1962623"/>
            <a:ext cx="131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Permanent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wetlands </a:t>
            </a:r>
            <a:r>
              <a:rPr lang="en-US" sz="1200" b="1" dirty="0"/>
              <a:t>(Area 5)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32314" y="3755301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North </a:t>
            </a:r>
            <a:r>
              <a:rPr lang="en-US" sz="1200" b="1" dirty="0" smtClean="0"/>
              <a:t>(</a:t>
            </a:r>
            <a:r>
              <a:rPr lang="en-US" sz="1200" b="1" dirty="0"/>
              <a:t>Area 1)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77056" y="3755301"/>
            <a:ext cx="1151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Center </a:t>
            </a:r>
            <a:r>
              <a:rPr lang="en-US" sz="1200" b="1" dirty="0" smtClean="0"/>
              <a:t>(</a:t>
            </a:r>
            <a:r>
              <a:rPr lang="en-US" sz="1200" b="1" dirty="0"/>
              <a:t>Area 2)</a:t>
            </a:r>
            <a:endParaRPr lang="ru-RU" sz="1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02872" y="3764516"/>
            <a:ext cx="1103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South </a:t>
            </a:r>
            <a:r>
              <a:rPr lang="en-US" sz="1200" b="1" dirty="0" smtClean="0"/>
              <a:t>(</a:t>
            </a:r>
            <a:r>
              <a:rPr lang="en-US" sz="1200" b="1" dirty="0"/>
              <a:t>Area 3)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73935" y="3662967"/>
            <a:ext cx="14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The Great </a:t>
            </a:r>
            <a:r>
              <a:rPr lang="en-US" sz="1200" b="1" dirty="0" err="1"/>
              <a:t>Vasyugan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Mire </a:t>
            </a:r>
            <a:r>
              <a:rPr lang="en-US" sz="1200" b="1" dirty="0"/>
              <a:t>(Area 4)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28510" y="3662966"/>
            <a:ext cx="131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Permanent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wetlands </a:t>
            </a:r>
            <a:r>
              <a:rPr lang="en-US" sz="1200" b="1" dirty="0"/>
              <a:t>(Area 5)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532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1375</Words>
  <Application>Microsoft Office PowerPoint</Application>
  <PresentationFormat>Экран (4:3)</PresentationFormat>
  <Paragraphs>195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SimSun</vt:lpstr>
      <vt:lpstr>Arial</vt:lpstr>
      <vt:lpstr>Calibri</vt:lpstr>
      <vt:lpstr>Cambria Math</vt:lpstr>
      <vt:lpstr>Palatino Linotype</vt:lpstr>
      <vt:lpstr>Times New Roman</vt:lpstr>
      <vt:lpstr>Wingdings</vt:lpstr>
      <vt:lpstr>Тема Office</vt:lpstr>
      <vt:lpstr> SPATIO-TEMPORAL VARIABILITY OF LIGHTNING ACTIVITY  AND CHARACTERISTICS OF WILDFIRES IN DIFFERENT NATURAL ZONES OF WESTERN SIBERIA  OVER THE PERIOD OF 2016-2021    </vt:lpstr>
      <vt:lpstr>Fires Lightning-ignited wildfires (LIWs)</vt:lpstr>
      <vt:lpstr>Goal:</vt:lpstr>
      <vt:lpstr>Materials and Methods</vt:lpstr>
      <vt:lpstr>Materials and Methods</vt:lpstr>
      <vt:lpstr>Spatial variability</vt:lpstr>
      <vt:lpstr>Statistical characteristics</vt:lpstr>
      <vt:lpstr>Interannual variability</vt:lpstr>
      <vt:lpstr>Seasonal variability  Western Siberia</vt:lpstr>
      <vt:lpstr>Relationship total number  hotspots vs lightning strikes</vt:lpstr>
      <vt:lpstr>Fires Candidates to be Ignited by Lightning  </vt:lpstr>
      <vt:lpstr>Relation (in %)  total number of hotspots that are likely caused by lightning discharge to total number of hotspots  B &gt; 0</vt:lpstr>
      <vt:lpstr>Презентация PowerPoint</vt:lpstr>
      <vt:lpstr>Results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ПРОСТРАНСТВЕННО-ВРЕМЕННЫЕ ИЗМЕНЕНИЯ ВЛАЖНОСТИ ВОЗДУХА  НА ТЕРРИТОРИИ ЗАПАДНОЙ СИБИРИ И ЕЕ СВЯЗЬ С КРУПНОМАСШТАБНОЙ ЦИРКУЛЯЦИЕЙ АТМОСФЕРЫ ПО ДАННЫМ РЕАНАЛИЗА</dc:title>
  <dc:creator>Юлия</dc:creator>
  <cp:lastModifiedBy>LENA</cp:lastModifiedBy>
  <cp:revision>264</cp:revision>
  <dcterms:created xsi:type="dcterms:W3CDTF">2018-06-26T04:05:56Z</dcterms:created>
  <dcterms:modified xsi:type="dcterms:W3CDTF">2022-06-21T00:17:24Z</dcterms:modified>
</cp:coreProperties>
</file>