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5" r:id="rId19"/>
    <p:sldId id="274" r:id="rId20"/>
    <p:sldId id="273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96" d="100"/>
          <a:sy n="96" d="100"/>
        </p:scale>
        <p:origin x="-178" y="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png"/><Relationship Id="rId6" Type="http://schemas.openxmlformats.org/officeDocument/2006/relationships/image" Target="../media/image25.wmf"/><Relationship Id="rId5" Type="http://schemas.openxmlformats.org/officeDocument/2006/relationships/image" Target="../media/image24.wmf"/><Relationship Id="rId4" Type="http://schemas.openxmlformats.org/officeDocument/2006/relationships/image" Target="../media/image2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D7D9A56-9247-4D99-BAE7-05C00FFDC5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2A81EDB-4292-4F7A-930F-2BD2E7F358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7F77B3E-C26A-4AA7-91D3-142DB22C6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5F0D4-2C95-41FC-8999-D3295A3A86E6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E5615A1-E630-4FEE-8FF8-15684FDC0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801EBF1-14B3-4372-A85F-9AC25F752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0F281-745B-4BD2-8CDD-EA5585D61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183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D84E1E2-D368-4F6C-8245-DDDD7F640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986D7C4-C10E-4962-BC9F-7EB74ACBBC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CE9E114-66C8-49DF-8821-410B3ADAD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5F0D4-2C95-41FC-8999-D3295A3A86E6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5801DA9-F851-437D-86C5-20940B7FA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10D9741-6DF6-4BFA-AB58-C976348DB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0F281-745B-4BD2-8CDD-EA5585D61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718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B5B57AA5-169B-4351-A61E-383F1C0F1D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AC83CD3-0C88-4004-B648-422BB91EC6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233157B-A606-4CF1-8FDC-1007DAE6D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5F0D4-2C95-41FC-8999-D3295A3A86E6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786B278-0159-4E5A-92A2-8BA0D5353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92F7F2B-AB5A-4374-B725-EDC07353A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0F281-745B-4BD2-8CDD-EA5585D61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302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C31C1FE-9B87-45CA-A2C6-2E5D2DE4C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58C204B-78C4-4A19-89E8-AFC27AAAE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DC3DC59-5F76-495C-9FD4-9FED4186A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5F0D4-2C95-41FC-8999-D3295A3A86E6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3181490-DABB-4E7C-AFF8-C8F9A4BC1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D4186C2-1F65-4EF2-AD03-44C25876A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0F281-745B-4BD2-8CDD-EA5585D61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77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A6F589-CDFF-495C-BEC7-AE3FA5130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7D14453-34CE-4869-B30C-5BF2923E2A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1851EC4-CF2C-4A64-841C-DB0AA8E22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5F0D4-2C95-41FC-8999-D3295A3A86E6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8156DBA-8532-4580-83FA-1C4F7A7A4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6993DE1-48F3-45D2-8B58-389713640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0F281-745B-4BD2-8CDD-EA5585D61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01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8E835D0-5A55-4057-B227-640A508DC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870689A-1F90-441D-87BE-55DDF7D2B0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095D3CA-5B3D-4C96-A36F-0484738020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DFE3482-67DA-46D0-9D8B-FC17773DE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5F0D4-2C95-41FC-8999-D3295A3A86E6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775CEB9-3369-4DBB-B6D1-6B39E4785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C81BD88-5518-4092-BA80-1D6F7AFEA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0F281-745B-4BD2-8CDD-EA5585D61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982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107B18B-C085-4D5A-BE37-D566B1833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AFFC6D5-1D09-484A-9B8D-3746EAA15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11DB449-091D-4122-B5C3-BCABA8AA6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3EB74FEA-63D8-4DCB-9C97-EF2C9E71E3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1C251C23-F82D-4FB5-99AB-F411B20A16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D0B4C4B0-2555-429C-B58D-D81DB75BC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5F0D4-2C95-41FC-8999-D3295A3A86E6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4E4871A-C288-4CFF-912C-1EB8F14F7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FF691D1B-CECC-49AF-B51D-0810A30DB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0F281-745B-4BD2-8CDD-EA5585D61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190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6B91E84-CF55-4038-83A4-DF13B4982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65DE69B6-7699-4D25-A074-714243497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5F0D4-2C95-41FC-8999-D3295A3A86E6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48229080-2759-4BA9-95BB-5E040C8C9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F5B292E2-D7C5-40D0-9D77-30C7E5212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0F281-745B-4BD2-8CDD-EA5585D61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293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169ABFE3-B696-4482-B105-C3E182EC4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5F0D4-2C95-41FC-8999-D3295A3A86E6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2B3C8BFD-61E4-4144-9FDC-32591EED4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098E66A-2192-4EF0-9180-EC82741A8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0F281-745B-4BD2-8CDD-EA5585D61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205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71AF427-7C9D-4E57-A4B3-D6C6464A6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D81220B-6CEF-45CB-A5C7-78FCAA77C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C63E8B3-ABFC-4305-86EC-DCF3FD684F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05FB284-F063-4D27-B6C5-768266F87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5F0D4-2C95-41FC-8999-D3295A3A86E6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DFC7FBF-7596-4265-B10B-01D4FD4A8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B5358A0-9633-4EB3-B3C0-367F26D04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0F281-745B-4BD2-8CDD-EA5585D61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97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09F20D-A881-4639-A0F0-87FDFD9B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313F0FCD-3BB9-4BA2-B5D3-63CA345C95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7AD1B3D-322E-4FCE-8F56-155CEDA678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41E0C23-D644-4BB4-9C62-65E764F84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5F0D4-2C95-41FC-8999-D3295A3A86E6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555D048-54DD-4A36-AB20-F3781E617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F8127A5-A355-4B9B-AFB3-C8F2B8797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0F281-745B-4BD2-8CDD-EA5585D61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887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D6FDFDC-864E-4790-818D-9B30DBFB3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F76150D-F52C-4C47-939C-1FD2A65C4A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5E9C71F-2556-4ED8-9B61-EA8D2752D3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5F0D4-2C95-41FC-8999-D3295A3A86E6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27BCD1E-3ABE-429D-B856-C749CB5721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D118D5F-ADC6-46EC-A93F-9400593256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0F281-745B-4BD2-8CDD-EA5585D61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4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45.emf"/><Relationship Id="rId7" Type="http://schemas.openxmlformats.org/officeDocument/2006/relationships/image" Target="../media/image48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58.png"/><Relationship Id="rId9" Type="http://schemas.openxmlformats.org/officeDocument/2006/relationships/image" Target="../media/image50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13" Type="http://schemas.openxmlformats.org/officeDocument/2006/relationships/image" Target="../media/image75.png"/><Relationship Id="rId3" Type="http://schemas.openxmlformats.org/officeDocument/2006/relationships/image" Target="../media/image65.png"/><Relationship Id="rId7" Type="http://schemas.openxmlformats.org/officeDocument/2006/relationships/image" Target="../media/image53.emf"/><Relationship Id="rId12" Type="http://schemas.openxmlformats.org/officeDocument/2006/relationships/image" Target="../media/image5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emf"/><Relationship Id="rId11" Type="http://schemas.openxmlformats.org/officeDocument/2006/relationships/image" Target="../media/image73.png"/><Relationship Id="rId5" Type="http://schemas.openxmlformats.org/officeDocument/2006/relationships/image" Target="../media/image51.emf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9.emf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58.em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57.emf"/><Relationship Id="rId5" Type="http://schemas.openxmlformats.org/officeDocument/2006/relationships/image" Target="../media/image79.png"/><Relationship Id="rId10" Type="http://schemas.openxmlformats.org/officeDocument/2006/relationships/image" Target="../media/image56.emf"/><Relationship Id="rId4" Type="http://schemas.openxmlformats.org/officeDocument/2006/relationships/image" Target="../media/image78.png"/><Relationship Id="rId9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3.emf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62.emf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61.emf"/><Relationship Id="rId5" Type="http://schemas.openxmlformats.org/officeDocument/2006/relationships/image" Target="../media/image90.png"/><Relationship Id="rId10" Type="http://schemas.openxmlformats.org/officeDocument/2006/relationships/image" Target="../media/image60.emf"/><Relationship Id="rId4" Type="http://schemas.openxmlformats.org/officeDocument/2006/relationships/image" Target="../media/image89.png"/><Relationship Id="rId9" Type="http://schemas.openxmlformats.org/officeDocument/2006/relationships/image" Target="../media/image9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emf"/><Relationship Id="rId7" Type="http://schemas.openxmlformats.org/officeDocument/2006/relationships/image" Target="../media/image69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emf"/><Relationship Id="rId10" Type="http://schemas.openxmlformats.org/officeDocument/2006/relationships/image" Target="../media/image83.png"/><Relationship Id="rId4" Type="http://schemas.openxmlformats.org/officeDocument/2006/relationships/image" Target="../media/image66.emf"/><Relationship Id="rId9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7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7" Type="http://schemas.openxmlformats.org/officeDocument/2006/relationships/image" Target="../media/image81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emf"/><Relationship Id="rId5" Type="http://schemas.openxmlformats.org/officeDocument/2006/relationships/image" Target="../media/image79.emf"/><Relationship Id="rId4" Type="http://schemas.openxmlformats.org/officeDocument/2006/relationships/image" Target="../media/image7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1.wmf"/><Relationship Id="rId18" Type="http://schemas.openxmlformats.org/officeDocument/2006/relationships/oleObject" Target="../embeddings/oleObject5.bin"/><Relationship Id="rId26" Type="http://schemas.openxmlformats.org/officeDocument/2006/relationships/image" Target="../media/image37.png"/><Relationship Id="rId3" Type="http://schemas.openxmlformats.org/officeDocument/2006/relationships/oleObject" Target="../embeddings/oleObject1.bin"/><Relationship Id="rId21" Type="http://schemas.openxmlformats.org/officeDocument/2006/relationships/image" Target="../media/image25.wmf"/><Relationship Id="rId7" Type="http://schemas.openxmlformats.org/officeDocument/2006/relationships/image" Target="../media/image28.png"/><Relationship Id="rId12" Type="http://schemas.openxmlformats.org/officeDocument/2006/relationships/oleObject" Target="../embeddings/oleObject2.bin"/><Relationship Id="rId17" Type="http://schemas.openxmlformats.org/officeDocument/2006/relationships/image" Target="../media/image23.wmf"/><Relationship Id="rId25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4.bin"/><Relationship Id="rId20" Type="http://schemas.openxmlformats.org/officeDocument/2006/relationships/oleObject" Target="../embeddings/oleObject6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24" Type="http://schemas.openxmlformats.org/officeDocument/2006/relationships/image" Target="../media/image35.png"/><Relationship Id="rId5" Type="http://schemas.openxmlformats.org/officeDocument/2006/relationships/image" Target="../media/image26.png"/><Relationship Id="rId15" Type="http://schemas.openxmlformats.org/officeDocument/2006/relationships/image" Target="../media/image22.wmf"/><Relationship Id="rId23" Type="http://schemas.openxmlformats.org/officeDocument/2006/relationships/image" Target="../media/image34.png"/><Relationship Id="rId10" Type="http://schemas.openxmlformats.org/officeDocument/2006/relationships/image" Target="../media/image31.png"/><Relationship Id="rId19" Type="http://schemas.openxmlformats.org/officeDocument/2006/relationships/image" Target="../media/image24.wmf"/><Relationship Id="rId4" Type="http://schemas.openxmlformats.org/officeDocument/2006/relationships/image" Target="../media/image20.png"/><Relationship Id="rId9" Type="http://schemas.openxmlformats.org/officeDocument/2006/relationships/image" Target="../media/image30.png"/><Relationship Id="rId14" Type="http://schemas.openxmlformats.org/officeDocument/2006/relationships/oleObject" Target="../embeddings/oleObject3.bin"/><Relationship Id="rId22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3.emf"/><Relationship Id="rId7" Type="http://schemas.openxmlformats.org/officeDocument/2006/relationships/image" Target="../media/image41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4.emf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40.png"/><Relationship Id="rId7" Type="http://schemas.openxmlformats.org/officeDocument/2006/relationships/image" Target="../media/image36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emf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9.emf"/><Relationship Id="rId7" Type="http://schemas.openxmlformats.org/officeDocument/2006/relationships/image" Target="../media/image43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10" Type="http://schemas.openxmlformats.org/officeDocument/2006/relationships/image" Target="../media/image44.png"/><Relationship Id="rId4" Type="http://schemas.openxmlformats.org/officeDocument/2006/relationships/image" Target="../media/image40.emf"/><Relationship Id="rId9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A610403-B8A9-498F-B5E0-2881C76A2F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3E94DC4-3CC2-4DCB-A16E-EE90B9BF87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4DEA0C9E-83D6-4D54-9DC5-755B32CF87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F6BADE86-FD81-4CF6-A43B-8E2EBB68932B}"/>
              </a:ext>
            </a:extLst>
          </p:cNvPr>
          <p:cNvSpPr txBox="1">
            <a:spLocks/>
          </p:cNvSpPr>
          <p:nvPr/>
        </p:nvSpPr>
        <p:spPr>
          <a:xfrm>
            <a:off x="866775" y="2341464"/>
            <a:ext cx="11032331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latin typeface="+mn-lt"/>
              </a:rPr>
              <a:t>Особенности развития сдвиговых зон по данным</a:t>
            </a:r>
            <a:endParaRPr lang="en-US" sz="3600" b="1" dirty="0">
              <a:latin typeface="+mn-lt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latin typeface="+mn-lt"/>
              </a:rPr>
              <a:t> математического моделирования поля напряжений и дешифрирования топокарт</a:t>
            </a:r>
            <a:endParaRPr lang="ru-RU" sz="9600" b="1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xmlns="" id="{25B8CEF7-7459-4E7D-B5B1-006A01DFB5B2}"/>
              </a:ext>
            </a:extLst>
          </p:cNvPr>
          <p:cNvSpPr txBox="1">
            <a:spLocks/>
          </p:cNvSpPr>
          <p:nvPr/>
        </p:nvSpPr>
        <p:spPr>
          <a:xfrm>
            <a:off x="1590675" y="5078413"/>
            <a:ext cx="9144000" cy="54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А.С. Лермонтова, Л.А. Сим</a:t>
            </a:r>
          </a:p>
        </p:txBody>
      </p:sp>
      <p:pic>
        <p:nvPicPr>
          <p:cNvPr id="7" name="Picture 7" descr="logotip TPH">
            <a:extLst>
              <a:ext uri="{FF2B5EF4-FFF2-40B4-BE49-F238E27FC236}">
                <a16:creationId xmlns:a16="http://schemas.microsoft.com/office/drawing/2014/main" xmlns="" id="{0791F7B3-3FE9-4870-AC79-6EFA7D3C3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326" y="339636"/>
            <a:ext cx="3586480" cy="1710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ifz_logo">
            <a:extLst>
              <a:ext uri="{FF2B5EF4-FFF2-40B4-BE49-F238E27FC236}">
                <a16:creationId xmlns:a16="http://schemas.microsoft.com/office/drawing/2014/main" xmlns="" id="{911E4517-91AE-4088-98B8-BEEE9523A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" y="188913"/>
            <a:ext cx="2004571" cy="19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34F38F5D-622A-400C-9FA3-BF5BE86626B8}"/>
              </a:ext>
            </a:extLst>
          </p:cNvPr>
          <p:cNvSpPr txBox="1">
            <a:spLocks/>
          </p:cNvSpPr>
          <p:nvPr/>
        </p:nvSpPr>
        <p:spPr>
          <a:xfrm>
            <a:off x="1524000" y="5871369"/>
            <a:ext cx="9144000" cy="89693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/>
              <a:t>ШЕСТАЯ МЕЖДУНАРОДНАЯ КОНФЕРЕНЦИЯ «ТРИГГЕРНЫЕ ЭФФЕКТЫ В ГЕОСИСТЕМАХ»</a:t>
            </a:r>
          </a:p>
          <a:p>
            <a:r>
              <a:rPr lang="ru-RU" sz="1600" dirty="0"/>
              <a:t>г. Москва, ИДГ РАН</a:t>
            </a:r>
          </a:p>
          <a:p>
            <a:r>
              <a:rPr lang="ru-RU" sz="1600" dirty="0"/>
              <a:t>21 – 24 июня 2022 г.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0CC53C1-63B5-4526-9B07-3060EAABD753}"/>
              </a:ext>
            </a:extLst>
          </p:cNvPr>
          <p:cNvSpPr txBox="1"/>
          <p:nvPr/>
        </p:nvSpPr>
        <p:spPr>
          <a:xfrm>
            <a:off x="11899106" y="6488668"/>
            <a:ext cx="3595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2624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7865B06E-73A1-429A-94DF-AF520D1FB8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FB42E6D-43D1-4162-923A-59147D2B46D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69" t="45771" r="35619" b="48276"/>
          <a:stretch/>
        </p:blipFill>
        <p:spPr bwMode="auto">
          <a:xfrm>
            <a:off x="1471375" y="3476913"/>
            <a:ext cx="3811270" cy="26523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AFCD293-ECA2-41C8-B99A-B650E99F6B9B}"/>
              </a:ext>
            </a:extLst>
          </p:cNvPr>
          <p:cNvSpPr txBox="1">
            <a:spLocks/>
          </p:cNvSpPr>
          <p:nvPr/>
        </p:nvSpPr>
        <p:spPr>
          <a:xfrm>
            <a:off x="3035077" y="305684"/>
            <a:ext cx="3628390" cy="10483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/>
              <a:t>Развитие вторичных нарушений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38F8458-3E1B-4D24-9A3F-4F34F11AA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134" y="2740500"/>
            <a:ext cx="543881" cy="3663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8A00870-622C-4B33-97A4-6426FB236C53}"/>
              </a:ext>
            </a:extLst>
          </p:cNvPr>
          <p:cNvSpPr/>
          <p:nvPr/>
        </p:nvSpPr>
        <p:spPr>
          <a:xfrm>
            <a:off x="943046" y="6129308"/>
            <a:ext cx="44907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Угол наклона оси 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к горизонтальной оси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xmlns="" id="{7E64C19B-8631-4AA8-B4AC-DE9CB3E7DF38}"/>
                  </a:ext>
                </a:extLst>
              </p:cNvPr>
              <p:cNvSpPr/>
              <p:nvPr/>
            </p:nvSpPr>
            <p:spPr>
              <a:xfrm>
                <a:off x="2672056" y="6129308"/>
                <a:ext cx="58184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7E64C19B-8631-4AA8-B4AC-DE9CB3E7DF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2056" y="6129308"/>
                <a:ext cx="581844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9236C41-C382-4D4B-91FD-307A60097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291" y="768350"/>
            <a:ext cx="1897090" cy="1832975"/>
          </a:xfrm>
          <a:prstGeom prst="rect">
            <a:avLst/>
          </a:prstGeom>
        </p:spPr>
      </p:pic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xmlns="" id="{D8A6715F-4177-4CB6-AE39-18A5B530363F}"/>
              </a:ext>
            </a:extLst>
          </p:cNvPr>
          <p:cNvCxnSpPr>
            <a:cxnSpLocks/>
          </p:cNvCxnSpPr>
          <p:nvPr/>
        </p:nvCxnSpPr>
        <p:spPr>
          <a:xfrm>
            <a:off x="2085975" y="1766038"/>
            <a:ext cx="586081" cy="1682012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965C944-E06E-4C1E-A1EF-92EF8CDCF097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67" t="43887" r="21147" b="46593"/>
          <a:stretch/>
        </p:blipFill>
        <p:spPr bwMode="auto">
          <a:xfrm>
            <a:off x="9124127" y="28681"/>
            <a:ext cx="2524760" cy="16820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2A34741-29B0-4A03-817F-861E937C51F0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48" t="44756" r="22708" b="47589"/>
          <a:stretch/>
        </p:blipFill>
        <p:spPr bwMode="auto">
          <a:xfrm>
            <a:off x="6496605" y="1485276"/>
            <a:ext cx="2742565" cy="17698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80E333F-DF92-4EA5-882A-8115D0EB2038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34" t="44224" r="21536" b="46568"/>
          <a:stretch/>
        </p:blipFill>
        <p:spPr bwMode="auto">
          <a:xfrm>
            <a:off x="9170719" y="2889987"/>
            <a:ext cx="2524760" cy="16820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222B3DA-6AC7-4DA3-8C4F-3FA8D6735F2E}"/>
              </a:ext>
            </a:extLst>
          </p:cNvPr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5"/>
          <a:stretch/>
        </p:blipFill>
        <p:spPr bwMode="auto">
          <a:xfrm>
            <a:off x="6483326" y="4858393"/>
            <a:ext cx="4855869" cy="16751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6B4EFF07-F325-4D99-BB38-DD58162905DD}"/>
              </a:ext>
            </a:extLst>
          </p:cNvPr>
          <p:cNvSpPr/>
          <p:nvPr/>
        </p:nvSpPr>
        <p:spPr>
          <a:xfrm>
            <a:off x="9917284" y="1671342"/>
            <a:ext cx="23124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Угол наклона оси макс. касательного напряжения   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 горизонтальной оси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DA71480C-1E31-493A-A555-6E795980B5BD}"/>
              </a:ext>
            </a:extLst>
          </p:cNvPr>
          <p:cNvCxnSpPr/>
          <p:nvPr/>
        </p:nvCxnSpPr>
        <p:spPr>
          <a:xfrm>
            <a:off x="8911260" y="768350"/>
            <a:ext cx="1042365" cy="27699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xmlns="" id="{0E90C1A9-167B-451B-8295-E35AAD0333D2}"/>
              </a:ext>
            </a:extLst>
          </p:cNvPr>
          <p:cNvCxnSpPr/>
          <p:nvPr/>
        </p:nvCxnSpPr>
        <p:spPr>
          <a:xfrm>
            <a:off x="8639175" y="1045349"/>
            <a:ext cx="161925" cy="101205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BD03BAF0-9F42-4395-B5A6-E88C6EAADEE1}"/>
              </a:ext>
            </a:extLst>
          </p:cNvPr>
          <p:cNvSpPr/>
          <p:nvPr/>
        </p:nvSpPr>
        <p:spPr>
          <a:xfrm>
            <a:off x="6677447" y="207601"/>
            <a:ext cx="23124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Локальный поворот оси основного сдвига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644316E0-2999-4039-B69D-55A1B5ADE1E7}"/>
              </a:ext>
            </a:extLst>
          </p:cNvPr>
          <p:cNvCxnSpPr>
            <a:cxnSpLocks/>
          </p:cNvCxnSpPr>
          <p:nvPr/>
        </p:nvCxnSpPr>
        <p:spPr>
          <a:xfrm flipH="1">
            <a:off x="8720138" y="2429299"/>
            <a:ext cx="1180503" cy="31120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xmlns="" id="{10AC0DBA-0E2B-4C83-BDA1-10C28E7BC5F1}"/>
              </a:ext>
            </a:extLst>
          </p:cNvPr>
          <p:cNvCxnSpPr>
            <a:cxnSpLocks/>
          </p:cNvCxnSpPr>
          <p:nvPr/>
        </p:nvCxnSpPr>
        <p:spPr>
          <a:xfrm flipH="1">
            <a:off x="9686925" y="2731012"/>
            <a:ext cx="342900" cy="612263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94D05007-FFE8-42A4-9F6E-24D9866950E6}"/>
              </a:ext>
            </a:extLst>
          </p:cNvPr>
          <p:cNvSpPr/>
          <p:nvPr/>
        </p:nvSpPr>
        <p:spPr>
          <a:xfrm>
            <a:off x="6677447" y="3887566"/>
            <a:ext cx="23124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Ориентация новых сколов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xmlns="" id="{27424217-05DB-4DA4-9FC1-1E528A28BF6B}"/>
              </a:ext>
            </a:extLst>
          </p:cNvPr>
          <p:cNvCxnSpPr>
            <a:cxnSpLocks/>
          </p:cNvCxnSpPr>
          <p:nvPr/>
        </p:nvCxnSpPr>
        <p:spPr>
          <a:xfrm flipV="1">
            <a:off x="8720137" y="3579578"/>
            <a:ext cx="966788" cy="566662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0D8EC6F-4982-497A-A8D9-910ABCED25FA}"/>
              </a:ext>
            </a:extLst>
          </p:cNvPr>
          <p:cNvSpPr txBox="1"/>
          <p:nvPr/>
        </p:nvSpPr>
        <p:spPr>
          <a:xfrm>
            <a:off x="11772900" y="6488668"/>
            <a:ext cx="4857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10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9770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02C7E94E-CA15-484B-873A-842E92DBC28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xmlns="" id="{190CA897-35CF-4948-AEFF-9927C97AC7DC}"/>
                  </a:ext>
                </a:extLst>
              </p:cNvPr>
              <p:cNvSpPr/>
              <p:nvPr/>
            </p:nvSpPr>
            <p:spPr>
              <a:xfrm>
                <a:off x="547199" y="491467"/>
                <a:ext cx="2015026" cy="10693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𝜑</m:t>
                    </m:r>
                    <m:r>
                      <a:rPr lang="ru-RU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ru-RU" b="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30</m:t>
                        </m:r>
                      </m:e>
                      <m:sup>
                        <m:r>
                          <a:rPr lang="ru-RU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о</m:t>
                        </m:r>
                      </m:sup>
                    </m:sSup>
                  </m:oMath>
                </a14:m>
                <a:r>
                  <a:rPr lang="ru-RU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угол внутреннего трения</a:t>
                </a:r>
                <a:endParaRPr lang="ru-RU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190CA897-35CF-4948-AEFF-9927C97AC7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199" y="491467"/>
                <a:ext cx="2015026" cy="1069395"/>
              </a:xfrm>
              <a:prstGeom prst="rect">
                <a:avLst/>
              </a:prstGeom>
              <a:blipFill>
                <a:blip r:embed="rId2"/>
                <a:stretch>
                  <a:fillRect l="-2727" r="-2727" b="-8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>
                <a:extLst>
                  <a:ext uri="{FF2B5EF4-FFF2-40B4-BE49-F238E27FC236}">
                    <a16:creationId xmlns:a16="http://schemas.microsoft.com/office/drawing/2014/main" xmlns="" id="{EE18AB41-5556-47C6-B1DB-BF344A3C0CD3}"/>
                  </a:ext>
                </a:extLst>
              </p:cNvPr>
              <p:cNvSpPr/>
              <p:nvPr/>
            </p:nvSpPr>
            <p:spPr>
              <a:xfrm>
                <a:off x="582421" y="2895601"/>
                <a:ext cx="1617854" cy="13222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𝑘</m:t>
                      </m:r>
                      <m:r>
                        <a:rPr lang="ru-RU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≈</m:t>
                      </m:r>
                      <m:r>
                        <a:rPr lang="ru-RU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0.577</m:t>
                      </m:r>
                    </m:oMath>
                  </m:oMathPara>
                </a14:m>
                <a:endParaRPr lang="ru-RU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ru-RU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коэффициент внутреннего </a:t>
                </a:r>
              </a:p>
              <a:p>
                <a:r>
                  <a:rPr lang="ru-RU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трения</a:t>
                </a:r>
                <a:endParaRPr lang="ru-RU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Прямоугольник 2">
                <a:extLst>
                  <a:ext uri="{FF2B5EF4-FFF2-40B4-BE49-F238E27FC236}">
                    <a16:creationId xmlns:a16="http://schemas.microsoft.com/office/drawing/2014/main" id="{EE18AB41-5556-47C6-B1DB-BF344A3C0C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421" y="2895601"/>
                <a:ext cx="1617854" cy="1322285"/>
              </a:xfrm>
              <a:prstGeom prst="rect">
                <a:avLst/>
              </a:prstGeom>
              <a:blipFill>
                <a:blip r:embed="rId3"/>
                <a:stretch>
                  <a:fillRect l="-3396" b="-599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xmlns="" id="{C77DAE40-DCD7-428F-88D9-9902C1FB9AC2}"/>
                  </a:ext>
                </a:extLst>
              </p:cNvPr>
              <p:cNvSpPr/>
              <p:nvPr/>
            </p:nvSpPr>
            <p:spPr>
              <a:xfrm>
                <a:off x="619125" y="5481773"/>
                <a:ext cx="1198401" cy="1365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dirty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α</m:t>
                    </m:r>
                    <m:r>
                      <a:rPr lang="ru-RU" b="0" i="0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ru-RU" b="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e>
                      <m:sup>
                        <m:r>
                          <a:rPr lang="ru-RU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о</m:t>
                        </m:r>
                      </m:sup>
                    </m:sSup>
                  </m:oMath>
                </a14:m>
                <a:endParaRPr lang="ru-RU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угол наклона </a:t>
                </a:r>
                <a:r>
                  <a:rPr lang="en-US" i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ru-RU" i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ru-RU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сколов</a:t>
                </a:r>
                <a:endParaRPr lang="ru-RU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C77DAE40-DCD7-428F-88D9-9902C1FB9A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25" y="5481773"/>
                <a:ext cx="1198401" cy="1365758"/>
              </a:xfrm>
              <a:prstGeom prst="rect">
                <a:avLst/>
              </a:prstGeom>
              <a:blipFill>
                <a:blip r:embed="rId4"/>
                <a:stretch>
                  <a:fillRect l="-4592" b="-580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xmlns="" id="{52FDD965-2138-4451-A353-FF672B8BF6FB}"/>
              </a:ext>
            </a:extLst>
          </p:cNvPr>
          <p:cNvCxnSpPr>
            <a:cxnSpLocks/>
          </p:cNvCxnSpPr>
          <p:nvPr/>
        </p:nvCxnSpPr>
        <p:spPr>
          <a:xfrm>
            <a:off x="990600" y="1695450"/>
            <a:ext cx="0" cy="69532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xmlns="" id="{D5159C5D-DCC5-4B0B-AD89-5A71372B3A04}"/>
              </a:ext>
            </a:extLst>
          </p:cNvPr>
          <p:cNvCxnSpPr>
            <a:cxnSpLocks/>
          </p:cNvCxnSpPr>
          <p:nvPr/>
        </p:nvCxnSpPr>
        <p:spPr>
          <a:xfrm>
            <a:off x="990600" y="4476750"/>
            <a:ext cx="0" cy="69532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A087DF23-6A69-40EF-B2E7-D313968BC2B5}"/>
              </a:ext>
            </a:extLst>
          </p:cNvPr>
          <p:cNvCxnSpPr>
            <a:cxnSpLocks/>
          </p:cNvCxnSpPr>
          <p:nvPr/>
        </p:nvCxnSpPr>
        <p:spPr>
          <a:xfrm flipV="1">
            <a:off x="2762251" y="419101"/>
            <a:ext cx="1" cy="6153149"/>
          </a:xfrm>
          <a:prstGeom prst="line">
            <a:avLst/>
          </a:prstGeom>
          <a:ln w="76200">
            <a:solidFill>
              <a:srgbClr val="F5C1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BCCC197-36B9-44F7-BCD8-482822A193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587" b="37678"/>
          <a:stretch/>
        </p:blipFill>
        <p:spPr>
          <a:xfrm>
            <a:off x="6752989" y="4791076"/>
            <a:ext cx="4376785" cy="199563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86308A0-5AF4-4AE8-849F-697FF6BBC9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422" b="35842"/>
          <a:stretch/>
        </p:blipFill>
        <p:spPr>
          <a:xfrm>
            <a:off x="6752989" y="180819"/>
            <a:ext cx="4427760" cy="20564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8D6E52C-82C0-4A7A-9CC6-5B5659122D7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000" b="36999"/>
          <a:stretch/>
        </p:blipFill>
        <p:spPr>
          <a:xfrm>
            <a:off x="6759401" y="2511485"/>
            <a:ext cx="4370373" cy="1968379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1668CF98-B63D-404B-9123-1FC3310FD0F0}"/>
              </a:ext>
            </a:extLst>
          </p:cNvPr>
          <p:cNvSpPr/>
          <p:nvPr/>
        </p:nvSpPr>
        <p:spPr>
          <a:xfrm>
            <a:off x="547199" y="431563"/>
            <a:ext cx="1081576" cy="511412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B38FA87-7D26-4608-A049-C14435DA8A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72850" y="1970864"/>
            <a:ext cx="742934" cy="31717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xmlns="" id="{AF1B42C5-A793-4968-A2FA-C59BAB9659DF}"/>
                  </a:ext>
                </a:extLst>
              </p:cNvPr>
              <p:cNvSpPr/>
              <p:nvPr/>
            </p:nvSpPr>
            <p:spPr>
              <a:xfrm>
                <a:off x="5343536" y="185529"/>
                <a:ext cx="1523987" cy="5222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a:rPr lang="ru-RU" sz="2800" b="0" i="0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0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1.3</m:t>
                    </m:r>
                  </m:oMath>
                </a14:m>
                <a:endParaRPr lang="ru-RU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AF1B42C5-A793-4968-A2FA-C59BAB9659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3536" y="185529"/>
                <a:ext cx="1523987" cy="52225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xmlns="" id="{F664D0AE-85F4-475F-B868-D5BCAE4E4071}"/>
                  </a:ext>
                </a:extLst>
              </p:cNvPr>
              <p:cNvSpPr/>
              <p:nvPr/>
            </p:nvSpPr>
            <p:spPr>
              <a:xfrm>
                <a:off x="5229001" y="2511485"/>
                <a:ext cx="1523987" cy="5222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a:rPr lang="ru-RU" sz="2800" b="0" i="0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0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1.4</m:t>
                    </m:r>
                  </m:oMath>
                </a14:m>
                <a:endParaRPr lang="ru-RU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F664D0AE-85F4-475F-B868-D5BCAE4E40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9001" y="2511485"/>
                <a:ext cx="1523987" cy="52225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xmlns="" id="{BEBC8E8F-974C-4C4B-B391-15803D30652B}"/>
                  </a:ext>
                </a:extLst>
              </p:cNvPr>
              <p:cNvSpPr/>
              <p:nvPr/>
            </p:nvSpPr>
            <p:spPr>
              <a:xfrm>
                <a:off x="5229002" y="4791076"/>
                <a:ext cx="1523987" cy="5222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a:rPr lang="ru-RU" sz="2800" b="0" i="0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0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1.5</m:t>
                    </m:r>
                  </m:oMath>
                </a14:m>
                <a:endParaRPr lang="ru-RU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BEBC8E8F-974C-4C4B-B391-15803D3065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9002" y="4791076"/>
                <a:ext cx="1523987" cy="52225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FCD9629F-8F6D-40F1-8E5D-E152F990D6B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24228" y="6011966"/>
            <a:ext cx="1600282" cy="774740"/>
          </a:xfrm>
          <a:prstGeom prst="rect">
            <a:avLst/>
          </a:prstGeom>
        </p:spPr>
      </p:pic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xmlns="" id="{7118D2CA-6C45-4918-929E-665A847D65AA}"/>
              </a:ext>
            </a:extLst>
          </p:cNvPr>
          <p:cNvCxnSpPr>
            <a:cxnSpLocks/>
          </p:cNvCxnSpPr>
          <p:nvPr/>
        </p:nvCxnSpPr>
        <p:spPr>
          <a:xfrm>
            <a:off x="5343536" y="3162300"/>
            <a:ext cx="1190399" cy="0"/>
          </a:xfrm>
          <a:prstGeom prst="line">
            <a:avLst/>
          </a:prstGeom>
          <a:ln w="76200" cmpd="dbl">
            <a:solidFill>
              <a:schemeClr val="accent6">
                <a:lumMod val="60000"/>
                <a:lumOff val="40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xmlns="" id="{BBD5E58E-2A80-46E4-BEB8-D477903D5778}"/>
                  </a:ext>
                </a:extLst>
              </p:cNvPr>
              <p:cNvSpPr/>
              <p:nvPr/>
            </p:nvSpPr>
            <p:spPr>
              <a:xfrm>
                <a:off x="3151593" y="4680787"/>
                <a:ext cx="1178977" cy="4912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</m:sSub>
                      <m:r>
                        <a:rPr lang="ru-RU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≈</m:t>
                      </m:r>
                      <m:r>
                        <a:rPr lang="ru-RU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0.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29</m:t>
                      </m:r>
                    </m:oMath>
                  </m:oMathPara>
                </a14:m>
                <a:endParaRPr lang="ru-RU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BBD5E58E-2A80-46E4-BEB8-D477903D57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593" y="4680787"/>
                <a:ext cx="1178977" cy="49128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DAB36BD-0536-4BEC-92D9-12993113F4EB}"/>
              </a:ext>
            </a:extLst>
          </p:cNvPr>
          <p:cNvSpPr txBox="1"/>
          <p:nvPr/>
        </p:nvSpPr>
        <p:spPr>
          <a:xfrm>
            <a:off x="11772900" y="6488668"/>
            <a:ext cx="4857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11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9009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3597FC16-B412-4E64-9E9B-BEF85C2C7D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xmlns="" id="{CC27B752-C987-47A5-9FE4-20581230F2F2}"/>
                  </a:ext>
                </a:extLst>
              </p:cNvPr>
              <p:cNvSpPr/>
              <p:nvPr/>
            </p:nvSpPr>
            <p:spPr>
              <a:xfrm>
                <a:off x="547199" y="491467"/>
                <a:ext cx="2015026" cy="10863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𝜑</m:t>
                    </m:r>
                    <m:r>
                      <a:rPr lang="ru-RU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ru-RU" b="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25</m:t>
                        </m:r>
                      </m:e>
                      <m:sup>
                        <m:r>
                          <a:rPr lang="ru-RU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о</m:t>
                        </m:r>
                      </m:sup>
                    </m:sSup>
                  </m:oMath>
                </a14:m>
                <a:r>
                  <a:rPr lang="ru-RU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угол внутреннего трения</a:t>
                </a:r>
                <a:endParaRPr lang="ru-RU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CC27B752-C987-47A5-9FE4-20581230F2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199" y="491467"/>
                <a:ext cx="2015026" cy="1086388"/>
              </a:xfrm>
              <a:prstGeom prst="rect">
                <a:avLst/>
              </a:prstGeom>
              <a:blipFill>
                <a:blip r:embed="rId2"/>
                <a:stretch>
                  <a:fillRect l="-2727" r="-2727" b="-618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>
                <a:extLst>
                  <a:ext uri="{FF2B5EF4-FFF2-40B4-BE49-F238E27FC236}">
                    <a16:creationId xmlns:a16="http://schemas.microsoft.com/office/drawing/2014/main" xmlns="" id="{7B6F36A6-9416-418C-859B-7E025D76A8B4}"/>
                  </a:ext>
                </a:extLst>
              </p:cNvPr>
              <p:cNvSpPr/>
              <p:nvPr/>
            </p:nvSpPr>
            <p:spPr>
              <a:xfrm>
                <a:off x="582421" y="2895601"/>
                <a:ext cx="1617854" cy="13222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𝑘</m:t>
                      </m:r>
                      <m:r>
                        <a:rPr lang="ru-RU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≈</m:t>
                      </m:r>
                      <m:r>
                        <a:rPr lang="ru-RU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0.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47</m:t>
                      </m:r>
                    </m:oMath>
                  </m:oMathPara>
                </a14:m>
                <a:endParaRPr lang="ru-RU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ru-RU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коэффициент внутреннего </a:t>
                </a:r>
              </a:p>
              <a:p>
                <a:r>
                  <a:rPr lang="ru-RU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трения</a:t>
                </a:r>
                <a:endParaRPr lang="ru-RU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Прямоугольник 2">
                <a:extLst>
                  <a:ext uri="{FF2B5EF4-FFF2-40B4-BE49-F238E27FC236}">
                    <a16:creationId xmlns:a16="http://schemas.microsoft.com/office/drawing/2014/main" id="{7B6F36A6-9416-418C-859B-7E025D76A8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421" y="2895601"/>
                <a:ext cx="1617854" cy="1322285"/>
              </a:xfrm>
              <a:prstGeom prst="rect">
                <a:avLst/>
              </a:prstGeom>
              <a:blipFill>
                <a:blip r:embed="rId3"/>
                <a:stretch>
                  <a:fillRect l="-3396" b="-599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xmlns="" id="{6CD0B141-1058-4D47-9158-498C2F02E56E}"/>
                  </a:ext>
                </a:extLst>
              </p:cNvPr>
              <p:cNvSpPr/>
              <p:nvPr/>
            </p:nvSpPr>
            <p:spPr>
              <a:xfrm>
                <a:off x="619125" y="5481773"/>
                <a:ext cx="1198401" cy="1365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dirty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α</m:t>
                    </m:r>
                    <m:r>
                      <a:rPr lang="ru-RU" b="0" i="0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ru-RU" b="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2.</m:t>
                        </m:r>
                        <m:r>
                          <a:rPr lang="ru-RU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  <m:sup>
                        <m:r>
                          <a:rPr lang="ru-RU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о</m:t>
                        </m:r>
                      </m:sup>
                    </m:sSup>
                  </m:oMath>
                </a14:m>
                <a:endParaRPr lang="ru-RU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угол наклона </a:t>
                </a:r>
                <a:r>
                  <a:rPr lang="en-US" i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ru-RU" i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ru-RU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сколов</a:t>
                </a:r>
                <a:endParaRPr lang="ru-RU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6CD0B141-1058-4D47-9158-498C2F02E5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25" y="5481773"/>
                <a:ext cx="1198401" cy="1365758"/>
              </a:xfrm>
              <a:prstGeom prst="rect">
                <a:avLst/>
              </a:prstGeom>
              <a:blipFill>
                <a:blip r:embed="rId4"/>
                <a:stretch>
                  <a:fillRect l="-4592" b="-580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xmlns="" id="{8C756825-47E9-44C5-AD76-A70742260244}"/>
              </a:ext>
            </a:extLst>
          </p:cNvPr>
          <p:cNvCxnSpPr>
            <a:cxnSpLocks/>
          </p:cNvCxnSpPr>
          <p:nvPr/>
        </p:nvCxnSpPr>
        <p:spPr>
          <a:xfrm>
            <a:off x="990600" y="1695450"/>
            <a:ext cx="0" cy="69532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xmlns="" id="{BC247107-CBD2-4FEC-9BBF-C54CC2310CFB}"/>
              </a:ext>
            </a:extLst>
          </p:cNvPr>
          <p:cNvCxnSpPr>
            <a:cxnSpLocks/>
          </p:cNvCxnSpPr>
          <p:nvPr/>
        </p:nvCxnSpPr>
        <p:spPr>
          <a:xfrm>
            <a:off x="990600" y="4476750"/>
            <a:ext cx="0" cy="69532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178AF144-30D9-48A7-A9FA-34F7D4F5F24E}"/>
              </a:ext>
            </a:extLst>
          </p:cNvPr>
          <p:cNvCxnSpPr>
            <a:cxnSpLocks/>
          </p:cNvCxnSpPr>
          <p:nvPr/>
        </p:nvCxnSpPr>
        <p:spPr>
          <a:xfrm flipV="1">
            <a:off x="2762251" y="419101"/>
            <a:ext cx="1" cy="6153149"/>
          </a:xfrm>
          <a:prstGeom prst="line">
            <a:avLst/>
          </a:prstGeom>
          <a:ln w="76200">
            <a:solidFill>
              <a:srgbClr val="F5C1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2DF5ACB6-D7B9-4355-962D-C962A7DA22FF}"/>
              </a:ext>
            </a:extLst>
          </p:cNvPr>
          <p:cNvSpPr/>
          <p:nvPr/>
        </p:nvSpPr>
        <p:spPr>
          <a:xfrm>
            <a:off x="547199" y="431563"/>
            <a:ext cx="1081576" cy="511412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xmlns="" id="{7973C42B-1A28-4ACF-8BBA-C082BC620DB2}"/>
                  </a:ext>
                </a:extLst>
              </p:cNvPr>
              <p:cNvSpPr/>
              <p:nvPr/>
            </p:nvSpPr>
            <p:spPr>
              <a:xfrm>
                <a:off x="5343536" y="185529"/>
                <a:ext cx="1523987" cy="5222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a:rPr lang="ru-RU" sz="2800" b="0" i="0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0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1.4</m:t>
                    </m:r>
                  </m:oMath>
                </a14:m>
                <a:endParaRPr lang="ru-RU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7973C42B-1A28-4ACF-8BBA-C082BC620D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3536" y="185529"/>
                <a:ext cx="1523987" cy="52225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xmlns="" id="{34560E42-016D-4229-A6AC-3DC596B3AE0C}"/>
                  </a:ext>
                </a:extLst>
              </p:cNvPr>
              <p:cNvSpPr/>
              <p:nvPr/>
            </p:nvSpPr>
            <p:spPr>
              <a:xfrm>
                <a:off x="5229001" y="2511485"/>
                <a:ext cx="1523987" cy="5222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a:rPr lang="ru-RU" sz="2800" b="0" i="0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0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1.5</m:t>
                    </m:r>
                  </m:oMath>
                </a14:m>
                <a:endParaRPr lang="ru-RU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34560E42-016D-4229-A6AC-3DC596B3AE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9001" y="2511485"/>
                <a:ext cx="1523987" cy="52225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xmlns="" id="{970A1CA1-76C0-42FD-90BA-BF80464979F4}"/>
                  </a:ext>
                </a:extLst>
              </p:cNvPr>
              <p:cNvSpPr/>
              <p:nvPr/>
            </p:nvSpPr>
            <p:spPr>
              <a:xfrm>
                <a:off x="5229002" y="4791076"/>
                <a:ext cx="1523987" cy="5222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a:rPr lang="ru-RU" sz="2800" b="0" i="0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0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1.6</m:t>
                    </m:r>
                  </m:oMath>
                </a14:m>
                <a:endParaRPr lang="ru-RU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970A1CA1-76C0-42FD-90BA-BF80464979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9002" y="4791076"/>
                <a:ext cx="1523987" cy="52225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96DBD02-12EB-4478-B1EC-92207F06DA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4228" y="6011966"/>
            <a:ext cx="1600282" cy="774740"/>
          </a:xfrm>
          <a:prstGeom prst="rect">
            <a:avLst/>
          </a:prstGeom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25F167E0-D18A-495F-A7D6-5235FB9E85CE}"/>
              </a:ext>
            </a:extLst>
          </p:cNvPr>
          <p:cNvCxnSpPr>
            <a:cxnSpLocks/>
          </p:cNvCxnSpPr>
          <p:nvPr/>
        </p:nvCxnSpPr>
        <p:spPr>
          <a:xfrm>
            <a:off x="5343536" y="5481773"/>
            <a:ext cx="1190399" cy="0"/>
          </a:xfrm>
          <a:prstGeom prst="line">
            <a:avLst/>
          </a:prstGeom>
          <a:ln w="76200" cmpd="dbl">
            <a:solidFill>
              <a:schemeClr val="accent6">
                <a:lumMod val="60000"/>
                <a:lumOff val="40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xmlns="" id="{BB849B46-E194-46ED-B18C-808A8DE2349A}"/>
                  </a:ext>
                </a:extLst>
              </p:cNvPr>
              <p:cNvSpPr/>
              <p:nvPr/>
            </p:nvSpPr>
            <p:spPr>
              <a:xfrm>
                <a:off x="3215713" y="4680787"/>
                <a:ext cx="1050737" cy="4912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</m:sSub>
                      <m:r>
                        <a:rPr lang="ru-RU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≈</m:t>
                      </m:r>
                      <m:r>
                        <a:rPr lang="ru-RU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0.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4</m:t>
                      </m:r>
                    </m:oMath>
                  </m:oMathPara>
                </a14:m>
                <a:endParaRPr lang="ru-RU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BB849B46-E194-46ED-B18C-808A8DE234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5713" y="4680787"/>
                <a:ext cx="1050737" cy="49128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62D1FCEA-CD83-4CCA-A992-6027873448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77826" y="1471601"/>
            <a:ext cx="914174" cy="356046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71E1F633-BB03-418D-B0D3-931F0D2BD45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5063" b="28622"/>
          <a:stretch/>
        </p:blipFill>
        <p:spPr>
          <a:xfrm>
            <a:off x="6702013" y="185529"/>
            <a:ext cx="4427759" cy="199563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A811DBE0-3563-4AB0-8043-357945B8D28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25053" b="29005"/>
          <a:stretch/>
        </p:blipFill>
        <p:spPr>
          <a:xfrm>
            <a:off x="6667594" y="2388389"/>
            <a:ext cx="4427760" cy="197955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9206968D-EAC7-4818-8861-C55A1B6F84F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26465" b="26670"/>
          <a:stretch/>
        </p:blipFill>
        <p:spPr>
          <a:xfrm>
            <a:off x="6667594" y="4676841"/>
            <a:ext cx="4375779" cy="199563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896E831-5420-4E20-B3A3-BC3AF5136715}"/>
              </a:ext>
            </a:extLst>
          </p:cNvPr>
          <p:cNvSpPr txBox="1"/>
          <p:nvPr/>
        </p:nvSpPr>
        <p:spPr>
          <a:xfrm>
            <a:off x="11772900" y="6488668"/>
            <a:ext cx="4857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12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4998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D0B4B73E-4410-4B4B-BDEA-BD306B44B5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xmlns="" id="{1575240F-3675-4B09-8ED7-58C145BD0F64}"/>
                  </a:ext>
                </a:extLst>
              </p:cNvPr>
              <p:cNvSpPr/>
              <p:nvPr/>
            </p:nvSpPr>
            <p:spPr>
              <a:xfrm>
                <a:off x="547199" y="491467"/>
                <a:ext cx="2015026" cy="10693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𝜑</m:t>
                    </m:r>
                    <m:r>
                      <a:rPr lang="ru-RU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ru-RU" b="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  <m:sup>
                        <m:r>
                          <a:rPr lang="ru-RU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о</m:t>
                        </m:r>
                      </m:sup>
                    </m:sSup>
                  </m:oMath>
                </a14:m>
                <a:r>
                  <a:rPr lang="ru-RU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угол внутреннего трения</a:t>
                </a:r>
                <a:endParaRPr lang="ru-RU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1575240F-3675-4B09-8ED7-58C145BD0F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199" y="491467"/>
                <a:ext cx="2015026" cy="1069395"/>
              </a:xfrm>
              <a:prstGeom prst="rect">
                <a:avLst/>
              </a:prstGeom>
              <a:blipFill>
                <a:blip r:embed="rId2"/>
                <a:stretch>
                  <a:fillRect l="-2727" r="-2727" b="-8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>
                <a:extLst>
                  <a:ext uri="{FF2B5EF4-FFF2-40B4-BE49-F238E27FC236}">
                    <a16:creationId xmlns:a16="http://schemas.microsoft.com/office/drawing/2014/main" xmlns="" id="{19642258-205D-493C-9E94-8C7870182A62}"/>
                  </a:ext>
                </a:extLst>
              </p:cNvPr>
              <p:cNvSpPr/>
              <p:nvPr/>
            </p:nvSpPr>
            <p:spPr>
              <a:xfrm>
                <a:off x="582421" y="2895601"/>
                <a:ext cx="1617854" cy="13222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𝑘</m:t>
                      </m:r>
                      <m:r>
                        <a:rPr lang="ru-RU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≈</m:t>
                      </m:r>
                      <m:r>
                        <a:rPr lang="ru-RU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0.7</m:t>
                      </m:r>
                    </m:oMath>
                  </m:oMathPara>
                </a14:m>
                <a:endParaRPr lang="ru-RU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ru-RU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коэффициент внутреннего </a:t>
                </a:r>
              </a:p>
              <a:p>
                <a:r>
                  <a:rPr lang="ru-RU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трения</a:t>
                </a:r>
                <a:endParaRPr lang="ru-RU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Прямоугольник 2">
                <a:extLst>
                  <a:ext uri="{FF2B5EF4-FFF2-40B4-BE49-F238E27FC236}">
                    <a16:creationId xmlns:a16="http://schemas.microsoft.com/office/drawing/2014/main" id="{19642258-205D-493C-9E94-8C7870182A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421" y="2895601"/>
                <a:ext cx="1617854" cy="1322285"/>
              </a:xfrm>
              <a:prstGeom prst="rect">
                <a:avLst/>
              </a:prstGeom>
              <a:blipFill>
                <a:blip r:embed="rId3"/>
                <a:stretch>
                  <a:fillRect l="-3396" b="-599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xmlns="" id="{688B02DF-99EF-4D65-9337-F14B29509FD6}"/>
                  </a:ext>
                </a:extLst>
              </p:cNvPr>
              <p:cNvSpPr/>
              <p:nvPr/>
            </p:nvSpPr>
            <p:spPr>
              <a:xfrm>
                <a:off x="619125" y="5481773"/>
                <a:ext cx="1198401" cy="1365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dirty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α</m:t>
                    </m:r>
                    <m:r>
                      <a:rPr lang="ru-RU" b="0" i="0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ru-RU" b="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7.</m:t>
                        </m:r>
                        <m:r>
                          <a:rPr lang="ru-RU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  <m:sup>
                        <m:r>
                          <a:rPr lang="ru-RU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о</m:t>
                        </m:r>
                      </m:sup>
                    </m:sSup>
                  </m:oMath>
                </a14:m>
                <a:endParaRPr lang="ru-RU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угол наклона </a:t>
                </a:r>
                <a:r>
                  <a:rPr lang="en-US" i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ru-RU" i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ru-RU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сколов</a:t>
                </a:r>
                <a:endParaRPr lang="ru-RU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688B02DF-99EF-4D65-9337-F14B29509F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25" y="5481773"/>
                <a:ext cx="1198401" cy="1365758"/>
              </a:xfrm>
              <a:prstGeom prst="rect">
                <a:avLst/>
              </a:prstGeom>
              <a:blipFill>
                <a:blip r:embed="rId4"/>
                <a:stretch>
                  <a:fillRect l="-4592" b="-580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xmlns="" id="{4F8A8DB8-E53E-4562-BB75-3400B2E92521}"/>
              </a:ext>
            </a:extLst>
          </p:cNvPr>
          <p:cNvCxnSpPr>
            <a:cxnSpLocks/>
          </p:cNvCxnSpPr>
          <p:nvPr/>
        </p:nvCxnSpPr>
        <p:spPr>
          <a:xfrm>
            <a:off x="990600" y="1695450"/>
            <a:ext cx="0" cy="69532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xmlns="" id="{A10C619A-5C17-4168-8B9E-47EEBFB8489A}"/>
              </a:ext>
            </a:extLst>
          </p:cNvPr>
          <p:cNvCxnSpPr>
            <a:cxnSpLocks/>
          </p:cNvCxnSpPr>
          <p:nvPr/>
        </p:nvCxnSpPr>
        <p:spPr>
          <a:xfrm>
            <a:off x="990600" y="4476750"/>
            <a:ext cx="0" cy="69532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43B548A6-3FB7-4A56-B6EC-C736F96B295F}"/>
              </a:ext>
            </a:extLst>
          </p:cNvPr>
          <p:cNvCxnSpPr>
            <a:cxnSpLocks/>
          </p:cNvCxnSpPr>
          <p:nvPr/>
        </p:nvCxnSpPr>
        <p:spPr>
          <a:xfrm flipV="1">
            <a:off x="2762251" y="419101"/>
            <a:ext cx="1" cy="6153149"/>
          </a:xfrm>
          <a:prstGeom prst="line">
            <a:avLst/>
          </a:prstGeom>
          <a:ln w="76200">
            <a:solidFill>
              <a:srgbClr val="F5C1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CAA5F5C7-9B12-462C-BEC5-85BAC4B03FB4}"/>
              </a:ext>
            </a:extLst>
          </p:cNvPr>
          <p:cNvSpPr/>
          <p:nvPr/>
        </p:nvSpPr>
        <p:spPr>
          <a:xfrm>
            <a:off x="547199" y="431563"/>
            <a:ext cx="1081576" cy="511412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xmlns="" id="{BA04D3BF-59B4-4E99-B72C-B76231C15425}"/>
                  </a:ext>
                </a:extLst>
              </p:cNvPr>
              <p:cNvSpPr/>
              <p:nvPr/>
            </p:nvSpPr>
            <p:spPr>
              <a:xfrm>
                <a:off x="5343536" y="185529"/>
                <a:ext cx="1523987" cy="5222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a:rPr lang="ru-RU" sz="2800" b="0" i="0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0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ru-RU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BA04D3BF-59B4-4E99-B72C-B76231C154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3536" y="185529"/>
                <a:ext cx="1523987" cy="52225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xmlns="" id="{5F4F39C0-5D01-462B-9B98-501A840B796C}"/>
                  </a:ext>
                </a:extLst>
              </p:cNvPr>
              <p:cNvSpPr/>
              <p:nvPr/>
            </p:nvSpPr>
            <p:spPr>
              <a:xfrm>
                <a:off x="5229001" y="2511485"/>
                <a:ext cx="1523987" cy="5222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a:rPr lang="ru-RU" sz="2800" b="0" i="0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0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1.1</m:t>
                    </m:r>
                  </m:oMath>
                </a14:m>
                <a:endParaRPr lang="ru-RU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5F4F39C0-5D01-462B-9B98-501A840B79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9001" y="2511485"/>
                <a:ext cx="1523987" cy="52225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xmlns="" id="{97B145E0-182D-4CDF-A1AB-20302F2F03BF}"/>
                  </a:ext>
                </a:extLst>
              </p:cNvPr>
              <p:cNvSpPr/>
              <p:nvPr/>
            </p:nvSpPr>
            <p:spPr>
              <a:xfrm>
                <a:off x="5229002" y="4791076"/>
                <a:ext cx="1523987" cy="5222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a:rPr lang="ru-RU" sz="2800" b="0" i="0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0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1.2</m:t>
                    </m:r>
                  </m:oMath>
                </a14:m>
                <a:endParaRPr lang="ru-RU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97B145E0-182D-4CDF-A1AB-20302F2F03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9002" y="4791076"/>
                <a:ext cx="1523987" cy="52225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061A895-13CA-4253-BB7C-053FAC9F30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4228" y="6011966"/>
            <a:ext cx="1600282" cy="7747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xmlns="" id="{388C5E2B-A9C1-4631-8A81-42F6766E0052}"/>
                  </a:ext>
                </a:extLst>
              </p:cNvPr>
              <p:cNvSpPr/>
              <p:nvPr/>
            </p:nvSpPr>
            <p:spPr>
              <a:xfrm>
                <a:off x="3151593" y="4680787"/>
                <a:ext cx="1178977" cy="4912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</m:sSub>
                      <m:r>
                        <a:rPr lang="ru-RU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≈</m:t>
                      </m:r>
                      <m:r>
                        <a:rPr lang="ru-RU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0.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ru-RU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7</m:t>
                      </m:r>
                    </m:oMath>
                  </m:oMathPara>
                </a14:m>
                <a:endParaRPr lang="ru-RU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388C5E2B-A9C1-4631-8A81-42F6766E00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593" y="4680787"/>
                <a:ext cx="1178977" cy="49128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9CFD658D-A3BB-4838-98E4-282403D486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99142" y="1560862"/>
            <a:ext cx="891317" cy="421005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4D075300-1F27-450A-896C-9E92B360E03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5960" b="27646"/>
          <a:stretch/>
        </p:blipFill>
        <p:spPr>
          <a:xfrm>
            <a:off x="6643109" y="2511485"/>
            <a:ext cx="4467865" cy="201717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2EC03BAD-A148-4A0B-97AC-A56B0C9AC46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25952" b="27639"/>
          <a:stretch/>
        </p:blipFill>
        <p:spPr>
          <a:xfrm>
            <a:off x="6643109" y="198558"/>
            <a:ext cx="4466447" cy="201717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DF295919-F544-4869-8176-9A1696766B1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26170" b="27842"/>
          <a:stretch/>
        </p:blipFill>
        <p:spPr>
          <a:xfrm>
            <a:off x="6643109" y="4769532"/>
            <a:ext cx="4507296" cy="201717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939D936-5271-4DCD-BEC1-ECDA6FA9D779}"/>
              </a:ext>
            </a:extLst>
          </p:cNvPr>
          <p:cNvSpPr txBox="1"/>
          <p:nvPr/>
        </p:nvSpPr>
        <p:spPr>
          <a:xfrm>
            <a:off x="11772900" y="6488668"/>
            <a:ext cx="4857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13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2315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9C7E784-9F65-4669-B28B-0777D8A50D5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4BDBAD3-D0E8-4CC6-99E8-77C9BB264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6577" y="3338417"/>
            <a:ext cx="3502074" cy="290045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5AB3D8A-A40A-4333-A890-392E5FD74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424" y="3338417"/>
            <a:ext cx="3502074" cy="2900456"/>
          </a:xfrm>
          <a:prstGeom prst="rect">
            <a:avLst/>
          </a:prstGeom>
        </p:spPr>
      </p:pic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xmlns="" id="{181DF016-D560-4BD9-AE8F-389C9201A56D}"/>
              </a:ext>
            </a:extLst>
          </p:cNvPr>
          <p:cNvSpPr txBox="1">
            <a:spLocks/>
          </p:cNvSpPr>
          <p:nvPr/>
        </p:nvSpPr>
        <p:spPr>
          <a:xfrm>
            <a:off x="9144000" y="6238873"/>
            <a:ext cx="1095375" cy="512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d=</a:t>
            </a:r>
            <a:r>
              <a:rPr lang="ru-RU" dirty="0"/>
              <a:t>0.</a:t>
            </a:r>
            <a:r>
              <a:rPr lang="en-US" dirty="0"/>
              <a:t>3</a:t>
            </a:r>
            <a:endParaRPr lang="ru-RU" dirty="0"/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xmlns="" id="{7E86B8D1-48B9-4D33-8503-B0AFEFF6EB56}"/>
              </a:ext>
            </a:extLst>
          </p:cNvPr>
          <p:cNvSpPr txBox="1">
            <a:spLocks/>
          </p:cNvSpPr>
          <p:nvPr/>
        </p:nvSpPr>
        <p:spPr>
          <a:xfrm>
            <a:off x="4229100" y="6221413"/>
            <a:ext cx="1095375" cy="512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d=</a:t>
            </a:r>
            <a:r>
              <a:rPr lang="ru-RU" dirty="0"/>
              <a:t>0.</a:t>
            </a:r>
            <a:r>
              <a:rPr lang="en-US" dirty="0"/>
              <a:t>2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7764949-0F45-40DC-B0E4-EFC5A3BBC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152" y="1"/>
            <a:ext cx="3432272" cy="284264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4721021-1E60-4543-A66D-921BE938C0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503" y="123825"/>
            <a:ext cx="3382744" cy="2819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xmlns="" id="{AE821A0B-5894-4CFE-ABFC-A53615BEB5BF}"/>
                  </a:ext>
                </a:extLst>
              </p:cNvPr>
              <p:cNvSpPr/>
              <p:nvPr/>
            </p:nvSpPr>
            <p:spPr>
              <a:xfrm>
                <a:off x="7157770" y="3268445"/>
                <a:ext cx="7325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p>
                      </m:sSub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AE821A0B-5894-4CFE-ABFC-A53615BEB5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7770" y="3268445"/>
                <a:ext cx="73250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229DFECA-CF5D-4FBE-A824-9C4A934FC52C}"/>
              </a:ext>
            </a:extLst>
          </p:cNvPr>
          <p:cNvSpPr/>
          <p:nvPr/>
        </p:nvSpPr>
        <p:spPr>
          <a:xfrm>
            <a:off x="7754662" y="3268445"/>
            <a:ext cx="26149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максимальное кулоновское напряжение </a:t>
            </a:r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BF4BEBBC-B21E-4D68-8A5F-834A91D22598}"/>
              </a:ext>
            </a:extLst>
          </p:cNvPr>
          <p:cNvSpPr/>
          <p:nvPr/>
        </p:nvSpPr>
        <p:spPr>
          <a:xfrm>
            <a:off x="1020486" y="1700540"/>
            <a:ext cx="26149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нормальное напряжение на площадках скалывания</a:t>
            </a:r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340555EA-FFF9-462E-9797-BE9571AA16A3}"/>
              </a:ext>
            </a:extLst>
          </p:cNvPr>
          <p:cNvSpPr/>
          <p:nvPr/>
        </p:nvSpPr>
        <p:spPr>
          <a:xfrm>
            <a:off x="7916013" y="102674"/>
            <a:ext cx="26149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касательное напряжение на площадках скалывания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xmlns="" id="{A8095254-911A-4C03-9F71-87C23B2766BA}"/>
                  </a:ext>
                </a:extLst>
              </p:cNvPr>
              <p:cNvSpPr/>
              <p:nvPr/>
            </p:nvSpPr>
            <p:spPr>
              <a:xfrm>
                <a:off x="539799" y="1691014"/>
                <a:ext cx="58184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A8095254-911A-4C03-9F71-87C23B2766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799" y="1691014"/>
                <a:ext cx="58184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xmlns="" id="{9C1AFE04-0786-4095-B39D-CBB3A6A996FC}"/>
                  </a:ext>
                </a:extLst>
              </p:cNvPr>
              <p:cNvSpPr/>
              <p:nvPr/>
            </p:nvSpPr>
            <p:spPr>
              <a:xfrm>
                <a:off x="7517247" y="112199"/>
                <a:ext cx="46480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9C1AFE04-0786-4095-B39D-CBB3A6A996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7247" y="112199"/>
                <a:ext cx="464807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xmlns="" id="{893A9186-CCC6-4634-8C69-0C687A63FA8C}"/>
                  </a:ext>
                </a:extLst>
              </p:cNvPr>
              <p:cNvSpPr/>
              <p:nvPr/>
            </p:nvSpPr>
            <p:spPr>
              <a:xfrm>
                <a:off x="453821" y="3784521"/>
                <a:ext cx="2472063" cy="461665"/>
              </a:xfrm>
              <a:prstGeom prst="rect">
                <a:avLst/>
              </a:prstGeom>
              <a:ln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sz="2400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ru-RU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ru-RU" sz="2400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ru-RU" sz="2400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 sz="2400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ru-RU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ru-RU" sz="2400" i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ru-RU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ru-RU" sz="24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ru-RU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893A9186-CCC6-4634-8C69-0C687A63FA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821" y="3784521"/>
                <a:ext cx="2472063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CA7E220-85D1-48F5-A15F-4FE9BBC01C88}"/>
              </a:ext>
            </a:extLst>
          </p:cNvPr>
          <p:cNvSpPr txBox="1"/>
          <p:nvPr/>
        </p:nvSpPr>
        <p:spPr>
          <a:xfrm>
            <a:off x="11797202" y="6488668"/>
            <a:ext cx="4614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14</a:t>
            </a: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xmlns="" id="{D4264A0F-B1C3-4476-AE90-48A005883DF7}"/>
              </a:ext>
            </a:extLst>
          </p:cNvPr>
          <p:cNvCxnSpPr/>
          <p:nvPr/>
        </p:nvCxnSpPr>
        <p:spPr>
          <a:xfrm flipH="1" flipV="1">
            <a:off x="2581275" y="2943225"/>
            <a:ext cx="1362075" cy="39519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xmlns="" id="{38A613CE-E64C-45B4-B15E-B85D443A5E54}"/>
              </a:ext>
            </a:extLst>
          </p:cNvPr>
          <p:cNvCxnSpPr>
            <a:stCxn id="4" idx="0"/>
            <a:endCxn id="8" idx="2"/>
          </p:cNvCxnSpPr>
          <p:nvPr/>
        </p:nvCxnSpPr>
        <p:spPr>
          <a:xfrm flipV="1">
            <a:off x="5386461" y="2943225"/>
            <a:ext cx="439414" cy="39519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одзаголовок 2">
            <a:extLst>
              <a:ext uri="{FF2B5EF4-FFF2-40B4-BE49-F238E27FC236}">
                <a16:creationId xmlns:a16="http://schemas.microsoft.com/office/drawing/2014/main" xmlns="" id="{892CC9E0-98BB-42F3-A064-216885E79BA6}"/>
              </a:ext>
            </a:extLst>
          </p:cNvPr>
          <p:cNvSpPr txBox="1">
            <a:spLocks/>
          </p:cNvSpPr>
          <p:nvPr/>
        </p:nvSpPr>
        <p:spPr>
          <a:xfrm>
            <a:off x="8450500" y="1588076"/>
            <a:ext cx="3628390" cy="10483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/>
              <a:t>Очень маленькое расстояние между соседними сколами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xmlns="" id="{BED18382-6EA1-4671-A214-EE4E145FCC93}"/>
                  </a:ext>
                </a:extLst>
              </p:cNvPr>
              <p:cNvSpPr/>
              <p:nvPr/>
            </p:nvSpPr>
            <p:spPr>
              <a:xfrm>
                <a:off x="394799" y="5501617"/>
                <a:ext cx="2015026" cy="10693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𝜑</m:t>
                    </m:r>
                    <m:r>
                      <a:rPr lang="ru-RU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ru-RU" b="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30</m:t>
                        </m:r>
                      </m:e>
                      <m:sup>
                        <m:r>
                          <a:rPr lang="ru-RU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о</m:t>
                        </m:r>
                      </m:sup>
                    </m:sSup>
                  </m:oMath>
                </a14:m>
                <a:r>
                  <a:rPr lang="ru-RU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угол внутреннего трения</a:t>
                </a:r>
                <a:endParaRPr lang="ru-RU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BED18382-6EA1-4671-A214-EE4E145FCC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799" y="5501617"/>
                <a:ext cx="2015026" cy="1069395"/>
              </a:xfrm>
              <a:prstGeom prst="rect">
                <a:avLst/>
              </a:prstGeom>
              <a:blipFill>
                <a:blip r:embed="rId10"/>
                <a:stretch>
                  <a:fillRect l="-2727" r="-2727" b="-738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5298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A9B28233-3D10-4275-AB4E-5D979955466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одзаголовок 2">
            <a:extLst>
              <a:ext uri="{FF2B5EF4-FFF2-40B4-BE49-F238E27FC236}">
                <a16:creationId xmlns:a16="http://schemas.microsoft.com/office/drawing/2014/main" xmlns="" id="{D5D58D74-DA8D-4B5F-9C0B-C92A8F30E50E}"/>
              </a:ext>
            </a:extLst>
          </p:cNvPr>
          <p:cNvSpPr txBox="1">
            <a:spLocks/>
          </p:cNvSpPr>
          <p:nvPr/>
        </p:nvSpPr>
        <p:spPr>
          <a:xfrm>
            <a:off x="9144000" y="6345238"/>
            <a:ext cx="1095375" cy="512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d=</a:t>
            </a:r>
            <a:r>
              <a:rPr lang="ru-RU" dirty="0"/>
              <a:t>0.6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18DB24A-A55F-4E1C-B3CA-F2CFBFD70CD4}"/>
              </a:ext>
            </a:extLst>
          </p:cNvPr>
          <p:cNvSpPr txBox="1">
            <a:spLocks/>
          </p:cNvSpPr>
          <p:nvPr/>
        </p:nvSpPr>
        <p:spPr>
          <a:xfrm>
            <a:off x="1133475" y="3392488"/>
            <a:ext cx="1095375" cy="512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d=</a:t>
            </a:r>
            <a:r>
              <a:rPr lang="ru-RU" dirty="0"/>
              <a:t>0.4</a:t>
            </a: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xmlns="" id="{F5FAC56A-25F3-4E46-9ED2-D7626CBAE3A9}"/>
              </a:ext>
            </a:extLst>
          </p:cNvPr>
          <p:cNvSpPr txBox="1">
            <a:spLocks/>
          </p:cNvSpPr>
          <p:nvPr/>
        </p:nvSpPr>
        <p:spPr>
          <a:xfrm>
            <a:off x="5476875" y="5119687"/>
            <a:ext cx="1095375" cy="512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d=</a:t>
            </a:r>
            <a:r>
              <a:rPr lang="ru-RU" dirty="0"/>
              <a:t>0.5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F5BBB1D-E070-429E-A668-F7D7645E9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1603" y="2688807"/>
            <a:ext cx="3780397" cy="31309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077917A-908E-4F21-B995-4DD474C31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455" y="1863516"/>
            <a:ext cx="3780398" cy="31309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5C9E64F-AE9C-438D-9060-9827AB861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7" y="123825"/>
            <a:ext cx="3950488" cy="327183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1D73F79-5CA0-49DA-8136-C55E932AAB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59" t="38221" r="38287" b="37408"/>
          <a:stretch/>
        </p:blipFill>
        <p:spPr>
          <a:xfrm>
            <a:off x="4463330" y="227973"/>
            <a:ext cx="3780398" cy="1635543"/>
          </a:xfrm>
          <a:prstGeom prst="rect">
            <a:avLst/>
          </a:prstGeom>
        </p:spPr>
      </p:pic>
      <p:sp>
        <p:nvSpPr>
          <p:cNvPr id="9" name="Стрелка: вверх-вниз 8">
            <a:extLst>
              <a:ext uri="{FF2B5EF4-FFF2-40B4-BE49-F238E27FC236}">
                <a16:creationId xmlns:a16="http://schemas.microsoft.com/office/drawing/2014/main" xmlns="" id="{5E7FAB4E-5BB0-49EE-8E3D-64D9399F7E9A}"/>
              </a:ext>
            </a:extLst>
          </p:cNvPr>
          <p:cNvSpPr/>
          <p:nvPr/>
        </p:nvSpPr>
        <p:spPr>
          <a:xfrm>
            <a:off x="5731588" y="1488657"/>
            <a:ext cx="585948" cy="1200150"/>
          </a:xfrm>
          <a:prstGeom prst="up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xmlns="" id="{16A5270E-4F22-4CAE-90CA-02D9AEE15F63}"/>
                  </a:ext>
                </a:extLst>
              </p:cNvPr>
              <p:cNvSpPr/>
              <p:nvPr/>
            </p:nvSpPr>
            <p:spPr>
              <a:xfrm>
                <a:off x="394799" y="5501617"/>
                <a:ext cx="2015026" cy="10693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𝜑</m:t>
                    </m:r>
                    <m:r>
                      <a:rPr lang="ru-RU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ru-RU" b="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30</m:t>
                        </m:r>
                      </m:e>
                      <m:sup>
                        <m:r>
                          <a:rPr lang="ru-RU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о</m:t>
                        </m:r>
                      </m:sup>
                    </m:sSup>
                  </m:oMath>
                </a14:m>
                <a:r>
                  <a:rPr lang="ru-RU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угол внутреннего трения</a:t>
                </a:r>
                <a:endParaRPr lang="ru-RU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16A5270E-4F22-4CAE-90CA-02D9AEE15F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799" y="5501617"/>
                <a:ext cx="2015026" cy="1069395"/>
              </a:xfrm>
              <a:prstGeom prst="rect">
                <a:avLst/>
              </a:prstGeom>
              <a:blipFill>
                <a:blip r:embed="rId5"/>
                <a:stretch>
                  <a:fillRect l="-2727" r="-2727" b="-738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144DD59B-BB51-4844-9C7B-F8AD473079B0}"/>
              </a:ext>
            </a:extLst>
          </p:cNvPr>
          <p:cNvSpPr txBox="1">
            <a:spLocks/>
          </p:cNvSpPr>
          <p:nvPr/>
        </p:nvSpPr>
        <p:spPr>
          <a:xfrm>
            <a:off x="8914835" y="411129"/>
            <a:ext cx="3628390" cy="10483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/>
              <a:t>Небольшое расстояние между соседними сколами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CC339B1-966A-4C77-A216-BA04C8E4D686}"/>
              </a:ext>
            </a:extLst>
          </p:cNvPr>
          <p:cNvSpPr txBox="1"/>
          <p:nvPr/>
        </p:nvSpPr>
        <p:spPr>
          <a:xfrm>
            <a:off x="11772900" y="6488668"/>
            <a:ext cx="4857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1</a:t>
            </a:r>
            <a:r>
              <a:rPr lang="ru-RU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075312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AFFD880-24C4-48F4-A433-A15253817E5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xmlns="" id="{6F0FA048-2602-422F-98EB-4B563F7BAEDC}"/>
                  </a:ext>
                </a:extLst>
              </p:cNvPr>
              <p:cNvSpPr/>
              <p:nvPr/>
            </p:nvSpPr>
            <p:spPr>
              <a:xfrm>
                <a:off x="394799" y="5501617"/>
                <a:ext cx="2015026" cy="10693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𝜑</m:t>
                    </m:r>
                    <m:r>
                      <a:rPr lang="ru-RU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ru-RU" b="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30</m:t>
                        </m:r>
                      </m:e>
                      <m:sup>
                        <m:r>
                          <a:rPr lang="ru-RU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о</m:t>
                        </m:r>
                      </m:sup>
                    </m:sSup>
                  </m:oMath>
                </a14:m>
                <a:r>
                  <a:rPr lang="ru-RU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угол внутреннего трения</a:t>
                </a:r>
                <a:endParaRPr lang="ru-RU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6F0FA048-2602-422F-98EB-4B563F7BAE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799" y="5501617"/>
                <a:ext cx="2015026" cy="1069395"/>
              </a:xfrm>
              <a:prstGeom prst="rect">
                <a:avLst/>
              </a:prstGeom>
              <a:blipFill>
                <a:blip r:embed="rId2"/>
                <a:stretch>
                  <a:fillRect l="-2727" r="-2727" b="-738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xmlns="" id="{006D7EE0-F292-4F85-9631-54B834542B14}"/>
              </a:ext>
            </a:extLst>
          </p:cNvPr>
          <p:cNvSpPr txBox="1">
            <a:spLocks/>
          </p:cNvSpPr>
          <p:nvPr/>
        </p:nvSpPr>
        <p:spPr>
          <a:xfrm>
            <a:off x="8914835" y="411129"/>
            <a:ext cx="3628390" cy="10483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/>
              <a:t>Большое расстояние между соседними сколами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4DAFAAB-2DB5-47EE-B9B9-EA4C1EB4B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4371" y="2476499"/>
            <a:ext cx="4036742" cy="334327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F90CFD71-80B6-4304-A3B1-D3FE80D7CB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2431" y="1057276"/>
            <a:ext cx="4036742" cy="334327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AF12755-A9FD-4EE4-818B-2338E6551C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887233" cy="3219450"/>
          </a:xfrm>
          <a:prstGeom prst="rect">
            <a:avLst/>
          </a:prstGeom>
        </p:spPr>
      </p:pic>
      <p:sp>
        <p:nvSpPr>
          <p:cNvPr id="17" name="Подзаголовок 2">
            <a:extLst>
              <a:ext uri="{FF2B5EF4-FFF2-40B4-BE49-F238E27FC236}">
                <a16:creationId xmlns:a16="http://schemas.microsoft.com/office/drawing/2014/main" xmlns="" id="{66166A80-DF5D-43F7-A82A-D4A6BBDDC12D}"/>
              </a:ext>
            </a:extLst>
          </p:cNvPr>
          <p:cNvSpPr txBox="1">
            <a:spLocks/>
          </p:cNvSpPr>
          <p:nvPr/>
        </p:nvSpPr>
        <p:spPr>
          <a:xfrm>
            <a:off x="9144000" y="6345238"/>
            <a:ext cx="1095375" cy="512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d=</a:t>
            </a:r>
            <a:r>
              <a:rPr lang="ru-RU" dirty="0"/>
              <a:t>1.9</a:t>
            </a:r>
          </a:p>
        </p:txBody>
      </p:sp>
      <p:sp>
        <p:nvSpPr>
          <p:cNvPr id="18" name="Подзаголовок 2">
            <a:extLst>
              <a:ext uri="{FF2B5EF4-FFF2-40B4-BE49-F238E27FC236}">
                <a16:creationId xmlns:a16="http://schemas.microsoft.com/office/drawing/2014/main" xmlns="" id="{C36A7E0B-AA9F-429C-9589-D54C90409FBE}"/>
              </a:ext>
            </a:extLst>
          </p:cNvPr>
          <p:cNvSpPr txBox="1">
            <a:spLocks/>
          </p:cNvSpPr>
          <p:nvPr/>
        </p:nvSpPr>
        <p:spPr>
          <a:xfrm>
            <a:off x="1047750" y="3421063"/>
            <a:ext cx="1095375" cy="512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d=</a:t>
            </a:r>
            <a:r>
              <a:rPr lang="ru-RU" dirty="0"/>
              <a:t>1.7</a:t>
            </a:r>
          </a:p>
        </p:txBody>
      </p:sp>
      <p:sp>
        <p:nvSpPr>
          <p:cNvPr id="19" name="Подзаголовок 2">
            <a:extLst>
              <a:ext uri="{FF2B5EF4-FFF2-40B4-BE49-F238E27FC236}">
                <a16:creationId xmlns:a16="http://schemas.microsoft.com/office/drawing/2014/main" xmlns="" id="{AD91A4B6-AC3B-4371-AE54-97A8B927E7C6}"/>
              </a:ext>
            </a:extLst>
          </p:cNvPr>
          <p:cNvSpPr txBox="1">
            <a:spLocks/>
          </p:cNvSpPr>
          <p:nvPr/>
        </p:nvSpPr>
        <p:spPr>
          <a:xfrm>
            <a:off x="5248275" y="4706938"/>
            <a:ext cx="1095375" cy="512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d=</a:t>
            </a:r>
            <a:r>
              <a:rPr lang="ru-RU" dirty="0"/>
              <a:t>1.8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E36BF96-7618-49F3-B867-6A4CFEB412D8}"/>
              </a:ext>
            </a:extLst>
          </p:cNvPr>
          <p:cNvSpPr txBox="1"/>
          <p:nvPr/>
        </p:nvSpPr>
        <p:spPr>
          <a:xfrm>
            <a:off x="11772900" y="6488668"/>
            <a:ext cx="4857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1</a:t>
            </a:r>
            <a:r>
              <a:rPr lang="ru-RU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065986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10A6DC2-F79C-463C-B300-E571D05A4FB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EA88FD3-D8DA-4A64-AB1F-9E9320255CC7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5"/>
          <a:stretch/>
        </p:blipFill>
        <p:spPr bwMode="auto">
          <a:xfrm>
            <a:off x="462276" y="5124450"/>
            <a:ext cx="4285058" cy="13995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xmlns="" id="{D9A1775E-F80A-4065-9E14-AA3A2397220D}"/>
              </a:ext>
            </a:extLst>
          </p:cNvPr>
          <p:cNvCxnSpPr>
            <a:cxnSpLocks/>
          </p:cNvCxnSpPr>
          <p:nvPr/>
        </p:nvCxnSpPr>
        <p:spPr>
          <a:xfrm>
            <a:off x="2764534" y="4257675"/>
            <a:ext cx="0" cy="101917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xmlns="" id="{6ECB6124-F1F5-4B78-AC14-EC945AF9F5B5}"/>
              </a:ext>
            </a:extLst>
          </p:cNvPr>
          <p:cNvSpPr txBox="1">
            <a:spLocks/>
          </p:cNvSpPr>
          <p:nvPr/>
        </p:nvSpPr>
        <p:spPr>
          <a:xfrm>
            <a:off x="1200150" y="4257675"/>
            <a:ext cx="1095375" cy="512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d=1</a:t>
            </a:r>
            <a:endParaRPr lang="ru-RU" dirty="0"/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xmlns="" id="{57DA9581-6779-4001-A101-D5D9E8D6379C}"/>
              </a:ext>
            </a:extLst>
          </p:cNvPr>
          <p:cNvSpPr txBox="1">
            <a:spLocks/>
          </p:cNvSpPr>
          <p:nvPr/>
        </p:nvSpPr>
        <p:spPr>
          <a:xfrm>
            <a:off x="8964117" y="5849938"/>
            <a:ext cx="1095375" cy="512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d=1.7</a:t>
            </a:r>
            <a:endParaRPr lang="ru-RU" dirty="0"/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xmlns="" id="{4545B9CD-95D8-4793-AE76-61787DA9B470}"/>
              </a:ext>
            </a:extLst>
          </p:cNvPr>
          <p:cNvSpPr txBox="1">
            <a:spLocks/>
          </p:cNvSpPr>
          <p:nvPr/>
        </p:nvSpPr>
        <p:spPr>
          <a:xfrm>
            <a:off x="5954216" y="563563"/>
            <a:ext cx="5266233" cy="512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/>
              <a:t>Ориентация оси главного сжатия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BD8EB24-5C33-4A32-8CAA-3669A5DCB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9592" y="1866900"/>
            <a:ext cx="4604518" cy="37719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98F7266-57C4-4C80-A0F1-C9FE9BEB3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950" y="384969"/>
            <a:ext cx="4511497" cy="3695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67B6C56-2AC7-434D-9B00-9C06974D8F25}"/>
              </a:ext>
            </a:extLst>
          </p:cNvPr>
          <p:cNvSpPr txBox="1"/>
          <p:nvPr/>
        </p:nvSpPr>
        <p:spPr>
          <a:xfrm>
            <a:off x="11772900" y="6488668"/>
            <a:ext cx="4857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1</a:t>
            </a:r>
            <a:r>
              <a:rPr lang="ru-RU"/>
              <a:t>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4666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F25BE072-A1DA-D5AD-5DDF-C3C72BBC6E4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одзаголовок 2">
            <a:extLst>
              <a:ext uri="{FF2B5EF4-FFF2-40B4-BE49-F238E27FC236}">
                <a16:creationId xmlns:a16="http://schemas.microsoft.com/office/drawing/2014/main" xmlns="" id="{FD030B44-B7A0-3C21-CF5E-76E7778361F7}"/>
              </a:ext>
            </a:extLst>
          </p:cNvPr>
          <p:cNvSpPr txBox="1">
            <a:spLocks/>
          </p:cNvSpPr>
          <p:nvPr/>
        </p:nvSpPr>
        <p:spPr>
          <a:xfrm>
            <a:off x="2685446" y="63981"/>
            <a:ext cx="7761784" cy="512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/>
              <a:t>Влияние коэффициента трения на бортах сколов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C62F509-A23B-BE71-17E7-829A410EFB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15" y="581781"/>
            <a:ext cx="3657173" cy="3580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5A3786E-FDB0-CDC2-6C91-9CB100D523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370" y="576743"/>
            <a:ext cx="3656330" cy="3581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4C0AAD5-CC70-B9CC-94DF-164B777769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527" y="584849"/>
            <a:ext cx="3648853" cy="3573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E89EC77-CD18-D970-C4D9-2E90E2145E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97" b="35268"/>
          <a:stretch/>
        </p:blipFill>
        <p:spPr bwMode="auto">
          <a:xfrm>
            <a:off x="1017515" y="5010150"/>
            <a:ext cx="3657173" cy="1211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CCDC89F-2F17-242E-F1C0-983FA2BAE4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97" b="35268"/>
          <a:stretch/>
        </p:blipFill>
        <p:spPr bwMode="auto">
          <a:xfrm>
            <a:off x="4737808" y="5010151"/>
            <a:ext cx="3657060" cy="1211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1EC299C-7BA4-A7BA-73FE-38BC9BC72B2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84" b="34482"/>
          <a:stretch/>
        </p:blipFill>
        <p:spPr bwMode="auto">
          <a:xfrm>
            <a:off x="8401050" y="5010151"/>
            <a:ext cx="3656330" cy="121158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EDB2A072-385C-A86A-5FF5-1926E8B74CBA}"/>
              </a:ext>
            </a:extLst>
          </p:cNvPr>
          <p:cNvSpPr txBox="1">
            <a:spLocks/>
          </p:cNvSpPr>
          <p:nvPr/>
        </p:nvSpPr>
        <p:spPr>
          <a:xfrm>
            <a:off x="134620" y="2076935"/>
            <a:ext cx="1095375" cy="512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d=</a:t>
            </a:r>
            <a:r>
              <a:rPr lang="ru-RU" dirty="0"/>
              <a:t>1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xmlns="" id="{E79E5DA3-1F1B-AF1C-5CA6-DB49500507DE}"/>
              </a:ext>
            </a:extLst>
          </p:cNvPr>
          <p:cNvSpPr txBox="1">
            <a:spLocks/>
          </p:cNvSpPr>
          <p:nvPr/>
        </p:nvSpPr>
        <p:spPr>
          <a:xfrm>
            <a:off x="0" y="5401451"/>
            <a:ext cx="1095375" cy="512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d=</a:t>
            </a:r>
            <a:r>
              <a:rPr lang="ru-RU" dirty="0"/>
              <a:t>0.4</a:t>
            </a:r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xmlns="" id="{C785C6F1-3975-5747-BCAA-9AB722B794FA}"/>
              </a:ext>
            </a:extLst>
          </p:cNvPr>
          <p:cNvSpPr txBox="1">
            <a:spLocks/>
          </p:cNvSpPr>
          <p:nvPr/>
        </p:nvSpPr>
        <p:spPr>
          <a:xfrm>
            <a:off x="2619534" y="4119955"/>
            <a:ext cx="838042" cy="5605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k=0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xmlns="" id="{F34D6B25-5933-F5A0-A07E-FC1A1A85259A}"/>
              </a:ext>
            </a:extLst>
          </p:cNvPr>
          <p:cNvSpPr txBox="1">
            <a:spLocks/>
          </p:cNvSpPr>
          <p:nvPr/>
        </p:nvSpPr>
        <p:spPr>
          <a:xfrm>
            <a:off x="6276707" y="4119955"/>
            <a:ext cx="1009918" cy="5605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k=0.3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D626D621-2895-E18C-CCB2-E5E4FC4EDCA4}"/>
              </a:ext>
            </a:extLst>
          </p:cNvPr>
          <p:cNvSpPr txBox="1">
            <a:spLocks/>
          </p:cNvSpPr>
          <p:nvPr/>
        </p:nvSpPr>
        <p:spPr>
          <a:xfrm>
            <a:off x="9933037" y="4119954"/>
            <a:ext cx="1009918" cy="5605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k=0.5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xmlns="" id="{9E6275E6-B03B-E838-74D1-99D50ADFF1CF}"/>
              </a:ext>
            </a:extLst>
          </p:cNvPr>
          <p:cNvSpPr txBox="1">
            <a:spLocks/>
          </p:cNvSpPr>
          <p:nvPr/>
        </p:nvSpPr>
        <p:spPr>
          <a:xfrm>
            <a:off x="6276707" y="6219770"/>
            <a:ext cx="1009918" cy="5605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k=0.1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xmlns="" id="{5B79E4EE-AF2F-CC78-4D36-CEA210C0C469}"/>
              </a:ext>
            </a:extLst>
          </p:cNvPr>
          <p:cNvSpPr txBox="1">
            <a:spLocks/>
          </p:cNvSpPr>
          <p:nvPr/>
        </p:nvSpPr>
        <p:spPr>
          <a:xfrm>
            <a:off x="9904328" y="6217810"/>
            <a:ext cx="1009918" cy="5605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k=0.2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Подзаголовок 2">
            <a:extLst>
              <a:ext uri="{FF2B5EF4-FFF2-40B4-BE49-F238E27FC236}">
                <a16:creationId xmlns:a16="http://schemas.microsoft.com/office/drawing/2014/main" xmlns="" id="{CBE390A5-F68D-316A-42FA-0AF5AF533B36}"/>
              </a:ext>
            </a:extLst>
          </p:cNvPr>
          <p:cNvSpPr txBox="1">
            <a:spLocks/>
          </p:cNvSpPr>
          <p:nvPr/>
        </p:nvSpPr>
        <p:spPr>
          <a:xfrm>
            <a:off x="2619534" y="6217809"/>
            <a:ext cx="838042" cy="5605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k=0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3019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26C8C74A-7321-E1B0-D584-D7C7D0F34A6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D2BC442-1890-C108-6199-2A503DF9FA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8" t="83472" r="23318" b="-1706"/>
          <a:stretch/>
        </p:blipFill>
        <p:spPr>
          <a:xfrm>
            <a:off x="590550" y="4981576"/>
            <a:ext cx="3908049" cy="16287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BD25BF7-D780-5C52-70EC-1800C983C7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" b="58333"/>
          <a:stretch/>
        </p:blipFill>
        <p:spPr>
          <a:xfrm>
            <a:off x="5124450" y="3209925"/>
            <a:ext cx="6993417" cy="35433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4ED616D-7E96-71A1-E6D2-9CA9657F15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" t="48333" r="48488" b="33194"/>
          <a:stretch/>
        </p:blipFill>
        <p:spPr>
          <a:xfrm>
            <a:off x="8868292" y="1962148"/>
            <a:ext cx="2247900" cy="1266827"/>
          </a:xfrm>
          <a:prstGeom prst="rect">
            <a:avLst/>
          </a:prstGeom>
        </p:spPr>
      </p:pic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xmlns="" id="{D729A822-ABAA-AAB0-8912-16178407AC6B}"/>
              </a:ext>
            </a:extLst>
          </p:cNvPr>
          <p:cNvSpPr txBox="1">
            <a:spLocks/>
          </p:cNvSpPr>
          <p:nvPr/>
        </p:nvSpPr>
        <p:spPr>
          <a:xfrm>
            <a:off x="619124" y="138507"/>
            <a:ext cx="11163300" cy="5699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dirty="0">
                <a:solidFill>
                  <a:srgbClr val="7030A0"/>
                </a:solidFill>
              </a:rPr>
              <a:t>Сопоставление сгущений мегатрещин близких ориентировок с крупными разломами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D99FE8EF-3500-FC46-CE71-7DA8C4C31CE1}"/>
              </a:ext>
            </a:extLst>
          </p:cNvPr>
          <p:cNvSpPr txBox="1">
            <a:spLocks/>
          </p:cNvSpPr>
          <p:nvPr/>
        </p:nvSpPr>
        <p:spPr>
          <a:xfrm>
            <a:off x="7077074" y="1015204"/>
            <a:ext cx="4695825" cy="5699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1600" dirty="0">
                <a:solidFill>
                  <a:srgbClr val="7030A0"/>
                </a:solidFill>
              </a:rPr>
              <a:t>на ранней стадии разработки СГМ-метода Л.А. Сим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BF73A3B-E2AF-C4E3-9FA9-EE0F67ACBB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" t="41528" b="16806"/>
          <a:stretch/>
        </p:blipFill>
        <p:spPr>
          <a:xfrm>
            <a:off x="74133" y="580627"/>
            <a:ext cx="7002941" cy="354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22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E7E46B09-9A78-4813-AA0F-C4029BC8240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65A54A4-C7A7-4D27-B77F-E653E4663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87100" cy="1325563"/>
          </a:xfrm>
        </p:spPr>
        <p:txBody>
          <a:bodyPr>
            <a:normAutofit/>
          </a:bodyPr>
          <a:lstStyle/>
          <a:p>
            <a:r>
              <a:rPr lang="ru-RU" sz="3600" dirty="0"/>
              <a:t>Структуры второго порядка в зонах скалывания (сдвига)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0A944D6-A1B8-4C3C-A09E-72842C8475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2" t="4028" r="44815" b="4722"/>
          <a:stretch/>
        </p:blipFill>
        <p:spPr>
          <a:xfrm rot="16200000">
            <a:off x="3901596" y="-1663221"/>
            <a:ext cx="3648074" cy="101558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D0535F1-C862-4801-8F6C-3D7B557A82F7}"/>
              </a:ext>
            </a:extLst>
          </p:cNvPr>
          <p:cNvSpPr txBox="1"/>
          <p:nvPr/>
        </p:nvSpPr>
        <p:spPr>
          <a:xfrm>
            <a:off x="838200" y="5381625"/>
            <a:ext cx="9239250" cy="405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Стоянов С.С.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Механизм формирования разрывных зон. М.: «Недра». 1977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42C9515-B6F9-49E9-8107-BCF32D980ACE}"/>
              </a:ext>
            </a:extLst>
          </p:cNvPr>
          <p:cNvSpPr txBox="1"/>
          <p:nvPr/>
        </p:nvSpPr>
        <p:spPr>
          <a:xfrm>
            <a:off x="11899106" y="6488668"/>
            <a:ext cx="3595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47166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A9B428F1-BCEC-4F48-9447-F9D0A037581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7989387-51C2-41A0-B484-4A4663652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Спасибо за внимание!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440EFCD-57DB-4109-A37A-390560380AAF}"/>
              </a:ext>
            </a:extLst>
          </p:cNvPr>
          <p:cNvSpPr txBox="1"/>
          <p:nvPr/>
        </p:nvSpPr>
        <p:spPr>
          <a:xfrm>
            <a:off x="11772900" y="6488668"/>
            <a:ext cx="4857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18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5214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D84C066B-CEE0-4B4A-861C-99971ECBD2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377D9AC6-9C66-4AFE-91BB-69FF9D28214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/>
              <a:t>Эшелоны параллельных сколов в зонах сдвига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3BB29AA-A3AD-4A18-8330-5942A501D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626" y="1664247"/>
            <a:ext cx="5246099" cy="198528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BC5F363-A4B8-44AA-96B2-6B7B49E32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3004" y="1885951"/>
            <a:ext cx="2898321" cy="22521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311AD03-856F-4BE6-ABBF-10762980E0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617" t="44218"/>
          <a:stretch/>
        </p:blipFill>
        <p:spPr>
          <a:xfrm>
            <a:off x="7353299" y="4390251"/>
            <a:ext cx="4000501" cy="180734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1B01A4E-1C2A-4B9D-8C0F-B19F1997F4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902" y="3841840"/>
            <a:ext cx="3925800" cy="270382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E07615BD-33CA-46A4-A135-402DA25346E4}"/>
              </a:ext>
            </a:extLst>
          </p:cNvPr>
          <p:cNvSpPr/>
          <p:nvPr/>
        </p:nvSpPr>
        <p:spPr>
          <a:xfrm>
            <a:off x="838200" y="6545665"/>
            <a:ext cx="2367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LiberationSerif"/>
              </a:rPr>
              <a:t>[</a:t>
            </a:r>
            <a:r>
              <a:rPr lang="en-US" i="1" dirty="0">
                <a:latin typeface="LiberationSerif-Italic"/>
              </a:rPr>
              <a:t>Ramsay, Huber</a:t>
            </a:r>
            <a:r>
              <a:rPr lang="en-US" dirty="0">
                <a:latin typeface="LiberationSerif"/>
              </a:rPr>
              <a:t>, </a:t>
            </a:r>
            <a:r>
              <a:rPr lang="en-US" i="1" dirty="0">
                <a:latin typeface="LiberationSerif-Italic"/>
              </a:rPr>
              <a:t>1983</a:t>
            </a:r>
            <a:r>
              <a:rPr lang="en-US" dirty="0">
                <a:latin typeface="LiberationSerif"/>
              </a:rPr>
              <a:t>].</a:t>
            </a:r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65E6819A-29DD-477D-84ED-D66833C4AC9C}"/>
              </a:ext>
            </a:extLst>
          </p:cNvPr>
          <p:cNvSpPr/>
          <p:nvPr/>
        </p:nvSpPr>
        <p:spPr>
          <a:xfrm>
            <a:off x="7703004" y="6308209"/>
            <a:ext cx="2375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LiberationSerif"/>
              </a:rPr>
              <a:t>[</a:t>
            </a:r>
            <a:r>
              <a:rPr lang="ru-RU" i="1" dirty="0">
                <a:latin typeface="LiberationSerif-Italic"/>
              </a:rPr>
              <a:t>Гончаров и др.</a:t>
            </a:r>
            <a:r>
              <a:rPr lang="en-US" dirty="0">
                <a:latin typeface="LiberationSerif"/>
              </a:rPr>
              <a:t>, </a:t>
            </a:r>
            <a:r>
              <a:rPr lang="ru-RU" i="1" dirty="0">
                <a:latin typeface="LiberationSerif-Italic"/>
              </a:rPr>
              <a:t>2014</a:t>
            </a:r>
            <a:r>
              <a:rPr lang="en-US" dirty="0">
                <a:latin typeface="LiberationSerif"/>
              </a:rPr>
              <a:t>].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DA9B8E8-CC0C-4291-A51F-802505AD7883}"/>
              </a:ext>
            </a:extLst>
          </p:cNvPr>
          <p:cNvSpPr txBox="1"/>
          <p:nvPr/>
        </p:nvSpPr>
        <p:spPr>
          <a:xfrm>
            <a:off x="11899106" y="6488668"/>
            <a:ext cx="3595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1654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37E0DD4D-9E50-4BD0-9CDE-F7A7665D809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F8DAFA2-ADAE-439C-BA6E-19664EA89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0" y="232845"/>
            <a:ext cx="5495925" cy="755611"/>
          </a:xfrm>
        </p:spPr>
        <p:txBody>
          <a:bodyPr/>
          <a:lstStyle/>
          <a:p>
            <a:r>
              <a:rPr lang="ru-RU" dirty="0"/>
              <a:t>Развитие зоны сдвига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417BB0A-138A-4817-B94E-EAEAE2E34C0F}"/>
              </a:ext>
            </a:extLst>
          </p:cNvPr>
          <p:cNvSpPr txBox="1"/>
          <p:nvPr/>
        </p:nvSpPr>
        <p:spPr>
          <a:xfrm>
            <a:off x="7781925" y="2148958"/>
            <a:ext cx="37528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возникновение и развитие </a:t>
            </a:r>
            <a:r>
              <a:rPr lang="en-US" i="1" dirty="0"/>
              <a:t>R</a:t>
            </a:r>
            <a:r>
              <a:rPr lang="ru-RU" i="1" dirty="0"/>
              <a:t>-</a:t>
            </a:r>
            <a:r>
              <a:rPr lang="ru-RU" dirty="0"/>
              <a:t>сколов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8FADCEF-95E3-4572-A758-9970E376257E}"/>
              </a:ext>
            </a:extLst>
          </p:cNvPr>
          <p:cNvSpPr txBox="1"/>
          <p:nvPr/>
        </p:nvSpPr>
        <p:spPr>
          <a:xfrm>
            <a:off x="7867650" y="3678793"/>
            <a:ext cx="26574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возникновение  </a:t>
            </a:r>
            <a:r>
              <a:rPr lang="en-US" i="1" dirty="0"/>
              <a:t>P</a:t>
            </a:r>
            <a:r>
              <a:rPr lang="ru-RU" i="1" dirty="0"/>
              <a:t>-</a:t>
            </a:r>
            <a:r>
              <a:rPr lang="ru-RU" dirty="0"/>
              <a:t>сколов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B49DC74-12B4-4174-A29A-86E67ED85FDF}"/>
              </a:ext>
            </a:extLst>
          </p:cNvPr>
          <p:cNvSpPr txBox="1"/>
          <p:nvPr/>
        </p:nvSpPr>
        <p:spPr>
          <a:xfrm>
            <a:off x="7781925" y="4863111"/>
            <a:ext cx="35956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развитие  </a:t>
            </a:r>
            <a:r>
              <a:rPr lang="en-US" i="1" dirty="0"/>
              <a:t>L</a:t>
            </a:r>
            <a:r>
              <a:rPr lang="ru-RU" i="1" dirty="0"/>
              <a:t>-</a:t>
            </a:r>
            <a:r>
              <a:rPr lang="ru-RU" dirty="0"/>
              <a:t>сколов и образование</a:t>
            </a:r>
          </a:p>
          <a:p>
            <a:r>
              <a:rPr lang="ru-RU" dirty="0"/>
              <a:t>магистрального разлома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6AAA817B-07E2-415F-B70C-F1BABFD31B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20833"/>
          <a:stretch/>
        </p:blipFill>
        <p:spPr>
          <a:xfrm rot="5400000">
            <a:off x="701145" y="596400"/>
            <a:ext cx="5808106" cy="653411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C2C413E-1D9F-4E2E-B1BE-AEBD8110200C}"/>
              </a:ext>
            </a:extLst>
          </p:cNvPr>
          <p:cNvSpPr txBox="1"/>
          <p:nvPr/>
        </p:nvSpPr>
        <p:spPr>
          <a:xfrm>
            <a:off x="7277100" y="5844183"/>
            <a:ext cx="49149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en-US" sz="1800" i="1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Tchalenko</a:t>
            </a:r>
            <a:r>
              <a:rPr lang="en-US" sz="1800" i="1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J.S.,</a:t>
            </a:r>
            <a:r>
              <a:rPr lang="en-US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1970. Similarities between shear zones of different magnitudes //</a:t>
            </a:r>
            <a:r>
              <a:rPr lang="en-US" sz="1800" i="1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Geological Society of America Bulletin</a:t>
            </a:r>
            <a:r>
              <a:rPr lang="en-US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V.</a:t>
            </a:r>
            <a:r>
              <a:rPr lang="en-US" sz="1800" dirty="0">
                <a:solidFill>
                  <a:srgbClr val="333333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81. P.</a:t>
            </a:r>
            <a:r>
              <a:rPr lang="en-US" sz="1800" dirty="0">
                <a:solidFill>
                  <a:srgbClr val="333333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1625–1640] </a:t>
            </a:r>
            <a:endParaRPr lang="ru-RU" dirty="0"/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xmlns="" id="{5CD1CFBA-0965-40B8-A979-F44792471628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6912754" y="1885950"/>
            <a:ext cx="869171" cy="447674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xmlns="" id="{A34B1D87-B88A-4506-AB27-FD3C09C77040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7019925" y="2333624"/>
            <a:ext cx="762000" cy="519407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xmlns="" id="{295EBC8E-5650-43EA-81FA-3740C1C8BD47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7019925" y="3863459"/>
            <a:ext cx="847725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xmlns="" id="{21BFDB65-06C3-410B-8BBA-2D97B0085EAA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7019925" y="4863111"/>
            <a:ext cx="762000" cy="32316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xmlns="" id="{941952D5-203F-49E0-A30D-B83DD97FAE8C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7019925" y="5186277"/>
            <a:ext cx="762000" cy="47324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69271D6-1B9E-46F6-9F91-B9539FFC2656}"/>
              </a:ext>
            </a:extLst>
          </p:cNvPr>
          <p:cNvSpPr txBox="1"/>
          <p:nvPr/>
        </p:nvSpPr>
        <p:spPr>
          <a:xfrm>
            <a:off x="11899106" y="6488668"/>
            <a:ext cx="3595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2625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C39B98BA-CD01-45B1-9E6A-4D84ADF727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3A5C68B-611A-4950-BCC7-DC105F159E7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89" y="2347636"/>
            <a:ext cx="5573713" cy="4238308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xmlns="" id="{A7C07894-2971-4DBA-821C-D6689743DAA6}"/>
                  </a:ext>
                </a:extLst>
              </p:cNvPr>
              <p:cNvSpPr/>
              <p:nvPr/>
            </p:nvSpPr>
            <p:spPr>
              <a:xfrm>
                <a:off x="8810165" y="5319119"/>
                <a:ext cx="1945148" cy="5821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mtClean="0"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ru-RU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ru-RU" i="0">
                          <a:latin typeface="Cambria Math" panose="02040503050406030204" pitchFamily="18" charset="0"/>
                        </a:rPr>
                        <m:t>=±</m:t>
                      </m:r>
                      <m:d>
                        <m:dPr>
                          <m:ctrlPr>
                            <a:rPr lang="ru-RU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A7C07894-2971-4DBA-821C-D6689743DA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0165" y="5319119"/>
                <a:ext cx="1945148" cy="58214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xmlns="" id="{93088388-BBDD-47E4-8363-9A89D5348192}"/>
                  </a:ext>
                </a:extLst>
              </p:cNvPr>
              <p:cNvSpPr/>
              <p:nvPr/>
            </p:nvSpPr>
            <p:spPr>
              <a:xfrm>
                <a:off x="8810165" y="442384"/>
                <a:ext cx="1768561" cy="3915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ru-RU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ru-RU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ru-RU" i="1">
                          <a:latin typeface="Cambria Math" panose="02040503050406030204" pitchFamily="18" charset="0"/>
                        </a:rPr>
                        <m:t>𝑘</m:t>
                      </m:r>
                      <m:sSub>
                        <m:sSubPr>
                          <m:ctrlPr>
                            <a:rPr lang="ru-RU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93088388-BBDD-47E4-8363-9A89D53481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0165" y="442384"/>
                <a:ext cx="1768561" cy="391582"/>
              </a:xfrm>
              <a:prstGeom prst="rect">
                <a:avLst/>
              </a:prstGeom>
              <a:blipFill>
                <a:blip r:embed="rId4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xmlns="" id="{B673F39F-3704-49B6-80BA-078A21C51971}"/>
                  </a:ext>
                </a:extLst>
              </p:cNvPr>
              <p:cNvSpPr/>
              <p:nvPr/>
            </p:nvSpPr>
            <p:spPr>
              <a:xfrm>
                <a:off x="8648230" y="4544497"/>
                <a:ext cx="2269018" cy="6646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ru-RU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ru-RU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func>
                      <m:r>
                        <a:rPr lang="ru-RU" i="0">
                          <a:latin typeface="Cambria Math" panose="02040503050406030204" pitchFamily="18" charset="0"/>
                        </a:rPr>
                        <m:t>=±</m:t>
                      </m:r>
                      <m:f>
                        <m:fPr>
                          <m:ctrlPr>
                            <a:rPr lang="ru-RU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B673F39F-3704-49B6-80BA-078A21C519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8230" y="4544497"/>
                <a:ext cx="2269018" cy="66460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xmlns="" id="{6C9870AC-3581-4051-B1A0-9E6A40B9EBA3}"/>
                  </a:ext>
                </a:extLst>
              </p:cNvPr>
              <p:cNvSpPr/>
              <p:nvPr/>
            </p:nvSpPr>
            <p:spPr>
              <a:xfrm>
                <a:off x="6772275" y="2705403"/>
                <a:ext cx="5419725" cy="6029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ru-RU" i="1">
                              <a:latin typeface="Cambria Math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funcPr>
                            <m:fName>
                              <m:f>
                                <m:fPr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ru-RU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ru-RU" i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ru-RU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ru-RU" i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m:rPr>
                                  <m:sty m:val="p"/>
                                </m:rPr>
                                <a:rPr lang="ru-RU" i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func>
                        </m:e>
                      </m:d>
                      <m:r>
                        <a:rPr lang="ru-RU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ru-RU" i="1">
                          <a:latin typeface="Cambria Math" panose="02040503050406030204" pitchFamily="18" charset="0"/>
                        </a:rPr>
                        <m:t>𝑘</m:t>
                      </m:r>
                      <m:d>
                        <m:dPr>
                          <m:ctrlPr>
                            <a:rPr lang="ru-RU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func>
                            <m:func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 i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6C9870AC-3581-4051-B1A0-9E6A40B9EB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2275" y="2705403"/>
                <a:ext cx="5419725" cy="6029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xmlns="" id="{B630C6A3-8175-43D9-99AF-11F09D7701F3}"/>
                  </a:ext>
                </a:extLst>
              </p:cNvPr>
              <p:cNvSpPr/>
              <p:nvPr/>
            </p:nvSpPr>
            <p:spPr>
              <a:xfrm>
                <a:off x="8841659" y="2183628"/>
                <a:ext cx="19977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ru-RU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ru-RU" i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ru-RU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B630C6A3-8175-43D9-99AF-11F09D7701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1659" y="2183628"/>
                <a:ext cx="199779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xmlns="" id="{018231FC-ABE3-47E0-A5B7-A382AFA0FB65}"/>
              </a:ext>
            </a:extLst>
          </p:cNvPr>
          <p:cNvSpPr txBox="1">
            <a:spLocks/>
          </p:cNvSpPr>
          <p:nvPr/>
        </p:nvSpPr>
        <p:spPr>
          <a:xfrm>
            <a:off x="972900" y="366889"/>
            <a:ext cx="3628390" cy="15811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200" dirty="0">
                <a:solidFill>
                  <a:srgbClr val="7030A0"/>
                </a:solidFill>
              </a:rPr>
              <a:t>Возникновение сколов </a:t>
            </a:r>
            <a:r>
              <a:rPr lang="ru-RU" sz="3200" dirty="0" err="1">
                <a:solidFill>
                  <a:srgbClr val="7030A0"/>
                </a:solidFill>
              </a:rPr>
              <a:t>Риделя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D03A7680-137E-4774-9755-F44002522907}"/>
              </a:ext>
            </a:extLst>
          </p:cNvPr>
          <p:cNvSpPr/>
          <p:nvPr/>
        </p:nvSpPr>
        <p:spPr>
          <a:xfrm>
            <a:off x="5481312" y="108608"/>
            <a:ext cx="15767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кулоновское 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напряжение 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xmlns="" id="{25057822-F002-43F3-BB68-3945F7FB0FC9}"/>
                  </a:ext>
                </a:extLst>
              </p:cNvPr>
              <p:cNvSpPr/>
              <p:nvPr/>
            </p:nvSpPr>
            <p:spPr>
              <a:xfrm>
                <a:off x="5120646" y="86973"/>
                <a:ext cx="42665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с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25057822-F002-43F3-BB68-3945F7FB0F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0646" y="86973"/>
                <a:ext cx="42665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A7A3D241-4121-43E7-B374-A68FC1B442D7}"/>
              </a:ext>
            </a:extLst>
          </p:cNvPr>
          <p:cNvSpPr/>
          <p:nvPr/>
        </p:nvSpPr>
        <p:spPr>
          <a:xfrm>
            <a:off x="5528937" y="880133"/>
            <a:ext cx="19291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прочность породы на сдвиг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Прямоугольник 22">
                <a:extLst>
                  <a:ext uri="{FF2B5EF4-FFF2-40B4-BE49-F238E27FC236}">
                    <a16:creationId xmlns:a16="http://schemas.microsoft.com/office/drawing/2014/main" xmlns="" id="{5971330F-43C1-47FC-99B7-E7AB1A551027}"/>
                  </a:ext>
                </a:extLst>
              </p:cNvPr>
              <p:cNvSpPr/>
              <p:nvPr/>
            </p:nvSpPr>
            <p:spPr>
              <a:xfrm>
                <a:off x="5168271" y="858498"/>
                <a:ext cx="444481" cy="3915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3" name="Прямоугольник 22">
                <a:extLst>
                  <a:ext uri="{FF2B5EF4-FFF2-40B4-BE49-F238E27FC236}">
                    <a16:creationId xmlns:a16="http://schemas.microsoft.com/office/drawing/2014/main" id="{5971330F-43C1-47FC-99B7-E7AB1A5510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8271" y="858498"/>
                <a:ext cx="444481" cy="391582"/>
              </a:xfrm>
              <a:prstGeom prst="rect">
                <a:avLst/>
              </a:prstGeom>
              <a:blipFill>
                <a:blip r:embed="rId9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1F883E11-EC5B-4C9B-BFCA-360122FE54EA}"/>
              </a:ext>
            </a:extLst>
          </p:cNvPr>
          <p:cNvSpPr/>
          <p:nvPr/>
        </p:nvSpPr>
        <p:spPr>
          <a:xfrm>
            <a:off x="8643611" y="832508"/>
            <a:ext cx="21958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Условие разрушения </a:t>
            </a:r>
            <a:endParaRPr lang="ru-RU" dirty="0"/>
          </a:p>
        </p:txBody>
      </p:sp>
      <p:sp>
        <p:nvSpPr>
          <p:cNvPr id="27" name="Стрелка: вниз 26">
            <a:extLst>
              <a:ext uri="{FF2B5EF4-FFF2-40B4-BE49-F238E27FC236}">
                <a16:creationId xmlns:a16="http://schemas.microsoft.com/office/drawing/2014/main" xmlns="" id="{9B4C7129-058E-483B-BDFC-FA3EBA9A33C6}"/>
              </a:ext>
            </a:extLst>
          </p:cNvPr>
          <p:cNvSpPr/>
          <p:nvPr/>
        </p:nvSpPr>
        <p:spPr>
          <a:xfrm>
            <a:off x="9452129" y="3724578"/>
            <a:ext cx="484632" cy="602986"/>
          </a:xfrm>
          <a:prstGeom prst="downArrow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3F2F713C-D65D-433A-9B91-BD20DC72C986}"/>
              </a:ext>
            </a:extLst>
          </p:cNvPr>
          <p:cNvSpPr/>
          <p:nvPr/>
        </p:nvSpPr>
        <p:spPr>
          <a:xfrm>
            <a:off x="8472161" y="5956958"/>
            <a:ext cx="2795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Площадки максимального 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(площадки скалывания) 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Прямоугольник 30">
                <a:extLst>
                  <a:ext uri="{FF2B5EF4-FFF2-40B4-BE49-F238E27FC236}">
                    <a16:creationId xmlns:a16="http://schemas.microsoft.com/office/drawing/2014/main" xmlns="" id="{31E73A39-3680-49CB-8C67-848738824C8C}"/>
                  </a:ext>
                </a:extLst>
              </p:cNvPr>
              <p:cNvSpPr/>
              <p:nvPr/>
            </p:nvSpPr>
            <p:spPr>
              <a:xfrm>
                <a:off x="11083296" y="5954373"/>
                <a:ext cx="42665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с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1" name="Прямоугольник 30">
                <a:extLst>
                  <a:ext uri="{FF2B5EF4-FFF2-40B4-BE49-F238E27FC236}">
                    <a16:creationId xmlns:a16="http://schemas.microsoft.com/office/drawing/2014/main" id="{31E73A39-3680-49CB-8C67-848738824C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3296" y="5954373"/>
                <a:ext cx="426655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Прямоугольник 32">
                <a:extLst>
                  <a:ext uri="{FF2B5EF4-FFF2-40B4-BE49-F238E27FC236}">
                    <a16:creationId xmlns:a16="http://schemas.microsoft.com/office/drawing/2014/main" xmlns="" id="{B3CA91D2-16FC-4784-BFAA-3E3BF1DCE7FF}"/>
                  </a:ext>
                </a:extLst>
              </p:cNvPr>
              <p:cNvSpPr/>
              <p:nvPr/>
            </p:nvSpPr>
            <p:spPr>
              <a:xfrm>
                <a:off x="5042434" y="1544968"/>
                <a:ext cx="3160032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𝑘</m:t>
                    </m:r>
                  </m:oMath>
                </a14:m>
                <a:r>
                  <a:rPr lang="ru-RU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- коэффициент внутреннего </a:t>
                </a:r>
              </a:p>
              <a:p>
                <a:r>
                  <a:rPr lang="ru-RU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трения породы</a:t>
                </a:r>
                <a:endParaRPr lang="ru-RU" dirty="0"/>
              </a:p>
            </p:txBody>
          </p:sp>
        </mc:Choice>
        <mc:Fallback xmlns="">
          <p:sp>
            <p:nvSpPr>
              <p:cNvPr id="33" name="Прямоугольник 32">
                <a:extLst>
                  <a:ext uri="{FF2B5EF4-FFF2-40B4-BE49-F238E27FC236}">
                    <a16:creationId xmlns:a16="http://schemas.microsoft.com/office/drawing/2014/main" id="{B3CA91D2-16FC-4784-BFAA-3E3BF1DCE7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2434" y="1544968"/>
                <a:ext cx="3160032" cy="646331"/>
              </a:xfrm>
              <a:prstGeom prst="rect">
                <a:avLst/>
              </a:prstGeom>
              <a:blipFill>
                <a:blip r:embed="rId11"/>
                <a:stretch>
                  <a:fillRect l="-1541" t="-4717" r="-771" b="-132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Прямоугольник 34">
                <a:extLst>
                  <a:ext uri="{FF2B5EF4-FFF2-40B4-BE49-F238E27FC236}">
                    <a16:creationId xmlns:a16="http://schemas.microsoft.com/office/drawing/2014/main" xmlns="" id="{CB74210E-CE65-46A9-8BBD-41F77E67EDED}"/>
                  </a:ext>
                </a:extLst>
              </p:cNvPr>
              <p:cNvSpPr/>
              <p:nvPr/>
            </p:nvSpPr>
            <p:spPr>
              <a:xfrm>
                <a:off x="4783949" y="6094220"/>
                <a:ext cx="3160032" cy="7730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𝑘</m:t>
                      </m:r>
                      <m:r>
                        <a:rPr lang="ru-RU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ru-RU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ru-RU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tg</m:t>
                          </m:r>
                        </m:fName>
                        <m:e>
                          <m:r>
                            <a:rPr lang="ru-RU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𝜑</m:t>
                          </m:r>
                        </m:e>
                      </m:func>
                    </m:oMath>
                  </m:oMathPara>
                </a14:m>
                <a:endParaRPr lang="ru-RU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𝜑</m:t>
                    </m:r>
                  </m:oMath>
                </a14:m>
                <a:r>
                  <a:rPr lang="ru-RU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– угол внутреннего трения</a:t>
                </a:r>
                <a:endParaRPr lang="ru-RU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Прямоугольник 34">
                <a:extLst>
                  <a:ext uri="{FF2B5EF4-FFF2-40B4-BE49-F238E27FC236}">
                    <a16:creationId xmlns:a16="http://schemas.microsoft.com/office/drawing/2014/main" id="{CB74210E-CE65-46A9-8BBD-41F77E67ED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3949" y="6094220"/>
                <a:ext cx="3160032" cy="773032"/>
              </a:xfrm>
              <a:prstGeom prst="rect">
                <a:avLst/>
              </a:prstGeom>
              <a:blipFill>
                <a:blip r:embed="rId12"/>
                <a:stretch>
                  <a:fillRect b="-110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23A20CF-EBBD-4B03-9E8A-55D82BBC2887}"/>
              </a:ext>
            </a:extLst>
          </p:cNvPr>
          <p:cNvSpPr txBox="1"/>
          <p:nvPr/>
        </p:nvSpPr>
        <p:spPr>
          <a:xfrm>
            <a:off x="11899106" y="6488668"/>
            <a:ext cx="3595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4000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33AFEEE3-EBBC-47EB-B709-EB95A161B4A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xmlns="" id="{0690867E-7F3F-4B5B-A418-A1E53F8B34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0537" y="962025"/>
          <a:ext cx="5510213" cy="3306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Точечный рисунок" r:id="rId3" imgW="4013406" imgH="2394073" progId="Paint.Picture">
                  <p:embed/>
                </p:oleObj>
              </mc:Choice>
              <mc:Fallback>
                <p:oleObj name="Точечный рисунок" r:id="rId3" imgW="4013406" imgH="2394073" progId="Paint.Picture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:a16="http://schemas.microsoft.com/office/drawing/2014/main" xmlns="" id="{0690867E-7F3F-4B5B-A418-A1E53F8B34A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537" y="962025"/>
                        <a:ext cx="5510213" cy="33061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xmlns="" id="{75FFA14A-4E89-4A3F-BD77-7D45B234FE0D}"/>
              </a:ext>
            </a:extLst>
          </p:cNvPr>
          <p:cNvSpPr txBox="1">
            <a:spLocks/>
          </p:cNvSpPr>
          <p:nvPr/>
        </p:nvSpPr>
        <p:spPr>
          <a:xfrm>
            <a:off x="972900" y="366889"/>
            <a:ext cx="3628390" cy="15811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dirty="0">
                <a:solidFill>
                  <a:srgbClr val="C00000"/>
                </a:solidFill>
              </a:rPr>
              <a:t>Схема задачи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xmlns="" id="{42FD41E9-E292-4467-A07E-414CD9629E47}"/>
                  </a:ext>
                </a:extLst>
              </p:cNvPr>
              <p:cNvSpPr/>
              <p:nvPr/>
            </p:nvSpPr>
            <p:spPr>
              <a:xfrm>
                <a:off x="1348441" y="4962429"/>
                <a:ext cx="1389996" cy="562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42FD41E9-E292-4467-A07E-414CD9629E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8441" y="4962429"/>
                <a:ext cx="1389996" cy="5629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xmlns="" id="{7165E3CF-7F5A-4704-B67B-E85B729B087C}"/>
                  </a:ext>
                </a:extLst>
              </p:cNvPr>
              <p:cNvSpPr/>
              <p:nvPr/>
            </p:nvSpPr>
            <p:spPr>
              <a:xfrm>
                <a:off x="1310504" y="5681163"/>
                <a:ext cx="1739451" cy="5936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ru-RU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=−1.5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7165E3CF-7F5A-4704-B67B-E85B729B08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0504" y="5681163"/>
                <a:ext cx="1739451" cy="59368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81B0CA49-C7D1-4B1F-B06B-C71C0E6166B6}"/>
              </a:ext>
            </a:extLst>
          </p:cNvPr>
          <p:cNvSpPr/>
          <p:nvPr/>
        </p:nvSpPr>
        <p:spPr>
          <a:xfrm>
            <a:off x="1014086" y="6290333"/>
            <a:ext cx="25577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Начальные напряжения </a:t>
            </a:r>
            <a:endParaRPr lang="ru-RU" dirty="0"/>
          </a:p>
        </p:txBody>
      </p:sp>
      <p:pic>
        <p:nvPicPr>
          <p:cNvPr id="13" name="Picture 30">
            <a:extLst>
              <a:ext uri="{FF2B5EF4-FFF2-40B4-BE49-F238E27FC236}">
                <a16:creationId xmlns:a16="http://schemas.microsoft.com/office/drawing/2014/main" xmlns="" id="{520341F7-2B03-49B9-B80D-A2E43C3F7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86939" y="4457724"/>
            <a:ext cx="2033309" cy="219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9">
            <a:extLst>
              <a:ext uri="{FF2B5EF4-FFF2-40B4-BE49-F238E27FC236}">
                <a16:creationId xmlns:a16="http://schemas.microsoft.com/office/drawing/2014/main" xmlns="" id="{8C9CA370-DBF3-4C0D-B1BF-7AC4A169A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939626" y="2143104"/>
            <a:ext cx="2033309" cy="219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8">
            <a:extLst>
              <a:ext uri="{FF2B5EF4-FFF2-40B4-BE49-F238E27FC236}">
                <a16:creationId xmlns:a16="http://schemas.microsoft.com/office/drawing/2014/main" xmlns="" id="{428FD280-FF9C-469B-AE9D-C62A363DB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505991" y="2119314"/>
            <a:ext cx="2033308" cy="221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Rectangle 35">
            <a:extLst>
              <a:ext uri="{FF2B5EF4-FFF2-40B4-BE49-F238E27FC236}">
                <a16:creationId xmlns:a16="http://schemas.microsoft.com/office/drawing/2014/main" xmlns="" id="{664BC576-8979-43F7-A962-9E72AF821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03274" y="2260634"/>
            <a:ext cx="1869661" cy="347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lnSpc>
                <a:spcPct val="80000"/>
              </a:lnSpc>
            </a:pPr>
            <a:r>
              <a:rPr lang="ru-RU" sz="1800" dirty="0">
                <a:solidFill>
                  <a:schemeClr val="bg1"/>
                </a:solidFill>
              </a:rPr>
              <a:t>Нормальное напряжение</a:t>
            </a:r>
            <a:endParaRPr lang="ru-RU" sz="1800" dirty="0">
              <a:solidFill>
                <a:schemeClr val="bg1"/>
              </a:solidFill>
              <a:latin typeface="Times New Roman Cyr" charset="-52"/>
            </a:endParaRPr>
          </a:p>
        </p:txBody>
      </p:sp>
      <p:sp>
        <p:nvSpPr>
          <p:cNvPr id="21" name="Rectangle 35">
            <a:extLst>
              <a:ext uri="{FF2B5EF4-FFF2-40B4-BE49-F238E27FC236}">
                <a16:creationId xmlns:a16="http://schemas.microsoft.com/office/drawing/2014/main" xmlns="" id="{E40F9E99-7EAE-49BC-9C7A-5E401863B8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9637" y="2217781"/>
            <a:ext cx="1869661" cy="347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lnSpc>
                <a:spcPct val="80000"/>
              </a:lnSpc>
            </a:pPr>
            <a:r>
              <a:rPr lang="ru-RU" dirty="0">
                <a:solidFill>
                  <a:schemeClr val="bg1"/>
                </a:solidFill>
              </a:rPr>
              <a:t>Касате</a:t>
            </a:r>
            <a:r>
              <a:rPr lang="ru-RU" sz="1800" dirty="0">
                <a:solidFill>
                  <a:schemeClr val="bg1"/>
                </a:solidFill>
              </a:rPr>
              <a:t>льное напряжение</a:t>
            </a:r>
            <a:endParaRPr lang="ru-RU" sz="1800" dirty="0">
              <a:solidFill>
                <a:schemeClr val="bg1"/>
              </a:solidFill>
              <a:latin typeface="Times New Roman Cyr" charset="-52"/>
            </a:endParaRPr>
          </a:p>
        </p:txBody>
      </p:sp>
      <p:sp>
        <p:nvSpPr>
          <p:cNvPr id="23" name="Rectangle 36">
            <a:extLst>
              <a:ext uri="{FF2B5EF4-FFF2-40B4-BE49-F238E27FC236}">
                <a16:creationId xmlns:a16="http://schemas.microsoft.com/office/drawing/2014/main" xmlns="" id="{8E229807-1ACE-43BF-8FB3-BCFE6C145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0587" y="4568866"/>
            <a:ext cx="1869661" cy="347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lnSpc>
                <a:spcPct val="80000"/>
              </a:lnSpc>
            </a:pPr>
            <a:r>
              <a:rPr lang="ru-RU" sz="1800" dirty="0"/>
              <a:t>Изотропное давление</a:t>
            </a:r>
            <a:endParaRPr lang="ru-RU" sz="1800" dirty="0">
              <a:latin typeface="Times New Roman Cyr" charset="-52"/>
            </a:endParaRPr>
          </a:p>
        </p:txBody>
      </p:sp>
      <p:pic>
        <p:nvPicPr>
          <p:cNvPr id="25" name="Picture 20">
            <a:extLst>
              <a:ext uri="{FF2B5EF4-FFF2-40B4-BE49-F238E27FC236}">
                <a16:creationId xmlns:a16="http://schemas.microsoft.com/office/drawing/2014/main" xmlns="" id="{5E605DAE-542C-4650-BF5A-A61494A82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939647" y="4467249"/>
            <a:ext cx="2033309" cy="2184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Rectangle 37">
            <a:extLst>
              <a:ext uri="{FF2B5EF4-FFF2-40B4-BE49-F238E27FC236}">
                <a16:creationId xmlns:a16="http://schemas.microsoft.com/office/drawing/2014/main" xmlns="" id="{3C187BF5-2C5D-4357-B8E5-CF5C05241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03296" y="4644448"/>
            <a:ext cx="1869661" cy="337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lnSpc>
                <a:spcPct val="80000"/>
              </a:lnSpc>
            </a:pPr>
            <a:r>
              <a:rPr lang="ru-RU" sz="1800" dirty="0"/>
              <a:t>Максимальное</a:t>
            </a:r>
            <a:br>
              <a:rPr lang="ru-RU" sz="1800" dirty="0"/>
            </a:br>
            <a:r>
              <a:rPr lang="ru-RU" sz="1800" dirty="0"/>
              <a:t>касательное </a:t>
            </a:r>
            <a:br>
              <a:rPr lang="ru-RU" sz="1800" dirty="0"/>
            </a:br>
            <a:r>
              <a:rPr lang="ru-RU" sz="1800" dirty="0"/>
              <a:t>напряжение</a:t>
            </a:r>
            <a:endParaRPr lang="ru-RU" sz="1800" dirty="0">
              <a:latin typeface="Times New Roman Cyr" charset="-5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Object 31">
                <a:extLst>
                  <a:ext uri="{FF2B5EF4-FFF2-40B4-BE49-F238E27FC236}">
                    <a16:creationId xmlns:a16="http://schemas.microsoft.com/office/drawing/2014/main" xmlns="" id="{2F810C2F-150B-4DFB-A826-8FC9FA96C283}"/>
                  </a:ext>
                </a:extLst>
              </p:cNvPr>
              <p:cNvSpPr txBox="1"/>
              <p:nvPr/>
            </p:nvSpPr>
            <p:spPr bwMode="auto">
              <a:xfrm>
                <a:off x="7820025" y="3201988"/>
                <a:ext cx="355600" cy="400050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ru-RU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9" name="Object 31">
                <a:extLst>
                  <a:ext uri="{FF2B5EF4-FFF2-40B4-BE49-F238E27FC236}">
                    <a16:creationId xmlns:a16="http://schemas.microsoft.com/office/drawing/2014/main" id="{2F810C2F-150B-4DFB-A826-8FC9FA96C2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20025" y="3201988"/>
                <a:ext cx="355600" cy="400050"/>
              </a:xfrm>
              <a:prstGeom prst="rect">
                <a:avLst/>
              </a:prstGeom>
              <a:blipFill>
                <a:blip r:embed="rId11"/>
                <a:stretch>
                  <a:fillRect r="-1034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3" name="Object 33">
            <a:extLst>
              <a:ext uri="{FF2B5EF4-FFF2-40B4-BE49-F238E27FC236}">
                <a16:creationId xmlns:a16="http://schemas.microsoft.com/office/drawing/2014/main" xmlns="" id="{EF5A1956-B76A-4866-B7A4-E6735A1E69E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967018" y="4916496"/>
          <a:ext cx="356376" cy="399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12" imgW="203040" imgH="228600" progId="Equation.3">
                  <p:embed/>
                </p:oleObj>
              </mc:Choice>
              <mc:Fallback>
                <p:oleObj name="Equation" r:id="rId12" imgW="203040" imgH="228600" progId="Equation.3">
                  <p:embed/>
                  <p:pic>
                    <p:nvPicPr>
                      <p:cNvPr id="33" name="Object 33">
                        <a:extLst>
                          <a:ext uri="{FF2B5EF4-FFF2-40B4-BE49-F238E27FC236}">
                            <a16:creationId xmlns:a16="http://schemas.microsoft.com/office/drawing/2014/main" xmlns="" id="{EF5A1956-B76A-4866-B7A4-E6735A1E69E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67018" y="4916496"/>
                        <a:ext cx="356376" cy="3990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xmlns="" id="{7FD3F2EB-F0D6-4D4A-B1E4-CA3EC404DF5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404309" y="5924001"/>
          <a:ext cx="531067" cy="4335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14" imgW="279360" imgH="228600" progId="Equation.3">
                  <p:embed/>
                </p:oleObj>
              </mc:Choice>
              <mc:Fallback>
                <p:oleObj name="Equation" r:id="rId14" imgW="279360" imgH="228600" progId="Equation.3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xmlns="" id="{7FD3F2EB-F0D6-4D4A-B1E4-CA3EC404DF5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04309" y="5924001"/>
                        <a:ext cx="531067" cy="43354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7">
            <a:extLst>
              <a:ext uri="{FF2B5EF4-FFF2-40B4-BE49-F238E27FC236}">
                <a16:creationId xmlns:a16="http://schemas.microsoft.com/office/drawing/2014/main" xmlns="" id="{9F5DA0EE-50B4-4C66-B271-4EA8C975A48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23627" y="3505347"/>
          <a:ext cx="442736" cy="4919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tion" r:id="rId16" imgW="228600" imgH="241300" progId="Equation.3">
                  <p:embed/>
                </p:oleObj>
              </mc:Choice>
              <mc:Fallback>
                <p:oleObj name="Equation" r:id="rId16" imgW="228600" imgH="241300" progId="Equation.3">
                  <p:embed/>
                  <p:pic>
                    <p:nvPicPr>
                      <p:cNvPr id="39" name="Object 37">
                        <a:extLst>
                          <a:ext uri="{FF2B5EF4-FFF2-40B4-BE49-F238E27FC236}">
                            <a16:creationId xmlns:a16="http://schemas.microsoft.com/office/drawing/2014/main" xmlns="" id="{9F5DA0EE-50B4-4C66-B271-4EA8C975A48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23627" y="3505347"/>
                        <a:ext cx="442736" cy="49192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38">
            <a:extLst>
              <a:ext uri="{FF2B5EF4-FFF2-40B4-BE49-F238E27FC236}">
                <a16:creationId xmlns:a16="http://schemas.microsoft.com/office/drawing/2014/main" xmlns="" id="{B65880F7-86BF-4135-9EA6-4DCF6EAE03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445024" y="3568852"/>
          <a:ext cx="442737" cy="442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Equation" r:id="rId18" imgW="241195" imgH="241195" progId="Equation.3">
                  <p:embed/>
                </p:oleObj>
              </mc:Choice>
              <mc:Fallback>
                <p:oleObj name="Equation" r:id="rId18" imgW="241195" imgH="241195" progId="Equation.3">
                  <p:embed/>
                  <p:pic>
                    <p:nvPicPr>
                      <p:cNvPr id="41" name="Object 38">
                        <a:extLst>
                          <a:ext uri="{FF2B5EF4-FFF2-40B4-BE49-F238E27FC236}">
                            <a16:creationId xmlns:a16="http://schemas.microsoft.com/office/drawing/2014/main" xmlns="" id="{B65880F7-86BF-4135-9EA6-4DCF6EAE039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45024" y="3568852"/>
                        <a:ext cx="442737" cy="4427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39">
            <a:extLst>
              <a:ext uri="{FF2B5EF4-FFF2-40B4-BE49-F238E27FC236}">
                <a16:creationId xmlns:a16="http://schemas.microsoft.com/office/drawing/2014/main" xmlns="" id="{41E7480B-D49D-447F-8999-A4FBD05EA1D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62675" y="6003644"/>
          <a:ext cx="279854" cy="302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20" imgW="152280" imgH="164880" progId="Equation.3">
                  <p:embed/>
                </p:oleObj>
              </mc:Choice>
              <mc:Fallback>
                <p:oleObj name="Equation" r:id="rId20" imgW="152280" imgH="164880" progId="Equation.3">
                  <p:embed/>
                  <p:pic>
                    <p:nvPicPr>
                      <p:cNvPr id="43" name="Object 39">
                        <a:extLst>
                          <a:ext uri="{FF2B5EF4-FFF2-40B4-BE49-F238E27FC236}">
                            <a16:creationId xmlns:a16="http://schemas.microsoft.com/office/drawing/2014/main" xmlns="" id="{41E7480B-D49D-447F-8999-A4FBD05EA1D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62675" y="6003644"/>
                        <a:ext cx="279854" cy="3028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7" name="Object 31">
                <a:extLst>
                  <a:ext uri="{FF2B5EF4-FFF2-40B4-BE49-F238E27FC236}">
                    <a16:creationId xmlns:a16="http://schemas.microsoft.com/office/drawing/2014/main" xmlns="" id="{A53A9D29-0DD1-4845-8AE2-29B2CFCC7DED}"/>
                  </a:ext>
                </a:extLst>
              </p:cNvPr>
              <p:cNvSpPr txBox="1"/>
              <p:nvPr/>
            </p:nvSpPr>
            <p:spPr bwMode="auto">
              <a:xfrm>
                <a:off x="10182671" y="3271022"/>
                <a:ext cx="355600" cy="400050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ru-RU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7" name="Object 31">
                <a:extLst>
                  <a:ext uri="{FF2B5EF4-FFF2-40B4-BE49-F238E27FC236}">
                    <a16:creationId xmlns:a16="http://schemas.microsoft.com/office/drawing/2014/main" id="{A53A9D29-0DD1-4845-8AE2-29B2CFCC7D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82671" y="3271022"/>
                <a:ext cx="355600" cy="400050"/>
              </a:xfrm>
              <a:prstGeom prst="rect">
                <a:avLst/>
              </a:prstGeom>
              <a:blipFill>
                <a:blip r:embed="rId22"/>
                <a:stretch>
                  <a:fillRect r="-1016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Object 31">
                <a:extLst>
                  <a:ext uri="{FF2B5EF4-FFF2-40B4-BE49-F238E27FC236}">
                    <a16:creationId xmlns:a16="http://schemas.microsoft.com/office/drawing/2014/main" xmlns="" id="{911EA352-F4FA-4DB6-87A7-B238EA57C637}"/>
                  </a:ext>
                </a:extLst>
              </p:cNvPr>
              <p:cNvSpPr txBox="1"/>
              <p:nvPr/>
            </p:nvSpPr>
            <p:spPr bwMode="auto">
              <a:xfrm>
                <a:off x="7724775" y="5530302"/>
                <a:ext cx="355600" cy="400050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ru-RU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9" name="Object 31">
                <a:extLst>
                  <a:ext uri="{FF2B5EF4-FFF2-40B4-BE49-F238E27FC236}">
                    <a16:creationId xmlns:a16="http://schemas.microsoft.com/office/drawing/2014/main" id="{911EA352-F4FA-4DB6-87A7-B238EA57C6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24775" y="5530302"/>
                <a:ext cx="355600" cy="400050"/>
              </a:xfrm>
              <a:prstGeom prst="rect">
                <a:avLst/>
              </a:prstGeom>
              <a:blipFill>
                <a:blip r:embed="rId23"/>
                <a:stretch>
                  <a:fillRect r="-1016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Object 31">
                <a:extLst>
                  <a:ext uri="{FF2B5EF4-FFF2-40B4-BE49-F238E27FC236}">
                    <a16:creationId xmlns:a16="http://schemas.microsoft.com/office/drawing/2014/main" xmlns="" id="{A24AA3CF-3701-41A7-959D-12575BC2CE82}"/>
                  </a:ext>
                </a:extLst>
              </p:cNvPr>
              <p:cNvSpPr txBox="1"/>
              <p:nvPr/>
            </p:nvSpPr>
            <p:spPr bwMode="auto">
              <a:xfrm>
                <a:off x="10135046" y="5553087"/>
                <a:ext cx="355600" cy="400050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ru-RU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1" name="Object 31">
                <a:extLst>
                  <a:ext uri="{FF2B5EF4-FFF2-40B4-BE49-F238E27FC236}">
                    <a16:creationId xmlns:a16="http://schemas.microsoft.com/office/drawing/2014/main" id="{A24AA3CF-3701-41A7-959D-12575BC2CE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35046" y="5553087"/>
                <a:ext cx="355600" cy="400050"/>
              </a:xfrm>
              <a:prstGeom prst="rect">
                <a:avLst/>
              </a:prstGeom>
              <a:blipFill>
                <a:blip r:embed="rId24"/>
                <a:stretch>
                  <a:fillRect r="-1034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Подзаголовок 2">
            <a:extLst>
              <a:ext uri="{FF2B5EF4-FFF2-40B4-BE49-F238E27FC236}">
                <a16:creationId xmlns:a16="http://schemas.microsoft.com/office/drawing/2014/main" xmlns="" id="{DEB53269-0506-4F2C-8249-147E6927DD29}"/>
              </a:ext>
            </a:extLst>
          </p:cNvPr>
          <p:cNvSpPr txBox="1">
            <a:spLocks/>
          </p:cNvSpPr>
          <p:nvPr/>
        </p:nvSpPr>
        <p:spPr>
          <a:xfrm>
            <a:off x="7669637" y="509210"/>
            <a:ext cx="3816690" cy="15811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>
                <a:solidFill>
                  <a:srgbClr val="7030A0"/>
                </a:solidFill>
              </a:rPr>
              <a:t>Приближённый аналитический метод расчёта поля напряжений трещиноватого массива.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7030A0"/>
                </a:solidFill>
              </a:rPr>
              <a:t>Расчёт для одиночной трещины.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xmlns="" id="{960F4DCB-B3F1-4C2B-910B-44DEA646D297}"/>
                  </a:ext>
                </a:extLst>
              </p:cNvPr>
              <p:cNvSpPr/>
              <p:nvPr/>
            </p:nvSpPr>
            <p:spPr>
              <a:xfrm>
                <a:off x="4531584" y="4611768"/>
                <a:ext cx="2279528" cy="6704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𝜑</m:t>
                    </m:r>
                    <m:r>
                      <a:rPr lang="ru-RU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ru-RU" b="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30</m:t>
                        </m:r>
                      </m:e>
                      <m:sup>
                        <m:r>
                          <a:rPr lang="ru-RU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о</m:t>
                        </m:r>
                      </m:sup>
                    </m:sSup>
                  </m:oMath>
                </a14:m>
                <a:r>
                  <a:rPr lang="ru-RU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угол внутреннего трения</a:t>
                </a:r>
                <a:endParaRPr lang="ru-RU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960F4DCB-B3F1-4C2B-910B-44DEA646D2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1584" y="4611768"/>
                <a:ext cx="2279528" cy="670440"/>
              </a:xfrm>
              <a:prstGeom prst="rect">
                <a:avLst/>
              </a:prstGeom>
              <a:blipFill>
                <a:blip r:embed="rId25"/>
                <a:stretch>
                  <a:fillRect l="-2139" t="-5455" r="-2406" b="-1272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xmlns="" id="{C55989FF-9509-4F40-B222-3F6901E31415}"/>
                  </a:ext>
                </a:extLst>
              </p:cNvPr>
              <p:cNvSpPr/>
              <p:nvPr/>
            </p:nvSpPr>
            <p:spPr>
              <a:xfrm>
                <a:off x="4513488" y="5540771"/>
                <a:ext cx="2059788" cy="6704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dirty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α</m:t>
                    </m:r>
                    <m:r>
                      <a:rPr lang="ru-RU" b="0" i="0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ru-RU" b="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e>
                      <m:sup>
                        <m:r>
                          <a:rPr lang="ru-RU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о</m:t>
                        </m:r>
                      </m:sup>
                    </m:sSup>
                  </m:oMath>
                </a14:m>
                <a:r>
                  <a:rPr lang="ru-RU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угол наклона </a:t>
                </a:r>
                <a:r>
                  <a:rPr lang="en-US" i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ru-RU" i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ru-RU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сколов</a:t>
                </a:r>
                <a:endParaRPr lang="ru-RU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C55989FF-9509-4F40-B222-3F6901E314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3488" y="5540771"/>
                <a:ext cx="2059788" cy="670440"/>
              </a:xfrm>
              <a:prstGeom prst="rect">
                <a:avLst/>
              </a:prstGeom>
              <a:blipFill>
                <a:blip r:embed="rId26"/>
                <a:stretch>
                  <a:fillRect l="-2367" t="-5455" r="-2663" b="-1272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2338CBB-A075-45B6-B3A5-6C61044D830A}"/>
              </a:ext>
            </a:extLst>
          </p:cNvPr>
          <p:cNvSpPr txBox="1"/>
          <p:nvPr/>
        </p:nvSpPr>
        <p:spPr>
          <a:xfrm>
            <a:off x="11899106" y="6488668"/>
            <a:ext cx="3595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5420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194F617B-C3C8-4B19-959F-88FE412F70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DDCF9A3-9B48-4D83-904E-896055A7895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" y="1820545"/>
            <a:ext cx="3585210" cy="2969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5D18E76-56F5-412A-A04A-955F18F4ED0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062" y="1811655"/>
            <a:ext cx="3596005" cy="297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88A268D-E3A3-40C0-98BA-84979C2A101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900" y="1820545"/>
            <a:ext cx="3561080" cy="296926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xmlns="" id="{8BDE7320-24B2-4F99-A8E0-CBB64412838E}"/>
                  </a:ext>
                </a:extLst>
              </p:cNvPr>
              <p:cNvSpPr/>
              <p:nvPr/>
            </p:nvSpPr>
            <p:spPr>
              <a:xfrm>
                <a:off x="160020" y="4987409"/>
                <a:ext cx="7325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p>
                      </m:sSub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8BDE7320-24B2-4F99-A8E0-CBB6441283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" y="4987409"/>
                <a:ext cx="73250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5BC3DCC-B216-4C1B-B77B-2667362D516D}"/>
              </a:ext>
            </a:extLst>
          </p:cNvPr>
          <p:cNvSpPr/>
          <p:nvPr/>
        </p:nvSpPr>
        <p:spPr>
          <a:xfrm>
            <a:off x="756912" y="4987409"/>
            <a:ext cx="26149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максимальное кулоновское напряжение </a:t>
            </a:r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C91C0BFB-3F78-468D-BA7B-435DBA4CF888}"/>
              </a:ext>
            </a:extLst>
          </p:cNvPr>
          <p:cNvSpPr/>
          <p:nvPr/>
        </p:nvSpPr>
        <p:spPr>
          <a:xfrm>
            <a:off x="4986012" y="4977884"/>
            <a:ext cx="26149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нормальное напряжение на площадках скалывания</a:t>
            </a:r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922366C0-3A39-4659-B8C2-443B8AB9A87A}"/>
              </a:ext>
            </a:extLst>
          </p:cNvPr>
          <p:cNvSpPr/>
          <p:nvPr/>
        </p:nvSpPr>
        <p:spPr>
          <a:xfrm>
            <a:off x="9081762" y="4987409"/>
            <a:ext cx="26149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касательное напряжение на площадках скалывания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xmlns="" id="{85688738-614F-4A6F-93FC-8E7B78C7BC9F}"/>
                  </a:ext>
                </a:extLst>
              </p:cNvPr>
              <p:cNvSpPr/>
              <p:nvPr/>
            </p:nvSpPr>
            <p:spPr>
              <a:xfrm>
                <a:off x="4505325" y="4968358"/>
                <a:ext cx="58184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85688738-614F-4A6F-93FC-8E7B78C7BC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5325" y="4968358"/>
                <a:ext cx="58184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xmlns="" id="{B7A706D2-FB3B-49ED-8CED-A5A401831473}"/>
                  </a:ext>
                </a:extLst>
              </p:cNvPr>
              <p:cNvSpPr/>
              <p:nvPr/>
            </p:nvSpPr>
            <p:spPr>
              <a:xfrm>
                <a:off x="8682996" y="4996934"/>
                <a:ext cx="46480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B7A706D2-FB3B-49ED-8CED-A5A4018314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2996" y="4996934"/>
                <a:ext cx="46480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xmlns="" id="{A0411EB4-D734-49BE-99C7-685029CD4EB6}"/>
                  </a:ext>
                </a:extLst>
              </p:cNvPr>
              <p:cNvSpPr/>
              <p:nvPr/>
            </p:nvSpPr>
            <p:spPr>
              <a:xfrm>
                <a:off x="756911" y="6029325"/>
                <a:ext cx="2472063" cy="461665"/>
              </a:xfrm>
              <a:prstGeom prst="rect">
                <a:avLst/>
              </a:prstGeom>
              <a:ln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sz="2400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ru-RU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ru-RU" sz="2400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ru-RU" sz="2400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 sz="2400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ru-RU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ru-RU" sz="2400" i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ru-RU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ru-RU" sz="24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ru-RU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A0411EB4-D734-49BE-99C7-685029CD4E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911" y="6029325"/>
                <a:ext cx="2472063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Подзаголовок 2">
            <a:extLst>
              <a:ext uri="{FF2B5EF4-FFF2-40B4-BE49-F238E27FC236}">
                <a16:creationId xmlns:a16="http://schemas.microsoft.com/office/drawing/2014/main" xmlns="" id="{EC03C8DA-4B76-448A-8C17-7365DFCD608A}"/>
              </a:ext>
            </a:extLst>
          </p:cNvPr>
          <p:cNvSpPr txBox="1">
            <a:spLocks/>
          </p:cNvSpPr>
          <p:nvPr/>
        </p:nvSpPr>
        <p:spPr>
          <a:xfrm>
            <a:off x="972899" y="366890"/>
            <a:ext cx="10790475" cy="7665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200" dirty="0"/>
              <a:t>Случай </a:t>
            </a:r>
            <a:r>
              <a:rPr lang="en-US" sz="3200" dirty="0"/>
              <a:t>d=2 (</a:t>
            </a:r>
            <a:r>
              <a:rPr lang="ru-RU" sz="3200" dirty="0"/>
              <a:t>расстояние между трещинами по горизонтали</a:t>
            </a:r>
            <a:r>
              <a:rPr lang="en-US" sz="3200" dirty="0"/>
              <a:t>)</a:t>
            </a:r>
            <a:endParaRPr lang="ru-RU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xmlns="" id="{CCF6DB09-610C-4011-BA39-E8FA5D9AA525}"/>
                  </a:ext>
                </a:extLst>
              </p:cNvPr>
              <p:cNvSpPr/>
              <p:nvPr/>
            </p:nvSpPr>
            <p:spPr>
              <a:xfrm>
                <a:off x="4919173" y="6303951"/>
                <a:ext cx="3891451" cy="3740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ru-RU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– половина длины трещины</a:t>
                </a:r>
                <a:endParaRPr lang="ru-RU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CCF6DB09-610C-4011-BA39-E8FA5D9AA5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9173" y="6303951"/>
                <a:ext cx="3891451" cy="374077"/>
              </a:xfrm>
              <a:prstGeom prst="rect">
                <a:avLst/>
              </a:prstGeom>
              <a:blipFill>
                <a:blip r:embed="rId9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CECD9DD-C250-4C88-B5D5-873A47F7E293}"/>
              </a:ext>
            </a:extLst>
          </p:cNvPr>
          <p:cNvSpPr txBox="1"/>
          <p:nvPr/>
        </p:nvSpPr>
        <p:spPr>
          <a:xfrm>
            <a:off x="11899106" y="6488668"/>
            <a:ext cx="3595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9303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67FA7288-CB35-451F-890E-C724C5196F9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>
                <a:extLst>
                  <a:ext uri="{FF2B5EF4-FFF2-40B4-BE49-F238E27FC236}">
                    <a16:creationId xmlns:a16="http://schemas.microsoft.com/office/drawing/2014/main" xmlns="" id="{D43CE587-FA2F-47CF-B8B5-594FEC3D7CE8}"/>
                  </a:ext>
                </a:extLst>
              </p:cNvPr>
              <p:cNvSpPr/>
              <p:nvPr/>
            </p:nvSpPr>
            <p:spPr>
              <a:xfrm>
                <a:off x="160020" y="4987409"/>
                <a:ext cx="7325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p>
                      </m:sSub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" name="Прямоугольник 2">
                <a:extLst>
                  <a:ext uri="{FF2B5EF4-FFF2-40B4-BE49-F238E27FC236}">
                    <a16:creationId xmlns:a16="http://schemas.microsoft.com/office/drawing/2014/main" id="{D43CE587-FA2F-47CF-B8B5-594FEC3D7C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" y="4987409"/>
                <a:ext cx="732508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36A9E63-BFA3-4BDA-A513-A3F2A7967CF9}"/>
              </a:ext>
            </a:extLst>
          </p:cNvPr>
          <p:cNvSpPr/>
          <p:nvPr/>
        </p:nvSpPr>
        <p:spPr>
          <a:xfrm>
            <a:off x="756912" y="4987409"/>
            <a:ext cx="26149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максимальное кулоновское напряжение 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F98E634-640B-4AD6-954B-F8B6443E1217}"/>
              </a:ext>
            </a:extLst>
          </p:cNvPr>
          <p:cNvSpPr/>
          <p:nvPr/>
        </p:nvSpPr>
        <p:spPr>
          <a:xfrm>
            <a:off x="4986012" y="4977884"/>
            <a:ext cx="26149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нормальное напряжение на площадках скалывания</a:t>
            </a:r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70830A02-FB14-494A-B33A-88273112D2EF}"/>
              </a:ext>
            </a:extLst>
          </p:cNvPr>
          <p:cNvSpPr/>
          <p:nvPr/>
        </p:nvSpPr>
        <p:spPr>
          <a:xfrm>
            <a:off x="9081762" y="4987409"/>
            <a:ext cx="26149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касательное напряжение на площадках скалывания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xmlns="" id="{1160016E-0493-44D0-9344-715932981E42}"/>
                  </a:ext>
                </a:extLst>
              </p:cNvPr>
              <p:cNvSpPr/>
              <p:nvPr/>
            </p:nvSpPr>
            <p:spPr>
              <a:xfrm>
                <a:off x="4505325" y="4968358"/>
                <a:ext cx="58184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1160016E-0493-44D0-9344-715932981E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5325" y="4968358"/>
                <a:ext cx="581844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xmlns="" id="{071266C6-B962-418C-9A12-084D29A8F34F}"/>
                  </a:ext>
                </a:extLst>
              </p:cNvPr>
              <p:cNvSpPr/>
              <p:nvPr/>
            </p:nvSpPr>
            <p:spPr>
              <a:xfrm>
                <a:off x="8682996" y="4996934"/>
                <a:ext cx="46480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071266C6-B962-418C-9A12-084D29A8F3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2996" y="4996934"/>
                <a:ext cx="464807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xmlns="" id="{8E392A21-5D7A-414F-8C5E-336ED3C71125}"/>
                  </a:ext>
                </a:extLst>
              </p:cNvPr>
              <p:cNvSpPr/>
              <p:nvPr/>
            </p:nvSpPr>
            <p:spPr>
              <a:xfrm>
                <a:off x="756911" y="6029325"/>
                <a:ext cx="2472063" cy="461665"/>
              </a:xfrm>
              <a:prstGeom prst="rect">
                <a:avLst/>
              </a:prstGeom>
              <a:ln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sz="2400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ru-RU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ru-RU" sz="2400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ru-RU" sz="2400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 sz="2400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ru-RU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ru-RU" sz="2400" i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ru-RU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ru-RU" sz="24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ru-RU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8E392A21-5D7A-414F-8C5E-336ED3C711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911" y="6029325"/>
                <a:ext cx="2472063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0599F635-3FA0-4D4B-A945-F911111BF77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31" y="1775440"/>
            <a:ext cx="3594100" cy="297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1A5A97A-907D-40C0-A3FF-7B5AC64D2BDE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180" y="1799570"/>
            <a:ext cx="3564890" cy="295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F88F2D3B-5580-448A-A2D1-0DDBE0590102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565" y="1799570"/>
            <a:ext cx="3563620" cy="296926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Подзаголовок 2">
            <a:extLst>
              <a:ext uri="{FF2B5EF4-FFF2-40B4-BE49-F238E27FC236}">
                <a16:creationId xmlns:a16="http://schemas.microsoft.com/office/drawing/2014/main" xmlns="" id="{ADA87455-732F-4853-B912-BCF7A0E9D851}"/>
              </a:ext>
            </a:extLst>
          </p:cNvPr>
          <p:cNvSpPr txBox="1">
            <a:spLocks/>
          </p:cNvSpPr>
          <p:nvPr/>
        </p:nvSpPr>
        <p:spPr>
          <a:xfrm>
            <a:off x="972899" y="366890"/>
            <a:ext cx="10790475" cy="7665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200" dirty="0"/>
              <a:t>Случай </a:t>
            </a:r>
            <a:r>
              <a:rPr lang="en-US" sz="3200" dirty="0"/>
              <a:t>d=</a:t>
            </a:r>
            <a:r>
              <a:rPr lang="ru-RU" sz="3200" dirty="0"/>
              <a:t>1</a:t>
            </a:r>
            <a:r>
              <a:rPr lang="en-US" sz="3200" dirty="0"/>
              <a:t> (</a:t>
            </a:r>
            <a:r>
              <a:rPr lang="ru-RU" sz="3200" dirty="0"/>
              <a:t>расстояние между трещинами по горизонтали</a:t>
            </a:r>
            <a:r>
              <a:rPr lang="en-US" sz="3200" dirty="0"/>
              <a:t>)</a:t>
            </a:r>
            <a:endParaRPr lang="ru-RU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xmlns="" id="{776DDF36-E3FE-4C10-9E55-CF0CEB3F77B6}"/>
                  </a:ext>
                </a:extLst>
              </p:cNvPr>
              <p:cNvSpPr/>
              <p:nvPr/>
            </p:nvSpPr>
            <p:spPr>
              <a:xfrm>
                <a:off x="4919173" y="6303951"/>
                <a:ext cx="3891451" cy="3740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ru-RU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– половина длины трещины</a:t>
                </a:r>
                <a:endParaRPr lang="ru-RU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776DDF36-E3FE-4C10-9E55-CF0CEB3F77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9173" y="6303951"/>
                <a:ext cx="3891451" cy="374077"/>
              </a:xfrm>
              <a:prstGeom prst="rect">
                <a:avLst/>
              </a:prstGeom>
              <a:blipFill>
                <a:blip r:embed="rId9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F17FD4B-8C15-4BCC-8204-14A35794FAAE}"/>
              </a:ext>
            </a:extLst>
          </p:cNvPr>
          <p:cNvSpPr txBox="1"/>
          <p:nvPr/>
        </p:nvSpPr>
        <p:spPr>
          <a:xfrm>
            <a:off x="11899106" y="6488668"/>
            <a:ext cx="3595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2973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7CF44AF3-0D44-4C12-90E0-158BF847D65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29">
            <a:extLst>
              <a:ext uri="{FF2B5EF4-FFF2-40B4-BE49-F238E27FC236}">
                <a16:creationId xmlns:a16="http://schemas.microsoft.com/office/drawing/2014/main" xmlns="" id="{9D091263-56DE-40CA-8DC7-5427DB6D5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755" y="1217447"/>
            <a:ext cx="2414491" cy="200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30">
            <a:extLst>
              <a:ext uri="{FF2B5EF4-FFF2-40B4-BE49-F238E27FC236}">
                <a16:creationId xmlns:a16="http://schemas.microsoft.com/office/drawing/2014/main" xmlns="" id="{20933BAB-DC78-495C-9775-EB8B77E34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780" y="1242847"/>
            <a:ext cx="2345941" cy="194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1">
            <a:extLst>
              <a:ext uri="{FF2B5EF4-FFF2-40B4-BE49-F238E27FC236}">
                <a16:creationId xmlns:a16="http://schemas.microsoft.com/office/drawing/2014/main" xmlns="" id="{040F1EDD-FFBC-4F77-8105-251221100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656" y="1193799"/>
            <a:ext cx="2292624" cy="191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192">
            <a:extLst>
              <a:ext uri="{FF2B5EF4-FFF2-40B4-BE49-F238E27FC236}">
                <a16:creationId xmlns:a16="http://schemas.microsoft.com/office/drawing/2014/main" xmlns="" id="{9D373244-3E87-4084-B6FB-39F5D988E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380" y="4092057"/>
            <a:ext cx="2300241" cy="190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193">
            <a:extLst>
              <a:ext uri="{FF2B5EF4-FFF2-40B4-BE49-F238E27FC236}">
                <a16:creationId xmlns:a16="http://schemas.microsoft.com/office/drawing/2014/main" xmlns="" id="{C1EB9179-66EA-443D-BCE9-19D5D7114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780" y="4053957"/>
            <a:ext cx="2294372" cy="190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194">
            <a:extLst>
              <a:ext uri="{FF2B5EF4-FFF2-40B4-BE49-F238E27FC236}">
                <a16:creationId xmlns:a16="http://schemas.microsoft.com/office/drawing/2014/main" xmlns="" id="{E93BA26F-A657-4A9F-9A36-BE69094F9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155" y="4098408"/>
            <a:ext cx="2216457" cy="185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B8569571-0123-4C3C-A57A-D841A61496EC}"/>
              </a:ext>
            </a:extLst>
          </p:cNvPr>
          <p:cNvSpPr/>
          <p:nvPr/>
        </p:nvSpPr>
        <p:spPr>
          <a:xfrm>
            <a:off x="427891" y="1965027"/>
            <a:ext cx="766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d=</a:t>
            </a:r>
            <a:r>
              <a:rPr lang="ru-RU" dirty="0"/>
              <a:t>1.4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E8300DD-D08A-4ADA-80B2-0AE46080B22F}"/>
              </a:ext>
            </a:extLst>
          </p:cNvPr>
          <p:cNvSpPr/>
          <p:nvPr/>
        </p:nvSpPr>
        <p:spPr>
          <a:xfrm>
            <a:off x="432811" y="5076946"/>
            <a:ext cx="766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d=</a:t>
            </a:r>
            <a:r>
              <a:rPr lang="ru-RU" dirty="0"/>
              <a:t>1.3</a:t>
            </a:r>
            <a:r>
              <a:rPr lang="en-US" dirty="0"/>
              <a:t> 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xmlns="" id="{FF3EB4B2-9999-4601-A0C7-0E7518F4C0F3}"/>
                  </a:ext>
                </a:extLst>
              </p:cNvPr>
              <p:cNvSpPr/>
              <p:nvPr/>
            </p:nvSpPr>
            <p:spPr>
              <a:xfrm>
                <a:off x="808952" y="6019801"/>
                <a:ext cx="7325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p>
                      </m:sSub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FF3EB4B2-9999-4601-A0C7-0E7518F4C0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952" y="6019801"/>
                <a:ext cx="73250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3452887B-9891-4D21-A012-DCA76E2339F2}"/>
              </a:ext>
            </a:extLst>
          </p:cNvPr>
          <p:cNvSpPr/>
          <p:nvPr/>
        </p:nvSpPr>
        <p:spPr>
          <a:xfrm>
            <a:off x="1405844" y="6019801"/>
            <a:ext cx="26149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максимальное кулоновское напряжение </a:t>
            </a:r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4033B73C-558F-4824-AD66-E88BDD927646}"/>
              </a:ext>
            </a:extLst>
          </p:cNvPr>
          <p:cNvSpPr/>
          <p:nvPr/>
        </p:nvSpPr>
        <p:spPr>
          <a:xfrm>
            <a:off x="5634944" y="6010276"/>
            <a:ext cx="26149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нормальное напряжение на площадках скалывания</a:t>
            </a:r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A5E03C4E-B756-4A70-B98D-E72D5B1E0BC9}"/>
              </a:ext>
            </a:extLst>
          </p:cNvPr>
          <p:cNvSpPr/>
          <p:nvPr/>
        </p:nvSpPr>
        <p:spPr>
          <a:xfrm>
            <a:off x="9397319" y="6019801"/>
            <a:ext cx="26149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касательное напряжение на площадках скалывания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xmlns="" id="{5D90C02E-7F9D-4C0D-B5E7-713C678BC825}"/>
                  </a:ext>
                </a:extLst>
              </p:cNvPr>
              <p:cNvSpPr/>
              <p:nvPr/>
            </p:nvSpPr>
            <p:spPr>
              <a:xfrm>
                <a:off x="5154257" y="6000750"/>
                <a:ext cx="58184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5D90C02E-7F9D-4C0D-B5E7-713C678BC8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4257" y="6000750"/>
                <a:ext cx="58184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xmlns="" id="{829F71AE-48FE-480C-AAD0-E1C1F3B531FE}"/>
                  </a:ext>
                </a:extLst>
              </p:cNvPr>
              <p:cNvSpPr/>
              <p:nvPr/>
            </p:nvSpPr>
            <p:spPr>
              <a:xfrm>
                <a:off x="8998553" y="6029326"/>
                <a:ext cx="46480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829F71AE-48FE-480C-AAD0-E1C1F3B531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8553" y="6029326"/>
                <a:ext cx="464807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Подзаголовок 2">
            <a:extLst>
              <a:ext uri="{FF2B5EF4-FFF2-40B4-BE49-F238E27FC236}">
                <a16:creationId xmlns:a16="http://schemas.microsoft.com/office/drawing/2014/main" xmlns="" id="{34E931F1-00CB-41D3-B757-90E04E9A21BE}"/>
              </a:ext>
            </a:extLst>
          </p:cNvPr>
          <p:cNvSpPr txBox="1">
            <a:spLocks/>
          </p:cNvSpPr>
          <p:nvPr/>
        </p:nvSpPr>
        <p:spPr>
          <a:xfrm>
            <a:off x="972899" y="366890"/>
            <a:ext cx="10790475" cy="7665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200" dirty="0"/>
              <a:t>При каком расстоянии будет разрушение</a:t>
            </a:r>
          </a:p>
        </p:txBody>
      </p:sp>
      <p:pic>
        <p:nvPicPr>
          <p:cNvPr id="18" name="Рисунок 192">
            <a:extLst>
              <a:ext uri="{FF2B5EF4-FFF2-40B4-BE49-F238E27FC236}">
                <a16:creationId xmlns:a16="http://schemas.microsoft.com/office/drawing/2014/main" xmlns="" id="{55EC5773-2986-403E-9280-9EB9D19601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27" r="10800" b="35120"/>
          <a:stretch/>
        </p:blipFill>
        <p:spPr bwMode="auto">
          <a:xfrm>
            <a:off x="427891" y="3105588"/>
            <a:ext cx="4216632" cy="144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xmlns="" id="{70CE6E25-8480-43C8-8B7C-35A1A51A0F99}"/>
              </a:ext>
            </a:extLst>
          </p:cNvPr>
          <p:cNvCxnSpPr>
            <a:cxnSpLocks/>
          </p:cNvCxnSpPr>
          <p:nvPr/>
        </p:nvCxnSpPr>
        <p:spPr>
          <a:xfrm>
            <a:off x="2713313" y="4266855"/>
            <a:ext cx="256029" cy="421919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FA50EA1-E749-4A83-8050-7C3A079C4091}"/>
              </a:ext>
            </a:extLst>
          </p:cNvPr>
          <p:cNvSpPr txBox="1"/>
          <p:nvPr/>
        </p:nvSpPr>
        <p:spPr>
          <a:xfrm>
            <a:off x="11899106" y="6488668"/>
            <a:ext cx="3595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52670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1306</TotalTime>
  <Words>926</Words>
  <Application>Microsoft Office PowerPoint</Application>
  <PresentationFormat>Произвольный</PresentationFormat>
  <Paragraphs>177</Paragraphs>
  <Slides>20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Тема Office</vt:lpstr>
      <vt:lpstr>Точечный рисунок</vt:lpstr>
      <vt:lpstr>Equation</vt:lpstr>
      <vt:lpstr>Презентация PowerPoint</vt:lpstr>
      <vt:lpstr>Структуры второго порядка в зонах скалывания (сдвига)</vt:lpstr>
      <vt:lpstr>Презентация PowerPoint</vt:lpstr>
      <vt:lpstr>Развитие зоны сдвига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Anastasia Lermontova</dc:creator>
  <cp:lastModifiedBy>Пользователь Windows</cp:lastModifiedBy>
  <cp:revision>15</cp:revision>
  <dcterms:created xsi:type="dcterms:W3CDTF">2021-10-11T11:33:55Z</dcterms:created>
  <dcterms:modified xsi:type="dcterms:W3CDTF">2022-06-30T20:20:16Z</dcterms:modified>
</cp:coreProperties>
</file>