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69" r:id="rId3"/>
    <p:sldId id="270" r:id="rId4"/>
    <p:sldId id="279" r:id="rId5"/>
    <p:sldId id="272" r:id="rId6"/>
    <p:sldId id="273" r:id="rId7"/>
    <p:sldId id="266" r:id="rId8"/>
    <p:sldId id="267" r:id="rId9"/>
    <p:sldId id="278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71" autoAdjust="0"/>
  </p:normalViewPr>
  <p:slideViewPr>
    <p:cSldViewPr snapToGrid="0" snapToObjects="1">
      <p:cViewPr varScale="1">
        <p:scale>
          <a:sx n="101" d="100"/>
          <a:sy n="101" d="100"/>
        </p:scale>
        <p:origin x="1062" y="114"/>
      </p:cViewPr>
      <p:guideLst>
        <p:guide orient="horz" pos="2183"/>
        <p:guide pos="29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E5FBA-2E26-6844-AE76-27BCB68AFDDC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28CA7-097D-5C49-8FC4-F7012D5211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34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28CA7-097D-5C49-8FC4-F7012D52114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09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BF5B-903F-4569-B064-74F096BCF2C3}" type="datetime1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EDFD-9958-4B48-8604-4CF965AC0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8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F431-50D2-41CE-9EBB-D26D6690BB95}" type="datetime1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EDFD-9958-4B48-8604-4CF965AC0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2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F1C1-373B-48CB-B69E-ECDF77BEB648}" type="datetime1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EDFD-9958-4B48-8604-4CF965AC0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2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A818-3763-440D-B1A4-262DA29E7B4F}" type="datetime1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EDFD-9958-4B48-8604-4CF965AC0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15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8988-F6F9-448B-B5C0-ECE9F9524788}" type="datetime1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EDFD-9958-4B48-8604-4CF965AC0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44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E153-4BAE-4133-B568-CF5804744D5A}" type="datetime1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EDFD-9958-4B48-8604-4CF965AC0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9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D9F59-1DB5-4003-9C5B-F8871B3B9683}" type="datetime1">
              <a:rPr lang="en-US" smtClean="0"/>
              <a:t>6/23/2022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EDFD-9958-4B48-8604-4CF965AC0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8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B008-89D9-451C-B562-490F236C982F}" type="datetime1">
              <a:rPr lang="en-US" smtClean="0"/>
              <a:t>6/23/2022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EDFD-9958-4B48-8604-4CF965AC0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1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9B59-A34C-4F51-A78C-F4F4E7A42627}" type="datetime1">
              <a:rPr lang="en-US" smtClean="0"/>
              <a:t>6/23/2022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EDFD-9958-4B48-8604-4CF965AC0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75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00AB-9767-4A86-ADE2-B375D41348C8}" type="datetime1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EDFD-9958-4B48-8604-4CF965AC0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5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EFC8-0C09-42F6-86CF-887C14BC78F3}" type="datetime1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EDFD-9958-4B48-8604-4CF965AC0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6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FBE1D-A7D2-4BA7-BC3B-891C2A34BE8E}" type="datetime1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AEDFD-9958-4B48-8604-4CF965AC0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0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tch1@yandex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kriukova@mail.r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04" y="2266068"/>
            <a:ext cx="9144000" cy="1920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Сейсмические явления, связанные с извержением вулкана в районе архипелага Тонга 15 января 2022 г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99375"/>
            <a:ext cx="9144000" cy="1307088"/>
          </a:xfrm>
        </p:spPr>
        <p:txBody>
          <a:bodyPr>
            <a:normAutofit/>
          </a:bodyPr>
          <a:lstStyle/>
          <a:p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Овчинников В.М. Усольцева О.А.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Институт динамики геосфер </a:t>
            </a:r>
            <a:r>
              <a:rPr kumimoji="0" 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им.М.А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Садовского РАН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600" i="1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800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ovtch</a:t>
            </a:r>
            <a:r>
              <a:rPr lang="ru-RU" sz="1800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1@</a:t>
            </a:r>
            <a:r>
              <a:rPr lang="en-US" sz="1800" i="1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yandex</a:t>
            </a:r>
            <a:r>
              <a:rPr lang="ru-RU" sz="1800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.</a:t>
            </a:r>
            <a:r>
              <a:rPr lang="en-US" sz="1800" i="1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ru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i="1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kriukova</a:t>
            </a:r>
            <a:r>
              <a:rPr lang="ru-RU" sz="1800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@</a:t>
            </a:r>
            <a:r>
              <a:rPr lang="en-US" sz="1800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mail</a:t>
            </a:r>
            <a:r>
              <a:rPr lang="ru-RU" sz="1800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.</a:t>
            </a:r>
            <a:r>
              <a:rPr lang="en-US" sz="1800" i="1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ru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6329273"/>
            <a:ext cx="9144000" cy="476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i="1" dirty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44" y="0"/>
            <a:ext cx="2473060" cy="192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2905CE-FAB1-8C3C-9FBF-857816C85032}"/>
              </a:ext>
            </a:extLst>
          </p:cNvPr>
          <p:cNvSpPr txBox="1"/>
          <p:nvPr/>
        </p:nvSpPr>
        <p:spPr>
          <a:xfrm>
            <a:off x="4273273" y="435874"/>
            <a:ext cx="48890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1"/>
                </a:solidFill>
              </a:rPr>
              <a:t>Шестая Международная конференция</a:t>
            </a:r>
          </a:p>
          <a:p>
            <a:pPr algn="ctr"/>
            <a:r>
              <a:rPr lang="ru-RU" sz="2000" b="1" i="1" dirty="0">
                <a:solidFill>
                  <a:schemeClr val="accent1"/>
                </a:solidFill>
              </a:rPr>
              <a:t>"Триггерные эффекты в геосистемах"</a:t>
            </a:r>
          </a:p>
          <a:p>
            <a:pPr algn="ctr"/>
            <a:r>
              <a:rPr lang="ru-RU" sz="2000" b="1" i="1" dirty="0">
                <a:solidFill>
                  <a:schemeClr val="accent1"/>
                </a:solidFill>
              </a:rPr>
              <a:t>21-24 июня 2022 / Москва</a:t>
            </a:r>
            <a:endParaRPr lang="en-GB" sz="2000" b="1" i="1" dirty="0">
              <a:solidFill>
                <a:schemeClr val="accent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831778-2EEA-A667-F194-6108E6F9E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EDFD-9958-4B48-8604-4CF965AC0E5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85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2634EC4-CEF1-7824-BB1C-C6F82126A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213"/>
            <a:ext cx="8229600" cy="973248"/>
          </a:xfrm>
        </p:spPr>
        <p:txBody>
          <a:bodyPr>
            <a:normAutofit/>
          </a:bodyPr>
          <a:lstStyle/>
          <a:p>
            <a:r>
              <a:rPr lang="ru-RU" sz="3600" b="1" dirty="0"/>
              <a:t>Заключение</a:t>
            </a:r>
            <a:endParaRPr lang="en-GB" sz="3600" b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549F51-306C-5E78-DC7C-7DB7AF234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80" y="1000461"/>
            <a:ext cx="8407101" cy="556170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u-RU" sz="2000" dirty="0"/>
              <a:t>Существует </a:t>
            </a:r>
            <a:r>
              <a:rPr lang="ru-RU" sz="2000" dirty="0" err="1"/>
              <a:t>корреляционая</a:t>
            </a:r>
            <a:r>
              <a:rPr lang="ru-RU" sz="2000" dirty="0"/>
              <a:t> </a:t>
            </a:r>
            <a:r>
              <a:rPr lang="ru-RU" sz="2000" i="1" dirty="0"/>
              <a:t>, </a:t>
            </a:r>
            <a:r>
              <a:rPr lang="ru-RU" sz="2000" i="1" u="sng" dirty="0">
                <a:solidFill>
                  <a:srgbClr val="FF0000"/>
                </a:solidFill>
              </a:rPr>
              <a:t>но не причинно-следственная</a:t>
            </a:r>
            <a:r>
              <a:rPr lang="ru-RU" sz="2000" i="1" dirty="0"/>
              <a:t>, связь </a:t>
            </a:r>
            <a:r>
              <a:rPr lang="ru-RU" sz="2000" dirty="0"/>
              <a:t>между локальной сейсмичностью региона и извержением. </a:t>
            </a:r>
          </a:p>
          <a:p>
            <a:pPr>
              <a:spcAft>
                <a:spcPts val="1200"/>
              </a:spcAft>
            </a:pPr>
            <a:r>
              <a:rPr lang="ru-RU" sz="2000" dirty="0"/>
              <a:t>Показано, что простые эмпирические соотношения, используемые в сейсмологии для определения магнитуды по поверхностным волнам Рэлея и скалярного сейсмического момента</a:t>
            </a:r>
            <a:r>
              <a:rPr lang="en-US" sz="2000" dirty="0"/>
              <a:t>,</a:t>
            </a:r>
            <a:r>
              <a:rPr lang="ru-RU" sz="2000" dirty="0"/>
              <a:t> могут служить для прогноза амплитуды гравитационной волны и организации мероприятий по защите от волн цунами.</a:t>
            </a:r>
          </a:p>
          <a:p>
            <a:pPr>
              <a:spcAft>
                <a:spcPts val="1200"/>
              </a:spcAft>
            </a:pPr>
            <a:r>
              <a:rPr lang="ru-RU" sz="2000" dirty="0"/>
              <a:t>Экспериментальные данные о физических полях в атмосфере, гидросфере и твердой земле указывают на их взаимодействие -  сейсмические приборы зарегистрировали возмущения с периодами 256 с, наведенные  инфразвуковыми волнами в атмосфере. Сейсмические возмущения с периодами 400-600 с, наведенные гравитационными волнами  на горизонтальных компонентах сейсмометров, по-видимому, относятся либо к ротационным, </a:t>
            </a:r>
            <a:r>
              <a:rPr lang="ru-RU" sz="2000"/>
              <a:t>либо линейным </a:t>
            </a:r>
            <a:r>
              <a:rPr lang="ru-RU" sz="2000" dirty="0"/>
              <a:t>возмущениям. </a:t>
            </a:r>
          </a:p>
          <a:p>
            <a:endParaRPr lang="ru-RU" dirty="0"/>
          </a:p>
          <a:p>
            <a:endParaRPr lang="en-GB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4FF2C5F-58FE-1B1E-65D4-04C2EC84F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EDFD-9958-4B48-8604-4CF965AC0E5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96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4EB01-6517-D4ED-D8EF-0EB833222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665178"/>
          </a:xfrm>
        </p:spPr>
        <p:txBody>
          <a:bodyPr>
            <a:normAutofit/>
          </a:bodyPr>
          <a:lstStyle/>
          <a:p>
            <a:r>
              <a:rPr lang="ru-RU" sz="3600" b="1" dirty="0"/>
              <a:t>Статистические характеристики</a:t>
            </a:r>
            <a:endParaRPr lang="en-GB" sz="3600" b="1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0382A28-AE47-823A-9DB6-82236945FA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7187" y="895241"/>
            <a:ext cx="3577690" cy="288000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3BE3ABA0-23E9-919A-ECE7-86F463A3EA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9138" r="13082" b="6256"/>
          <a:stretch/>
        </p:blipFill>
        <p:spPr>
          <a:xfrm>
            <a:off x="4780324" y="860706"/>
            <a:ext cx="3418103" cy="2875811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F3D64C2-A4EB-D290-2463-2776DFE0B5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43" t="3234"/>
          <a:stretch/>
        </p:blipFill>
        <p:spPr>
          <a:xfrm>
            <a:off x="5079442" y="3868417"/>
            <a:ext cx="3437371" cy="2989583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FEA731-1CB0-4888-BAB6-0132BEC0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EDFD-9958-4B48-8604-4CF965AC0E5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93071E-41CA-422F-636A-B97F1FB44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869" y="3830502"/>
            <a:ext cx="3854851" cy="29895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F640AA-3B2D-4B5A-F7FB-771F330F6A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2103" y="3866176"/>
            <a:ext cx="3854710" cy="294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83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ACF7D0-91AE-9FE5-B3E1-BEE9F60FABD8}"/>
              </a:ext>
            </a:extLst>
          </p:cNvPr>
          <p:cNvSpPr txBox="1"/>
          <p:nvPr/>
        </p:nvSpPr>
        <p:spPr>
          <a:xfrm flipH="1">
            <a:off x="369650" y="180392"/>
            <a:ext cx="870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Особенности сейсмических возмущений</a:t>
            </a:r>
            <a:endParaRPr lang="en-GB" sz="36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201AC6-DC81-05DA-8BD6-8142C0896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51" y="1042572"/>
            <a:ext cx="4163438" cy="280135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B9D588-49D9-6AF1-6070-3B4F6B75D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833" y="1042572"/>
            <a:ext cx="2877561" cy="26458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8F7235-C3AF-47DF-6401-E1D62BD49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833" y="4128910"/>
            <a:ext cx="2877561" cy="26154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835B4C-AAB1-E368-F912-194B3519C2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606" y="4128910"/>
            <a:ext cx="2895973" cy="2615411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D26FEE-C459-1992-D3BC-A1F7182DB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EDFD-9958-4B48-8604-4CF965AC0E5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81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492A0C3-0A9E-2E19-2B56-D73917D4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EDFD-9958-4B48-8604-4CF965AC0E5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2F4F12-A536-B561-C359-CBC7AADA3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6676"/>
            <a:ext cx="9055098" cy="679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4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893D7-6535-78A6-CA19-E6CCF8A01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3800"/>
              </a:lnSpc>
            </a:pPr>
            <a:r>
              <a:rPr lang="ru-RU" b="1" dirty="0"/>
              <a:t>Сейсмический момент и прогноз амплитуды гравитационной волны 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E7C99E-9789-B5FC-7398-4EA835548EFC}"/>
                  </a:ext>
                </a:extLst>
              </p:cNvPr>
              <p:cNvSpPr txBox="1"/>
              <p:nvPr/>
            </p:nvSpPr>
            <p:spPr>
              <a:xfrm>
                <a:off x="211015" y="1798764"/>
                <a:ext cx="3580529" cy="616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sz="2400" i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GB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GB" sz="24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𝑙𝑔</m:t>
                    </m:r>
                    <m:sSub>
                      <m:sSubPr>
                        <m:ctrlPr>
                          <a:rPr lang="en-GB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2400" i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400" i="0">
                        <a:latin typeface="Cambria Math" panose="02040503050406030204" pitchFamily="18" charset="0"/>
                      </a:rPr>
                      <m:t>−6.0</m:t>
                    </m:r>
                  </m:oMath>
                </a14:m>
                <a:r>
                  <a:rPr lang="ru-RU" sz="2400" dirty="0"/>
                  <a:t>7</a:t>
                </a:r>
                <a:endParaRPr lang="en-GB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E7C99E-9789-B5FC-7398-4EA835548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15" y="1798764"/>
                <a:ext cx="3580529" cy="616515"/>
              </a:xfrm>
              <a:prstGeom prst="rect">
                <a:avLst/>
              </a:prstGeom>
              <a:blipFill>
                <a:blip r:embed="rId2"/>
                <a:stretch>
                  <a:fillRect r="-1533" b="-9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5D443E1-ECF6-8906-EACB-511ADAC75083}"/>
              </a:ext>
            </a:extLst>
          </p:cNvPr>
          <p:cNvSpPr txBox="1"/>
          <p:nvPr/>
        </p:nvSpPr>
        <p:spPr>
          <a:xfrm>
            <a:off x="4132384" y="1922355"/>
            <a:ext cx="1785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[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Kanamori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,1977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]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A83CE3-45C7-5EFD-67AA-373707E7700E}"/>
              </a:ext>
            </a:extLst>
          </p:cNvPr>
          <p:cNvSpPr txBox="1"/>
          <p:nvPr/>
        </p:nvSpPr>
        <p:spPr>
          <a:xfrm>
            <a:off x="381702" y="2665343"/>
            <a:ext cx="3500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2.4*10</a:t>
            </a:r>
            <a:r>
              <a:rPr lang="ru-RU" sz="2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ru-RU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5.6*10</a:t>
            </a:r>
            <a:r>
              <a:rPr lang="ru-RU" sz="2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17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Дж     </a:t>
            </a:r>
            <a:endParaRPr lang="en-GB" sz="2400" dirty="0"/>
          </a:p>
        </p:txBody>
      </p:sp>
      <p:sp>
        <p:nvSpPr>
          <p:cNvPr id="9" name="Стрелка: вправо с вырезом 8">
            <a:extLst>
              <a:ext uri="{FF2B5EF4-FFF2-40B4-BE49-F238E27FC236}">
                <a16:creationId xmlns:a16="http://schemas.microsoft.com/office/drawing/2014/main" id="{947FADED-0AF2-FE87-6F5F-9AE5B562A05D}"/>
              </a:ext>
            </a:extLst>
          </p:cNvPr>
          <p:cNvSpPr/>
          <p:nvPr/>
        </p:nvSpPr>
        <p:spPr>
          <a:xfrm>
            <a:off x="3871128" y="2626022"/>
            <a:ext cx="522513" cy="3693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5CD831-5E18-DF5A-6720-2B85152503E6}"/>
              </a:ext>
            </a:extLst>
          </p:cNvPr>
          <p:cNvSpPr txBox="1"/>
          <p:nvPr/>
        </p:nvSpPr>
        <p:spPr>
          <a:xfrm>
            <a:off x="4345911" y="2665343"/>
            <a:ext cx="33806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57 Мт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233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Мт</a:t>
            </a:r>
            <a:endParaRPr lang="en-GB" sz="2400" dirty="0"/>
          </a:p>
        </p:txBody>
      </p:sp>
      <p:sp>
        <p:nvSpPr>
          <p:cNvPr id="12" name="Стрелка: вправо с вырезом 11">
            <a:extLst>
              <a:ext uri="{FF2B5EF4-FFF2-40B4-BE49-F238E27FC236}">
                <a16:creationId xmlns:a16="http://schemas.microsoft.com/office/drawing/2014/main" id="{B74FC2BB-FEFA-9F06-A2C4-B6B698CFE249}"/>
              </a:ext>
            </a:extLst>
          </p:cNvPr>
          <p:cNvSpPr/>
          <p:nvPr/>
        </p:nvSpPr>
        <p:spPr>
          <a:xfrm>
            <a:off x="7214716" y="2695561"/>
            <a:ext cx="522513" cy="3693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Стрелка: вправо с вырезом 12">
            <a:extLst>
              <a:ext uri="{FF2B5EF4-FFF2-40B4-BE49-F238E27FC236}">
                <a16:creationId xmlns:a16="http://schemas.microsoft.com/office/drawing/2014/main" id="{2DEB995F-03C9-F724-AD69-41FF14E4F8FB}"/>
              </a:ext>
            </a:extLst>
          </p:cNvPr>
          <p:cNvSpPr/>
          <p:nvPr/>
        </p:nvSpPr>
        <p:spPr>
          <a:xfrm>
            <a:off x="481383" y="3478317"/>
            <a:ext cx="522513" cy="3693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30130B1-0AD8-A229-A770-C53BF59F5ECC}"/>
                  </a:ext>
                </a:extLst>
              </p:cNvPr>
              <p:cNvSpPr txBox="1"/>
              <p:nvPr/>
            </p:nvSpPr>
            <p:spPr>
              <a:xfrm>
                <a:off x="1003896" y="3437073"/>
                <a:ext cx="36824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sub>
                      </m:sSub>
                      <m:r>
                        <a:rPr lang="en-GB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𝑙𝑔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GB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𝑙𝑔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GB" sz="2400" i="0">
                          <a:latin typeface="Cambria Math" panose="02040503050406030204" pitchFamily="18" charset="0"/>
                        </a:rPr>
                        <m:t>+5.8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30130B1-0AD8-A229-A770-C53BF59F5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96" y="3437073"/>
                <a:ext cx="3682404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391D6C7-72FC-8C6D-98BA-75ED1AD8BB18}"/>
              </a:ext>
            </a:extLst>
          </p:cNvPr>
          <p:cNvSpPr txBox="1"/>
          <p:nvPr/>
        </p:nvSpPr>
        <p:spPr>
          <a:xfrm>
            <a:off x="5631872" y="3464746"/>
            <a:ext cx="41300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</a:t>
            </a:r>
            <a:r>
              <a:rPr lang="en-GB" sz="2400" i="1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см</a:t>
            </a:r>
            <a:r>
              <a:rPr lang="en-GB" sz="24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&gt; </a:t>
            </a:r>
            <a:r>
              <a:rPr lang="en-GB" sz="2400" i="1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Hmax</a:t>
            </a:r>
            <a:r>
              <a:rPr lang="en-GB" sz="24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&gt; 2 </a:t>
            </a:r>
            <a:r>
              <a:rPr lang="en-GB" sz="2400" i="1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см</a:t>
            </a:r>
            <a:endParaRPr lang="en-GB" sz="2400" dirty="0"/>
          </a:p>
        </p:txBody>
      </p:sp>
      <p:sp>
        <p:nvSpPr>
          <p:cNvPr id="20" name="Стрелка: вправо с вырезом 19">
            <a:extLst>
              <a:ext uri="{FF2B5EF4-FFF2-40B4-BE49-F238E27FC236}">
                <a16:creationId xmlns:a16="http://schemas.microsoft.com/office/drawing/2014/main" id="{FBB742F9-8578-A924-B288-94174D0B18F2}"/>
              </a:ext>
            </a:extLst>
          </p:cNvPr>
          <p:cNvSpPr/>
          <p:nvPr/>
        </p:nvSpPr>
        <p:spPr>
          <a:xfrm>
            <a:off x="4748783" y="3510912"/>
            <a:ext cx="522513" cy="3693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335CE81F-A789-7209-0081-CF229EC0FC23}"/>
              </a:ext>
            </a:extLst>
          </p:cNvPr>
          <p:cNvSpPr/>
          <p:nvPr/>
        </p:nvSpPr>
        <p:spPr>
          <a:xfrm>
            <a:off x="5457039" y="3364707"/>
            <a:ext cx="2869386" cy="64871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989EA7-5777-34AC-5EEC-A4A689B08B3A}"/>
              </a:ext>
            </a:extLst>
          </p:cNvPr>
          <p:cNvSpPr txBox="1"/>
          <p:nvPr/>
        </p:nvSpPr>
        <p:spPr>
          <a:xfrm>
            <a:off x="813916" y="4730496"/>
            <a:ext cx="3758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 данным станций </a:t>
            </a:r>
            <a:r>
              <a:rPr lang="en-US" dirty="0"/>
              <a:t>DART </a:t>
            </a:r>
            <a:r>
              <a:rPr lang="ru-RU" dirty="0"/>
              <a:t>в Новой Зеландии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5AD677-1E9C-F029-ADDC-4C17B30AF030}"/>
              </a:ext>
            </a:extLst>
          </p:cNvPr>
          <p:cNvSpPr txBox="1"/>
          <p:nvPr/>
        </p:nvSpPr>
        <p:spPr>
          <a:xfrm>
            <a:off x="5205984" y="4842592"/>
            <a:ext cx="2869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ru-RU" sz="24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GB" sz="24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i="1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см</a:t>
            </a:r>
            <a:r>
              <a:rPr lang="en-GB" sz="24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&gt; </a:t>
            </a:r>
            <a:r>
              <a:rPr lang="en-GB" sz="2400" i="1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Hmax</a:t>
            </a:r>
            <a:r>
              <a:rPr lang="en-GB" sz="24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&gt; </a:t>
            </a:r>
            <a:r>
              <a:rPr lang="ru-RU" sz="24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GB" sz="24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i="1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см</a:t>
            </a:r>
            <a:endParaRPr lang="en-GB" sz="2400" dirty="0"/>
          </a:p>
        </p:txBody>
      </p:sp>
      <p:sp>
        <p:nvSpPr>
          <p:cNvPr id="26" name="Стрелка: вправо с вырезом 25">
            <a:extLst>
              <a:ext uri="{FF2B5EF4-FFF2-40B4-BE49-F238E27FC236}">
                <a16:creationId xmlns:a16="http://schemas.microsoft.com/office/drawing/2014/main" id="{59990CCF-CCCA-A96F-5B61-4BAE147FEEDF}"/>
              </a:ext>
            </a:extLst>
          </p:cNvPr>
          <p:cNvSpPr/>
          <p:nvPr/>
        </p:nvSpPr>
        <p:spPr>
          <a:xfrm>
            <a:off x="4450380" y="4842626"/>
            <a:ext cx="522513" cy="3693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ED62CF47-DBA5-F83D-CA12-E3C345C22104}"/>
              </a:ext>
            </a:extLst>
          </p:cNvPr>
          <p:cNvSpPr/>
          <p:nvPr/>
        </p:nvSpPr>
        <p:spPr>
          <a:xfrm>
            <a:off x="5271296" y="4617567"/>
            <a:ext cx="2753831" cy="91171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Стрелка: вверх-вниз 27">
            <a:extLst>
              <a:ext uri="{FF2B5EF4-FFF2-40B4-BE49-F238E27FC236}">
                <a16:creationId xmlns:a16="http://schemas.microsoft.com/office/drawing/2014/main" id="{D1B361A0-8247-DA52-E6A2-2D062AA8B278}"/>
              </a:ext>
            </a:extLst>
          </p:cNvPr>
          <p:cNvSpPr/>
          <p:nvPr/>
        </p:nvSpPr>
        <p:spPr>
          <a:xfrm flipH="1">
            <a:off x="6224173" y="4089719"/>
            <a:ext cx="386259" cy="720704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A70E94D-5607-D03E-CD33-5805A7E3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EDFD-9958-4B48-8604-4CF965AC0E5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4EA649-4756-D91F-5A32-DA2FDD6C2A09}"/>
              </a:ext>
            </a:extLst>
          </p:cNvPr>
          <p:cNvSpPr txBox="1"/>
          <p:nvPr/>
        </p:nvSpPr>
        <p:spPr>
          <a:xfrm>
            <a:off x="2834639" y="3955759"/>
            <a:ext cx="1511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ru-RU" dirty="0"/>
              <a:t>Носов, 2019</a:t>
            </a:r>
            <a:r>
              <a:rPr lang="en-US" dirty="0"/>
              <a:t>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906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0ECD6-8B9F-17B7-4CBF-FEEC28CED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2641"/>
          </a:xfrm>
        </p:spPr>
        <p:txBody>
          <a:bodyPr>
            <a:normAutofit/>
          </a:bodyPr>
          <a:lstStyle/>
          <a:p>
            <a:r>
              <a:rPr lang="ru-RU" sz="3600" b="1" dirty="0"/>
              <a:t> Синтетические сейсмограммы</a:t>
            </a:r>
            <a:endParaRPr lang="en-GB" sz="3600" b="1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014AF05F-BE35-AA68-4318-0D1DA3BD8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EDFD-9958-4B48-8604-4CF965AC0E5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" r="7765"/>
          <a:stretch/>
        </p:blipFill>
        <p:spPr>
          <a:xfrm>
            <a:off x="108291" y="1273581"/>
            <a:ext cx="4415250" cy="2672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39765" y="750361"/>
            <a:ext cx="1833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YSS, </a:t>
            </a:r>
            <a:r>
              <a:rPr lang="en-US" sz="2800" b="1" dirty="0">
                <a:latin typeface="Symbol" panose="05050102010706020507" pitchFamily="18" charset="2"/>
              </a:rPr>
              <a:t>D</a:t>
            </a:r>
            <a:r>
              <a:rPr lang="en-US" sz="2800" b="1" dirty="0"/>
              <a:t>=77</a:t>
            </a:r>
            <a:r>
              <a:rPr lang="en-US" sz="2800" b="1" baseline="30000" dirty="0"/>
              <a:t>0</a:t>
            </a:r>
            <a:endParaRPr lang="ru-RU" b="1" baseline="30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 r="6941"/>
          <a:stretch/>
        </p:blipFill>
        <p:spPr>
          <a:xfrm>
            <a:off x="4686300" y="1292701"/>
            <a:ext cx="4405792" cy="26338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85872" y="750361"/>
            <a:ext cx="1806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YAK</a:t>
            </a:r>
            <a:r>
              <a:rPr lang="en-US" b="1" dirty="0"/>
              <a:t> , </a:t>
            </a:r>
            <a:r>
              <a:rPr lang="en-US" sz="2800" b="1" dirty="0">
                <a:latin typeface="Symbol" panose="05050102010706020507" pitchFamily="18" charset="2"/>
              </a:rPr>
              <a:t>D</a:t>
            </a:r>
            <a:r>
              <a:rPr lang="en-US" sz="2800" b="1" dirty="0"/>
              <a:t>=93</a:t>
            </a:r>
            <a:r>
              <a:rPr lang="en-US" sz="2800" b="1" baseline="30000" dirty="0"/>
              <a:t>0</a:t>
            </a:r>
            <a:endParaRPr lang="ru-RU" sz="2800" b="1" baseline="30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" t="4586" r="7412"/>
          <a:stretch/>
        </p:blipFill>
        <p:spPr>
          <a:xfrm>
            <a:off x="192268" y="3986143"/>
            <a:ext cx="4272678" cy="24706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" t="4586" r="7882"/>
          <a:stretch/>
        </p:blipFill>
        <p:spPr>
          <a:xfrm>
            <a:off x="4785136" y="3986143"/>
            <a:ext cx="4208120" cy="247061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05778" y="2719568"/>
            <a:ext cx="105105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600" dirty="0"/>
              <a:t>синтетика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59251" y="2725364"/>
            <a:ext cx="105105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600" dirty="0"/>
              <a:t>синтетика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74203" y="1462393"/>
            <a:ext cx="131420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600" dirty="0"/>
              <a:t>эксперимент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16906" y="1445516"/>
            <a:ext cx="131420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600" dirty="0"/>
              <a:t>эксперимент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54765" y="4119532"/>
            <a:ext cx="11336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600" dirty="0"/>
              <a:t>Взаимный </a:t>
            </a:r>
          </a:p>
          <a:p>
            <a:pPr algn="ctr"/>
            <a:r>
              <a:rPr lang="ru-RU" sz="1600" dirty="0"/>
              <a:t>спектр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17957" y="4119531"/>
            <a:ext cx="11336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600" dirty="0"/>
              <a:t>Взаимный </a:t>
            </a:r>
          </a:p>
          <a:p>
            <a:pPr algn="ctr"/>
            <a:r>
              <a:rPr lang="ru-RU" sz="1600" dirty="0"/>
              <a:t>спектр</a:t>
            </a:r>
          </a:p>
        </p:txBody>
      </p:sp>
    </p:spTree>
    <p:extLst>
      <p:ext uri="{BB962C8B-B14F-4D97-AF65-F5344CB8AC3E}">
        <p14:creationId xmlns:p14="http://schemas.microsoft.com/office/powerpoint/2010/main" val="2010510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BAD1E-49E2-826C-BF39-370256776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48537"/>
            <a:ext cx="8229600" cy="668994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1. Спектральный состав</a:t>
            </a:r>
            <a:endParaRPr lang="en-GB" sz="40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51361C0-41B8-E351-CBBA-9A7DB4227E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95800" y="2543819"/>
            <a:ext cx="4038600" cy="2686243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545D10CF-5E2D-BD22-1145-B3864A7068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8931" y="2554604"/>
            <a:ext cx="4038600" cy="2686243"/>
          </a:xfr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239DCD-8FCC-3568-B295-E57646C0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EDFD-9958-4B48-8604-4CF965AC0E5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94C3B9-9A76-368C-611B-BB9EB9915DA1}"/>
              </a:ext>
            </a:extLst>
          </p:cNvPr>
          <p:cNvSpPr txBox="1"/>
          <p:nvPr/>
        </p:nvSpPr>
        <p:spPr>
          <a:xfrm flipH="1">
            <a:off x="5659530" y="1627938"/>
            <a:ext cx="1983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компоненты </a:t>
            </a:r>
            <a:r>
              <a:rPr lang="en-US" dirty="0"/>
              <a:t>N-S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D11169-25A5-2C45-0626-3107E93CBCD4}"/>
              </a:ext>
            </a:extLst>
          </p:cNvPr>
          <p:cNvSpPr txBox="1"/>
          <p:nvPr/>
        </p:nvSpPr>
        <p:spPr>
          <a:xfrm flipH="1">
            <a:off x="1118938" y="1676857"/>
            <a:ext cx="187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Z-</a:t>
            </a:r>
            <a:r>
              <a:rPr lang="ru-RU" dirty="0"/>
              <a:t>компоненты 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94087C-B174-9149-F0FB-64F6FF78C6DF}"/>
              </a:ext>
            </a:extLst>
          </p:cNvPr>
          <p:cNvSpPr txBox="1"/>
          <p:nvPr/>
        </p:nvSpPr>
        <p:spPr>
          <a:xfrm>
            <a:off x="112295" y="-161956"/>
            <a:ext cx="879508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Трансформация геофизических полей</a:t>
            </a:r>
            <a:b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67F98B-EFF1-2FF2-25A7-5D565C7A8716}"/>
              </a:ext>
            </a:extLst>
          </p:cNvPr>
          <p:cNvSpPr txBox="1"/>
          <p:nvPr/>
        </p:nvSpPr>
        <p:spPr>
          <a:xfrm>
            <a:off x="914400" y="5662246"/>
            <a:ext cx="1676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T1= 268c</a:t>
            </a:r>
          </a:p>
          <a:p>
            <a:r>
              <a:rPr lang="en-US" dirty="0"/>
              <a:t>T2=217 c</a:t>
            </a:r>
          </a:p>
          <a:p>
            <a:r>
              <a:rPr lang="en-US" dirty="0"/>
              <a:t>T3=167c</a:t>
            </a:r>
            <a:endParaRPr lang="en-GB" dirty="0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2D8F9F9E-1397-A4D4-40BE-5D20BF73854A}"/>
              </a:ext>
            </a:extLst>
          </p:cNvPr>
          <p:cNvCxnSpPr>
            <a:cxnSpLocks/>
          </p:cNvCxnSpPr>
          <p:nvPr/>
        </p:nvCxnSpPr>
        <p:spPr>
          <a:xfrm flipH="1">
            <a:off x="3587262" y="2046189"/>
            <a:ext cx="84778" cy="6689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5C04348D-56D1-561F-AF13-86B329962A7E}"/>
              </a:ext>
            </a:extLst>
          </p:cNvPr>
          <p:cNvCxnSpPr/>
          <p:nvPr/>
        </p:nvCxnSpPr>
        <p:spPr>
          <a:xfrm>
            <a:off x="3294185" y="2046189"/>
            <a:ext cx="140677" cy="6149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7083102-B6F3-2592-C5DD-B13C83A10020}"/>
              </a:ext>
            </a:extLst>
          </p:cNvPr>
          <p:cNvSpPr txBox="1"/>
          <p:nvPr/>
        </p:nvSpPr>
        <p:spPr>
          <a:xfrm>
            <a:off x="3626321" y="1969477"/>
            <a:ext cx="45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T1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DA6839-DF5E-2061-F3C5-40EBEF153B5F}"/>
              </a:ext>
            </a:extLst>
          </p:cNvPr>
          <p:cNvSpPr txBox="1"/>
          <p:nvPr/>
        </p:nvSpPr>
        <p:spPr>
          <a:xfrm>
            <a:off x="2886594" y="2046189"/>
            <a:ext cx="548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T2</a:t>
            </a:r>
            <a:endParaRPr lang="en-GB" dirty="0"/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07332039-5109-58D5-B8F0-5B77983C54D6}"/>
              </a:ext>
            </a:extLst>
          </p:cNvPr>
          <p:cNvCxnSpPr/>
          <p:nvPr/>
        </p:nvCxnSpPr>
        <p:spPr>
          <a:xfrm>
            <a:off x="2743200" y="2203938"/>
            <a:ext cx="433754" cy="6213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F9276AA-9676-ECCC-4422-2179B42AA0CB}"/>
              </a:ext>
            </a:extLst>
          </p:cNvPr>
          <p:cNvSpPr txBox="1"/>
          <p:nvPr/>
        </p:nvSpPr>
        <p:spPr>
          <a:xfrm>
            <a:off x="2233991" y="2157010"/>
            <a:ext cx="488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T3</a:t>
            </a:r>
            <a:endParaRPr lang="en-GB" dirty="0"/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163901D4-654B-0A4C-992A-17FFA276D64B}"/>
              </a:ext>
            </a:extLst>
          </p:cNvPr>
          <p:cNvCxnSpPr/>
          <p:nvPr/>
        </p:nvCxnSpPr>
        <p:spPr>
          <a:xfrm>
            <a:off x="6651488" y="2203938"/>
            <a:ext cx="241681" cy="5112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B537E4E-80AA-0172-3C7D-C7AC3914CB6F}"/>
              </a:ext>
            </a:extLst>
          </p:cNvPr>
          <p:cNvSpPr txBox="1"/>
          <p:nvPr/>
        </p:nvSpPr>
        <p:spPr>
          <a:xfrm>
            <a:off x="6061790" y="2004547"/>
            <a:ext cx="45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T1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B9A6DD-5DCD-303B-D016-077512727806}"/>
              </a:ext>
            </a:extLst>
          </p:cNvPr>
          <p:cNvSpPr txBox="1"/>
          <p:nvPr/>
        </p:nvSpPr>
        <p:spPr>
          <a:xfrm>
            <a:off x="7059079" y="1958692"/>
            <a:ext cx="45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T2</a:t>
            </a:r>
            <a:endParaRPr lang="en-GB" dirty="0"/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7DB24C2F-5470-E90B-0E61-A25EC32921EE}"/>
              </a:ext>
            </a:extLst>
          </p:cNvPr>
          <p:cNvCxnSpPr/>
          <p:nvPr/>
        </p:nvCxnSpPr>
        <p:spPr>
          <a:xfrm>
            <a:off x="7162800" y="2230855"/>
            <a:ext cx="0" cy="4843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F3BC51D-B329-183F-9203-02A56C8479B5}"/>
              </a:ext>
            </a:extLst>
          </p:cNvPr>
          <p:cNvSpPr txBox="1"/>
          <p:nvPr/>
        </p:nvSpPr>
        <p:spPr>
          <a:xfrm>
            <a:off x="6363445" y="5433020"/>
            <a:ext cx="1676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T1= 268c</a:t>
            </a:r>
          </a:p>
          <a:p>
            <a:r>
              <a:rPr lang="en-US" dirty="0"/>
              <a:t>T2=450 c</a:t>
            </a:r>
          </a:p>
          <a:p>
            <a:r>
              <a:rPr lang="en-US" dirty="0"/>
              <a:t>T3=600-650c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704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05FBFAD-8EAF-F43D-82CF-C0537A87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EDFD-9958-4B48-8604-4CF965AC0E5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DC9A2B-FC01-F3A6-59F8-A486E47F1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10" y="1705605"/>
            <a:ext cx="3834716" cy="47979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82F6DB-642E-5716-105D-F9AFB91AC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389" y="105702"/>
            <a:ext cx="4608975" cy="66086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99C460-54E5-DB0B-FB00-2395A7588223}"/>
              </a:ext>
            </a:extLst>
          </p:cNvPr>
          <p:cNvSpPr txBox="1"/>
          <p:nvPr/>
        </p:nvSpPr>
        <p:spPr>
          <a:xfrm>
            <a:off x="222738" y="468143"/>
            <a:ext cx="40444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СВАН диаграммы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CA64D0-7BB2-F55F-5E84-2FC504225A8C}"/>
              </a:ext>
            </a:extLst>
          </p:cNvPr>
          <p:cNvSpPr txBox="1"/>
          <p:nvPr/>
        </p:nvSpPr>
        <p:spPr>
          <a:xfrm>
            <a:off x="831703" y="1371613"/>
            <a:ext cx="28265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JOHN, </a:t>
            </a:r>
            <a:r>
              <a:rPr lang="en-US" b="1" dirty="0">
                <a:latin typeface="Symbol" panose="05050102010706020507" pitchFamily="18" charset="2"/>
              </a:rPr>
              <a:t>D</a:t>
            </a:r>
            <a:r>
              <a:rPr lang="en-US" b="1" dirty="0"/>
              <a:t>=37.5</a:t>
            </a:r>
            <a:r>
              <a:rPr lang="en-US" b="1" baseline="30000" dirty="0"/>
              <a:t>0</a:t>
            </a:r>
            <a:endParaRPr lang="en-GB" b="1" baseline="30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B556B8-EC66-9D9A-2B17-874B4C7AC1B6}"/>
              </a:ext>
            </a:extLst>
          </p:cNvPr>
          <p:cNvSpPr txBox="1"/>
          <p:nvPr/>
        </p:nvSpPr>
        <p:spPr>
          <a:xfrm>
            <a:off x="1277816" y="3952066"/>
            <a:ext cx="140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P1: V=0.386</a:t>
            </a:r>
            <a:endParaRPr lang="en-GB" dirty="0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3C10FE6F-DAE7-D7A3-BB71-C271821D211E}"/>
              </a:ext>
            </a:extLst>
          </p:cNvPr>
          <p:cNvCxnSpPr/>
          <p:nvPr/>
        </p:nvCxnSpPr>
        <p:spPr>
          <a:xfrm>
            <a:off x="2532185" y="3952066"/>
            <a:ext cx="0" cy="2682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AF41100-F6D7-22A5-6B46-D227125048CB}"/>
              </a:ext>
            </a:extLst>
          </p:cNvPr>
          <p:cNvSpPr txBox="1"/>
          <p:nvPr/>
        </p:nvSpPr>
        <p:spPr>
          <a:xfrm>
            <a:off x="1773885" y="4748284"/>
            <a:ext cx="1821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P2: V=0.226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58A8F56C-CF94-2D59-D712-11E67A9DEBAD}"/>
              </a:ext>
            </a:extLst>
          </p:cNvPr>
          <p:cNvCxnSpPr>
            <a:cxnSpLocks/>
          </p:cNvCxnSpPr>
          <p:nvPr/>
        </p:nvCxnSpPr>
        <p:spPr>
          <a:xfrm>
            <a:off x="3024555" y="4759569"/>
            <a:ext cx="0" cy="3574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269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05B37-80C7-BC4F-AFD5-04992888B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36301"/>
          </a:xfrm>
        </p:spPr>
        <p:txBody>
          <a:bodyPr>
            <a:normAutofit/>
          </a:bodyPr>
          <a:lstStyle/>
          <a:p>
            <a:r>
              <a:rPr lang="ru-RU" sz="3600" b="1" dirty="0"/>
              <a:t>Возмущения в гидросфере и  на суше</a:t>
            </a:r>
            <a:endParaRPr lang="en-GB" sz="36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D928712-1786-2691-0892-5DAB2BAD5E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1557" t="9758" r="10141" b="5128"/>
          <a:stretch/>
        </p:blipFill>
        <p:spPr>
          <a:xfrm>
            <a:off x="762001" y="1010940"/>
            <a:ext cx="3397763" cy="1897061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D51F7CB8-C7BF-3954-89D3-F7FFCAA3D2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7787" r="3639"/>
          <a:stretch/>
        </p:blipFill>
        <p:spPr>
          <a:xfrm>
            <a:off x="762001" y="2908001"/>
            <a:ext cx="3476624" cy="3949999"/>
          </a:xfr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D7F2B6C-87A0-A64A-FDF7-653803565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AEDFD-9958-4B48-8604-4CF965AC0E5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BCBF47-5E0B-2CA2-38A2-B91C6CAE9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764" y="2336502"/>
            <a:ext cx="4786872" cy="36166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66838" y="3624263"/>
            <a:ext cx="571500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69257" y="3876675"/>
            <a:ext cx="538162" cy="190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76476" y="3927180"/>
            <a:ext cx="76200" cy="122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62038" y="3100388"/>
            <a:ext cx="1662112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Датчик давления воды,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6313" y="4752977"/>
            <a:ext cx="1662112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Датчик давления воды,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87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2714</TotalTime>
  <Words>345</Words>
  <Application>Microsoft Office PowerPoint</Application>
  <PresentationFormat>Экран (4:3)</PresentationFormat>
  <Paragraphs>68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 Math</vt:lpstr>
      <vt:lpstr>Symbol</vt:lpstr>
      <vt:lpstr>Times New Roman</vt:lpstr>
      <vt:lpstr>Office Theme</vt:lpstr>
      <vt:lpstr>Сейсмические явления, связанные с извержением вулкана в районе архипелага Тонга 15 января 2022 г</vt:lpstr>
      <vt:lpstr>Статистические характеристики</vt:lpstr>
      <vt:lpstr>Презентация PowerPoint</vt:lpstr>
      <vt:lpstr>Презентация PowerPoint</vt:lpstr>
      <vt:lpstr>Сейсмический момент и прогноз амплитуды гравитационной волны </vt:lpstr>
      <vt:lpstr> Синтетические сейсмограммы</vt:lpstr>
      <vt:lpstr>1. Спектральный состав</vt:lpstr>
      <vt:lpstr>Презентация PowerPoint</vt:lpstr>
      <vt:lpstr>Возмущения в гидросфере и  на суше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</dc:creator>
  <cp:lastModifiedBy>ovtch</cp:lastModifiedBy>
  <cp:revision>112</cp:revision>
  <dcterms:created xsi:type="dcterms:W3CDTF">2019-04-01T18:54:54Z</dcterms:created>
  <dcterms:modified xsi:type="dcterms:W3CDTF">2022-06-23T03:58:04Z</dcterms:modified>
</cp:coreProperties>
</file>