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19E03-849B-B56E-6096-2A592DDE8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CE65C4-F882-9219-B3FC-5F973D469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1884C-93F8-4EDA-9930-63E556F0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FB7C47-F30C-08AA-B6A7-70204695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5248F-E87E-5ABC-F5FC-20F450B0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B03F7-70E6-6CDD-FDBC-4421BF18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DF98DC-DFA0-1DE3-CC86-7378BCF37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28C82-20A5-594F-9DE1-8BB45D83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DF2E6-1DD3-FA2E-6B73-47AE5234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B5775A-32AE-B458-658B-0BC584F6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4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869765-D7AF-3746-1F75-30EEEFEB1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0D6C3D-5D04-6E18-1CAF-71A815B7A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E4B51-3FB4-8437-76CA-A0AC96EB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6EB1E9-38A8-A90B-3863-079ED02B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F6535-C2B1-2292-02B2-CE001C8D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6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3782C-3C5E-BD38-43B4-0FCC1441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B2709A-CBBF-82C1-A477-E6320D5BD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9D3A9-A7C0-87C4-3726-402C5CE5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11699-816D-ABDA-EFD1-69A91397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1DA3D-0236-4EC9-6EF9-1E296169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7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B82AE-3385-5C54-B224-58B16FE8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7DA34E-4E01-F78D-20B8-F127A13BF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D7DEB-7616-EC57-3951-9F8B4FEF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7B767-609F-13A2-648E-92EF22B8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54AA79-E7C1-9D50-1BFE-9EDCFBA8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1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B15BC-9E04-357E-AABC-845EC9FA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7BBBA1-41EE-2DF4-28E7-C9CD7184C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5F9BC2-A305-4C1F-668F-2FB16FD75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ADF495-FA72-2775-D9B3-3C6106A0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065DA-49B2-990D-F208-34049EA5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2DC6EA-B94B-C8BA-6BAB-F5DC80AE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E9E0F-E709-60E2-F563-E6F7DD75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7A868-8A65-B28D-44C4-F38ADED1E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32465-8EBB-E2D1-1476-B4B7640BF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A5E84E-3BE2-8D3B-E396-53AC8ECFD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141949-1D71-CEAF-9C31-71A279FE7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3FFD32-5316-0713-86C0-03EDBB93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6DC5DD-FDE9-7383-286F-25017B81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F6DC5C-7531-47C8-079B-F5C558B5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2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95C20-5EA3-F457-508E-21348840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18A4BE-076D-AF6F-AC6F-CA3B6F0E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34EEB4-FBFC-8F93-5655-06976136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AB480-E99E-1912-7832-06683E83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183CFD-900F-DD7C-41FD-27586885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0B18EA-7A62-71F8-BE99-847CFA4B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0B7E33-10D8-3D99-1D01-6D414A74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9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7206-17B6-BB5E-D9E4-7027641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2ECE5-24CF-C8BB-8E62-8C8430669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936F45-BD20-A4D3-399F-73CD9564F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1E2C2-675C-37C7-7BBB-DECDE710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DA1F9D-FF8B-85C4-04FF-7B9CC87B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EDC07-A772-A1DB-DC9D-42F24749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4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A16D1-3313-E882-20D7-85D9B562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7CCCCB-F4E0-1388-46F0-B4593CA7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EFF111-F1BC-5CAB-1136-21E79CCC5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F7AD4-9F30-B438-D158-D4A73482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5D7D3B-8932-DF2E-F15F-0010E5AC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23DC-D3F8-C56D-6CCD-394E0A2D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0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80ECD-DA28-52E2-25AF-E47D164B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4D1F53-8F52-40BF-F12E-776CD7876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500E13-C003-2389-D85B-E6B2B32FD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27CB-86AD-411C-8B36-7D083D676050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76671-F835-7670-D864-1FD70EC49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7978-D2AA-2596-DCCE-25FFA7FE9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12B4-58FB-4C3D-B4FD-AB38E64B3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0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google.ru/url?sa=i&amp;rct=j&amp;q=&amp;esrc=s&amp;source=images&amp;cd=&amp;cad=rja&amp;uact=8&amp;ved=2ahUKEwip3oPBiZ7aAhVLhaYKHT6EAJAQjRx6BAgAEAU&amp;url=https://yandex.ru/profi/courses/physics&amp;psig=AOvVaw3qKL8i6ynHmd38vEw-Itks&amp;ust=1522843826333975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4EA7832-3B55-A22D-7E44-EC5CFDFF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356"/>
            <a:ext cx="1877764" cy="90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89FFD84-F60D-DAB2-BB52-4B513084F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99317"/>
              </p:ext>
            </p:extLst>
          </p:nvPr>
        </p:nvGraphicFramePr>
        <p:xfrm>
          <a:off x="1818971" y="1"/>
          <a:ext cx="9021100" cy="268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3586400" imgH="4030920" progId="Paint.Picture">
                  <p:embed/>
                </p:oleObj>
              </mc:Choice>
              <mc:Fallback>
                <p:oleObj name="Bitmap Image" r:id="rId3" imgW="13586400" imgH="4030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8971" y="1"/>
                        <a:ext cx="9021100" cy="268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17CB90-A110-4E02-9795-4F0A61B35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043" y="1764637"/>
            <a:ext cx="9561872" cy="165576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Секция 3. Лабораторное и численное моделирование. 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23 июня 2022  14:55-15:15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6E97175-F262-B95B-2F16-7AD8BBAE2C20}"/>
              </a:ext>
            </a:extLst>
          </p:cNvPr>
          <p:cNvSpPr txBox="1">
            <a:spLocks/>
          </p:cNvSpPr>
          <p:nvPr/>
        </p:nvSpPr>
        <p:spPr>
          <a:xfrm>
            <a:off x="161746" y="2728201"/>
            <a:ext cx="11779045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флюидного и электрического триггерного воздействия на зоны модельного разлома земной коры с различным уровнем акустической эмиссии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Новиков В.А.</a:t>
            </a:r>
            <a:r>
              <a:rPr lang="ru-RU" sz="3200" b="1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Пантелеев И.А.</a:t>
            </a:r>
            <a:r>
              <a:rPr lang="ru-RU" sz="3200" b="1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Окунев В.И.</a:t>
            </a:r>
            <a:r>
              <a:rPr lang="ru-RU" sz="3200" b="1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Ключкин</a:t>
            </a:r>
            <a:r>
              <a:rPr lang="ru-RU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В.Н.</a:t>
            </a:r>
            <a:r>
              <a:rPr lang="ru-RU" sz="3200" b="1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ОИВТ РАН, </a:t>
            </a:r>
            <a:r>
              <a:rPr lang="ru-RU" sz="3200" b="1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ПФИЦ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РАН,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8" descr="Похожее изображение">
            <a:hlinkClick r:id="rId5"/>
            <a:extLst>
              <a:ext uri="{FF2B5EF4-FFF2-40B4-BE49-F238E27FC236}">
                <a16:creationId xmlns:a16="http://schemas.microsoft.com/office/drawing/2014/main" id="{53023D0E-12FC-ED2D-0544-73CE191D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96563" y="469082"/>
            <a:ext cx="15954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29BE14-B9B8-1C94-A743-BEE5F4F50089}"/>
              </a:ext>
            </a:extLst>
          </p:cNvPr>
          <p:cNvSpPr/>
          <p:nvPr/>
        </p:nvSpPr>
        <p:spPr>
          <a:xfrm>
            <a:off x="2522057" y="621435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Поддержано РФФИ и ГФЕН, проект № 21-55-53053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0508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5" y="-80499"/>
            <a:ext cx="1176169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Результаты экспериментов с флюидным и электрическим воздействием на межблочную контактную зону модельного разлома земной коры</a:t>
            </a:r>
            <a:endParaRPr lang="ru-RU" sz="2800" dirty="0"/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188767" y="1014600"/>
            <a:ext cx="5405209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Инжекция флюида</a:t>
            </a:r>
            <a:r>
              <a:rPr lang="en-US" sz="1800" b="1" dirty="0"/>
              <a:t>:</a:t>
            </a:r>
          </a:p>
          <a:p>
            <a:pPr marL="0" indent="0">
              <a:buNone/>
            </a:pPr>
            <a:r>
              <a:rPr lang="ru-RU" sz="1800" dirty="0"/>
              <a:t>Флюидное триггерное воздействие на модельный разлом обеспечивается инжекцией флюида в одну из 12 зон через каналы, выполненные в подвижном блоке и распределенные равномерно по его длине. В экспериментах определялось количество флюида, инициирующее динамический срыв подвижного блока, подаваемого в различные зоны разлома с различной плотностью источников АЭ.</a:t>
            </a:r>
          </a:p>
          <a:p>
            <a:pPr marL="0" indent="0">
              <a:buNone/>
            </a:pPr>
            <a:r>
              <a:rPr lang="ru-RU" sz="1800" dirty="0"/>
              <a:t>Установлено, что минимальное количество флюида, инициирующее динамический срыв подвижного блока, подаваемое в зону кластеризации источников сигналов АЭ при </a:t>
            </a:r>
            <a:r>
              <a:rPr lang="ru-RU" sz="1800" dirty="0" err="1"/>
              <a:t>субкритическом</a:t>
            </a:r>
            <a:r>
              <a:rPr lang="ru-RU" sz="1800" dirty="0"/>
              <a:t> НДС модельного разлома</a:t>
            </a:r>
            <a:r>
              <a:rPr lang="en-US" sz="1800" dirty="0"/>
              <a:t> </a:t>
            </a:r>
            <a:r>
              <a:rPr lang="ru-RU" sz="1800" dirty="0"/>
              <a:t>(</a:t>
            </a:r>
            <a:r>
              <a:rPr lang="en-US" sz="1800" dirty="0" err="1"/>
              <a:t>Kp</a:t>
            </a:r>
            <a:r>
              <a:rPr lang="en-US" sz="1800" dirty="0"/>
              <a:t>=</a:t>
            </a:r>
            <a:r>
              <a:rPr lang="ru-RU" sz="1800" dirty="0"/>
              <a:t>0</a:t>
            </a:r>
            <a:r>
              <a:rPr lang="en-US" sz="1800" dirty="0"/>
              <a:t>.</a:t>
            </a:r>
            <a:r>
              <a:rPr lang="ru-RU" sz="1800" dirty="0"/>
              <a:t>98-0</a:t>
            </a:r>
            <a:r>
              <a:rPr lang="en-US" sz="1800" dirty="0"/>
              <a:t>.</a:t>
            </a:r>
            <a:r>
              <a:rPr lang="ru-RU" sz="1800" dirty="0"/>
              <a:t>99 от критического напряжения сдвига), находится на уровне </a:t>
            </a:r>
            <a:r>
              <a:rPr lang="ru-RU" sz="1800" dirty="0">
                <a:solidFill>
                  <a:srgbClr val="FF0000"/>
                </a:solidFill>
              </a:rPr>
              <a:t>1 см</a:t>
            </a:r>
            <a:r>
              <a:rPr lang="ru-RU" sz="1800" baseline="30000" dirty="0">
                <a:solidFill>
                  <a:srgbClr val="FF0000"/>
                </a:solidFill>
              </a:rPr>
              <a:t>3</a:t>
            </a:r>
            <a:r>
              <a:rPr lang="ru-RU" sz="1800" dirty="0"/>
              <a:t>, что составляет 0,7% объема заполнителя разломной зоны.</a:t>
            </a:r>
          </a:p>
          <a:p>
            <a:pPr marL="0" indent="0">
              <a:buNone/>
            </a:pPr>
            <a:r>
              <a:rPr lang="ru-RU" sz="1800" dirty="0"/>
              <a:t>Инжекция такого количества флюида в зону, где отсутствуют источники АЭ не инициирует динамическую подвижку блока. В этом случае инициирование подвижки происходит только при инжекции флюида объемом </a:t>
            </a:r>
            <a:r>
              <a:rPr lang="ru-RU" sz="1800" dirty="0">
                <a:solidFill>
                  <a:srgbClr val="FF0000"/>
                </a:solidFill>
              </a:rPr>
              <a:t>10-12 см</a:t>
            </a:r>
            <a:r>
              <a:rPr lang="ru-RU" sz="1800" baseline="30000" dirty="0">
                <a:solidFill>
                  <a:srgbClr val="FF0000"/>
                </a:solidFill>
              </a:rPr>
              <a:t>3</a:t>
            </a:r>
            <a:r>
              <a:rPr lang="ru-RU" sz="1800" dirty="0"/>
              <a:t>. 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033754" y="1054793"/>
            <a:ext cx="5934127" cy="336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/>
              <a:t>Инжекция импульсов постоянного тока</a:t>
            </a:r>
            <a:r>
              <a:rPr lang="en-US" sz="1800" b="1" dirty="0"/>
              <a:t>:</a:t>
            </a:r>
          </a:p>
          <a:p>
            <a:pPr marL="0" indent="0">
              <a:buNone/>
            </a:pPr>
            <a:r>
              <a:rPr lang="ru-RU" sz="1800" dirty="0"/>
              <a:t>Электрическое инициирование динамического срыва подвижного блока обеспечивается подачей импульсов постоянного тока через одну из 12 пар электродов, установленных на нижней поверхности подвижного блока равномерно по его длине в зону кластеризации источников АЭ при </a:t>
            </a:r>
            <a:r>
              <a:rPr lang="ru-RU" sz="1800" dirty="0" err="1"/>
              <a:t>субкритическом</a:t>
            </a:r>
            <a:r>
              <a:rPr lang="ru-RU" sz="1800" dirty="0"/>
              <a:t> НДС модельного разлома</a:t>
            </a:r>
            <a:r>
              <a:rPr lang="en-US" sz="1800" dirty="0"/>
              <a:t> </a:t>
            </a:r>
            <a:r>
              <a:rPr lang="ru-RU" sz="1800" dirty="0"/>
              <a:t>(</a:t>
            </a:r>
            <a:r>
              <a:rPr lang="en-US" sz="1800" dirty="0" err="1"/>
              <a:t>Kp</a:t>
            </a:r>
            <a:r>
              <a:rPr lang="en-US" sz="1800" dirty="0"/>
              <a:t>=</a:t>
            </a:r>
            <a:r>
              <a:rPr lang="ru-RU" sz="1800" dirty="0"/>
              <a:t>0</a:t>
            </a:r>
            <a:r>
              <a:rPr lang="en-US" sz="1800" dirty="0"/>
              <a:t>.</a:t>
            </a:r>
            <a:r>
              <a:rPr lang="ru-RU" sz="1800" dirty="0"/>
              <a:t>98-0</a:t>
            </a:r>
            <a:r>
              <a:rPr lang="en-US" sz="1800" dirty="0"/>
              <a:t>.</a:t>
            </a:r>
            <a:r>
              <a:rPr lang="ru-RU" sz="1800" dirty="0"/>
              <a:t>99 от критического напряжения сдвига). Плотность тока, приводящая к динамическому срыву (лабораторному «землетрясению» составляет от </a:t>
            </a:r>
            <a:r>
              <a:rPr lang="ru-RU" sz="18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до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5 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ru-RU" sz="1800" dirty="0">
                <a:solidFill>
                  <a:srgbClr val="FF0000"/>
                </a:solidFill>
              </a:rPr>
              <a:t>/м</a:t>
            </a:r>
            <a:r>
              <a:rPr lang="ru-RU" sz="1800" baseline="30000" dirty="0">
                <a:solidFill>
                  <a:srgbClr val="FF0000"/>
                </a:solidFill>
              </a:rPr>
              <a:t>2</a:t>
            </a:r>
            <a:r>
              <a:rPr lang="ru-RU" sz="1800" dirty="0"/>
              <a:t>. Инжекция импульсов постоянного тока в зону без источников АЭ не приводит к динамическому срыву даже при плотности тока </a:t>
            </a:r>
            <a:r>
              <a:rPr lang="ru-RU" sz="1800" dirty="0">
                <a:solidFill>
                  <a:srgbClr val="FF0000"/>
                </a:solidFill>
              </a:rPr>
              <a:t>50 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ru-RU" sz="1800" dirty="0">
                <a:solidFill>
                  <a:srgbClr val="FF0000"/>
                </a:solidFill>
              </a:rPr>
              <a:t>/м</a:t>
            </a:r>
            <a:r>
              <a:rPr lang="ru-RU" sz="1800" baseline="30000" dirty="0">
                <a:solidFill>
                  <a:srgbClr val="FF0000"/>
                </a:solidFill>
              </a:rPr>
              <a:t>2</a:t>
            </a:r>
            <a:r>
              <a:rPr lang="ru-RU" sz="1800" dirty="0"/>
              <a:t>. В этих зонах не наблюдается рост АЭ как следствие электрического воздействия</a:t>
            </a:r>
            <a:r>
              <a:rPr lang="en-US" sz="1800" dirty="0"/>
              <a:t>.</a:t>
            </a:r>
            <a:r>
              <a:rPr lang="ru-RU" sz="1800" dirty="0"/>
              <a:t>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927" y="5219708"/>
            <a:ext cx="2754486" cy="154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8142" y="5212435"/>
            <a:ext cx="2767423" cy="15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113926" y="4972175"/>
            <a:ext cx="6078074" cy="240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b="1" dirty="0" err="1">
                <a:latin typeface="+mj-lt"/>
                <a:ea typeface="+mj-ea"/>
                <a:cs typeface="+mj-cs"/>
              </a:rPr>
              <a:t>Кр</a:t>
            </a:r>
            <a:r>
              <a:rPr lang="ru-RU" sz="1400" b="1" dirty="0">
                <a:latin typeface="+mj-lt"/>
                <a:ea typeface="+mj-ea"/>
                <a:cs typeface="+mj-cs"/>
              </a:rPr>
              <a:t> = 0</a:t>
            </a:r>
            <a:r>
              <a:rPr lang="en-US" sz="1400" b="1" dirty="0">
                <a:latin typeface="+mj-lt"/>
                <a:ea typeface="+mj-ea"/>
                <a:cs typeface="+mj-cs"/>
              </a:rPr>
              <a:t>.</a:t>
            </a:r>
            <a:r>
              <a:rPr lang="ru-RU" sz="1400" b="1" dirty="0">
                <a:latin typeface="+mj-lt"/>
                <a:ea typeface="+mj-ea"/>
                <a:cs typeface="+mj-cs"/>
              </a:rPr>
              <a:t>87</a:t>
            </a:r>
            <a:r>
              <a:rPr lang="en-US" sz="1400" b="1" dirty="0">
                <a:latin typeface="+mj-lt"/>
                <a:ea typeface="+mj-ea"/>
                <a:cs typeface="+mj-cs"/>
              </a:rPr>
              <a:t>  </a:t>
            </a:r>
            <a:r>
              <a:rPr lang="ru-RU" sz="1400" b="1" dirty="0">
                <a:latin typeface="+mj-lt"/>
                <a:ea typeface="+mj-ea"/>
                <a:cs typeface="+mj-cs"/>
              </a:rPr>
              <a:t>Нет триггерного  эффекта</a:t>
            </a:r>
            <a:r>
              <a:rPr lang="en-US" sz="1400" b="1" dirty="0">
                <a:latin typeface="+mj-lt"/>
                <a:ea typeface="+mj-ea"/>
                <a:cs typeface="+mj-cs"/>
              </a:rPr>
              <a:t>       </a:t>
            </a:r>
            <a:r>
              <a:rPr lang="en-US" sz="1400" b="1" dirty="0" err="1">
                <a:latin typeface="+mj-lt"/>
                <a:ea typeface="+mj-ea"/>
                <a:cs typeface="+mj-cs"/>
              </a:rPr>
              <a:t>Kp</a:t>
            </a:r>
            <a:r>
              <a:rPr lang="en-US" sz="1400" b="1" dirty="0">
                <a:latin typeface="+mj-lt"/>
                <a:ea typeface="+mj-ea"/>
                <a:cs typeface="+mj-cs"/>
              </a:rPr>
              <a:t> = 0.992</a:t>
            </a:r>
            <a:r>
              <a:rPr lang="ru-RU" sz="1400" b="1" dirty="0">
                <a:latin typeface="+mj-lt"/>
                <a:ea typeface="+mj-ea"/>
                <a:cs typeface="+mj-cs"/>
              </a:rPr>
              <a:t>   Триггерный эффект </a:t>
            </a:r>
            <a:r>
              <a:rPr lang="en-US" sz="1400" b="1" dirty="0">
                <a:latin typeface="+mj-lt"/>
                <a:ea typeface="+mj-ea"/>
                <a:cs typeface="+mj-cs"/>
              </a:rPr>
              <a:t>DC</a:t>
            </a:r>
            <a:endParaRPr lang="ru-RU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304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77" y="168015"/>
            <a:ext cx="11169726" cy="6544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Выводы</a:t>
            </a:r>
            <a:endParaRPr lang="ru-RU" sz="3600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81434" y="872867"/>
            <a:ext cx="1175955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На основе выполненного экспериментального исследования пространственно-временных распределений источников АЭ вдоль длинного подвижного блока пружинно-блочной модели разлома земной коры и возникновения его динамического разрыва получены следующие результаты</a:t>
            </a:r>
            <a:r>
              <a:rPr lang="en-US" sz="2000" dirty="0">
                <a:cs typeface="Times New Roman" pitchFamily="18" charset="0"/>
              </a:rPr>
              <a:t>:</a:t>
            </a:r>
          </a:p>
          <a:p>
            <a:pPr algn="just"/>
            <a:endParaRPr lang="ru-RU" sz="2000" dirty="0"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cs typeface="Times New Roman" pitchFamily="18" charset="0"/>
              </a:rPr>
              <a:t>Показано, что в процессе прерывистого скольжения подвижного блока источники акустической эмиссии локализуются в определенных зонах. Распределение источников акустической эмиссии в этих зонах изменяется от подвижки к подвижке. 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cs typeface="Times New Roman" pitchFamily="18" charset="0"/>
              </a:rPr>
              <a:t>Инжекция флюида в контактную зону приводит к росту акустической эмиссии, локализованной вокруг места инжекции</a:t>
            </a:r>
            <a:r>
              <a:rPr lang="en-US" sz="2000" dirty="0">
                <a:cs typeface="Times New Roman" pitchFamily="18" charset="0"/>
              </a:rPr>
              <a:t>.</a:t>
            </a:r>
            <a:r>
              <a:rPr lang="ru-RU" sz="2000" dirty="0">
                <a:cs typeface="Times New Roman" pitchFamily="18" charset="0"/>
              </a:rPr>
              <a:t> 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cs typeface="Times New Roman" pitchFamily="18" charset="0"/>
              </a:rPr>
              <a:t>Установлено, что электрическое воздействие постоянным током на модельный разлом инициирует рост акустической эмиссии в зоне между электродами.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cs typeface="Times New Roman" pitchFamily="18" charset="0"/>
              </a:rPr>
              <a:t>Триггерное флюидное и электрическое воздействие на модельный разлом с целью инициации его динамического разрыва является наиболее эффективным, когда он находится в </a:t>
            </a:r>
            <a:r>
              <a:rPr lang="ru-RU" sz="2000" dirty="0" err="1">
                <a:cs typeface="Times New Roman" pitchFamily="18" charset="0"/>
              </a:rPr>
              <a:t>субкритическом</a:t>
            </a:r>
            <a:r>
              <a:rPr lang="ru-RU" sz="2000" dirty="0">
                <a:cs typeface="Times New Roman" pitchFamily="18" charset="0"/>
              </a:rPr>
              <a:t> напряженно-деформированном состоянии. В этом случае воздействие должно осуществляться на локальную зону разлома, где наблюдается кластеризация акустической эмиссии (для лабораторных экспериментов) или </a:t>
            </a:r>
            <a:r>
              <a:rPr lang="ru-RU" sz="2000" dirty="0" err="1">
                <a:cs typeface="Times New Roman" pitchFamily="18" charset="0"/>
              </a:rPr>
              <a:t>микросейсмичности</a:t>
            </a:r>
            <a:r>
              <a:rPr lang="ru-RU" sz="2000" dirty="0">
                <a:cs typeface="Times New Roman" pitchFamily="18" charset="0"/>
              </a:rPr>
              <a:t> – для полевых экспериментов.</a:t>
            </a:r>
            <a:endParaRPr lang="en-US" sz="2000" dirty="0"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/>
              <a:t>Кроме того, слабое электрическое воздействие может использоваться для активного </a:t>
            </a:r>
            <a:r>
              <a:rPr lang="ru-RU" sz="2000"/>
              <a:t>мониторинга напряженно-деформированного </a:t>
            </a:r>
            <a:r>
              <a:rPr lang="ru-RU" sz="2000" dirty="0"/>
              <a:t>состояния и «зрелости» разлома к динамическому разрыву по уровню отклика </a:t>
            </a:r>
            <a:r>
              <a:rPr lang="ru-RU" sz="2000" dirty="0" err="1"/>
              <a:t>микросейсмичности</a:t>
            </a:r>
            <a:r>
              <a:rPr lang="ru-RU" sz="2000" dirty="0"/>
              <a:t> на инжекцию электрического тока в изучаемый разлом</a:t>
            </a:r>
            <a:r>
              <a:rPr lang="en-US" sz="2000" dirty="0"/>
              <a:t>.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8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C90BA2-35DB-DADA-BB7F-C2F20B25A9CA}"/>
              </a:ext>
            </a:extLst>
          </p:cNvPr>
          <p:cNvSpPr txBox="1"/>
          <p:nvPr/>
        </p:nvSpPr>
        <p:spPr>
          <a:xfrm>
            <a:off x="353960" y="503556"/>
            <a:ext cx="1168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Мотивация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EAC52218-D1B3-8E70-BEA2-DF6CA3F8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1" y="1199534"/>
            <a:ext cx="10515600" cy="533891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Представленные лабораторные экспериментальные исследования являются частью российско-китайского проекта «Космическая погода и землетрясения», в котором рассматривается возможность электромагнитного инициирования землетрясения как следствие сильных возмущений геомагнитного поля.</a:t>
            </a:r>
          </a:p>
          <a:p>
            <a:r>
              <a:rPr lang="ru-RU" sz="2400" dirty="0"/>
              <a:t>В рамках данного проекта рассматриваются различные механизмы</a:t>
            </a:r>
            <a:r>
              <a:rPr lang="en-US" sz="2400" dirty="0"/>
              <a:t> </a:t>
            </a:r>
            <a:r>
              <a:rPr lang="ru-RU" sz="2400" dirty="0"/>
              <a:t>возможного инициирования землетрясений сильными вариациями космической погоды, в частности электромагнитная стимуляция миграции флюида в область подготовки землетрясения и генерация геоиндуцированных токов в разломах земной коры, приводящие к триггерным эффектам в разломе в </a:t>
            </a:r>
            <a:r>
              <a:rPr lang="ru-RU" sz="2400" dirty="0" err="1"/>
              <a:t>субкритическом</a:t>
            </a:r>
            <a:r>
              <a:rPr lang="ru-RU" sz="2400" dirty="0"/>
              <a:t> напряженно-деформированном состоянии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ru-RU" sz="2400" dirty="0"/>
              <a:t>Для полевых экспериментов по подтверждению выдвинутых гипотез должна быть выбрана зона разлома земной коры, чувствительная к локальным флюидным и электрическим воздействиям</a:t>
            </a:r>
            <a:r>
              <a:rPr lang="en-US" sz="2400" dirty="0"/>
              <a:t>.</a:t>
            </a:r>
          </a:p>
          <a:p>
            <a:r>
              <a:rPr lang="ru-RU" sz="2400" dirty="0"/>
              <a:t>Предложено использовать пружинно-блочную модель разлома для определения зон трещинообразования на основе локации источников акустической эмиссии и для изучения чувствительности этих зон к инжекции флюида и электрического тока в модельный разлом земной коры с точки зрения инициирования лабораторного «землетрясения» - резкого срыва подвижного блока (борта модельного разлома)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99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D8DEA60-128D-CDEF-F3CD-00148EF0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22590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Экспериментальная установка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5D89F8A-1D64-9029-0A71-ADBFE38DD48D}"/>
              </a:ext>
            </a:extLst>
          </p:cNvPr>
          <p:cNvSpPr/>
          <p:nvPr/>
        </p:nvSpPr>
        <p:spPr>
          <a:xfrm>
            <a:off x="5423647" y="1657022"/>
            <a:ext cx="6618068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Brace W.F.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Byerlee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J.D. Stick-Slip as a Mechanism for Earthquakes. Science, New Series. Vol. 153, No. 3739. 1966. P. 990–992.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1CA1004-7E28-81F8-9234-AA33E1E206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491" y="1243439"/>
            <a:ext cx="3528392" cy="160628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327B3C5-CB29-73DD-5FB5-342F2C349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9051" r="12988" b="22700"/>
          <a:stretch/>
        </p:blipFill>
        <p:spPr>
          <a:xfrm>
            <a:off x="704849" y="3536802"/>
            <a:ext cx="3611563" cy="3009636"/>
          </a:xfrm>
          <a:prstGeom prst="rect">
            <a:avLst/>
          </a:prstGeom>
        </p:spPr>
      </p:pic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id="{41B7DA9A-4057-5D3A-43D9-C6927A0B5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681" y="3432727"/>
            <a:ext cx="3097369" cy="281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dirty="0" err="1">
                <a:latin typeface="Times New Roman" pitchFamily="18" charset="0"/>
                <a:cs typeface="Times New Roman" pitchFamily="18" charset="0"/>
              </a:rPr>
              <a:t>Amsy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err="1">
                <a:latin typeface="Times New Roman" pitchFamily="18" charset="0"/>
                <a:cs typeface="Times New Roman" pitchFamily="18" charset="0"/>
              </a:rPr>
              <a:t>Vallen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Тип датчиков АЭ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M-31,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Fujicera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Количество датчиков: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Частотный диапазон: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0.3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0.8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МГц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Частота опроса: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МГц.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Порог дискриминации: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34.7 dB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8CBBF5EA-FB11-7581-DDDB-94871A00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47" y="3726114"/>
            <a:ext cx="3420316" cy="265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0F023AA-9176-9296-CC02-1BDFFD3F7CF3}"/>
              </a:ext>
            </a:extLst>
          </p:cNvPr>
          <p:cNvSpPr/>
          <p:nvPr/>
        </p:nvSpPr>
        <p:spPr>
          <a:xfrm>
            <a:off x="315832" y="2812217"/>
            <a:ext cx="4281750" cy="679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Общий вид пружинно-блочной модели </a:t>
            </a:r>
          </a:p>
          <a:p>
            <a:pPr algn="ctr">
              <a:lnSpc>
                <a:spcPct val="110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разлома земной коры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FFC1606-5A32-AEDC-7204-3A75FCA99063}"/>
              </a:ext>
            </a:extLst>
          </p:cNvPr>
          <p:cNvSpPr/>
          <p:nvPr/>
        </p:nvSpPr>
        <p:spPr>
          <a:xfrm>
            <a:off x="4834648" y="2991623"/>
            <a:ext cx="5519909" cy="374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Система регистрации акустической эмиссии (АЭ): 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7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C0B30A-54D1-5B96-D8F0-F13DF3A8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0" y="188427"/>
            <a:ext cx="11014797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Результаты инициирования лабораторных «землетрясений» инжекцией флюида и электрического тока в модельный разлом земной коры (длина подвижного блока 225 мм</a:t>
            </a:r>
            <a:r>
              <a:rPr lang="en-US" sz="2800" b="1" dirty="0"/>
              <a:t>)</a:t>
            </a:r>
            <a:endParaRPr lang="ru-RU" sz="2800" b="1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A258D7A-FE12-46C9-1DEE-E28138DB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56" y="4465073"/>
            <a:ext cx="3138400" cy="22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14022014848">
            <a:extLst>
              <a:ext uri="{FF2B5EF4-FFF2-40B4-BE49-F238E27FC236}">
                <a16:creationId xmlns:a16="http://schemas.microsoft.com/office/drawing/2014/main" id="{12024408-F27D-77A8-5AE7-3226427F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820" y="2085974"/>
            <a:ext cx="3073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14022014847">
            <a:extLst>
              <a:ext uri="{FF2B5EF4-FFF2-40B4-BE49-F238E27FC236}">
                <a16:creationId xmlns:a16="http://schemas.microsoft.com/office/drawing/2014/main" id="{20D62726-244C-F549-26E9-AA0C7E718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133" y="2138362"/>
            <a:ext cx="2987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22BAB00-EBAB-6B3C-432C-012234B4B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770" y="2247899"/>
            <a:ext cx="152637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5E43154-2DCD-BF18-36BE-6E90757B0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763" y="1876424"/>
            <a:ext cx="3108257" cy="195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5">
            <a:extLst>
              <a:ext uri="{FF2B5EF4-FFF2-40B4-BE49-F238E27FC236}">
                <a16:creationId xmlns:a16="http://schemas.microsoft.com/office/drawing/2014/main" id="{DBFE3EF4-17A1-2CE8-9EAA-AD3E97C4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820" y="1447633"/>
            <a:ext cx="6376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b="1" dirty="0"/>
              <a:t>Инжекция тока </a:t>
            </a:r>
            <a:r>
              <a:rPr lang="en-US" altLang="zh-CN" b="1" dirty="0"/>
              <a:t>DC </a:t>
            </a:r>
            <a:r>
              <a:rPr lang="ru-RU" altLang="zh-CN" b="1" dirty="0"/>
              <a:t>в зону сдвига через электроды, установленные в нижней части подвижного блока</a:t>
            </a:r>
            <a:endParaRPr lang="en-US" altLang="zh-CN" b="1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4D0CA0C-FD78-A0F3-F037-CF1C078E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9220" y="4395894"/>
            <a:ext cx="5111824" cy="212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5">
            <a:extLst>
              <a:ext uri="{FF2B5EF4-FFF2-40B4-BE49-F238E27FC236}">
                <a16:creationId xmlns:a16="http://schemas.microsoft.com/office/drawing/2014/main" id="{C64C47B0-A0F1-FE6E-2058-62B48DBA3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86386"/>
            <a:ext cx="37178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Calibri" pitchFamily="34" charset="0"/>
              </a:rPr>
              <a:t>Объем флюида, инициирующий лабораторное ЗТ, в зависимости от уровня сдвиговых напряжений</a:t>
            </a:r>
          </a:p>
        </p:txBody>
      </p:sp>
      <p:sp>
        <p:nvSpPr>
          <p:cNvPr id="18" name="Прямоугольник 15">
            <a:extLst>
              <a:ext uri="{FF2B5EF4-FFF2-40B4-BE49-F238E27FC236}">
                <a16:creationId xmlns:a16="http://schemas.microsoft.com/office/drawing/2014/main" id="{8D494A19-092C-E47E-DAFE-D060D868F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317" y="1502800"/>
            <a:ext cx="5113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b="1" dirty="0"/>
              <a:t>Инжекция флюида в зону сдвига через подвижный блок</a:t>
            </a:r>
            <a:endParaRPr lang="en-US" altLang="zh-CN" b="1" dirty="0"/>
          </a:p>
        </p:txBody>
      </p:sp>
      <p:sp>
        <p:nvSpPr>
          <p:cNvPr id="19" name="Прямоугольник 15">
            <a:extLst>
              <a:ext uri="{FF2B5EF4-FFF2-40B4-BE49-F238E27FC236}">
                <a16:creationId xmlns:a16="http://schemas.microsoft.com/office/drawing/2014/main" id="{A5E994C3-ECAF-D870-F9F8-F04B66598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439" y="4000923"/>
            <a:ext cx="3767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Calibri" pitchFamily="34" charset="0"/>
              </a:rPr>
              <a:t>Локация источников АЭ</a:t>
            </a:r>
          </a:p>
        </p:txBody>
      </p:sp>
      <p:sp>
        <p:nvSpPr>
          <p:cNvPr id="20" name="Прямоугольник 15">
            <a:extLst>
              <a:ext uri="{FF2B5EF4-FFF2-40B4-BE49-F238E27FC236}">
                <a16:creationId xmlns:a16="http://schemas.microsoft.com/office/drawing/2014/main" id="{5C49F5FD-C41B-66A1-9858-E0C007A78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916" y="5696373"/>
            <a:ext cx="3767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Calibri" pitchFamily="34" charset="0"/>
              </a:rPr>
              <a:t>Подвижный блок</a:t>
            </a:r>
          </a:p>
        </p:txBody>
      </p:sp>
      <p:sp>
        <p:nvSpPr>
          <p:cNvPr id="21" name="Прямоугольник 15">
            <a:extLst>
              <a:ext uri="{FF2B5EF4-FFF2-40B4-BE49-F238E27FC236}">
                <a16:creationId xmlns:a16="http://schemas.microsoft.com/office/drawing/2014/main" id="{A33915C5-A9A8-2015-562A-B76C17FF1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820" y="4431461"/>
            <a:ext cx="3767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Calibri" pitchFamily="34" charset="0"/>
              </a:rPr>
              <a:t>Неподвижная платформа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6CD09C9-6BFA-E8DD-BC7B-8B560219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42270" y="4762876"/>
            <a:ext cx="3048000" cy="163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15">
            <a:extLst>
              <a:ext uri="{FF2B5EF4-FFF2-40B4-BE49-F238E27FC236}">
                <a16:creationId xmlns:a16="http://schemas.microsoft.com/office/drawing/2014/main" id="{563E21C8-C917-06C9-A839-1F244295B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789" y="3989017"/>
            <a:ext cx="3310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Calibri" pitchFamily="34" charset="0"/>
              </a:rPr>
              <a:t>Лабораторное землетрясение, инициированное электрическим током</a:t>
            </a:r>
          </a:p>
        </p:txBody>
      </p:sp>
    </p:spTree>
    <p:extLst>
      <p:ext uri="{BB962C8B-B14F-4D97-AF65-F5344CB8AC3E}">
        <p14:creationId xmlns:p14="http://schemas.microsoft.com/office/powerpoint/2010/main" val="403969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5B4E3EDF-ABBA-6A2C-E61F-BA33B283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049" y="4399356"/>
            <a:ext cx="3520287" cy="12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0067377-061C-0B10-3125-62A7ACE6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1" y="2667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Результаты инициирования лабораторных «землетрясений» инжекцией флюида и электрического тока в модельный разлом земной коры (длина подвижного блока </a:t>
            </a:r>
            <a:r>
              <a:rPr lang="en-US" sz="2800" b="1" dirty="0"/>
              <a:t>700 </a:t>
            </a:r>
            <a:r>
              <a:rPr lang="ru-RU" sz="2800" b="1" dirty="0"/>
              <a:t>мм</a:t>
            </a:r>
            <a:r>
              <a:rPr lang="en-US" sz="2800" b="1" dirty="0"/>
              <a:t>)</a:t>
            </a:r>
            <a:endParaRPr lang="ru-RU" sz="2800" b="1" dirty="0"/>
          </a:p>
        </p:txBody>
      </p:sp>
      <p:sp>
        <p:nvSpPr>
          <p:cNvPr id="12" name="Прямоугольник 15">
            <a:extLst>
              <a:ext uri="{FF2B5EF4-FFF2-40B4-BE49-F238E27FC236}">
                <a16:creationId xmlns:a16="http://schemas.microsoft.com/office/drawing/2014/main" id="{80C4F7FE-D6CD-2276-67C7-19DA9476C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" y="1533281"/>
            <a:ext cx="6014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1 –</a:t>
            </a:r>
            <a:r>
              <a:rPr lang="ru-RU" altLang="zh-CN" sz="1600" dirty="0"/>
              <a:t>подвижный блок</a:t>
            </a:r>
            <a:r>
              <a:rPr lang="en-US" altLang="zh-CN" sz="1600" dirty="0"/>
              <a:t>; 2 – </a:t>
            </a:r>
            <a:r>
              <a:rPr lang="ru-RU" altLang="zh-CN" sz="1600" dirty="0"/>
              <a:t>неподвижный блок</a:t>
            </a:r>
            <a:r>
              <a:rPr lang="en-US" altLang="zh-CN" sz="1600" dirty="0"/>
              <a:t>; 3 – </a:t>
            </a:r>
            <a:r>
              <a:rPr lang="ru-RU" altLang="zh-CN" sz="1600" dirty="0"/>
              <a:t>заполнитель модельного разлома</a:t>
            </a:r>
            <a:r>
              <a:rPr lang="en-US" altLang="zh-CN" sz="1600" dirty="0"/>
              <a:t>; 4 – </a:t>
            </a:r>
            <a:r>
              <a:rPr lang="ru-RU" altLang="zh-CN" sz="1600" dirty="0"/>
              <a:t>пружина</a:t>
            </a:r>
            <a:r>
              <a:rPr lang="en-US" altLang="zh-CN" sz="1600" dirty="0"/>
              <a:t>; 5 – </a:t>
            </a:r>
            <a:r>
              <a:rPr lang="ru-RU" altLang="zh-CN" sz="1600" dirty="0"/>
              <a:t>электромеханический привод</a:t>
            </a:r>
            <a:r>
              <a:rPr lang="en-US" altLang="zh-CN" sz="1600" dirty="0"/>
              <a:t>;  6 – </a:t>
            </a:r>
            <a:r>
              <a:rPr lang="ru-RU" altLang="zh-CN" sz="1600" dirty="0"/>
              <a:t>нормальная нагрузка</a:t>
            </a:r>
            <a:r>
              <a:rPr lang="en-US" altLang="zh-CN" sz="1600" dirty="0"/>
              <a:t>; 7 – </a:t>
            </a:r>
            <a:r>
              <a:rPr lang="ru-RU" altLang="zh-CN" sz="1600" dirty="0"/>
              <a:t>датчик перемещения</a:t>
            </a:r>
            <a:r>
              <a:rPr lang="en-US" altLang="zh-CN" sz="1600" dirty="0"/>
              <a:t>; 8 – </a:t>
            </a:r>
            <a:r>
              <a:rPr lang="ru-RU" altLang="zh-CN" sz="1600" dirty="0"/>
              <a:t>датчик усилия сдвига</a:t>
            </a:r>
            <a:r>
              <a:rPr lang="en-US" altLang="zh-CN" sz="1600" dirty="0"/>
              <a:t>; 9 – </a:t>
            </a:r>
            <a:r>
              <a:rPr lang="ru-RU" altLang="zh-CN" sz="1600" dirty="0"/>
              <a:t>электроды</a:t>
            </a:r>
            <a:r>
              <a:rPr lang="en-US" altLang="zh-CN" sz="1600" dirty="0"/>
              <a:t>; 10 – </a:t>
            </a:r>
            <a:r>
              <a:rPr lang="ru-RU" altLang="zh-CN" sz="1600" dirty="0"/>
              <a:t>источник </a:t>
            </a:r>
            <a:r>
              <a:rPr lang="en-US" altLang="zh-CN" sz="1600" dirty="0"/>
              <a:t>DC; 11 – </a:t>
            </a:r>
            <a:r>
              <a:rPr lang="ru-RU" altLang="zh-CN" sz="1600" dirty="0"/>
              <a:t>трубка для инжекции флюида</a:t>
            </a:r>
            <a:r>
              <a:rPr lang="en-US" altLang="zh-CN" sz="1600" dirty="0"/>
              <a:t> 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B6B21E-9058-964C-A53D-3ED31B87B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94" r="7698"/>
          <a:stretch/>
        </p:blipFill>
        <p:spPr>
          <a:xfrm>
            <a:off x="6195546" y="1754089"/>
            <a:ext cx="5730867" cy="132516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A631380-B51C-BBFB-3CA7-3EA76EEA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3" y="3422753"/>
            <a:ext cx="311642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18BA5AF-8DB3-C6D9-A2B5-11FB7D7E5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13" y="5094611"/>
            <a:ext cx="3146380" cy="17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E9D401-46BB-786D-C98D-92EEBCB1EE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78" b="8956"/>
          <a:stretch/>
        </p:blipFill>
        <p:spPr>
          <a:xfrm flipV="1">
            <a:off x="7682773" y="3642909"/>
            <a:ext cx="3567953" cy="6693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20E502-F356-634B-BF84-BF1AC4EE51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r="302" b="9568"/>
          <a:stretch/>
        </p:blipFill>
        <p:spPr>
          <a:xfrm>
            <a:off x="7682773" y="4436102"/>
            <a:ext cx="3567953" cy="6648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1EEF43-06D8-B234-C076-C8B56FAF6F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r="214" b="7792"/>
          <a:stretch/>
        </p:blipFill>
        <p:spPr>
          <a:xfrm flipV="1">
            <a:off x="7682773" y="5215533"/>
            <a:ext cx="3567953" cy="6779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44323DA-9D0D-26E5-75DB-F0097D8CED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r="-217" b="7708"/>
          <a:stretch/>
        </p:blipFill>
        <p:spPr>
          <a:xfrm flipV="1">
            <a:off x="7682773" y="6024252"/>
            <a:ext cx="3567953" cy="676144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56BB757E-F34F-0DA8-41A0-6CF6C6233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773" y="3253476"/>
            <a:ext cx="3666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Локация источников АЭ</a:t>
            </a:r>
          </a:p>
        </p:txBody>
      </p:sp>
      <p:sp>
        <p:nvSpPr>
          <p:cNvPr id="21" name="Прямоугольник 15">
            <a:extLst>
              <a:ext uri="{FF2B5EF4-FFF2-40B4-BE49-F238E27FC236}">
                <a16:creationId xmlns:a16="http://schemas.microsoft.com/office/drawing/2014/main" id="{71522688-FD70-0F67-F4A7-960D16581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" y="2943215"/>
            <a:ext cx="303145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altLang="ru-RU" b="1" dirty="0">
                <a:latin typeface="Calibri" pitchFamily="34" charset="0"/>
              </a:rPr>
              <a:t>Лабораторный сейсмический цикл</a:t>
            </a:r>
            <a:endParaRPr lang="en-US" altLang="ru-RU" b="1" dirty="0">
              <a:latin typeface="Calibri" pitchFamily="34" charset="0"/>
            </a:endParaRPr>
          </a:p>
          <a:p>
            <a:pPr algn="ctr">
              <a:spcAft>
                <a:spcPts val="1800"/>
              </a:spcAft>
            </a:pPr>
            <a:endParaRPr lang="ru-RU" altLang="ru-RU" b="1" dirty="0">
              <a:latin typeface="Calibri" pitchFamily="34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D2455CF9-C996-7C3D-1216-5F1B6D66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14" y="3237763"/>
            <a:ext cx="3520287" cy="12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15">
            <a:extLst>
              <a:ext uri="{FF2B5EF4-FFF2-40B4-BE49-F238E27FC236}">
                <a16:creationId xmlns:a16="http://schemas.microsoft.com/office/drawing/2014/main" id="{07E6F8C4-6B5C-DB81-5059-68E3930D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0726" y="4618606"/>
            <a:ext cx="86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ru-RU" b="1" dirty="0">
                <a:latin typeface="Calibri" pitchFamily="34" charset="0"/>
              </a:rPr>
              <a:t>1</a:t>
            </a:r>
            <a:r>
              <a:rPr lang="en-US" altLang="ru-RU" b="1" baseline="30000" dirty="0">
                <a:latin typeface="Calibri" pitchFamily="34" charset="0"/>
              </a:rPr>
              <a:t>st</a:t>
            </a:r>
            <a:r>
              <a:rPr lang="en-US" altLang="ru-RU" b="1" dirty="0">
                <a:latin typeface="Calibri" pitchFamily="34" charset="0"/>
              </a:rPr>
              <a:t> slip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4" name="Прямоугольник 15">
            <a:extLst>
              <a:ext uri="{FF2B5EF4-FFF2-40B4-BE49-F238E27FC236}">
                <a16:creationId xmlns:a16="http://schemas.microsoft.com/office/drawing/2014/main" id="{102F6C81-6CE9-D623-8DEF-ED8772EF0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585" y="5369824"/>
            <a:ext cx="86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ru-RU" b="1" dirty="0">
                <a:latin typeface="Calibri" pitchFamily="34" charset="0"/>
              </a:rPr>
              <a:t>2</a:t>
            </a:r>
            <a:r>
              <a:rPr lang="en-US" altLang="ru-RU" b="1" baseline="30000" dirty="0">
                <a:latin typeface="Calibri" pitchFamily="34" charset="0"/>
              </a:rPr>
              <a:t>nd</a:t>
            </a:r>
            <a:r>
              <a:rPr lang="en-US" altLang="ru-RU" b="1" dirty="0">
                <a:latin typeface="Calibri" pitchFamily="34" charset="0"/>
              </a:rPr>
              <a:t> slip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" name="Прямоугольник 15">
            <a:extLst>
              <a:ext uri="{FF2B5EF4-FFF2-40B4-BE49-F238E27FC236}">
                <a16:creationId xmlns:a16="http://schemas.microsoft.com/office/drawing/2014/main" id="{4C95F184-D6DB-D532-50B9-09BE0FD3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20" y="6176647"/>
            <a:ext cx="86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ru-RU" b="1" dirty="0">
                <a:latin typeface="Calibri" pitchFamily="34" charset="0"/>
              </a:rPr>
              <a:t>3</a:t>
            </a:r>
            <a:r>
              <a:rPr lang="en-US" altLang="ru-RU" b="1" baseline="30000" dirty="0">
                <a:latin typeface="Calibri" pitchFamily="34" charset="0"/>
              </a:rPr>
              <a:t>rd</a:t>
            </a:r>
            <a:r>
              <a:rPr lang="en-US" altLang="ru-RU" b="1" dirty="0">
                <a:latin typeface="Calibri" pitchFamily="34" charset="0"/>
              </a:rPr>
              <a:t> slip</a:t>
            </a:r>
            <a:endParaRPr lang="ru-RU" altLang="ru-RU" b="1" dirty="0">
              <a:latin typeface="Calibri" pitchFamily="34" charset="0"/>
            </a:endParaRP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81383E17-58BB-F359-5589-7951DD0C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42" y="5647477"/>
            <a:ext cx="3510059" cy="120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15">
            <a:extLst>
              <a:ext uri="{FF2B5EF4-FFF2-40B4-BE49-F238E27FC236}">
                <a16:creationId xmlns:a16="http://schemas.microsoft.com/office/drawing/2014/main" id="{43469BE4-DEF1-00C3-DE46-C0BB20BBB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550" y="3817149"/>
            <a:ext cx="86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altLang="ru-RU" b="1" baseline="30000" dirty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 slip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Прямоугольник 15">
            <a:extLst>
              <a:ext uri="{FF2B5EF4-FFF2-40B4-BE49-F238E27FC236}">
                <a16:creationId xmlns:a16="http://schemas.microsoft.com/office/drawing/2014/main" id="{F0A5E173-12A0-7782-5339-C23C3E9E5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409" y="4935932"/>
            <a:ext cx="86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ru-RU" b="1" baseline="30000" dirty="0">
                <a:solidFill>
                  <a:schemeClr val="bg1"/>
                </a:solidFill>
                <a:latin typeface="Calibri" pitchFamily="34" charset="0"/>
              </a:rPr>
              <a:t>nd</a:t>
            </a: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 slip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Прямоугольник 15">
            <a:extLst>
              <a:ext uri="{FF2B5EF4-FFF2-40B4-BE49-F238E27FC236}">
                <a16:creationId xmlns:a16="http://schemas.microsoft.com/office/drawing/2014/main" id="{75F55FF1-1DCE-42EE-8C51-5FEB3B4AD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549" y="6162353"/>
            <a:ext cx="86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altLang="ru-RU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 slip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Прямоугольник 15">
            <a:extLst>
              <a:ext uri="{FF2B5EF4-FFF2-40B4-BE49-F238E27FC236}">
                <a16:creationId xmlns:a16="http://schemas.microsoft.com/office/drawing/2014/main" id="{9C8CF2AD-9A34-788D-E7B3-A05CCE1AD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5530" y="3517972"/>
            <a:ext cx="862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altLang="ru-RU" b="1" dirty="0">
                <a:latin typeface="Calibri" pitchFamily="34" charset="0"/>
              </a:rPr>
              <a:t>АЭ до слипа</a:t>
            </a:r>
          </a:p>
        </p:txBody>
      </p:sp>
    </p:spTree>
    <p:extLst>
      <p:ext uri="{BB962C8B-B14F-4D97-AF65-F5344CB8AC3E}">
        <p14:creationId xmlns:p14="http://schemas.microsoft.com/office/powerpoint/2010/main" val="230033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90" y="99639"/>
            <a:ext cx="1178887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Акустическая эмиссия во время инжекции флюида </a:t>
            </a:r>
            <a:br>
              <a:rPr lang="ru-RU" sz="2800" b="1" dirty="0"/>
            </a:br>
            <a:r>
              <a:rPr lang="en-US" sz="2800" b="1" dirty="0"/>
              <a:t>(</a:t>
            </a:r>
            <a:r>
              <a:rPr lang="ru-RU" sz="2800" b="1" dirty="0"/>
              <a:t>длина подвижного блока</a:t>
            </a:r>
            <a:r>
              <a:rPr lang="en-US" sz="2800" b="1" dirty="0"/>
              <a:t> 700 </a:t>
            </a:r>
            <a:r>
              <a:rPr lang="ru-RU" sz="2800" b="1" dirty="0"/>
              <a:t>мм</a:t>
            </a:r>
            <a:r>
              <a:rPr lang="en-US" sz="2800" b="1" dirty="0"/>
              <a:t>)</a:t>
            </a:r>
            <a:endParaRPr lang="ru-RU" sz="2800" b="1" dirty="0"/>
          </a:p>
        </p:txBody>
      </p:sp>
      <p:sp>
        <p:nvSpPr>
          <p:cNvPr id="34" name="Прямоугольник 15"/>
          <p:cNvSpPr>
            <a:spLocks noChangeArrowheads="1"/>
          </p:cNvSpPr>
          <p:nvPr/>
        </p:nvSpPr>
        <p:spPr bwMode="auto">
          <a:xfrm>
            <a:off x="6148358" y="3187883"/>
            <a:ext cx="86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altLang="ru-RU" b="1" baseline="30000" dirty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 slip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Прямоугольник 15"/>
          <p:cNvSpPr>
            <a:spLocks noChangeArrowheads="1"/>
          </p:cNvSpPr>
          <p:nvPr/>
        </p:nvSpPr>
        <p:spPr bwMode="auto">
          <a:xfrm>
            <a:off x="6184217" y="4306666"/>
            <a:ext cx="86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ru-RU" b="1" baseline="30000" dirty="0">
                <a:solidFill>
                  <a:schemeClr val="bg1"/>
                </a:solidFill>
                <a:latin typeface="Calibri" pitchFamily="34" charset="0"/>
              </a:rPr>
              <a:t>nd</a:t>
            </a: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 slip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Прямоугольник 15"/>
          <p:cNvSpPr>
            <a:spLocks noChangeArrowheads="1"/>
          </p:cNvSpPr>
          <p:nvPr/>
        </p:nvSpPr>
        <p:spPr bwMode="auto">
          <a:xfrm>
            <a:off x="6148357" y="5533087"/>
            <a:ext cx="86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altLang="ru-RU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altLang="ru-RU" b="1" dirty="0">
                <a:solidFill>
                  <a:schemeClr val="bg1"/>
                </a:solidFill>
                <a:latin typeface="Calibri" pitchFamily="34" charset="0"/>
              </a:rPr>
              <a:t> slip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6747" r="8368" b="10205"/>
          <a:stretch/>
        </p:blipFill>
        <p:spPr>
          <a:xfrm>
            <a:off x="437817" y="1547045"/>
            <a:ext cx="2607854" cy="21216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6718" r="8368" b="10573"/>
          <a:stretch/>
        </p:blipFill>
        <p:spPr>
          <a:xfrm>
            <a:off x="3250623" y="1570563"/>
            <a:ext cx="2607854" cy="21216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6747" r="8368" b="10205"/>
          <a:stretch/>
        </p:blipFill>
        <p:spPr>
          <a:xfrm>
            <a:off x="437819" y="4041197"/>
            <a:ext cx="2607852" cy="212164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6747" r="8368" b="10205"/>
          <a:stretch/>
        </p:blipFill>
        <p:spPr>
          <a:xfrm>
            <a:off x="3251597" y="4048716"/>
            <a:ext cx="2606880" cy="2120852"/>
          </a:xfrm>
          <a:prstGeom prst="rect">
            <a:avLst/>
          </a:prstGeom>
        </p:spPr>
      </p:pic>
      <p:sp>
        <p:nvSpPr>
          <p:cNvPr id="40" name="Прямоугольник 4"/>
          <p:cNvSpPr>
            <a:spLocks noChangeArrowheads="1"/>
          </p:cNvSpPr>
          <p:nvPr/>
        </p:nvSpPr>
        <p:spPr bwMode="auto">
          <a:xfrm>
            <a:off x="421271" y="1177713"/>
            <a:ext cx="2606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Инжекция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 </a:t>
            </a:r>
          </a:p>
        </p:txBody>
      </p:sp>
      <p:sp>
        <p:nvSpPr>
          <p:cNvPr id="41" name="Прямоугольник 4"/>
          <p:cNvSpPr>
            <a:spLocks noChangeArrowheads="1"/>
          </p:cNvSpPr>
          <p:nvPr/>
        </p:nvSpPr>
        <p:spPr bwMode="auto">
          <a:xfrm>
            <a:off x="3429837" y="1177713"/>
            <a:ext cx="2606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Инжекция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 </a:t>
            </a:r>
          </a:p>
        </p:txBody>
      </p:sp>
      <p:sp>
        <p:nvSpPr>
          <p:cNvPr id="42" name="Прямоугольник 4"/>
          <p:cNvSpPr>
            <a:spLocks noChangeArrowheads="1"/>
          </p:cNvSpPr>
          <p:nvPr/>
        </p:nvSpPr>
        <p:spPr bwMode="auto">
          <a:xfrm>
            <a:off x="421271" y="3668688"/>
            <a:ext cx="2606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Инжекция 5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 </a:t>
            </a:r>
          </a:p>
        </p:txBody>
      </p:sp>
      <p:sp>
        <p:nvSpPr>
          <p:cNvPr id="43" name="Прямоугольник 4"/>
          <p:cNvSpPr>
            <a:spLocks noChangeArrowheads="1"/>
          </p:cNvSpPr>
          <p:nvPr/>
        </p:nvSpPr>
        <p:spPr bwMode="auto">
          <a:xfrm>
            <a:off x="3358200" y="3668688"/>
            <a:ext cx="2606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Инжекция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33141" y="6876381"/>
            <a:ext cx="7610923" cy="158486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3817534" y="6698583"/>
            <a:ext cx="389156" cy="666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16</a:t>
            </a:r>
            <a:endParaRPr lang="ru-RU" dirty="0"/>
          </a:p>
        </p:txBody>
      </p:sp>
      <p:sp>
        <p:nvSpPr>
          <p:cNvPr id="47" name="Прямоугольник 4"/>
          <p:cNvSpPr>
            <a:spLocks noChangeArrowheads="1"/>
          </p:cNvSpPr>
          <p:nvPr/>
        </p:nvSpPr>
        <p:spPr bwMode="auto">
          <a:xfrm>
            <a:off x="6213211" y="1166451"/>
            <a:ext cx="2577213" cy="3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Инжекция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 </a:t>
            </a:r>
          </a:p>
        </p:txBody>
      </p:sp>
      <p:sp>
        <p:nvSpPr>
          <p:cNvPr id="48" name="Прямоугольник 4"/>
          <p:cNvSpPr>
            <a:spLocks noChangeArrowheads="1"/>
          </p:cNvSpPr>
          <p:nvPr/>
        </p:nvSpPr>
        <p:spPr bwMode="auto">
          <a:xfrm>
            <a:off x="8989049" y="964619"/>
            <a:ext cx="29289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Инжекция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 после 10 ч выдержки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"/>
          <p:cNvSpPr>
            <a:spLocks noChangeArrowheads="1"/>
          </p:cNvSpPr>
          <p:nvPr/>
        </p:nvSpPr>
        <p:spPr bwMode="auto">
          <a:xfrm>
            <a:off x="6096313" y="3675328"/>
            <a:ext cx="2577213" cy="3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Инжекция 18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 </a:t>
            </a:r>
          </a:p>
        </p:txBody>
      </p:sp>
      <p:sp>
        <p:nvSpPr>
          <p:cNvPr id="50" name="Прямоугольник 4"/>
          <p:cNvSpPr>
            <a:spLocks noChangeArrowheads="1"/>
          </p:cNvSpPr>
          <p:nvPr/>
        </p:nvSpPr>
        <p:spPr bwMode="auto">
          <a:xfrm>
            <a:off x="8989049" y="3671130"/>
            <a:ext cx="2986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сессий инжекции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6747" r="8368" b="10205"/>
          <a:stretch/>
        </p:blipFill>
        <p:spPr>
          <a:xfrm>
            <a:off x="6188954" y="1564152"/>
            <a:ext cx="2599973" cy="211523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6747" r="8367" b="10205"/>
          <a:stretch/>
        </p:blipFill>
        <p:spPr>
          <a:xfrm>
            <a:off x="9091799" y="1553735"/>
            <a:ext cx="2599973" cy="211523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6747" r="8368" b="10205"/>
          <a:stretch/>
        </p:blipFill>
        <p:spPr>
          <a:xfrm>
            <a:off x="6188954" y="4042252"/>
            <a:ext cx="2599973" cy="211523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6747" r="8368" b="10205"/>
          <a:stretch/>
        </p:blipFill>
        <p:spPr>
          <a:xfrm>
            <a:off x="9136624" y="4045371"/>
            <a:ext cx="2599973" cy="21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6474" r="788" b="10542"/>
          <a:stretch/>
        </p:blipFill>
        <p:spPr>
          <a:xfrm>
            <a:off x="3161916" y="1618294"/>
            <a:ext cx="8301308" cy="1606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41" y="247126"/>
            <a:ext cx="1194764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Акустическая эмиссия во время подачи электрического тока в контактную зону </a:t>
            </a:r>
            <a:r>
              <a:rPr lang="en-US" sz="2800" b="1" dirty="0"/>
              <a:t>(</a:t>
            </a:r>
            <a:r>
              <a:rPr lang="ru-RU" sz="2800" b="1" dirty="0"/>
              <a:t>длина подвижного блока</a:t>
            </a:r>
            <a:r>
              <a:rPr lang="en-US" sz="2800" b="1" dirty="0"/>
              <a:t> 700 </a:t>
            </a:r>
            <a:r>
              <a:rPr lang="ru-RU" sz="2800" b="1" dirty="0"/>
              <a:t>мм</a:t>
            </a:r>
            <a:r>
              <a:rPr lang="en-US" sz="2800" b="1" dirty="0"/>
              <a:t>)</a:t>
            </a:r>
            <a:endParaRPr lang="ru-RU" sz="2800" b="1" dirty="0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1739780"/>
            <a:ext cx="3134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/>
              <a:t>Пространственная локация источников АЭ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5866" r="388" b="11965"/>
          <a:stretch/>
        </p:blipFill>
        <p:spPr>
          <a:xfrm>
            <a:off x="3186711" y="5325389"/>
            <a:ext cx="8349190" cy="160006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134267" y="7351864"/>
            <a:ext cx="8501202" cy="11909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1208727" y="7255230"/>
            <a:ext cx="43467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17</a:t>
            </a: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5049" r="1176" b="11965"/>
          <a:stretch/>
        </p:blipFill>
        <p:spPr>
          <a:xfrm>
            <a:off x="3188410" y="3436633"/>
            <a:ext cx="8285131" cy="1616610"/>
          </a:xfrm>
          <a:prstGeom prst="rect">
            <a:avLst/>
          </a:prstGeom>
        </p:spPr>
      </p:pic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1377255" y="2619720"/>
            <a:ext cx="1472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эксперимент</a:t>
            </a:r>
          </a:p>
        </p:txBody>
      </p:sp>
      <p:sp>
        <p:nvSpPr>
          <p:cNvPr id="37" name="Прямоугольник 4"/>
          <p:cNvSpPr>
            <a:spLocks noChangeArrowheads="1"/>
          </p:cNvSpPr>
          <p:nvPr/>
        </p:nvSpPr>
        <p:spPr bwMode="auto">
          <a:xfrm>
            <a:off x="255587" y="3638446"/>
            <a:ext cx="2878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электрического воздействия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4"/>
          <p:cNvSpPr>
            <a:spLocks noChangeArrowheads="1"/>
          </p:cNvSpPr>
          <p:nvPr/>
        </p:nvSpPr>
        <p:spPr bwMode="auto">
          <a:xfrm>
            <a:off x="255586" y="5940753"/>
            <a:ext cx="2878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электрического воздействия</a:t>
            </a:r>
          </a:p>
        </p:txBody>
      </p:sp>
      <p:sp>
        <p:nvSpPr>
          <p:cNvPr id="56" name="Прямоугольник 4"/>
          <p:cNvSpPr>
            <a:spLocks noChangeArrowheads="1"/>
          </p:cNvSpPr>
          <p:nvPr/>
        </p:nvSpPr>
        <p:spPr bwMode="auto">
          <a:xfrm>
            <a:off x="-158891" y="3933409"/>
            <a:ext cx="3347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Длительность – 15 мин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Напряжение – 255.8 В</a:t>
            </a:r>
          </a:p>
        </p:txBody>
      </p:sp>
      <p:sp>
        <p:nvSpPr>
          <p:cNvPr id="57" name="Прямоугольник 4"/>
          <p:cNvSpPr>
            <a:spLocks noChangeArrowheads="1"/>
          </p:cNvSpPr>
          <p:nvPr/>
        </p:nvSpPr>
        <p:spPr bwMode="auto">
          <a:xfrm>
            <a:off x="4385187" y="3152729"/>
            <a:ext cx="5938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Электроды на нижней поверхности подвижного блока</a:t>
            </a:r>
          </a:p>
        </p:txBody>
      </p:sp>
      <p:sp>
        <p:nvSpPr>
          <p:cNvPr id="58" name="Прямоугольник 4"/>
          <p:cNvSpPr>
            <a:spLocks noChangeArrowheads="1"/>
          </p:cNvSpPr>
          <p:nvPr/>
        </p:nvSpPr>
        <p:spPr bwMode="auto">
          <a:xfrm>
            <a:off x="4522838" y="4971139"/>
            <a:ext cx="55193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Электроды на нижней поверхности подвижного блока</a:t>
            </a:r>
          </a:p>
        </p:txBody>
      </p:sp>
    </p:spTree>
    <p:extLst>
      <p:ext uri="{BB962C8B-B14F-4D97-AF65-F5344CB8AC3E}">
        <p14:creationId xmlns:p14="http://schemas.microsoft.com/office/powerpoint/2010/main" val="106465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0883" y="735399"/>
            <a:ext cx="10999349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Пружинно-блочная модель разлома земной коры с распределенной инжекцией флюида в межблочную контактную зону и с секционированными электродами для локальных флюидных и электрических воздействий</a:t>
            </a:r>
            <a:br>
              <a:rPr lang="ru-RU" sz="2800" b="1" dirty="0"/>
            </a:br>
            <a:br>
              <a:rPr lang="ru-RU" sz="2800" b="1" dirty="0"/>
            </a:br>
            <a:endParaRPr lang="ru-RU" sz="28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204" y="2168994"/>
            <a:ext cx="8702401" cy="378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3323837" y="5805264"/>
            <a:ext cx="1584176" cy="45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9876565" y="2924944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одержимое 2"/>
          <p:cNvSpPr txBox="1">
            <a:spLocks/>
          </p:cNvSpPr>
          <p:nvPr/>
        </p:nvSpPr>
        <p:spPr>
          <a:xfrm>
            <a:off x="9948573" y="2537521"/>
            <a:ext cx="1584176" cy="45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6165" y="4293096"/>
            <a:ext cx="5593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 – подвижный блок; 2 – неподвижный блок; 3 – гранулированный заполнитель </a:t>
            </a:r>
            <a:r>
              <a:rPr lang="en-US" sz="1400" dirty="0"/>
              <a:t>(</a:t>
            </a:r>
            <a:r>
              <a:rPr lang="ru-RU" sz="1400" dirty="0"/>
              <a:t>слой кварцевого песка толщиной </a:t>
            </a:r>
            <a:r>
              <a:rPr lang="en-US" sz="1400" dirty="0"/>
              <a:t>2 </a:t>
            </a:r>
            <a:r>
              <a:rPr lang="ru-RU" sz="1400" dirty="0"/>
              <a:t>мм и с размерами частиц 0,2-0,5 мм</a:t>
            </a:r>
            <a:r>
              <a:rPr lang="en-US" sz="1400" dirty="0"/>
              <a:t>)</a:t>
            </a:r>
            <a:r>
              <a:rPr lang="ru-RU" sz="1400" dirty="0"/>
              <a:t>; 4 – пружина; 5 – электромеханический привод; 6</a:t>
            </a:r>
            <a:r>
              <a:rPr lang="en-US" sz="1400" dirty="0"/>
              <a:t>a, b</a:t>
            </a:r>
            <a:r>
              <a:rPr lang="ru-RU" sz="1400" dirty="0"/>
              <a:t> – нормальная распределенная нагрузка </a:t>
            </a:r>
            <a:r>
              <a:rPr lang="en-US" sz="1400" dirty="0" err="1"/>
              <a:t>Pn</a:t>
            </a:r>
            <a:r>
              <a:rPr lang="ru-RU" sz="1400" dirty="0"/>
              <a:t>; 7 – датчик усилия сдвига </a:t>
            </a:r>
            <a:r>
              <a:rPr lang="en-US" sz="1400" dirty="0"/>
              <a:t>Fs</a:t>
            </a:r>
            <a:r>
              <a:rPr lang="ru-RU" sz="1400" dirty="0"/>
              <a:t>; 8а-с – датчики акустической эмиссии (АЭ); 9 – усилитель сигналов АЭ; 10 – усилитель датчика усилия сдвига</a:t>
            </a:r>
            <a:r>
              <a:rPr lang="en-US" sz="1400" dirty="0"/>
              <a:t>; </a:t>
            </a:r>
            <a:r>
              <a:rPr lang="ru-RU" sz="1400" dirty="0"/>
              <a:t>11 – АЦП; 12 – ПК; 13 – секционированные электроды (12 пар); 14 – отверстия для инжекции флюида в межблочную зону; 15 – шприц-инжектор флюида; 16 – источник электрических импульсов; 17 – коммутирующее 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77838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84" y="29407"/>
            <a:ext cx="1176169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Пружинно-блочная модель разлома земной коры с распределенным флюидным и электрическим воздействием</a:t>
            </a:r>
            <a:endParaRPr lang="ru-RU" sz="2800" dirty="0"/>
          </a:p>
        </p:txBody>
      </p:sp>
      <p:pic>
        <p:nvPicPr>
          <p:cNvPr id="10" name="Picture 2" descr="C:\Users\Victor\Desktop\Текущие дела_2020\ИПГ-слайды в отчет\IMG_20200220_153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438519"/>
            <a:ext cx="6034617" cy="4525963"/>
          </a:xfrm>
          <a:prstGeom prst="rect">
            <a:avLst/>
          </a:prstGeom>
          <a:noFill/>
        </p:spPr>
      </p:pic>
      <p:pic>
        <p:nvPicPr>
          <p:cNvPr id="11" name="Picture 3" descr="C:\Users\Victor\Desktop\Текущие дела_2020\ИПГ-слайды в отчет\IMG_20200312_151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82935"/>
            <a:ext cx="2123728" cy="1592796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1115616" y="2132856"/>
            <a:ext cx="1152128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19888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827584" y="1844824"/>
            <a:ext cx="1584176" cy="45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627783" y="6252913"/>
            <a:ext cx="4301612" cy="45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(коммутирующее устройство)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4" descr="C:\Users\Victor\Desktop\Текущие дела_2020\ИПГ-слайды в отчет\IMG_20200203_103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8046" y="1328277"/>
            <a:ext cx="1851670" cy="2468893"/>
          </a:xfrm>
          <a:prstGeom prst="rect">
            <a:avLst/>
          </a:prstGeom>
          <a:noFill/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7700682" y="1500033"/>
            <a:ext cx="1837765" cy="2125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Датчики АЭ, установленные на верхней поверхности подвижного блока (нормальная нагрузка снята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9377082" y="1852954"/>
            <a:ext cx="1079036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377082" y="2212994"/>
            <a:ext cx="1079036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9377082" y="2789058"/>
            <a:ext cx="1007028" cy="1886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59" y="4489871"/>
            <a:ext cx="4301612" cy="231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Содержимое 2"/>
          <p:cNvSpPr txBox="1">
            <a:spLocks/>
          </p:cNvSpPr>
          <p:nvPr/>
        </p:nvSpPr>
        <p:spPr>
          <a:xfrm>
            <a:off x="7853159" y="3883241"/>
            <a:ext cx="4338841" cy="459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Определение зоны расположения источников АЭ</a:t>
            </a:r>
          </a:p>
        </p:txBody>
      </p:sp>
    </p:spTree>
    <p:extLst>
      <p:ext uri="{BB962C8B-B14F-4D97-AF65-F5344CB8AC3E}">
        <p14:creationId xmlns:p14="http://schemas.microsoft.com/office/powerpoint/2010/main" val="2824639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6096</TotalTime>
  <Words>1231</Words>
  <Application>Microsoft Office PowerPoint</Application>
  <PresentationFormat>Широкоэкранный</PresentationFormat>
  <Paragraphs>90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2</vt:lpstr>
      <vt:lpstr>Тема Office</vt:lpstr>
      <vt:lpstr>Bitmap Image</vt:lpstr>
      <vt:lpstr>Презентация PowerPoint</vt:lpstr>
      <vt:lpstr>Презентация PowerPoint</vt:lpstr>
      <vt:lpstr>Экспериментальная установка</vt:lpstr>
      <vt:lpstr>Результаты инициирования лабораторных «землетрясений» инжекцией флюида и электрического тока в модельный разлом земной коры (длина подвижного блока 225 мм)</vt:lpstr>
      <vt:lpstr>Результаты инициирования лабораторных «землетрясений» инжекцией флюида и электрического тока в модельный разлом земной коры (длина подвижного блока 700 мм)</vt:lpstr>
      <vt:lpstr>Акустическая эмиссия во время инжекции флюида  (длина подвижного блока 700 мм)</vt:lpstr>
      <vt:lpstr>Акустическая эмиссия во время подачи электрического тока в контактную зону (длина подвижного блока 700 мм)</vt:lpstr>
      <vt:lpstr>Пружинно-блочная модель разлома земной коры с распределенной инжекцией флюида в межблочную контактную зону и с секционированными электродами для локальных флюидных и электрических воздействий  </vt:lpstr>
      <vt:lpstr>Пружинно-блочная модель разлома земной коры с распределенным флюидным и электрическим воздействием</vt:lpstr>
      <vt:lpstr>Результаты экспериментов с флюидным и электрическим воздействием на межблочную контактную зону модельного разлома земной коры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Novikov Victor</dc:creator>
  <cp:lastModifiedBy>Novikov Victor</cp:lastModifiedBy>
  <cp:revision>32</cp:revision>
  <dcterms:created xsi:type="dcterms:W3CDTF">2022-06-18T08:37:54Z</dcterms:created>
  <dcterms:modified xsi:type="dcterms:W3CDTF">2022-06-23T09:55:22Z</dcterms:modified>
</cp:coreProperties>
</file>