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04" autoAdjust="0"/>
  </p:normalViewPr>
  <p:slideViewPr>
    <p:cSldViewPr>
      <p:cViewPr>
        <p:scale>
          <a:sx n="90" d="100"/>
          <a:sy n="90" d="100"/>
        </p:scale>
        <p:origin x="-1234" y="-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3F18AF7-8EF1-42EB-B5CB-01132F28A6F5}" type="datetimeFigureOut">
              <a:rPr lang="ru-RU" smtClean="0"/>
              <a:t>30.06.2022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00C154-63F1-4645-8760-928C069804D7}"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3F18AF7-8EF1-42EB-B5CB-01132F28A6F5}" type="datetimeFigureOut">
              <a:rPr lang="ru-RU" smtClean="0"/>
              <a:t>30.06.2022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00C154-63F1-4645-8760-928C069804D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3F18AF7-8EF1-42EB-B5CB-01132F28A6F5}" type="datetimeFigureOut">
              <a:rPr lang="ru-RU" smtClean="0"/>
              <a:t>30.06.2022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00C154-63F1-4645-8760-928C069804D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3F18AF7-8EF1-42EB-B5CB-01132F28A6F5}" type="datetimeFigureOut">
              <a:rPr lang="ru-RU" smtClean="0"/>
              <a:t>30.06.2022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00C154-63F1-4645-8760-928C069804D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3F18AF7-8EF1-42EB-B5CB-01132F28A6F5}" type="datetimeFigureOut">
              <a:rPr lang="ru-RU" smtClean="0"/>
              <a:t>30.06.2022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00C154-63F1-4645-8760-928C069804D7}"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3F18AF7-8EF1-42EB-B5CB-01132F28A6F5}" type="datetimeFigureOut">
              <a:rPr lang="ru-RU" smtClean="0"/>
              <a:t>30.06.2022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00C154-63F1-4645-8760-928C069804D7}"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3F18AF7-8EF1-42EB-B5CB-01132F28A6F5}" type="datetimeFigureOut">
              <a:rPr lang="ru-RU" smtClean="0"/>
              <a:t>30.06.2022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500C154-63F1-4645-8760-928C069804D7}"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3F18AF7-8EF1-42EB-B5CB-01132F28A6F5}" type="datetimeFigureOut">
              <a:rPr lang="ru-RU" smtClean="0"/>
              <a:t>30.06.2022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500C154-63F1-4645-8760-928C069804D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3F18AF7-8EF1-42EB-B5CB-01132F28A6F5}" type="datetimeFigureOut">
              <a:rPr lang="ru-RU" smtClean="0"/>
              <a:t>30.06.2022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500C154-63F1-4645-8760-928C069804D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3F18AF7-8EF1-42EB-B5CB-01132F28A6F5}" type="datetimeFigureOut">
              <a:rPr lang="ru-RU" smtClean="0"/>
              <a:t>30.06.2022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00C154-63F1-4645-8760-928C069804D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3F18AF7-8EF1-42EB-B5CB-01132F28A6F5}" type="datetimeFigureOut">
              <a:rPr lang="ru-RU" smtClean="0"/>
              <a:t>30.06.2022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00C154-63F1-4645-8760-928C069804D7}"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18AF7-8EF1-42EB-B5CB-01132F28A6F5}" type="datetimeFigureOut">
              <a:rPr lang="ru-RU" smtClean="0"/>
              <a:t>30.06.2022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0C154-63F1-4645-8760-928C069804D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1.docx"/></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Word_Document2.docx"/></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Microsoft_Word_Document3.docx"/></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package" Target="../embeddings/Microsoft_Word_Document4.docx"/></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package" Target="../embeddings/Microsoft_Word_Document5.docx"/></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package" Target="../embeddings/Microsoft_Word_Document6.docx"/></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package" Target="../embeddings/Microsoft_Word_Document7.docx"/></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package" Target="../embeddings/Microsoft_Word_Document8.docx"/></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9.vml"/><Relationship Id="rId5" Type="http://schemas.openxmlformats.org/officeDocument/2006/relationships/image" Target="../media/image9.emf"/><Relationship Id="rId4" Type="http://schemas.openxmlformats.org/officeDocument/2006/relationships/package" Target="../embeddings/Microsoft_Word_Document9.doc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10.vml"/><Relationship Id="rId5" Type="http://schemas.openxmlformats.org/officeDocument/2006/relationships/image" Target="../media/image10.emf"/><Relationship Id="rId4" Type="http://schemas.openxmlformats.org/officeDocument/2006/relationships/package" Target="../embeddings/Microsoft_Word_Document10.docx"/></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11.vml"/><Relationship Id="rId5" Type="http://schemas.openxmlformats.org/officeDocument/2006/relationships/image" Target="../media/image11.emf"/><Relationship Id="rId4" Type="http://schemas.openxmlformats.org/officeDocument/2006/relationships/package" Target="../embeddings/Microsoft_Word_Document11.doc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9"/>
            <a:ext cx="7772400" cy="2979762"/>
          </a:xfrm>
        </p:spPr>
        <p:txBody>
          <a:bodyPr>
            <a:noAutofit/>
          </a:bodyPr>
          <a:lstStyle/>
          <a:p>
            <a:r>
              <a:rPr lang="ru-RU" sz="3200" b="1" cap="all" dirty="0">
                <a:solidFill>
                  <a:srgbClr val="FF0000"/>
                </a:solidFill>
              </a:rPr>
              <a:t>Контроль за триггерными эффектами с помощью мониторинга внутренних напряжений горных массивов в рамках  упругих слоисто блоковых моделей с включениями иерархического строения </a:t>
            </a:r>
            <a:r>
              <a:rPr lang="en-US" sz="3200" b="1" cap="all" dirty="0">
                <a:solidFill>
                  <a:srgbClr val="FF0000"/>
                </a:solidFill>
              </a:rPr>
              <a:t>L</a:t>
            </a:r>
            <a:r>
              <a:rPr lang="ru-RU" sz="3200" b="1" cap="all" dirty="0">
                <a:solidFill>
                  <a:srgbClr val="FF0000"/>
                </a:solidFill>
              </a:rPr>
              <a:t>-го ранга</a:t>
            </a:r>
            <a:endParaRPr lang="ru-RU" sz="3200" dirty="0">
              <a:solidFill>
                <a:srgbClr val="FF0000"/>
              </a:solidFill>
            </a:endParaRPr>
          </a:p>
        </p:txBody>
      </p:sp>
      <p:sp>
        <p:nvSpPr>
          <p:cNvPr id="3" name="Подзаголовок 2"/>
          <p:cNvSpPr>
            <a:spLocks noGrp="1"/>
          </p:cNvSpPr>
          <p:nvPr>
            <p:ph type="subTitle" idx="1"/>
          </p:nvPr>
        </p:nvSpPr>
        <p:spPr/>
        <p:txBody>
          <a:bodyPr>
            <a:normAutofit fontScale="40000" lnSpcReduction="20000"/>
          </a:bodyPr>
          <a:lstStyle/>
          <a:p>
            <a:r>
              <a:rPr lang="ru-RU" sz="3500" dirty="0">
                <a:solidFill>
                  <a:srgbClr val="FF0000"/>
                </a:solidFill>
              </a:rPr>
              <a:t>Хачай О.А.</a:t>
            </a:r>
            <a:r>
              <a:rPr lang="ru-RU" sz="3500" baseline="30000" dirty="0">
                <a:solidFill>
                  <a:srgbClr val="FF0000"/>
                </a:solidFill>
              </a:rPr>
              <a:t>1</a:t>
            </a:r>
            <a:r>
              <a:rPr lang="ru-RU" sz="3500" dirty="0">
                <a:solidFill>
                  <a:srgbClr val="FF0000"/>
                </a:solidFill>
              </a:rPr>
              <a:t>, Хачай </a:t>
            </a:r>
            <a:r>
              <a:rPr lang="en-US" sz="3500" dirty="0">
                <a:solidFill>
                  <a:srgbClr val="FF0000"/>
                </a:solidFill>
              </a:rPr>
              <a:t>A</a:t>
            </a:r>
            <a:r>
              <a:rPr lang="ru-RU" sz="3500" dirty="0" smtClean="0">
                <a:solidFill>
                  <a:srgbClr val="FF0000"/>
                </a:solidFill>
              </a:rPr>
              <a:t>.Ю.</a:t>
            </a:r>
            <a:r>
              <a:rPr lang="ru-RU" sz="3500" baseline="30000" dirty="0" smtClean="0">
                <a:solidFill>
                  <a:srgbClr val="FF0000"/>
                </a:solidFill>
              </a:rPr>
              <a:t>2</a:t>
            </a:r>
            <a:endParaRPr lang="en-US" sz="3500" baseline="30000" dirty="0" smtClean="0">
              <a:solidFill>
                <a:srgbClr val="FF0000"/>
              </a:solidFill>
            </a:endParaRPr>
          </a:p>
          <a:p>
            <a:r>
              <a:rPr lang="ru-RU" sz="3500" baseline="30000" dirty="0">
                <a:solidFill>
                  <a:schemeClr val="tx1"/>
                </a:solidFill>
              </a:rPr>
              <a:t>1</a:t>
            </a:r>
            <a:r>
              <a:rPr lang="ru-RU" sz="3500" dirty="0">
                <a:solidFill>
                  <a:schemeClr val="tx1"/>
                </a:solidFill>
              </a:rPr>
              <a:t>Хачай Ольга </a:t>
            </a:r>
            <a:r>
              <a:rPr lang="ru-RU" sz="3500" u="sng" dirty="0">
                <a:solidFill>
                  <a:schemeClr val="tx1"/>
                </a:solidFill>
              </a:rPr>
              <a:t>Александровна</a:t>
            </a:r>
            <a:r>
              <a:rPr lang="ru-RU" sz="3500" dirty="0">
                <a:solidFill>
                  <a:schemeClr val="tx1"/>
                </a:solidFill>
              </a:rPr>
              <a:t>, доктор физико-математических наук, ведущий научный </a:t>
            </a:r>
            <a:r>
              <a:rPr lang="ru-RU" sz="3500" dirty="0" smtClean="0">
                <a:solidFill>
                  <a:schemeClr val="tx1"/>
                </a:solidFill>
              </a:rPr>
              <a:t>сотрудник, </a:t>
            </a:r>
            <a:r>
              <a:rPr lang="ru-RU" sz="3500" dirty="0">
                <a:solidFill>
                  <a:schemeClr val="tx1"/>
                </a:solidFill>
              </a:rPr>
              <a:t>Институт геофизики УрО РАН имени </a:t>
            </a:r>
            <a:r>
              <a:rPr lang="ru-RU" sz="3500" dirty="0" err="1">
                <a:solidFill>
                  <a:schemeClr val="tx1"/>
                </a:solidFill>
              </a:rPr>
              <a:t>Ю.П.Булашевича</a:t>
            </a:r>
            <a:r>
              <a:rPr lang="ru-RU" sz="3500" dirty="0">
                <a:solidFill>
                  <a:schemeClr val="tx1"/>
                </a:solidFill>
              </a:rPr>
              <a:t>,</a:t>
            </a:r>
            <a:endParaRPr lang="ru-RU" sz="3500" dirty="0" smtClean="0">
              <a:solidFill>
                <a:schemeClr val="tx1"/>
              </a:solidFill>
            </a:endParaRPr>
          </a:p>
          <a:p>
            <a:r>
              <a:rPr lang="en-US" sz="3500" dirty="0" err="1">
                <a:solidFill>
                  <a:schemeClr val="tx1"/>
                </a:solidFill>
              </a:rPr>
              <a:t>olgakhachay</a:t>
            </a:r>
            <a:r>
              <a:rPr lang="ru-RU" sz="3500" dirty="0">
                <a:solidFill>
                  <a:schemeClr val="tx1"/>
                </a:solidFill>
              </a:rPr>
              <a:t>@</a:t>
            </a:r>
            <a:r>
              <a:rPr lang="en-US" sz="3500" dirty="0" err="1">
                <a:solidFill>
                  <a:schemeClr val="tx1"/>
                </a:solidFill>
              </a:rPr>
              <a:t>yandex</a:t>
            </a:r>
            <a:r>
              <a:rPr lang="ru-RU" sz="3500" dirty="0">
                <a:solidFill>
                  <a:schemeClr val="tx1"/>
                </a:solidFill>
              </a:rPr>
              <a:t>.</a:t>
            </a:r>
            <a:r>
              <a:rPr lang="en-US" sz="3500" dirty="0" err="1">
                <a:solidFill>
                  <a:schemeClr val="tx1"/>
                </a:solidFill>
              </a:rPr>
              <a:t>ru</a:t>
            </a:r>
            <a:r>
              <a:rPr lang="ru-RU" sz="3500" dirty="0">
                <a:solidFill>
                  <a:schemeClr val="tx1"/>
                </a:solidFill>
              </a:rPr>
              <a:t>, г. Екатеринбург, </a:t>
            </a:r>
            <a:r>
              <a:rPr lang="ru-RU" sz="3500" dirty="0" smtClean="0">
                <a:solidFill>
                  <a:schemeClr val="tx1"/>
                </a:solidFill>
              </a:rPr>
              <a:t>Россия</a:t>
            </a:r>
            <a:endParaRPr lang="en-US" sz="3500" dirty="0" smtClean="0">
              <a:solidFill>
                <a:schemeClr val="tx1"/>
              </a:solidFill>
            </a:endParaRPr>
          </a:p>
          <a:p>
            <a:r>
              <a:rPr lang="ru-RU" sz="3500" dirty="0">
                <a:solidFill>
                  <a:schemeClr val="tx1"/>
                </a:solidFill>
              </a:rPr>
              <a:t> </a:t>
            </a:r>
            <a:endParaRPr lang="ru-RU" sz="3500" dirty="0" smtClean="0">
              <a:solidFill>
                <a:schemeClr val="tx1"/>
              </a:solidFill>
            </a:endParaRPr>
          </a:p>
          <a:p>
            <a:r>
              <a:rPr lang="ru-RU" sz="3500" baseline="30000" dirty="0">
                <a:solidFill>
                  <a:schemeClr val="tx1"/>
                </a:solidFill>
              </a:rPr>
              <a:t>2</a:t>
            </a:r>
            <a:r>
              <a:rPr lang="ru-RU" sz="3500" dirty="0">
                <a:solidFill>
                  <a:schemeClr val="tx1"/>
                </a:solidFill>
              </a:rPr>
              <a:t> Хачай Андрей Юрьевич, кандидат физико-математических наук, доцент, Уральский Федеральный Университет имени первого Президента России Б.П.Ельцина, г. Екатеринбург, Россия.</a:t>
            </a:r>
            <a:endParaRPr lang="ru-RU" sz="3500" dirty="0" smtClean="0">
              <a:solidFill>
                <a:schemeClr val="tx1"/>
              </a:solidFill>
            </a:endParaRPr>
          </a:p>
          <a:p>
            <a:endParaRPr lang="ru-RU" dirty="0" smtClean="0">
              <a:solidFill>
                <a:schemeClr val="tx1"/>
              </a:solidFill>
            </a:endParaRPr>
          </a:p>
          <a:p>
            <a:endParaRPr lang="ru-RU" dirty="0">
              <a:solidFill>
                <a:srgbClr val="FF0000"/>
              </a:solidFill>
            </a:endParaRP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868958"/>
          </a:xfrm>
        </p:spPr>
        <p:txBody>
          <a:bodyPr>
            <a:normAutofit/>
          </a:bodyPr>
          <a:lstStyle/>
          <a:p>
            <a:r>
              <a:rPr lang="ru-RU" dirty="0" smtClean="0"/>
              <a:t>Введение</a:t>
            </a:r>
            <a:endParaRPr lang="ru-RU" dirty="0"/>
          </a:p>
        </p:txBody>
      </p:sp>
      <p:sp>
        <p:nvSpPr>
          <p:cNvPr id="3" name="Прямоугольник 2"/>
          <p:cNvSpPr/>
          <p:nvPr/>
        </p:nvSpPr>
        <p:spPr>
          <a:xfrm>
            <a:off x="0" y="764704"/>
            <a:ext cx="9144000" cy="6647974"/>
          </a:xfrm>
          <a:prstGeom prst="rect">
            <a:avLst/>
          </a:prstGeom>
        </p:spPr>
        <p:txBody>
          <a:bodyPr wrap="square">
            <a:spAutoFit/>
          </a:bodyPr>
          <a:lstStyle/>
          <a:p>
            <a:r>
              <a:rPr lang="ru-RU" sz="2000" dirty="0" smtClean="0"/>
              <a:t>В работе [28, см. библиографию] подробно изложена проблема определения остаточных напряжений экспериментальными методами, природа возникновения и сохранности остаточных напряжений в горных породах, металлических конструкциях, многокомпонентных материалах. При измерениях напряжений в массиве горных пород методами разгрузки фиксируется суммарный результат деформаций от снятия остаточных напряжений и напряжений внешних сил. Однако для прогнозирования возможного разрушения массива возникает необходимость в разделении напряжений массива на напряжения внешних сил и остаточные внутренние напряжения. </a:t>
            </a:r>
            <a:r>
              <a:rPr lang="ru-RU" sz="2000" dirty="0"/>
              <a:t>При этом вследствие того, что структура массива имеет слоисто блочный вид с внутренними включениями иерархического типа, которые расположены </a:t>
            </a:r>
            <a:r>
              <a:rPr lang="ru-RU" sz="2000" dirty="0" err="1"/>
              <a:t>нелокально</a:t>
            </a:r>
            <a:r>
              <a:rPr lang="ru-RU" sz="2000" dirty="0"/>
              <a:t>, необходимо иметь возможность определять более точно возможный источник внутреннего </a:t>
            </a:r>
            <a:r>
              <a:rPr lang="ru-RU" sz="2000" dirty="0" err="1"/>
              <a:t>разрушения.который</a:t>
            </a:r>
            <a:r>
              <a:rPr lang="ru-RU" sz="2000" dirty="0"/>
              <a:t> влечет за собой разрушение по принципу домино. В  настоящей работе разработан 2D алгоритм определения внутренних напряжений в рамках акустического мониторинга слоисто блоковой упругой среды с упругими иерархическими включениями </a:t>
            </a:r>
            <a:r>
              <a:rPr lang="en-US" sz="2000" i="1" dirty="0"/>
              <a:t>L</a:t>
            </a:r>
            <a:r>
              <a:rPr lang="ru-RU" sz="2000" dirty="0"/>
              <a:t>-го ранга.</a:t>
            </a:r>
            <a:endParaRPr lang="ru-RU" sz="2000" dirty="0" smtClean="0"/>
          </a:p>
          <a:p>
            <a:r>
              <a:rPr lang="ru-RU" sz="2000" dirty="0" smtClean="0"/>
              <a:t>[</a:t>
            </a:r>
            <a:r>
              <a:rPr lang="ru-RU" sz="2000" dirty="0"/>
              <a:t>28].</a:t>
            </a:r>
            <a:r>
              <a:rPr lang="ru-RU" sz="2000" dirty="0" err="1"/>
              <a:t>Тажибаев</a:t>
            </a:r>
            <a:r>
              <a:rPr lang="ru-RU" sz="2000" dirty="0"/>
              <a:t> К.Т., </a:t>
            </a:r>
            <a:r>
              <a:rPr lang="ru-RU" sz="2000" dirty="0" err="1"/>
              <a:t>Ташмаматов</a:t>
            </a:r>
            <a:r>
              <a:rPr lang="ru-RU" sz="2000" dirty="0"/>
              <a:t> А.С. Остаточные напряжения в горных породах и метод их определения. И.Ц “</a:t>
            </a:r>
            <a:r>
              <a:rPr lang="ru-RU" sz="2000" dirty="0" err="1"/>
              <a:t>Текник</a:t>
            </a:r>
            <a:r>
              <a:rPr lang="ru-RU" sz="2000" dirty="0"/>
              <a:t>” Бишкек, 2014. –126</a:t>
            </a:r>
            <a:r>
              <a:rPr lang="en-US" sz="2000" dirty="0"/>
              <a:t>c</a:t>
            </a:r>
            <a:r>
              <a:rPr lang="ru-RU" sz="2000" dirty="0"/>
              <a:t>.</a:t>
            </a:r>
            <a:endParaRPr lang="ru-RU" sz="2000" dirty="0" smtClean="0"/>
          </a:p>
          <a:p>
            <a:endParaRPr lang="ru-RU" sz="2400" dirty="0" smtClean="0"/>
          </a:p>
          <a:p>
            <a:endParaRPr lang="ru-RU"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68958"/>
          </a:xfrm>
        </p:spPr>
        <p:txBody>
          <a:bodyPr>
            <a:normAutofit fontScale="90000"/>
          </a:bodyPr>
          <a:lstStyle/>
          <a:p>
            <a:r>
              <a:rPr lang="ru-RU" sz="2200" b="1" dirty="0" smtClean="0"/>
              <a:t/>
            </a:r>
            <a:br>
              <a:rPr lang="ru-RU" sz="2200" b="1" dirty="0" smtClean="0"/>
            </a:br>
            <a:r>
              <a:rPr lang="ru-RU" sz="2200" b="1" dirty="0"/>
              <a:t/>
            </a:r>
            <a:br>
              <a:rPr lang="ru-RU" sz="2200" b="1" dirty="0"/>
            </a:br>
            <a:r>
              <a:rPr lang="ru-RU" sz="2200" b="1" dirty="0" smtClean="0"/>
              <a:t>2D </a:t>
            </a:r>
            <a:r>
              <a:rPr lang="ru-RU" sz="2200" b="1" dirty="0"/>
              <a:t>алгоритм определения внутренних напряжений в рамках акустического мониторинга слоисто блоковой упругой среды с упругими иерархическими включениями </a:t>
            </a:r>
            <a:r>
              <a:rPr lang="en-US" sz="2200" b="1" dirty="0"/>
              <a:t>L</a:t>
            </a:r>
            <a:r>
              <a:rPr lang="ru-RU" sz="2200" b="1" dirty="0"/>
              <a:t>-го ранга с использованием продольной волны.</a:t>
            </a:r>
            <a:r>
              <a:rPr lang="ru-RU" dirty="0" smtClean="0"/>
              <a:t/>
            </a:r>
            <a:br>
              <a:rPr lang="ru-RU" dirty="0" smtClean="0"/>
            </a:br>
            <a:endParaRPr lang="ru-RU" dirty="0"/>
          </a:p>
        </p:txBody>
      </p:sp>
      <p:sp>
        <p:nvSpPr>
          <p:cNvPr id="3" name="Прямоугольник 2"/>
          <p:cNvSpPr/>
          <p:nvPr/>
        </p:nvSpPr>
        <p:spPr>
          <a:xfrm>
            <a:off x="0" y="764704"/>
            <a:ext cx="9144000" cy="800219"/>
          </a:xfrm>
          <a:prstGeom prst="rect">
            <a:avLst/>
          </a:prstGeom>
        </p:spPr>
        <p:txBody>
          <a:bodyPr wrap="square">
            <a:spAutoFit/>
          </a:bodyPr>
          <a:lstStyle/>
          <a:p>
            <a:endParaRPr lang="ru-RU" sz="2400" dirty="0" smtClean="0"/>
          </a:p>
          <a:p>
            <a:endParaRPr lang="ru-RU" sz="2200" dirty="0"/>
          </a:p>
        </p:txBody>
      </p:sp>
      <p:graphicFrame>
        <p:nvGraphicFramePr>
          <p:cNvPr id="24579" name="Object 3"/>
          <p:cNvGraphicFramePr>
            <a:graphicFrameLocks noChangeAspect="1"/>
          </p:cNvGraphicFramePr>
          <p:nvPr/>
        </p:nvGraphicFramePr>
        <p:xfrm>
          <a:off x="541338" y="889000"/>
          <a:ext cx="6570662" cy="5672138"/>
        </p:xfrm>
        <a:graphic>
          <a:graphicData uri="http://schemas.openxmlformats.org/presentationml/2006/ole">
            <mc:AlternateContent xmlns:mc="http://schemas.openxmlformats.org/markup-compatibility/2006">
              <mc:Choice xmlns:v="urn:schemas-microsoft-com:vml" Requires="v">
                <p:oleObj spid="_x0000_s24580" name="Документ" r:id="rId4" imgW="5940403" imgH="5129640" progId="Word.Document.12">
                  <p:embed/>
                </p:oleObj>
              </mc:Choice>
              <mc:Fallback>
                <p:oleObj name="Документ" r:id="rId4" imgW="5940403" imgH="5129640" progId="Word.Document.12">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338" y="889000"/>
                        <a:ext cx="6570662" cy="567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68958"/>
          </a:xfrm>
        </p:spPr>
        <p:txBody>
          <a:bodyPr>
            <a:normAutofit fontScale="90000"/>
          </a:bodyPr>
          <a:lstStyle/>
          <a:p>
            <a:r>
              <a:rPr lang="ru-RU" sz="2200" b="1" dirty="0" smtClean="0"/>
              <a:t/>
            </a:r>
            <a:br>
              <a:rPr lang="ru-RU" sz="2200" b="1" dirty="0" smtClean="0"/>
            </a:br>
            <a:r>
              <a:rPr lang="ru-RU" sz="2200" b="1" dirty="0"/>
              <a:t/>
            </a:r>
            <a:br>
              <a:rPr lang="ru-RU" sz="2200" b="1" dirty="0"/>
            </a:br>
            <a:r>
              <a:rPr lang="ru-RU" sz="2200" b="1" dirty="0" smtClean="0"/>
              <a:t>2D </a:t>
            </a:r>
            <a:r>
              <a:rPr lang="ru-RU" sz="2200" b="1" dirty="0"/>
              <a:t>алгоритм определения внутренних напряжений в рамках акустического мониторинга слоисто блоковой упругой среды с упругими иерархическими включениями </a:t>
            </a:r>
            <a:r>
              <a:rPr lang="en-US" sz="2200" b="1" dirty="0"/>
              <a:t>L</a:t>
            </a:r>
            <a:r>
              <a:rPr lang="ru-RU" sz="2200" b="1" dirty="0"/>
              <a:t>-го ранга с использованием продольной волны.</a:t>
            </a:r>
            <a:r>
              <a:rPr lang="ru-RU" dirty="0" smtClean="0"/>
              <a:t/>
            </a:r>
            <a:br>
              <a:rPr lang="ru-RU" dirty="0" smtClean="0"/>
            </a:br>
            <a:endParaRPr lang="ru-RU" dirty="0"/>
          </a:p>
        </p:txBody>
      </p:sp>
      <p:sp>
        <p:nvSpPr>
          <p:cNvPr id="3" name="Прямоугольник 2"/>
          <p:cNvSpPr/>
          <p:nvPr/>
        </p:nvSpPr>
        <p:spPr>
          <a:xfrm>
            <a:off x="0" y="764704"/>
            <a:ext cx="9144000" cy="800219"/>
          </a:xfrm>
          <a:prstGeom prst="rect">
            <a:avLst/>
          </a:prstGeom>
        </p:spPr>
        <p:txBody>
          <a:bodyPr wrap="square">
            <a:spAutoFit/>
          </a:bodyPr>
          <a:lstStyle/>
          <a:p>
            <a:endParaRPr lang="ru-RU" sz="2400" dirty="0" smtClean="0"/>
          </a:p>
          <a:p>
            <a:endParaRPr lang="ru-RU" sz="2200" dirty="0"/>
          </a:p>
        </p:txBody>
      </p:sp>
      <p:graphicFrame>
        <p:nvGraphicFramePr>
          <p:cNvPr id="25603" name="Object 3"/>
          <p:cNvGraphicFramePr>
            <a:graphicFrameLocks noChangeAspect="1"/>
          </p:cNvGraphicFramePr>
          <p:nvPr/>
        </p:nvGraphicFramePr>
        <p:xfrm>
          <a:off x="541338" y="906463"/>
          <a:ext cx="7199013" cy="6079501"/>
        </p:xfrm>
        <a:graphic>
          <a:graphicData uri="http://schemas.openxmlformats.org/presentationml/2006/ole">
            <mc:AlternateContent xmlns:mc="http://schemas.openxmlformats.org/markup-compatibility/2006">
              <mc:Choice xmlns:v="urn:schemas-microsoft-com:vml" Requires="v">
                <p:oleObj spid="_x0000_s25604" name="Документ" r:id="rId4" imgW="5940403" imgH="5704200" progId="Word.Document.12">
                  <p:embed/>
                </p:oleObj>
              </mc:Choice>
              <mc:Fallback>
                <p:oleObj name="Документ" r:id="rId4" imgW="5940403" imgH="5704200" progId="Word.Document.12">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338" y="906463"/>
                        <a:ext cx="7199013" cy="6079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68958"/>
          </a:xfrm>
        </p:spPr>
        <p:txBody>
          <a:bodyPr>
            <a:normAutofit fontScale="90000"/>
          </a:bodyPr>
          <a:lstStyle/>
          <a:p>
            <a:r>
              <a:rPr lang="ru-RU" sz="2200" b="1" dirty="0" smtClean="0"/>
              <a:t/>
            </a:r>
            <a:br>
              <a:rPr lang="ru-RU" sz="2200" b="1" dirty="0" smtClean="0"/>
            </a:br>
            <a:r>
              <a:rPr lang="ru-RU" sz="2200" b="1" dirty="0"/>
              <a:t/>
            </a:r>
            <a:br>
              <a:rPr lang="ru-RU" sz="2200" b="1" dirty="0"/>
            </a:br>
            <a:r>
              <a:rPr lang="ru-RU" sz="2200" b="1" dirty="0" smtClean="0"/>
              <a:t>2D </a:t>
            </a:r>
            <a:r>
              <a:rPr lang="ru-RU" sz="2200" b="1" dirty="0"/>
              <a:t>алгоритм определения внутренних напряжений в рамках акустического мониторинга слоисто блоковой упругой среды с упругими иерархическими включениями </a:t>
            </a:r>
            <a:r>
              <a:rPr lang="en-US" sz="2200" b="1" dirty="0"/>
              <a:t>L</a:t>
            </a:r>
            <a:r>
              <a:rPr lang="ru-RU" sz="2200" b="1" dirty="0"/>
              <a:t>-го ранга с использованием продольной волны.</a:t>
            </a:r>
            <a:r>
              <a:rPr lang="ru-RU" dirty="0" smtClean="0"/>
              <a:t/>
            </a:r>
            <a:br>
              <a:rPr lang="ru-RU" dirty="0" smtClean="0"/>
            </a:br>
            <a:endParaRPr lang="ru-RU" dirty="0"/>
          </a:p>
        </p:txBody>
      </p:sp>
      <p:sp>
        <p:nvSpPr>
          <p:cNvPr id="3" name="Прямоугольник 2"/>
          <p:cNvSpPr/>
          <p:nvPr/>
        </p:nvSpPr>
        <p:spPr>
          <a:xfrm>
            <a:off x="0" y="764704"/>
            <a:ext cx="9144000" cy="800219"/>
          </a:xfrm>
          <a:prstGeom prst="rect">
            <a:avLst/>
          </a:prstGeom>
        </p:spPr>
        <p:txBody>
          <a:bodyPr wrap="square">
            <a:spAutoFit/>
          </a:bodyPr>
          <a:lstStyle/>
          <a:p>
            <a:endParaRPr lang="ru-RU" sz="2400" dirty="0" smtClean="0"/>
          </a:p>
          <a:p>
            <a:endParaRPr lang="ru-RU" sz="2200" dirty="0"/>
          </a:p>
        </p:txBody>
      </p:sp>
      <p:graphicFrame>
        <p:nvGraphicFramePr>
          <p:cNvPr id="26627" name="Object 3"/>
          <p:cNvGraphicFramePr>
            <a:graphicFrameLocks noChangeAspect="1"/>
          </p:cNvGraphicFramePr>
          <p:nvPr/>
        </p:nvGraphicFramePr>
        <p:xfrm>
          <a:off x="254000" y="906463"/>
          <a:ext cx="8077200" cy="5791200"/>
        </p:xfrm>
        <a:graphic>
          <a:graphicData uri="http://schemas.openxmlformats.org/presentationml/2006/ole">
            <mc:AlternateContent xmlns:mc="http://schemas.openxmlformats.org/markup-compatibility/2006">
              <mc:Choice xmlns:v="urn:schemas-microsoft-com:vml" Requires="v">
                <p:oleObj spid="_x0000_s26628" name="Документ" r:id="rId4" imgW="5940403" imgH="4259160" progId="Word.Document.12">
                  <p:embed/>
                </p:oleObj>
              </mc:Choice>
              <mc:Fallback>
                <p:oleObj name="Документ" r:id="rId4" imgW="5940403" imgH="4259160" progId="Word.Document.12">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4000" y="906463"/>
                        <a:ext cx="8077200"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68958"/>
          </a:xfrm>
        </p:spPr>
        <p:txBody>
          <a:bodyPr>
            <a:normAutofit fontScale="90000"/>
          </a:bodyPr>
          <a:lstStyle/>
          <a:p>
            <a:r>
              <a:rPr lang="ru-RU" sz="2200" b="1" dirty="0" smtClean="0"/>
              <a:t/>
            </a:r>
            <a:br>
              <a:rPr lang="ru-RU" sz="2200" b="1" dirty="0" smtClean="0"/>
            </a:br>
            <a:r>
              <a:rPr lang="ru-RU" sz="2200" b="1" dirty="0"/>
              <a:t/>
            </a:r>
            <a:br>
              <a:rPr lang="ru-RU" sz="2200" b="1" dirty="0"/>
            </a:br>
            <a:r>
              <a:rPr lang="ru-RU" sz="2200" b="1" dirty="0" smtClean="0"/>
              <a:t>2D </a:t>
            </a:r>
            <a:r>
              <a:rPr lang="ru-RU" sz="2200" b="1" dirty="0"/>
              <a:t>алгоритм определения внутренних напряжений в рамках акустического мониторинга слоисто блоковой упругой среды с упругими иерархическими включениями </a:t>
            </a:r>
            <a:r>
              <a:rPr lang="en-US" sz="2200" b="1" dirty="0"/>
              <a:t>L</a:t>
            </a:r>
            <a:r>
              <a:rPr lang="ru-RU" sz="2200" b="1" dirty="0"/>
              <a:t>-го ранга с использованием продольной волны.</a:t>
            </a:r>
            <a:r>
              <a:rPr lang="ru-RU" dirty="0" smtClean="0"/>
              <a:t/>
            </a:r>
            <a:br>
              <a:rPr lang="ru-RU" dirty="0" smtClean="0"/>
            </a:br>
            <a:endParaRPr lang="ru-RU" dirty="0"/>
          </a:p>
        </p:txBody>
      </p:sp>
      <p:sp>
        <p:nvSpPr>
          <p:cNvPr id="3" name="Прямоугольник 2"/>
          <p:cNvSpPr/>
          <p:nvPr/>
        </p:nvSpPr>
        <p:spPr>
          <a:xfrm>
            <a:off x="0" y="764704"/>
            <a:ext cx="9144000" cy="800219"/>
          </a:xfrm>
          <a:prstGeom prst="rect">
            <a:avLst/>
          </a:prstGeom>
        </p:spPr>
        <p:txBody>
          <a:bodyPr wrap="square">
            <a:spAutoFit/>
          </a:bodyPr>
          <a:lstStyle/>
          <a:p>
            <a:endParaRPr lang="ru-RU" sz="2400" dirty="0" smtClean="0"/>
          </a:p>
          <a:p>
            <a:endParaRPr lang="ru-RU" sz="2200" dirty="0"/>
          </a:p>
        </p:txBody>
      </p:sp>
      <p:graphicFrame>
        <p:nvGraphicFramePr>
          <p:cNvPr id="27652" name="Object 4"/>
          <p:cNvGraphicFramePr>
            <a:graphicFrameLocks noChangeAspect="1"/>
          </p:cNvGraphicFramePr>
          <p:nvPr/>
        </p:nvGraphicFramePr>
        <p:xfrm>
          <a:off x="107504" y="542924"/>
          <a:ext cx="8856984" cy="6315075"/>
        </p:xfrm>
        <a:graphic>
          <a:graphicData uri="http://schemas.openxmlformats.org/presentationml/2006/ole">
            <mc:AlternateContent xmlns:mc="http://schemas.openxmlformats.org/markup-compatibility/2006">
              <mc:Choice xmlns:v="urn:schemas-microsoft-com:vml" Requires="v">
                <p:oleObj spid="_x0000_s27653" name="Документ" r:id="rId4" imgW="5940403" imgH="5771880" progId="Word.Document.12">
                  <p:embed/>
                </p:oleObj>
              </mc:Choice>
              <mc:Fallback>
                <p:oleObj name="Документ" r:id="rId4" imgW="5940403" imgH="5771880" progId="Word.Document.12">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542924"/>
                        <a:ext cx="8856984" cy="631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68958"/>
          </a:xfrm>
        </p:spPr>
        <p:txBody>
          <a:bodyPr>
            <a:normAutofit fontScale="90000"/>
          </a:bodyPr>
          <a:lstStyle/>
          <a:p>
            <a:r>
              <a:rPr lang="ru-RU" sz="2200" b="1" dirty="0" smtClean="0"/>
              <a:t/>
            </a:r>
            <a:br>
              <a:rPr lang="ru-RU" sz="2200" b="1" dirty="0" smtClean="0"/>
            </a:br>
            <a:r>
              <a:rPr lang="ru-RU" sz="2200" b="1" dirty="0"/>
              <a:t/>
            </a:r>
            <a:br>
              <a:rPr lang="ru-RU" sz="2200" b="1" dirty="0"/>
            </a:br>
            <a:r>
              <a:rPr lang="ru-RU" sz="2200" b="1" dirty="0" smtClean="0"/>
              <a:t>2D </a:t>
            </a:r>
            <a:r>
              <a:rPr lang="ru-RU" sz="2200" b="1" dirty="0"/>
              <a:t>алгоритм определения внутренних напряжений в рамках акустического мониторинга слоисто блоковой упругой среды с упругими иерархическими включениями </a:t>
            </a:r>
            <a:r>
              <a:rPr lang="en-US" sz="2200" b="1" dirty="0"/>
              <a:t>L</a:t>
            </a:r>
            <a:r>
              <a:rPr lang="ru-RU" sz="2200" b="1" dirty="0"/>
              <a:t>-го ранга с использованием продольной волны.</a:t>
            </a:r>
            <a:r>
              <a:rPr lang="ru-RU" dirty="0" smtClean="0"/>
              <a:t/>
            </a:r>
            <a:br>
              <a:rPr lang="ru-RU" dirty="0" smtClean="0"/>
            </a:br>
            <a:endParaRPr lang="ru-RU" dirty="0"/>
          </a:p>
        </p:txBody>
      </p:sp>
      <p:sp>
        <p:nvSpPr>
          <p:cNvPr id="3" name="Прямоугольник 2"/>
          <p:cNvSpPr/>
          <p:nvPr/>
        </p:nvSpPr>
        <p:spPr>
          <a:xfrm>
            <a:off x="0" y="764704"/>
            <a:ext cx="9144000" cy="800219"/>
          </a:xfrm>
          <a:prstGeom prst="rect">
            <a:avLst/>
          </a:prstGeom>
        </p:spPr>
        <p:txBody>
          <a:bodyPr wrap="square">
            <a:spAutoFit/>
          </a:bodyPr>
          <a:lstStyle/>
          <a:p>
            <a:endParaRPr lang="ru-RU" sz="2400" dirty="0" smtClean="0"/>
          </a:p>
          <a:p>
            <a:endParaRPr lang="ru-RU" sz="2200" dirty="0"/>
          </a:p>
        </p:txBody>
      </p:sp>
      <p:graphicFrame>
        <p:nvGraphicFramePr>
          <p:cNvPr id="28675" name="Object 3"/>
          <p:cNvGraphicFramePr>
            <a:graphicFrameLocks noChangeAspect="1"/>
          </p:cNvGraphicFramePr>
          <p:nvPr/>
        </p:nvGraphicFramePr>
        <p:xfrm>
          <a:off x="251520" y="1196752"/>
          <a:ext cx="8640960" cy="5310436"/>
        </p:xfrm>
        <a:graphic>
          <a:graphicData uri="http://schemas.openxmlformats.org/presentationml/2006/ole">
            <mc:AlternateContent xmlns:mc="http://schemas.openxmlformats.org/markup-compatibility/2006">
              <mc:Choice xmlns:v="urn:schemas-microsoft-com:vml" Requires="v">
                <p:oleObj spid="_x0000_s28676" name="Документ" r:id="rId4" imgW="5940403" imgH="4878360" progId="Word.Document.12">
                  <p:embed/>
                </p:oleObj>
              </mc:Choice>
              <mc:Fallback>
                <p:oleObj name="Документ" r:id="rId4" imgW="5940403" imgH="4878360" progId="Word.Document.12">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20" y="1196752"/>
                        <a:ext cx="8640960" cy="5310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68958"/>
          </a:xfrm>
        </p:spPr>
        <p:txBody>
          <a:bodyPr>
            <a:normAutofit fontScale="90000"/>
          </a:bodyPr>
          <a:lstStyle/>
          <a:p>
            <a:r>
              <a:rPr lang="ru-RU" sz="2200" b="1" dirty="0" smtClean="0"/>
              <a:t/>
            </a:r>
            <a:br>
              <a:rPr lang="ru-RU" sz="2200" b="1" dirty="0" smtClean="0"/>
            </a:br>
            <a:r>
              <a:rPr lang="ru-RU" sz="2200" b="1" dirty="0"/>
              <a:t/>
            </a:r>
            <a:br>
              <a:rPr lang="ru-RU" sz="2200" b="1" dirty="0"/>
            </a:br>
            <a:r>
              <a:rPr lang="ru-RU" sz="2200" b="1" dirty="0" smtClean="0"/>
              <a:t>2D </a:t>
            </a:r>
            <a:r>
              <a:rPr lang="ru-RU" sz="2200" b="1" dirty="0"/>
              <a:t>алгоритм определения внутренних напряжений в рамках акустического мониторинга слоисто блоковой упругой среды с упругими иерархическими включениями </a:t>
            </a:r>
            <a:r>
              <a:rPr lang="en-US" sz="2200" b="1" dirty="0"/>
              <a:t>L</a:t>
            </a:r>
            <a:r>
              <a:rPr lang="ru-RU" sz="2200" b="1" dirty="0"/>
              <a:t>-го ранга с использованием продольной волны.</a:t>
            </a:r>
            <a:r>
              <a:rPr lang="ru-RU" dirty="0" smtClean="0"/>
              <a:t/>
            </a:r>
            <a:br>
              <a:rPr lang="ru-RU" dirty="0" smtClean="0"/>
            </a:br>
            <a:endParaRPr lang="ru-RU" dirty="0"/>
          </a:p>
        </p:txBody>
      </p:sp>
      <p:sp>
        <p:nvSpPr>
          <p:cNvPr id="3" name="Прямоугольник 2"/>
          <p:cNvSpPr/>
          <p:nvPr/>
        </p:nvSpPr>
        <p:spPr>
          <a:xfrm>
            <a:off x="0" y="548680"/>
            <a:ext cx="9144000" cy="800219"/>
          </a:xfrm>
          <a:prstGeom prst="rect">
            <a:avLst/>
          </a:prstGeom>
        </p:spPr>
        <p:txBody>
          <a:bodyPr wrap="square">
            <a:spAutoFit/>
          </a:bodyPr>
          <a:lstStyle/>
          <a:p>
            <a:endParaRPr lang="ru-RU" sz="2400" dirty="0" smtClean="0"/>
          </a:p>
          <a:p>
            <a:endParaRPr lang="ru-RU" sz="2200" dirty="0"/>
          </a:p>
        </p:txBody>
      </p:sp>
      <p:graphicFrame>
        <p:nvGraphicFramePr>
          <p:cNvPr id="29699" name="Object 3"/>
          <p:cNvGraphicFramePr>
            <a:graphicFrameLocks noChangeAspect="1"/>
          </p:cNvGraphicFramePr>
          <p:nvPr/>
        </p:nvGraphicFramePr>
        <p:xfrm>
          <a:off x="467544" y="1124745"/>
          <a:ext cx="8208912" cy="4050506"/>
        </p:xfrm>
        <a:graphic>
          <a:graphicData uri="http://schemas.openxmlformats.org/presentationml/2006/ole">
            <mc:AlternateContent xmlns:mc="http://schemas.openxmlformats.org/markup-compatibility/2006">
              <mc:Choice xmlns:v="urn:schemas-microsoft-com:vml" Requires="v">
                <p:oleObj spid="_x0000_s29700" name="Документ" r:id="rId4" imgW="5940403" imgH="3494160" progId="Word.Document.12">
                  <p:embed/>
                </p:oleObj>
              </mc:Choice>
              <mc:Fallback>
                <p:oleObj name="Документ" r:id="rId4" imgW="5940403" imgH="3494160" progId="Word.Document.12">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1124745"/>
                        <a:ext cx="8208912" cy="4050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68958"/>
          </a:xfrm>
        </p:spPr>
        <p:txBody>
          <a:bodyPr>
            <a:normAutofit fontScale="90000"/>
          </a:bodyPr>
          <a:lstStyle/>
          <a:p>
            <a:r>
              <a:rPr lang="ru-RU" sz="2200" b="1" dirty="0" smtClean="0"/>
              <a:t/>
            </a:r>
            <a:br>
              <a:rPr lang="ru-RU" sz="2200" b="1" dirty="0" smtClean="0"/>
            </a:br>
            <a:r>
              <a:rPr lang="ru-RU" sz="2200" b="1" dirty="0"/>
              <a:t/>
            </a:r>
            <a:br>
              <a:rPr lang="ru-RU" sz="2200" b="1" dirty="0"/>
            </a:br>
            <a:r>
              <a:rPr lang="ru-RU" sz="2200" b="1" dirty="0" smtClean="0"/>
              <a:t>2D </a:t>
            </a:r>
            <a:r>
              <a:rPr lang="ru-RU" sz="2200" b="1" dirty="0"/>
              <a:t>алгоритм определения внутренних напряжений в рамках акустического мониторинга слоисто блоковой упругой среды с упругими иерархическими включениями </a:t>
            </a:r>
            <a:r>
              <a:rPr lang="en-US" sz="2200" b="1" dirty="0"/>
              <a:t>L</a:t>
            </a:r>
            <a:r>
              <a:rPr lang="ru-RU" sz="2200" b="1" dirty="0"/>
              <a:t>-го ранга с использованием </a:t>
            </a:r>
            <a:r>
              <a:rPr lang="ru-RU" sz="2200" b="1" dirty="0" smtClean="0"/>
              <a:t>поперечной </a:t>
            </a:r>
            <a:r>
              <a:rPr lang="ru-RU" sz="2200" b="1" dirty="0"/>
              <a:t>волны.</a:t>
            </a:r>
            <a:r>
              <a:rPr lang="ru-RU" dirty="0" smtClean="0"/>
              <a:t/>
            </a:r>
            <a:br>
              <a:rPr lang="ru-RU" dirty="0" smtClean="0"/>
            </a:br>
            <a:endParaRPr lang="ru-RU" dirty="0"/>
          </a:p>
        </p:txBody>
      </p:sp>
      <p:sp>
        <p:nvSpPr>
          <p:cNvPr id="3" name="Прямоугольник 2"/>
          <p:cNvSpPr/>
          <p:nvPr/>
        </p:nvSpPr>
        <p:spPr>
          <a:xfrm>
            <a:off x="0" y="548680"/>
            <a:ext cx="9144000" cy="800219"/>
          </a:xfrm>
          <a:prstGeom prst="rect">
            <a:avLst/>
          </a:prstGeom>
        </p:spPr>
        <p:txBody>
          <a:bodyPr wrap="square">
            <a:spAutoFit/>
          </a:bodyPr>
          <a:lstStyle/>
          <a:p>
            <a:endParaRPr lang="ru-RU" sz="2400" dirty="0" smtClean="0"/>
          </a:p>
          <a:p>
            <a:endParaRPr lang="ru-RU" sz="2200" dirty="0"/>
          </a:p>
        </p:txBody>
      </p:sp>
      <p:graphicFrame>
        <p:nvGraphicFramePr>
          <p:cNvPr id="30724" name="Object 4"/>
          <p:cNvGraphicFramePr>
            <a:graphicFrameLocks noChangeAspect="1"/>
          </p:cNvGraphicFramePr>
          <p:nvPr/>
        </p:nvGraphicFramePr>
        <p:xfrm>
          <a:off x="754063" y="906463"/>
          <a:ext cx="5906169" cy="5893325"/>
        </p:xfrm>
        <a:graphic>
          <a:graphicData uri="http://schemas.openxmlformats.org/presentationml/2006/ole">
            <mc:AlternateContent xmlns:mc="http://schemas.openxmlformats.org/markup-compatibility/2006">
              <mc:Choice xmlns:v="urn:schemas-microsoft-com:vml" Requires="v">
                <p:oleObj spid="_x0000_s30725" name="Документ" r:id="rId4" imgW="5940403" imgH="8383680" progId="Word.Document.12">
                  <p:embed/>
                </p:oleObj>
              </mc:Choice>
              <mc:Fallback>
                <p:oleObj name="Документ" r:id="rId4" imgW="5940403" imgH="8383680" progId="Word.Document.12">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4063" y="906463"/>
                        <a:ext cx="5906169" cy="589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68958"/>
          </a:xfrm>
        </p:spPr>
        <p:txBody>
          <a:bodyPr>
            <a:normAutofit fontScale="90000"/>
          </a:bodyPr>
          <a:lstStyle/>
          <a:p>
            <a:r>
              <a:rPr lang="ru-RU" sz="2200" b="1" dirty="0" smtClean="0"/>
              <a:t/>
            </a:r>
            <a:br>
              <a:rPr lang="ru-RU" sz="2200" b="1" dirty="0" smtClean="0"/>
            </a:br>
            <a:r>
              <a:rPr lang="ru-RU" sz="2200" b="1" dirty="0"/>
              <a:t/>
            </a:r>
            <a:br>
              <a:rPr lang="ru-RU" sz="2200" b="1" dirty="0"/>
            </a:br>
            <a:r>
              <a:rPr lang="ru-RU" sz="2200" b="1" dirty="0" smtClean="0"/>
              <a:t>2D </a:t>
            </a:r>
            <a:r>
              <a:rPr lang="ru-RU" sz="2200" b="1" dirty="0"/>
              <a:t>алгоритм определения внутренних напряжений в рамках акустического мониторинга слоисто блоковой упругой среды с упругими иерархическими включениями </a:t>
            </a:r>
            <a:r>
              <a:rPr lang="en-US" sz="2200" b="1" dirty="0"/>
              <a:t>L</a:t>
            </a:r>
            <a:r>
              <a:rPr lang="ru-RU" sz="2200" b="1" dirty="0"/>
              <a:t>-го ранга с использованием </a:t>
            </a:r>
            <a:r>
              <a:rPr lang="ru-RU" sz="2200" b="1" dirty="0" smtClean="0"/>
              <a:t>поперечной </a:t>
            </a:r>
            <a:r>
              <a:rPr lang="ru-RU" sz="2200" b="1" dirty="0"/>
              <a:t>волны.</a:t>
            </a:r>
            <a:r>
              <a:rPr lang="ru-RU" dirty="0" smtClean="0"/>
              <a:t/>
            </a:r>
            <a:br>
              <a:rPr lang="ru-RU" dirty="0" smtClean="0"/>
            </a:br>
            <a:endParaRPr lang="ru-RU" dirty="0"/>
          </a:p>
        </p:txBody>
      </p:sp>
      <p:sp>
        <p:nvSpPr>
          <p:cNvPr id="3" name="Прямоугольник 2"/>
          <p:cNvSpPr/>
          <p:nvPr/>
        </p:nvSpPr>
        <p:spPr>
          <a:xfrm>
            <a:off x="0" y="548680"/>
            <a:ext cx="9144000" cy="800219"/>
          </a:xfrm>
          <a:prstGeom prst="rect">
            <a:avLst/>
          </a:prstGeom>
        </p:spPr>
        <p:txBody>
          <a:bodyPr wrap="square">
            <a:spAutoFit/>
          </a:bodyPr>
          <a:lstStyle/>
          <a:p>
            <a:endParaRPr lang="ru-RU" sz="2400" dirty="0" smtClean="0"/>
          </a:p>
          <a:p>
            <a:endParaRPr lang="ru-RU" sz="2200" dirty="0"/>
          </a:p>
        </p:txBody>
      </p:sp>
      <p:graphicFrame>
        <p:nvGraphicFramePr>
          <p:cNvPr id="31747" name="Object 3"/>
          <p:cNvGraphicFramePr>
            <a:graphicFrameLocks noChangeAspect="1"/>
          </p:cNvGraphicFramePr>
          <p:nvPr/>
        </p:nvGraphicFramePr>
        <p:xfrm>
          <a:off x="541339" y="1074738"/>
          <a:ext cx="7271022" cy="5756099"/>
        </p:xfrm>
        <a:graphic>
          <a:graphicData uri="http://schemas.openxmlformats.org/presentationml/2006/ole">
            <mc:AlternateContent xmlns:mc="http://schemas.openxmlformats.org/markup-compatibility/2006">
              <mc:Choice xmlns:v="urn:schemas-microsoft-com:vml" Requires="v">
                <p:oleObj spid="_x0000_s31748" name="Документ" r:id="rId4" imgW="5940403" imgH="4705200" progId="Word.Document.12">
                  <p:embed/>
                </p:oleObj>
              </mc:Choice>
              <mc:Fallback>
                <p:oleObj name="Документ" r:id="rId4" imgW="5940403" imgH="4705200" progId="Word.Document.12">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339" y="1074738"/>
                        <a:ext cx="7271022" cy="5756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68958"/>
          </a:xfrm>
        </p:spPr>
        <p:txBody>
          <a:bodyPr>
            <a:normAutofit fontScale="90000"/>
          </a:bodyPr>
          <a:lstStyle/>
          <a:p>
            <a:r>
              <a:rPr lang="ru-RU" sz="2200" b="1" dirty="0" smtClean="0"/>
              <a:t/>
            </a:r>
            <a:br>
              <a:rPr lang="ru-RU" sz="2200" b="1" dirty="0" smtClean="0"/>
            </a:br>
            <a:r>
              <a:rPr lang="ru-RU" sz="2200" b="1" dirty="0"/>
              <a:t/>
            </a:r>
            <a:br>
              <a:rPr lang="ru-RU" sz="2200" b="1" dirty="0"/>
            </a:br>
            <a:r>
              <a:rPr lang="ru-RU" sz="2200" b="1" dirty="0" smtClean="0"/>
              <a:t>2D </a:t>
            </a:r>
            <a:r>
              <a:rPr lang="ru-RU" sz="2200" b="1" dirty="0"/>
              <a:t>алгоритм определения внутренних напряжений в рамках акустического мониторинга слоисто блоковой упругой среды с упругими иерархическими включениями </a:t>
            </a:r>
            <a:r>
              <a:rPr lang="en-US" sz="2200" b="1" dirty="0"/>
              <a:t>L</a:t>
            </a:r>
            <a:r>
              <a:rPr lang="ru-RU" sz="2200" b="1" dirty="0"/>
              <a:t>-го ранга с использованием </a:t>
            </a:r>
            <a:r>
              <a:rPr lang="ru-RU" sz="2200" b="1" dirty="0" smtClean="0"/>
              <a:t>поперечной </a:t>
            </a:r>
            <a:r>
              <a:rPr lang="ru-RU" sz="2200" b="1" dirty="0"/>
              <a:t>волны.</a:t>
            </a:r>
            <a:r>
              <a:rPr lang="ru-RU" dirty="0" smtClean="0"/>
              <a:t/>
            </a:r>
            <a:br>
              <a:rPr lang="ru-RU" dirty="0" smtClean="0"/>
            </a:br>
            <a:endParaRPr lang="ru-RU" dirty="0"/>
          </a:p>
        </p:txBody>
      </p:sp>
      <p:sp>
        <p:nvSpPr>
          <p:cNvPr id="3" name="Прямоугольник 2"/>
          <p:cNvSpPr/>
          <p:nvPr/>
        </p:nvSpPr>
        <p:spPr>
          <a:xfrm>
            <a:off x="0" y="548680"/>
            <a:ext cx="9144000" cy="800219"/>
          </a:xfrm>
          <a:prstGeom prst="rect">
            <a:avLst/>
          </a:prstGeom>
        </p:spPr>
        <p:txBody>
          <a:bodyPr wrap="square">
            <a:spAutoFit/>
          </a:bodyPr>
          <a:lstStyle/>
          <a:p>
            <a:endParaRPr lang="ru-RU" sz="2400" dirty="0" smtClean="0"/>
          </a:p>
          <a:p>
            <a:endParaRPr lang="ru-RU" sz="2200" dirty="0"/>
          </a:p>
        </p:txBody>
      </p:sp>
      <p:graphicFrame>
        <p:nvGraphicFramePr>
          <p:cNvPr id="32771" name="Object 3"/>
          <p:cNvGraphicFramePr>
            <a:graphicFrameLocks noChangeAspect="1"/>
          </p:cNvGraphicFramePr>
          <p:nvPr/>
        </p:nvGraphicFramePr>
        <p:xfrm>
          <a:off x="683568" y="1217612"/>
          <a:ext cx="7776864" cy="5163715"/>
        </p:xfrm>
        <a:graphic>
          <a:graphicData uri="http://schemas.openxmlformats.org/presentationml/2006/ole">
            <mc:AlternateContent xmlns:mc="http://schemas.openxmlformats.org/markup-compatibility/2006">
              <mc:Choice xmlns:v="urn:schemas-microsoft-com:vml" Requires="v">
                <p:oleObj spid="_x0000_s32772" name="Документ" r:id="rId4" imgW="5940403" imgH="4423680" progId="Word.Document.12">
                  <p:embed/>
                </p:oleObj>
              </mc:Choice>
              <mc:Fallback>
                <p:oleObj name="Документ" r:id="rId4" imgW="5940403" imgH="4423680" progId="Word.Document.12">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8" y="1217612"/>
                        <a:ext cx="7776864" cy="5163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868958"/>
          </a:xfrm>
        </p:spPr>
        <p:txBody>
          <a:bodyPr>
            <a:normAutofit/>
          </a:bodyPr>
          <a:lstStyle/>
          <a:p>
            <a:r>
              <a:rPr lang="ru-RU" b="1" dirty="0" smtClean="0"/>
              <a:t>Реферат</a:t>
            </a:r>
            <a:r>
              <a:rPr lang="ru-RU" dirty="0" smtClean="0"/>
              <a:t> </a:t>
            </a:r>
            <a:endParaRPr lang="ru-RU" dirty="0"/>
          </a:p>
        </p:txBody>
      </p:sp>
      <p:sp>
        <p:nvSpPr>
          <p:cNvPr id="3" name="Прямоугольник 2"/>
          <p:cNvSpPr/>
          <p:nvPr/>
        </p:nvSpPr>
        <p:spPr>
          <a:xfrm>
            <a:off x="0" y="1124744"/>
            <a:ext cx="9144000" cy="5509200"/>
          </a:xfrm>
          <a:prstGeom prst="rect">
            <a:avLst/>
          </a:prstGeom>
        </p:spPr>
        <p:txBody>
          <a:bodyPr wrap="square">
            <a:spAutoFit/>
          </a:bodyPr>
          <a:lstStyle/>
          <a:p>
            <a:r>
              <a:rPr lang="ru-RU" sz="2200" dirty="0" smtClean="0"/>
              <a:t>В настоящей работе представлен обзор работ, в которых интенсивно развиваются новые модели механики  сплошных сред, обобщающие классические теории упругости. Эти модели находят применение для описания композитных и статистически  неоднородных сред, новых конструкционных материалов, а также для сложно построенных массивов в шахтных и наземных условиях, а также при изучении явлений, происходящих в мерзлоте под действием процессов оттаивания. Характерным отличием теории сред с иерархической структурой является присутствие в явной или неявной форме масштабных параметров, т.е. явная или скрытая нелокальность теории. В работе основное внимание  уделяется исследованию эффектов нелокальности и внутренних  степеней свободы, отражающихся во внутренних напряжениях, которые не описываются классической теорией упругости и которые могут быть потенциальными предвестниками развития катастрофического процесса в горном массиве.</a:t>
            </a:r>
            <a:br>
              <a:rPr lang="ru-RU" sz="2200" dirty="0" smtClean="0"/>
            </a:br>
            <a:endParaRPr lang="ru-RU" sz="2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68958"/>
          </a:xfrm>
        </p:spPr>
        <p:txBody>
          <a:bodyPr>
            <a:normAutofit fontScale="90000"/>
          </a:bodyPr>
          <a:lstStyle/>
          <a:p>
            <a:r>
              <a:rPr lang="ru-RU" sz="2200" b="1" dirty="0" smtClean="0"/>
              <a:t/>
            </a:r>
            <a:br>
              <a:rPr lang="ru-RU" sz="2200" b="1" dirty="0" smtClean="0"/>
            </a:br>
            <a:r>
              <a:rPr lang="ru-RU" sz="2200" b="1" dirty="0"/>
              <a:t/>
            </a:r>
            <a:br>
              <a:rPr lang="ru-RU" sz="2200" b="1" dirty="0"/>
            </a:br>
            <a:r>
              <a:rPr lang="ru-RU" sz="2200" b="1" dirty="0" smtClean="0"/>
              <a:t>2D </a:t>
            </a:r>
            <a:r>
              <a:rPr lang="ru-RU" sz="2200" b="1" dirty="0"/>
              <a:t>алгоритм определения внутренних напряжений в рамках акустического мониторинга слоисто блоковой упругой среды с упругими иерархическими включениями </a:t>
            </a:r>
            <a:r>
              <a:rPr lang="en-US" sz="2200" b="1" dirty="0"/>
              <a:t>L</a:t>
            </a:r>
            <a:r>
              <a:rPr lang="ru-RU" sz="2200" b="1" dirty="0"/>
              <a:t>-го ранга с использованием </a:t>
            </a:r>
            <a:r>
              <a:rPr lang="ru-RU" sz="2200" b="1" dirty="0" smtClean="0"/>
              <a:t>поперечной </a:t>
            </a:r>
            <a:r>
              <a:rPr lang="ru-RU" sz="2200" b="1" dirty="0"/>
              <a:t>волны.</a:t>
            </a:r>
            <a:r>
              <a:rPr lang="ru-RU" dirty="0" smtClean="0"/>
              <a:t/>
            </a:r>
            <a:br>
              <a:rPr lang="ru-RU" dirty="0" smtClean="0"/>
            </a:br>
            <a:endParaRPr lang="ru-RU" dirty="0"/>
          </a:p>
        </p:txBody>
      </p:sp>
      <p:sp>
        <p:nvSpPr>
          <p:cNvPr id="3" name="Прямоугольник 2"/>
          <p:cNvSpPr/>
          <p:nvPr/>
        </p:nvSpPr>
        <p:spPr>
          <a:xfrm>
            <a:off x="0" y="548680"/>
            <a:ext cx="9144000" cy="800219"/>
          </a:xfrm>
          <a:prstGeom prst="rect">
            <a:avLst/>
          </a:prstGeom>
        </p:spPr>
        <p:txBody>
          <a:bodyPr wrap="square">
            <a:spAutoFit/>
          </a:bodyPr>
          <a:lstStyle/>
          <a:p>
            <a:endParaRPr lang="ru-RU" sz="2400" dirty="0" smtClean="0"/>
          </a:p>
          <a:p>
            <a:endParaRPr lang="ru-RU" sz="2200" dirty="0"/>
          </a:p>
        </p:txBody>
      </p:sp>
      <p:graphicFrame>
        <p:nvGraphicFramePr>
          <p:cNvPr id="33795" name="Object 3"/>
          <p:cNvGraphicFramePr>
            <a:graphicFrameLocks noChangeAspect="1"/>
          </p:cNvGraphicFramePr>
          <p:nvPr/>
        </p:nvGraphicFramePr>
        <p:xfrm>
          <a:off x="1475656" y="1052736"/>
          <a:ext cx="5904656" cy="5616624"/>
        </p:xfrm>
        <a:graphic>
          <a:graphicData uri="http://schemas.openxmlformats.org/presentationml/2006/ole">
            <mc:AlternateContent xmlns:mc="http://schemas.openxmlformats.org/markup-compatibility/2006">
              <mc:Choice xmlns:v="urn:schemas-microsoft-com:vml" Requires="v">
                <p:oleObj spid="_x0000_s33796" name="Документ" r:id="rId4" imgW="5940403" imgH="7777440" progId="Word.Document.12">
                  <p:embed/>
                </p:oleObj>
              </mc:Choice>
              <mc:Fallback>
                <p:oleObj name="Документ" r:id="rId4" imgW="5940403" imgH="7777440" progId="Word.Document.12">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5656" y="1052736"/>
                        <a:ext cx="5904656" cy="561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68958"/>
          </a:xfrm>
        </p:spPr>
        <p:txBody>
          <a:bodyPr>
            <a:normAutofit fontScale="90000"/>
          </a:bodyPr>
          <a:lstStyle/>
          <a:p>
            <a:r>
              <a:rPr lang="ru-RU" sz="2200" b="1" dirty="0" smtClean="0"/>
              <a:t/>
            </a:r>
            <a:br>
              <a:rPr lang="ru-RU" sz="2200" b="1" dirty="0" smtClean="0"/>
            </a:br>
            <a:r>
              <a:rPr lang="ru-RU" sz="4000" b="1" dirty="0" smtClean="0"/>
              <a:t>Заключение</a:t>
            </a:r>
            <a:endParaRPr lang="ru-RU" sz="4000" dirty="0"/>
          </a:p>
        </p:txBody>
      </p:sp>
      <p:sp>
        <p:nvSpPr>
          <p:cNvPr id="3" name="Прямоугольник 2"/>
          <p:cNvSpPr/>
          <p:nvPr/>
        </p:nvSpPr>
        <p:spPr>
          <a:xfrm>
            <a:off x="0" y="548680"/>
            <a:ext cx="9144000" cy="800219"/>
          </a:xfrm>
          <a:prstGeom prst="rect">
            <a:avLst/>
          </a:prstGeom>
        </p:spPr>
        <p:txBody>
          <a:bodyPr wrap="square">
            <a:spAutoFit/>
          </a:bodyPr>
          <a:lstStyle/>
          <a:p>
            <a:endParaRPr lang="ru-RU" sz="2400" dirty="0" smtClean="0"/>
          </a:p>
          <a:p>
            <a:endParaRPr lang="ru-RU" sz="2200" dirty="0"/>
          </a:p>
        </p:txBody>
      </p:sp>
      <p:graphicFrame>
        <p:nvGraphicFramePr>
          <p:cNvPr id="34819" name="Object 3"/>
          <p:cNvGraphicFramePr>
            <a:graphicFrameLocks noChangeAspect="1"/>
          </p:cNvGraphicFramePr>
          <p:nvPr/>
        </p:nvGraphicFramePr>
        <p:xfrm>
          <a:off x="1117600" y="982663"/>
          <a:ext cx="6838776" cy="5712081"/>
        </p:xfrm>
        <a:graphic>
          <a:graphicData uri="http://schemas.openxmlformats.org/presentationml/2006/ole">
            <mc:AlternateContent xmlns:mc="http://schemas.openxmlformats.org/markup-compatibility/2006">
              <mc:Choice xmlns:v="urn:schemas-microsoft-com:vml" Requires="v">
                <p:oleObj spid="_x0000_s34820" name="Документ" r:id="rId4" imgW="5940403" imgH="4962960" progId="Word.Document.12">
                  <p:embed/>
                </p:oleObj>
              </mc:Choice>
              <mc:Fallback>
                <p:oleObj name="Документ" r:id="rId4" imgW="5940403" imgH="4962960" progId="Word.Document.12">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7600" y="982663"/>
                        <a:ext cx="6838776" cy="57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868958"/>
          </a:xfrm>
        </p:spPr>
        <p:txBody>
          <a:bodyPr>
            <a:normAutofit/>
          </a:bodyPr>
          <a:lstStyle/>
          <a:p>
            <a:r>
              <a:rPr lang="ru-RU" dirty="0" smtClean="0"/>
              <a:t>Введение</a:t>
            </a:r>
            <a:endParaRPr lang="ru-RU" dirty="0"/>
          </a:p>
        </p:txBody>
      </p:sp>
      <p:sp>
        <p:nvSpPr>
          <p:cNvPr id="3" name="Прямоугольник 2"/>
          <p:cNvSpPr/>
          <p:nvPr/>
        </p:nvSpPr>
        <p:spPr>
          <a:xfrm>
            <a:off x="0" y="1124744"/>
            <a:ext cx="9144000" cy="6247864"/>
          </a:xfrm>
          <a:prstGeom prst="rect">
            <a:avLst/>
          </a:prstGeom>
        </p:spPr>
        <p:txBody>
          <a:bodyPr wrap="square">
            <a:spAutoFit/>
          </a:bodyPr>
          <a:lstStyle/>
          <a:p>
            <a:r>
              <a:rPr lang="ru-RU" sz="2000" dirty="0"/>
              <a:t>В настоящее время накоплено достаточно наблюдений, свидетельствующих о двух важнейших особенностях современной эволюции геологической среды: - механические перемещения вещества Земли происходят на любых пространственных и временных масштабах; - доступное изучению вещество земной коры образует блочно-иерархическую структуру [1].  </a:t>
            </a:r>
          </a:p>
          <a:p>
            <a:r>
              <a:rPr lang="ru-RU" sz="2000" dirty="0"/>
              <a:t>Важную роль для понимания формирования и развития иерархии структурных уровней деформации в твердых телах играют теоретические и экспериментальные результаты, полученные  на образцах [5]. С их помощью развит подход, использующий представления о диссипативных структурах в неравновесных системах [2], для которых имеют место процессы самоорганизации на каждом из иерархических уровней. </a:t>
            </a:r>
            <a:endParaRPr lang="ru-RU" sz="2000" dirty="0" smtClean="0"/>
          </a:p>
          <a:p>
            <a:r>
              <a:rPr lang="ru-RU" sz="2000" b="1" dirty="0"/>
              <a:t>[1].Гольдин С.В.</a:t>
            </a:r>
            <a:r>
              <a:rPr lang="ru-RU" sz="2000" dirty="0"/>
              <a:t> Деструкция литосферы и физическая мезомеханика. // Физическая мезомеханика. </a:t>
            </a:r>
            <a:r>
              <a:rPr lang="ru-RU" sz="2000" dirty="0" smtClean="0"/>
              <a:t>-</a:t>
            </a:r>
            <a:r>
              <a:rPr lang="ru-RU" sz="2000" dirty="0"/>
              <a:t> 2002. </a:t>
            </a:r>
            <a:r>
              <a:rPr lang="ru-RU" sz="2000" dirty="0" smtClean="0"/>
              <a:t>-</a:t>
            </a:r>
            <a:r>
              <a:rPr lang="ru-RU" sz="2000" dirty="0"/>
              <a:t>Т.5. </a:t>
            </a:r>
            <a:r>
              <a:rPr lang="ru-RU" sz="2000" dirty="0" smtClean="0"/>
              <a:t>-</a:t>
            </a:r>
            <a:r>
              <a:rPr lang="ru-RU" sz="2000" dirty="0"/>
              <a:t> №.5. </a:t>
            </a:r>
            <a:r>
              <a:rPr lang="ru-RU" sz="2000" dirty="0" smtClean="0"/>
              <a:t>-</a:t>
            </a:r>
            <a:r>
              <a:rPr lang="en-US" sz="2000" dirty="0"/>
              <a:t>c</a:t>
            </a:r>
            <a:r>
              <a:rPr lang="ru-RU" sz="2000" dirty="0"/>
              <a:t>.5-22. </a:t>
            </a:r>
            <a:endParaRPr lang="ru-RU" sz="2000" dirty="0" smtClean="0"/>
          </a:p>
          <a:p>
            <a:r>
              <a:rPr lang="ru-RU" sz="2000" b="1" dirty="0"/>
              <a:t>[2].Николис Г., Пригожин И.</a:t>
            </a:r>
            <a:r>
              <a:rPr lang="ru-RU" sz="2000" dirty="0"/>
              <a:t> Самоорганизация в неравновесных </a:t>
            </a:r>
            <a:r>
              <a:rPr lang="ru-RU" sz="2000" dirty="0" err="1"/>
              <a:t>системах.</a:t>
            </a:r>
            <a:r>
              <a:rPr lang="ru-RU" sz="2000" dirty="0" err="1" smtClean="0"/>
              <a:t>-</a:t>
            </a:r>
            <a:r>
              <a:rPr lang="ru-RU" sz="2000" dirty="0" err="1"/>
              <a:t>М</a:t>
            </a:r>
            <a:r>
              <a:rPr lang="ru-RU" sz="2000" dirty="0"/>
              <a:t>.: Мир.</a:t>
            </a:r>
            <a:r>
              <a:rPr lang="ru-RU" sz="2000" dirty="0" smtClean="0"/>
              <a:t> -</a:t>
            </a:r>
            <a:r>
              <a:rPr lang="ru-RU" sz="2000" dirty="0"/>
              <a:t> 1979. с.300</a:t>
            </a:r>
            <a:r>
              <a:rPr lang="ru-RU" sz="2000" dirty="0" smtClean="0"/>
              <a:t>.</a:t>
            </a:r>
          </a:p>
          <a:p>
            <a:r>
              <a:rPr lang="ru-RU" sz="2000" b="1" dirty="0"/>
              <a:t>[5].Панин В.Е., Лихачев В.А., Гриняев Ю.В.</a:t>
            </a:r>
            <a:r>
              <a:rPr lang="ru-RU" sz="2000" dirty="0"/>
              <a:t> Структурные уровни деформации твердых тел.</a:t>
            </a:r>
            <a:r>
              <a:rPr lang="ru-RU" sz="2000" dirty="0" smtClean="0"/>
              <a:t> –</a:t>
            </a:r>
            <a:r>
              <a:rPr lang="ru-RU" sz="2000" dirty="0"/>
              <a:t> Новосибирск.: СО АН СССР Наука.</a:t>
            </a:r>
            <a:r>
              <a:rPr lang="ru-RU" sz="2000" dirty="0" smtClean="0"/>
              <a:t> -</a:t>
            </a:r>
            <a:r>
              <a:rPr lang="ru-RU" sz="2000" dirty="0"/>
              <a:t> 1985. с.226.</a:t>
            </a:r>
            <a:endParaRPr lang="ru-RU" sz="2000" dirty="0" smtClean="0"/>
          </a:p>
          <a:p>
            <a:endParaRPr lang="ru-RU" sz="2000" dirty="0" smtClean="0"/>
          </a:p>
          <a:p>
            <a:endParaRPr lang="ru-RU" sz="2000" dirty="0" smtClean="0"/>
          </a:p>
          <a:p>
            <a:endParaRPr lang="ru-RU"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868958"/>
          </a:xfrm>
        </p:spPr>
        <p:txBody>
          <a:bodyPr>
            <a:normAutofit/>
          </a:bodyPr>
          <a:lstStyle/>
          <a:p>
            <a:r>
              <a:rPr lang="ru-RU" dirty="0" smtClean="0"/>
              <a:t>Введение</a:t>
            </a:r>
            <a:endParaRPr lang="ru-RU" dirty="0"/>
          </a:p>
        </p:txBody>
      </p:sp>
      <p:sp>
        <p:nvSpPr>
          <p:cNvPr id="3" name="Прямоугольник 2"/>
          <p:cNvSpPr/>
          <p:nvPr/>
        </p:nvSpPr>
        <p:spPr>
          <a:xfrm>
            <a:off x="0" y="1124744"/>
            <a:ext cx="9144000" cy="5016758"/>
          </a:xfrm>
          <a:prstGeom prst="rect">
            <a:avLst/>
          </a:prstGeom>
        </p:spPr>
        <p:txBody>
          <a:bodyPr wrap="square">
            <a:spAutoFit/>
          </a:bodyPr>
          <a:lstStyle/>
          <a:p>
            <a:r>
              <a:rPr lang="ru-RU" sz="2000" dirty="0" smtClean="0"/>
              <a:t>Как показано в [3], самоорганизация возникает при наличии иерархической структуры. Этот подход может быть применен к изучению таких природно-техногенных систем, как массивы горных пород, находящихся в процессе отработки. Для их описания применима модель открытой динамической системы [4]. Анализ проявлений процессов самоорганизации может дать представление об устойчивости системы и способствовать разработке критериев устойчивости состояния массива в целом относительно динамических явлений заданного энергетического класса. Это перекликается с постановкой, высказанной в работе [1], заключающейся в гипотезе о делимости масштабов среды. Тогда как разрушение меньших масштабов укладывается в концепцию нестационарного случайного процесса, для которого предсказание индивидуальных событий не возможно. </a:t>
            </a:r>
          </a:p>
          <a:p>
            <a:r>
              <a:rPr lang="ru-RU" sz="2000" b="1" dirty="0" smtClean="0"/>
              <a:t>[1].Гольдин С.В.</a:t>
            </a:r>
            <a:r>
              <a:rPr lang="ru-RU" sz="2000" dirty="0" smtClean="0"/>
              <a:t> Деструкция литосферы и физическая мезомеханика. // Физическая мезомеханика. - 2002. -Т.5. - №.5. -</a:t>
            </a:r>
            <a:r>
              <a:rPr lang="en-US" sz="2000" dirty="0" smtClean="0"/>
              <a:t>c</a:t>
            </a:r>
            <a:r>
              <a:rPr lang="ru-RU" sz="2000" dirty="0" smtClean="0"/>
              <a:t>.5-22. </a:t>
            </a:r>
          </a:p>
          <a:p>
            <a:r>
              <a:rPr lang="ru-RU" sz="2000" b="1" dirty="0"/>
              <a:t>[3].Николис Г.</a:t>
            </a:r>
            <a:r>
              <a:rPr lang="ru-RU" sz="2000" dirty="0"/>
              <a:t> Динамика иерархических систем.</a:t>
            </a:r>
            <a:r>
              <a:rPr lang="ru-RU" sz="2000" dirty="0" smtClean="0"/>
              <a:t> -</a:t>
            </a:r>
            <a:r>
              <a:rPr lang="ru-RU" sz="2000" dirty="0"/>
              <a:t> М.: Мир .</a:t>
            </a:r>
            <a:r>
              <a:rPr lang="ru-RU" sz="2000" dirty="0" smtClean="0"/>
              <a:t> -</a:t>
            </a:r>
            <a:r>
              <a:rPr lang="ru-RU" sz="2000" dirty="0"/>
              <a:t> 1989.с.486.</a:t>
            </a:r>
            <a:endParaRPr lang="ru-RU" sz="2000" dirty="0" smtClean="0"/>
          </a:p>
          <a:p>
            <a:r>
              <a:rPr lang="ru-RU" sz="2000" b="1" dirty="0"/>
              <a:t>[4].Николис Г., Пригожин И.</a:t>
            </a:r>
            <a:r>
              <a:rPr lang="ru-RU" sz="2000" dirty="0"/>
              <a:t> Познание сложного. -М.: Мир . - </a:t>
            </a:r>
            <a:r>
              <a:rPr lang="ru-RU" sz="2000" dirty="0" smtClean="0"/>
              <a:t>1990.с.344</a:t>
            </a:r>
            <a:endParaRPr lang="ru-RU"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868958"/>
          </a:xfrm>
        </p:spPr>
        <p:txBody>
          <a:bodyPr>
            <a:normAutofit/>
          </a:bodyPr>
          <a:lstStyle/>
          <a:p>
            <a:r>
              <a:rPr lang="ru-RU" dirty="0" smtClean="0"/>
              <a:t>Введение</a:t>
            </a:r>
            <a:endParaRPr lang="ru-RU" dirty="0"/>
          </a:p>
        </p:txBody>
      </p:sp>
      <p:sp>
        <p:nvSpPr>
          <p:cNvPr id="3" name="Прямоугольник 2"/>
          <p:cNvSpPr/>
          <p:nvPr/>
        </p:nvSpPr>
        <p:spPr>
          <a:xfrm>
            <a:off x="0" y="1124744"/>
            <a:ext cx="9144000" cy="6555641"/>
          </a:xfrm>
          <a:prstGeom prst="rect">
            <a:avLst/>
          </a:prstGeom>
        </p:spPr>
        <p:txBody>
          <a:bodyPr wrap="square">
            <a:spAutoFit/>
          </a:bodyPr>
          <a:lstStyle/>
          <a:p>
            <a:r>
              <a:rPr lang="ru-RU" dirty="0"/>
              <a:t>В работах [8,14]  с использованием 3</a:t>
            </a:r>
            <a:r>
              <a:rPr lang="en-US" dirty="0"/>
              <a:t>D</a:t>
            </a:r>
            <a:r>
              <a:rPr lang="ru-RU" dirty="0"/>
              <a:t> электромагнитного индукционного пространственно-временного мониторинга [9,21] удалось показать, что модель иерархичной дискретной среды применима для описания строения массива горных пород различного вещественного состава. В рамках конкретной модификации метода удалось проследить два иерархических уровня. Зоны дезинтеграции [22,23] в околовыработочном пространстве расположены несимметрично в почве и кровле, что может быть свидетельством  неравновесного состояния системы. Эти зоны располагаются дискретно, т.е. имеются интервалы их полного отсутствия в околовыработочном пространстве. Максимальные изменения в массиве, находящемся под техногенным влиянием, проявляются именно в изменении со временем морфологии пространственного положения этих зон</a:t>
            </a:r>
            <a:r>
              <a:rPr lang="ru-RU" dirty="0" smtClean="0"/>
              <a:t>.</a:t>
            </a:r>
          </a:p>
          <a:p>
            <a:r>
              <a:rPr lang="ru-RU" b="1" dirty="0"/>
              <a:t>[8].Хачай О.А.</a:t>
            </a:r>
            <a:r>
              <a:rPr lang="ru-RU" dirty="0"/>
              <a:t> К вопросу об изучении строения и состояния геологической гетерогенной нестационарной среды в рамках дискретной иерархической модели // Российский геофизический журнал. -2004. –№.33-34. -</a:t>
            </a:r>
            <a:r>
              <a:rPr lang="en-US" dirty="0"/>
              <a:t>c</a:t>
            </a:r>
            <a:r>
              <a:rPr lang="ru-RU" dirty="0"/>
              <a:t>.32-37.</a:t>
            </a:r>
          </a:p>
          <a:p>
            <a:r>
              <a:rPr lang="ru-RU" b="1" dirty="0"/>
              <a:t>[9].Хачай О.А.</a:t>
            </a:r>
            <a:r>
              <a:rPr lang="ru-RU" dirty="0"/>
              <a:t> Исследование развития неустойчивости в массиве горных пород с использованием метода активного электромагнитного мониторинга. //Физика Земли. -2007. –№.4, - с.65-70.</a:t>
            </a:r>
            <a:r>
              <a:rPr lang="ru-RU" b="1" dirty="0"/>
              <a:t>   </a:t>
            </a:r>
            <a:endParaRPr lang="ru-RU" b="1" dirty="0" smtClean="0"/>
          </a:p>
          <a:p>
            <a:r>
              <a:rPr lang="ru-RU" b="1" dirty="0"/>
              <a:t>[14].Хачай О.А., Новгородова Е.Н., Хачай О.Ю.</a:t>
            </a:r>
            <a:r>
              <a:rPr lang="ru-RU" dirty="0"/>
              <a:t> Новая методика обнаружения зон дезинтеграции в околовыработочном пространстве массивов горных пород. // Горный Информационно-аналитический бюллетень.-2003.- №.11.- с.26-29.</a:t>
            </a:r>
          </a:p>
          <a:p>
            <a:endParaRPr lang="ru-RU" dirty="0"/>
          </a:p>
          <a:p>
            <a:endParaRPr lang="ru-RU" sz="2000" dirty="0"/>
          </a:p>
          <a:p>
            <a:endParaRPr lang="ru-RU"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868958"/>
          </a:xfrm>
        </p:spPr>
        <p:txBody>
          <a:bodyPr>
            <a:normAutofit/>
          </a:bodyPr>
          <a:lstStyle/>
          <a:p>
            <a:r>
              <a:rPr lang="ru-RU" dirty="0" smtClean="0"/>
              <a:t>Введение</a:t>
            </a:r>
            <a:endParaRPr lang="ru-RU" dirty="0"/>
          </a:p>
        </p:txBody>
      </p:sp>
      <p:sp>
        <p:nvSpPr>
          <p:cNvPr id="3" name="Прямоугольник 2"/>
          <p:cNvSpPr/>
          <p:nvPr/>
        </p:nvSpPr>
        <p:spPr>
          <a:xfrm>
            <a:off x="0" y="1124744"/>
            <a:ext cx="9144000" cy="6894195"/>
          </a:xfrm>
          <a:prstGeom prst="rect">
            <a:avLst/>
          </a:prstGeom>
        </p:spPr>
        <p:txBody>
          <a:bodyPr wrap="square">
            <a:spAutoFit/>
          </a:bodyPr>
          <a:lstStyle/>
          <a:p>
            <a:r>
              <a:rPr lang="ru-RU" dirty="0"/>
              <a:t>Однако в последние десятилетия стало очевидным, что деформируемое твердое тело представляет собой многоуровневую иерархически организованную систему, которая должна описываться в рамках нелинейной механики и неравновесной термодинамики [27]. Рассмотрены фундаментальные проблемы, возникающие при применении второго закона термодинамики к анализу систем на макроскопическом и микроскопическом уровнях. Показано, что </a:t>
            </a:r>
            <a:r>
              <a:rPr lang="ru-RU" dirty="0" err="1"/>
              <a:t>неравновесность</a:t>
            </a:r>
            <a:r>
              <a:rPr lang="ru-RU" dirty="0"/>
              <a:t> состояния системы может стать причиной возникновения в ней порядка и что необратимые процессы могут приводить к возникновению нового типа динамических состояний материи, названных «диссипативными структурами».[25</a:t>
            </a:r>
            <a:r>
              <a:rPr lang="ru-RU" dirty="0" smtClean="0"/>
              <a:t>].</a:t>
            </a:r>
          </a:p>
          <a:p>
            <a:r>
              <a:rPr lang="ru-RU" dirty="0"/>
              <a:t>Работа </a:t>
            </a:r>
            <a:r>
              <a:rPr lang="ru-RU" dirty="0" err="1"/>
              <a:t>Кунина</a:t>
            </a:r>
            <a:r>
              <a:rPr lang="ru-RU" dirty="0"/>
              <a:t> [26] посвящена сравнительно узкому вопросу: исследованию моделей упругих сред с микроструктурой. Исторически одной из первых моделей упругой среды,  которая не может быть описана в рамках классической теории  упругости, является континуум </a:t>
            </a:r>
            <a:r>
              <a:rPr lang="ru-RU" dirty="0" err="1"/>
              <a:t>Коссера</a:t>
            </a:r>
            <a:r>
              <a:rPr lang="ru-RU" dirty="0"/>
              <a:t> (1909). </a:t>
            </a:r>
            <a:endParaRPr lang="ru-RU" dirty="0" smtClean="0"/>
          </a:p>
          <a:p>
            <a:r>
              <a:rPr lang="ru-RU" dirty="0"/>
              <a:t> </a:t>
            </a:r>
            <a:r>
              <a:rPr lang="ru-RU" sz="1600" b="1" dirty="0"/>
              <a:t>[25]. Пригожин И. </a:t>
            </a:r>
            <a:r>
              <a:rPr lang="ru-RU" sz="1600" dirty="0"/>
              <a:t>Введение в термодинамику необратимых процессов. Время, структура и флуктуации. Нобелевская лекция по химии 1977 г. </a:t>
            </a:r>
            <a:r>
              <a:rPr lang="ru-RU" sz="1600" dirty="0" err="1"/>
              <a:t>М.:Научно-издательский</a:t>
            </a:r>
            <a:r>
              <a:rPr lang="ru-RU" sz="1600" dirty="0"/>
              <a:t> центр «Регулярная и хаотическая динамика», 2001. – с.123-155</a:t>
            </a:r>
            <a:r>
              <a:rPr lang="ru-RU" sz="1600" dirty="0" smtClean="0"/>
              <a:t>.</a:t>
            </a:r>
          </a:p>
          <a:p>
            <a:r>
              <a:rPr lang="ru-RU" sz="1600" b="1" dirty="0" smtClean="0"/>
              <a:t> [26]. </a:t>
            </a:r>
            <a:r>
              <a:rPr lang="ru-RU" sz="1600" b="1" dirty="0" err="1" smtClean="0"/>
              <a:t>Кунин</a:t>
            </a:r>
            <a:r>
              <a:rPr lang="ru-RU" sz="1600" b="1" dirty="0" smtClean="0"/>
              <a:t> И. А</a:t>
            </a:r>
            <a:r>
              <a:rPr lang="ru-RU" sz="1600" dirty="0" smtClean="0"/>
              <a:t>. Теория упругих сред с микроструктурой, нелокальная теория </a:t>
            </a:r>
            <a:r>
              <a:rPr lang="ru-RU" sz="1600" dirty="0" err="1" smtClean="0"/>
              <a:t>упругости.М</a:t>
            </a:r>
            <a:r>
              <a:rPr lang="ru-RU" sz="1600" dirty="0" smtClean="0"/>
              <a:t>. Главная редакция физико-математической литературы изд-ва «Наука», М., 1975. – 416с.</a:t>
            </a:r>
          </a:p>
          <a:p>
            <a:r>
              <a:rPr lang="ru-RU" sz="1600" dirty="0" smtClean="0"/>
              <a:t> </a:t>
            </a:r>
            <a:r>
              <a:rPr lang="ru-RU" sz="1600" b="1" dirty="0"/>
              <a:t>[27]. Панин В.Е., Егорушкин В.Е., Панин А.В.</a:t>
            </a:r>
            <a:r>
              <a:rPr lang="ru-RU" sz="1600" dirty="0"/>
              <a:t> Нелинейные волновые процессы в деформируемом твердом теле как многоуровневой иерархически организованной системе. УФН, 2012,т.182,№12, </a:t>
            </a:r>
            <a:r>
              <a:rPr lang="en-US" sz="1600" dirty="0"/>
              <a:t>c</a:t>
            </a:r>
            <a:r>
              <a:rPr lang="ru-RU" sz="1600" dirty="0"/>
              <a:t>.1351-1357. </a:t>
            </a:r>
            <a:r>
              <a:rPr lang="en-US" sz="1600" dirty="0"/>
              <a:t>DOI</a:t>
            </a:r>
            <a:r>
              <a:rPr lang="ru-RU" sz="1600" dirty="0"/>
              <a:t>: 10.336//</a:t>
            </a:r>
            <a:r>
              <a:rPr lang="en-US" sz="1600" dirty="0" err="1"/>
              <a:t>UFNr</a:t>
            </a:r>
            <a:r>
              <a:rPr lang="ru-RU" sz="1600" dirty="0"/>
              <a:t>.0182/201212</a:t>
            </a:r>
            <a:r>
              <a:rPr lang="en-US" sz="1600" dirty="0"/>
              <a:t>i</a:t>
            </a:r>
            <a:r>
              <a:rPr lang="ru-RU" sz="1600" dirty="0"/>
              <a:t>.1351.</a:t>
            </a:r>
            <a:endParaRPr lang="ru-RU" sz="1600" dirty="0" smtClean="0"/>
          </a:p>
          <a:p>
            <a:endParaRPr lang="ru-RU" dirty="0" smtClean="0"/>
          </a:p>
          <a:p>
            <a:endParaRPr lang="ru-RU" dirty="0"/>
          </a:p>
          <a:p>
            <a:endParaRPr lang="ru-RU" sz="2000" dirty="0"/>
          </a:p>
          <a:p>
            <a:endParaRPr lang="ru-RU"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868958"/>
          </a:xfrm>
        </p:spPr>
        <p:txBody>
          <a:bodyPr>
            <a:normAutofit/>
          </a:bodyPr>
          <a:lstStyle/>
          <a:p>
            <a:r>
              <a:rPr lang="ru-RU" dirty="0" smtClean="0"/>
              <a:t>Введение</a:t>
            </a:r>
            <a:endParaRPr lang="ru-RU" dirty="0"/>
          </a:p>
        </p:txBody>
      </p:sp>
      <p:sp>
        <p:nvSpPr>
          <p:cNvPr id="3" name="Прямоугольник 2"/>
          <p:cNvSpPr/>
          <p:nvPr/>
        </p:nvSpPr>
        <p:spPr>
          <a:xfrm>
            <a:off x="0" y="1124744"/>
            <a:ext cx="9144000" cy="6555641"/>
          </a:xfrm>
          <a:prstGeom prst="rect">
            <a:avLst/>
          </a:prstGeom>
        </p:spPr>
        <p:txBody>
          <a:bodyPr wrap="square">
            <a:spAutoFit/>
          </a:bodyPr>
          <a:lstStyle/>
          <a:p>
            <a:r>
              <a:rPr lang="ru-RU" dirty="0" smtClean="0"/>
              <a:t>Однако долгое время </a:t>
            </a:r>
            <a:r>
              <a:rPr lang="ru-RU" dirty="0" err="1" smtClean="0"/>
              <a:t>мемуар</a:t>
            </a:r>
            <a:r>
              <a:rPr lang="ru-RU" dirty="0" smtClean="0"/>
              <a:t> Е. и Ф. </a:t>
            </a:r>
            <a:r>
              <a:rPr lang="ru-RU" dirty="0" err="1" smtClean="0"/>
              <a:t>Коссера</a:t>
            </a:r>
            <a:r>
              <a:rPr lang="ru-RU" dirty="0" smtClean="0"/>
              <a:t> оставался незамеченным, и лишь  начиная примерно с 1958—60 гг. стали усиленно развиваться  обобщенные модели континуума </a:t>
            </a:r>
            <a:r>
              <a:rPr lang="ru-RU" dirty="0" err="1" smtClean="0"/>
              <a:t>Коссера</a:t>
            </a:r>
            <a:r>
              <a:rPr lang="ru-RU" dirty="0" smtClean="0"/>
              <a:t>: теория ориентированных сред, несимметричная, моментная, </a:t>
            </a:r>
            <a:r>
              <a:rPr lang="ru-RU" dirty="0" err="1" smtClean="0"/>
              <a:t>мультиполярная</a:t>
            </a:r>
            <a:r>
              <a:rPr lang="ru-RU" dirty="0" smtClean="0"/>
              <a:t>, </a:t>
            </a:r>
            <a:r>
              <a:rPr lang="ru-RU" dirty="0" err="1" smtClean="0"/>
              <a:t>микроморфная</a:t>
            </a:r>
            <a:r>
              <a:rPr lang="ru-RU" dirty="0" smtClean="0"/>
              <a:t> и т. п. теории упругости (для краткости мы будем называть их моментными теориями). К  настоящему времени опубликовано несколько сот работ, посвященных этой тематике, и их число продолжает быстро возрастать.</a:t>
            </a:r>
          </a:p>
          <a:p>
            <a:r>
              <a:rPr lang="ru-RU" b="1" dirty="0" smtClean="0"/>
              <a:t>[</a:t>
            </a:r>
            <a:r>
              <a:rPr lang="ru-RU" b="1" dirty="0"/>
              <a:t>21].Хачай О.А., Влох Н.П., Новгородова Е.Н., Хачай А.Ю., Худяков С.В.</a:t>
            </a:r>
            <a:r>
              <a:rPr lang="ru-RU" dirty="0"/>
              <a:t> Трехмерный электромагнитный мониторинг состояния массива горных пород. // Физика Земли.- 2001.-№.2.- с. 85-92.</a:t>
            </a:r>
          </a:p>
          <a:p>
            <a:r>
              <a:rPr lang="ru-RU" b="1" dirty="0"/>
              <a:t>[22].Шемякин Е.И., Фисенко Г.Л., Курленя М.В., Опарин В.Н. и др.</a:t>
            </a:r>
            <a:r>
              <a:rPr lang="ru-RU" dirty="0"/>
              <a:t> Эффект зональной дезинтеграции горных пород вокруг подземных выработок.//ДАН СССР.- 1986.- Т. 289.-№.5.- </a:t>
            </a:r>
            <a:r>
              <a:rPr lang="en-US" dirty="0"/>
              <a:t>c</a:t>
            </a:r>
            <a:r>
              <a:rPr lang="ru-RU" dirty="0"/>
              <a:t>.1088-1094.</a:t>
            </a:r>
          </a:p>
          <a:p>
            <a:r>
              <a:rPr lang="ru-RU" b="1" dirty="0"/>
              <a:t>[23].Шемякин Е.И., Курленя М.В., Опарин В.Н. и др.</a:t>
            </a:r>
            <a:r>
              <a:rPr lang="ru-RU" dirty="0"/>
              <a:t> Открытие №400. Явление зональной дезинтеграции горных пород вокруг подземных выработок.// Бюллетень изобретений.-1992.-№.1</a:t>
            </a:r>
            <a:r>
              <a:rPr lang="ru-RU" dirty="0" smtClean="0"/>
              <a:t>.</a:t>
            </a:r>
          </a:p>
          <a:p>
            <a:r>
              <a:rPr lang="ru-RU" b="1" dirty="0"/>
              <a:t>[24]. Панин В. Е., Лихачев В. А., Гриняев Ю. В. </a:t>
            </a:r>
            <a:r>
              <a:rPr lang="ru-RU" dirty="0"/>
              <a:t>Структурные уровни деформации твердых тел. Новосибирск: Наука, 1985. –254с. </a:t>
            </a:r>
            <a:endParaRPr lang="ru-RU" dirty="0" smtClean="0"/>
          </a:p>
          <a:p>
            <a:r>
              <a:rPr lang="ru-RU" b="1" dirty="0"/>
              <a:t> </a:t>
            </a:r>
            <a:r>
              <a:rPr lang="ru-RU" b="1" dirty="0" smtClean="0"/>
              <a:t>[</a:t>
            </a:r>
            <a:r>
              <a:rPr lang="ru-RU" b="1" dirty="0"/>
              <a:t>26]. </a:t>
            </a:r>
            <a:r>
              <a:rPr lang="ru-RU" b="1" dirty="0" err="1"/>
              <a:t>Кунин</a:t>
            </a:r>
            <a:r>
              <a:rPr lang="ru-RU" b="1" dirty="0"/>
              <a:t> И. А</a:t>
            </a:r>
            <a:r>
              <a:rPr lang="ru-RU" dirty="0"/>
              <a:t>. Теория упругих сред с микроструктурой, нелокальная теория </a:t>
            </a:r>
            <a:r>
              <a:rPr lang="ru-RU" dirty="0" err="1"/>
              <a:t>упругости.М</a:t>
            </a:r>
            <a:r>
              <a:rPr lang="ru-RU" dirty="0"/>
              <a:t>. Главная редакция физико-математической литературы изд-ва «Наука», М., 1975. – 416с.</a:t>
            </a:r>
            <a:endParaRPr lang="ru-RU" dirty="0" smtClean="0"/>
          </a:p>
          <a:p>
            <a:endParaRPr lang="ru-RU" dirty="0"/>
          </a:p>
          <a:p>
            <a:endParaRPr lang="ru-RU" sz="2000" dirty="0"/>
          </a:p>
          <a:p>
            <a:endParaRPr lang="ru-RU"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868958"/>
          </a:xfrm>
        </p:spPr>
        <p:txBody>
          <a:bodyPr>
            <a:normAutofit/>
          </a:bodyPr>
          <a:lstStyle/>
          <a:p>
            <a:r>
              <a:rPr lang="ru-RU" dirty="0" smtClean="0"/>
              <a:t>Введение</a:t>
            </a:r>
            <a:endParaRPr lang="ru-RU" dirty="0"/>
          </a:p>
        </p:txBody>
      </p:sp>
      <p:sp>
        <p:nvSpPr>
          <p:cNvPr id="3" name="Прямоугольник 2"/>
          <p:cNvSpPr/>
          <p:nvPr/>
        </p:nvSpPr>
        <p:spPr>
          <a:xfrm>
            <a:off x="0" y="1124744"/>
            <a:ext cx="9144000" cy="6555641"/>
          </a:xfrm>
          <a:prstGeom prst="rect">
            <a:avLst/>
          </a:prstGeom>
        </p:spPr>
        <p:txBody>
          <a:bodyPr wrap="square">
            <a:spAutoFit/>
          </a:bodyPr>
          <a:lstStyle/>
          <a:p>
            <a:r>
              <a:rPr lang="ru-RU" dirty="0"/>
              <a:t>Попытаемся весьма схематично классифицировать  различные нелокальные теории упругих сред. Характеристической чертой всех таких теорий является их явная или неявная нелокальность. Последняя, в свою очередь, проявляется в том, что теории содержатся параметры, имеющие размерность длины. Эти масштабные параметры могут иметь различный физический смысл: например, расстояние между частицами в дискретных структурах, размер зерна или ячейки, характерный радиус корреляции или сил </a:t>
            </a:r>
            <a:r>
              <a:rPr lang="ru-RU" dirty="0" err="1"/>
              <a:t>дальнодействия</a:t>
            </a:r>
            <a:r>
              <a:rPr lang="ru-RU" dirty="0"/>
              <a:t> и т.д. Но всегда будем предполагать, что масштабные параметры малы по сравнению с характерным размером тела. Следует различать случаи сильной и слабой нелокальности. Если «разрешающая способность» модели имеет порядок  масштабного параметра, т.е. в рамках соответствующей теории  физически допустимо рассмотрение длин волн, соизмеримых с  масштабным параметром, то мы будем называть теорию  нелокальной, или сильно нелокальной (при желании это подчеркнуть), В таких моделях можно рассматривать элементы среды порядка масштабного параметра, но, как правило, расстояния, много меньшие масштабного параметра, не имеют физического смысла. В нелокальных моделях скорость распространения волн зависит от их длины, поэтому часто употребляется также термин «среда с пространственной дисперсией». Подчеркнем, что нелокальность или пространственная  дисперсия могут иметь различное происхождение. Они могут быть обусловлены микроструктурой среды (в частности,  дискретностью микромодели) или приближенным учетом таких параметров, как толщина стержня или пластины. </a:t>
            </a:r>
            <a:endParaRPr lang="ru-RU" dirty="0" smtClean="0"/>
          </a:p>
          <a:p>
            <a:endParaRPr lang="ru-RU" dirty="0"/>
          </a:p>
          <a:p>
            <a:endParaRPr lang="ru-RU" sz="2000" dirty="0"/>
          </a:p>
          <a:p>
            <a:endParaRPr lang="ru-RU"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868958"/>
          </a:xfrm>
        </p:spPr>
        <p:txBody>
          <a:bodyPr>
            <a:normAutofit/>
          </a:bodyPr>
          <a:lstStyle/>
          <a:p>
            <a:r>
              <a:rPr lang="ru-RU" dirty="0" smtClean="0"/>
              <a:t>Введение</a:t>
            </a:r>
            <a:endParaRPr lang="ru-RU" dirty="0"/>
          </a:p>
        </p:txBody>
      </p:sp>
      <p:sp>
        <p:nvSpPr>
          <p:cNvPr id="3" name="Прямоугольник 2"/>
          <p:cNvSpPr/>
          <p:nvPr/>
        </p:nvSpPr>
        <p:spPr>
          <a:xfrm>
            <a:off x="0" y="1124744"/>
            <a:ext cx="9144000" cy="4862870"/>
          </a:xfrm>
          <a:prstGeom prst="rect">
            <a:avLst/>
          </a:prstGeom>
        </p:spPr>
        <p:txBody>
          <a:bodyPr wrap="square">
            <a:spAutoFit/>
          </a:bodyPr>
          <a:lstStyle/>
          <a:p>
            <a:r>
              <a:rPr lang="ru-RU" dirty="0"/>
              <a:t>Соответственно  можно говорить о физической или геометрической природе  нелокальности. О структуре исходной  микромодели «знают» только эффективные упругие модули, но  извлечь из них эту информацию, конечно, невозможно. Отсюда следует, что явный учет эффектов микроструктуры и, в  частности, внутренних степеней свободы возможен лишь при  одновременном учете нелокальности, т.е. последовательная теория упругих сред с микроструктурой обязательно должна быть  нелокальной [27].</a:t>
            </a:r>
            <a:endParaRPr lang="ru-RU" dirty="0" smtClean="0"/>
          </a:p>
          <a:p>
            <a:r>
              <a:rPr lang="ru-RU" dirty="0"/>
              <a:t>В последние годы большое внимание уделяется исследованию пространственного напряженно-деформированного состояния горного массива. Эти исследования ведутся как с целью практического освоения больших глубин с помощью глубоких шахт. Так и  с целью изучения напряжений в земной коре. Основное внимание уделяется экспериментальным методам наблюдения за деформациями и перемещениями в горном массиве в окрестности выработок и оценкам напряжений. Развитие инструментальных методов требует основательного проникновения физических представлений в горные науки.  Обнаруженный эффект зональной дезинтеграции горных пород в окрестности подземных выработок на больших глубинах есть одно из естественных состояний горного массива, находящегося под действием гравитационных и тектонических сил [22]. </a:t>
            </a:r>
            <a:endParaRPr lang="ru-RU" sz="2000" dirty="0"/>
          </a:p>
          <a:p>
            <a:endParaRPr lang="ru-RU" sz="22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1247</TotalTime>
  <Words>1855</Words>
  <Application>Microsoft Office PowerPoint</Application>
  <PresentationFormat>Экран (4:3)</PresentationFormat>
  <Paragraphs>63</Paragraphs>
  <Slides>21</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21</vt:i4>
      </vt:variant>
    </vt:vector>
  </HeadingPairs>
  <TitlesOfParts>
    <vt:vector size="23" baseType="lpstr">
      <vt:lpstr>Тема Office</vt:lpstr>
      <vt:lpstr>Документ</vt:lpstr>
      <vt:lpstr>Контроль за триггерными эффектами с помощью мониторинга внутренних напряжений горных массивов в рамках  упругих слоисто блоковых моделей с включениями иерархического строения L-го ранга</vt:lpstr>
      <vt:lpstr>Реферат </vt:lpstr>
      <vt:lpstr>Введение</vt:lpstr>
      <vt:lpstr>Введение</vt:lpstr>
      <vt:lpstr>Введение</vt:lpstr>
      <vt:lpstr>Введение</vt:lpstr>
      <vt:lpstr>Введение</vt:lpstr>
      <vt:lpstr>Введение</vt:lpstr>
      <vt:lpstr>Введение</vt:lpstr>
      <vt:lpstr>Введение</vt:lpstr>
      <vt:lpstr>  2D алгоритм определения внутренних напряжений в рамках акустического мониторинга слоисто блоковой упругой среды с упругими иерархическими включениями L-го ранга с использованием продольной волны. </vt:lpstr>
      <vt:lpstr>  2D алгоритм определения внутренних напряжений в рамках акустического мониторинга слоисто блоковой упругой среды с упругими иерархическими включениями L-го ранга с использованием продольной волны. </vt:lpstr>
      <vt:lpstr>  2D алгоритм определения внутренних напряжений в рамках акустического мониторинга слоисто блоковой упругой среды с упругими иерархическими включениями L-го ранга с использованием продольной волны. </vt:lpstr>
      <vt:lpstr>  2D алгоритм определения внутренних напряжений в рамках акустического мониторинга слоисто блоковой упругой среды с упругими иерархическими включениями L-го ранга с использованием продольной волны. </vt:lpstr>
      <vt:lpstr>  2D алгоритм определения внутренних напряжений в рамках акустического мониторинга слоисто блоковой упругой среды с упругими иерархическими включениями L-го ранга с использованием продольной волны. </vt:lpstr>
      <vt:lpstr>  2D алгоритм определения внутренних напряжений в рамках акустического мониторинга слоисто блоковой упругой среды с упругими иерархическими включениями L-го ранга с использованием продольной волны. </vt:lpstr>
      <vt:lpstr>  2D алгоритм определения внутренних напряжений в рамках акустического мониторинга слоисто блоковой упругой среды с упругими иерархическими включениями L-го ранга с использованием поперечной волны. </vt:lpstr>
      <vt:lpstr>  2D алгоритм определения внутренних напряжений в рамках акустического мониторинга слоисто блоковой упругой среды с упругими иерархическими включениями L-го ранга с использованием поперечной волны. </vt:lpstr>
      <vt:lpstr>  2D алгоритм определения внутренних напряжений в рамках акустического мониторинга слоисто блоковой упругой среды с упругими иерархическими включениями L-го ранга с использованием поперечной волны. </vt:lpstr>
      <vt:lpstr>  2D алгоритм определения внутренних напряжений в рамках акустического мониторинга слоисто блоковой упругой среды с упругими иерархическими включениями L-го ранга с использованием поперечной волны. </vt:lpstr>
      <vt:lpstr> Заключение</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Контроль за триггерными эффектами с помощью мониторинга внутренних напряжений горных массивов в рамках  упругих слоисто блоковых моделей с включениями иерархического строения L-го ранга</dc:title>
  <dc:creator>Khachay Olga</dc:creator>
  <cp:lastModifiedBy>Пользователь Windows</cp:lastModifiedBy>
  <cp:revision>4</cp:revision>
  <dcterms:created xsi:type="dcterms:W3CDTF">2022-06-17T10:00:05Z</dcterms:created>
  <dcterms:modified xsi:type="dcterms:W3CDTF">2022-06-30T20:08:32Z</dcterms:modified>
</cp:coreProperties>
</file>