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</p:sldMasterIdLst>
  <p:notesMasterIdLst>
    <p:notesMasterId r:id="rId19"/>
  </p:notesMasterIdLst>
  <p:sldIdLst>
    <p:sldId id="256" r:id="rId2"/>
    <p:sldId id="314" r:id="rId3"/>
    <p:sldId id="282" r:id="rId4"/>
    <p:sldId id="281" r:id="rId5"/>
    <p:sldId id="316" r:id="rId6"/>
    <p:sldId id="315" r:id="rId7"/>
    <p:sldId id="301" r:id="rId8"/>
    <p:sldId id="304" r:id="rId9"/>
    <p:sldId id="302" r:id="rId10"/>
    <p:sldId id="303" r:id="rId11"/>
    <p:sldId id="306" r:id="rId12"/>
    <p:sldId id="307" r:id="rId13"/>
    <p:sldId id="313" r:id="rId14"/>
    <p:sldId id="308" r:id="rId15"/>
    <p:sldId id="312" r:id="rId16"/>
    <p:sldId id="309" r:id="rId17"/>
    <p:sldId id="26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ьга" initials="ОИ" lastIdx="1" clrIdx="0">
    <p:extLst>
      <p:ext uri="{19B8F6BF-5375-455C-9EA6-DF929625EA0E}">
        <p15:presenceInfo xmlns:p15="http://schemas.microsoft.com/office/powerpoint/2012/main" userId="Ольг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6374" autoAdjust="0"/>
  </p:normalViewPr>
  <p:slideViewPr>
    <p:cSldViewPr snapToGrid="0">
      <p:cViewPr varScale="1">
        <p:scale>
          <a:sx n="84" d="100"/>
          <a:sy n="84" d="100"/>
        </p:scale>
        <p:origin x="9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CCA70-FACE-447D-8B8A-52CC59FE85AB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C000B-9696-4846-8F2B-0BA879BE5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837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C000B-9696-4846-8F2B-0BA879BE53F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14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C000B-9696-4846-8F2B-0BA879BE53F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68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201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39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315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663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3060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376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099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59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70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52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56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6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406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00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2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0D84B-03C0-4004-9AEB-F7A569E14AEE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165845B-4C16-4315-A06E-75DFB78A0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3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98229" y="2391817"/>
            <a:ext cx="7766936" cy="1668780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Слабая сейсмичность и сильнейшие землетрясения на фоне вариаций поля поглощения 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</a:t>
            </a:r>
            <a:r>
              <a:rPr lang="ru-RU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81593" y="4587902"/>
            <a:ext cx="9144000" cy="898497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О.И.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Аптикаева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/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физики Земли им. О.Ю. Шмидта РАН, г. Москва,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5593" y="6013704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71A5C1-8EC6-660A-06C3-8CF2C0C023C1}"/>
              </a:ext>
            </a:extLst>
          </p:cNvPr>
          <p:cNvSpPr txBox="1"/>
          <p:nvPr/>
        </p:nvSpPr>
        <p:spPr>
          <a:xfrm>
            <a:off x="2194560" y="121980"/>
            <a:ext cx="6103620" cy="1166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Международная конференция «Триггерные эффекты в геосистемах» 21-24 июня 2022 г.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Москва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81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78" x="7229475" y="5286375"/>
          <p14:tracePt t="28486" x="7229475" y="5276850"/>
          <p14:tracePt t="28494" x="7219950" y="5276850"/>
          <p14:tracePt t="28502" x="7210425" y="5276850"/>
          <p14:tracePt t="28522" x="7172325" y="5257800"/>
          <p14:tracePt t="28541" x="7096125" y="5219700"/>
          <p14:tracePt t="28542" x="7048500" y="5181600"/>
          <p14:tracePt t="28562" x="6905625" y="5076825"/>
          <p14:tracePt t="28582" x="6629400" y="4876800"/>
          <p14:tracePt t="28601" x="6391275" y="4705350"/>
          <p14:tracePt t="28622" x="5905500" y="4381500"/>
          <p14:tracePt t="28642" x="5610225" y="4181475"/>
          <p14:tracePt t="28662" x="5200650" y="3952875"/>
          <p14:tracePt t="28682" x="4981575" y="3829050"/>
          <p14:tracePt t="28702" x="4638675" y="3648075"/>
          <p14:tracePt t="28722" x="4457700" y="3543300"/>
          <p14:tracePt t="28742" x="4248150" y="3400425"/>
          <p14:tracePt t="28762" x="4143375" y="3314700"/>
          <p14:tracePt t="28783" x="3962400" y="3162300"/>
          <p14:tracePt t="28802" x="3829050" y="3057525"/>
          <p14:tracePt t="28823" x="3619500" y="2876550"/>
          <p14:tracePt t="28842" x="3476625" y="2733675"/>
          <p14:tracePt t="28863" x="3286125" y="2466975"/>
          <p14:tracePt t="28883" x="3181350" y="2286000"/>
          <p14:tracePt t="28903" x="3095625" y="2105025"/>
          <p14:tracePt t="28923" x="3067050" y="2038350"/>
          <p14:tracePt t="28943" x="3057525" y="2028825"/>
          <p14:tracePt t="29054" x="3057525" y="2057400"/>
          <p14:tracePt t="29064" x="3057525" y="2085975"/>
          <p14:tracePt t="29070" x="3057525" y="2095500"/>
          <p14:tracePt t="29806" x="3048000" y="2124075"/>
          <p14:tracePt t="29814" x="3038475" y="2171700"/>
          <p14:tracePt t="29827" x="3028950" y="2190750"/>
          <p14:tracePt t="29847" x="3009900" y="2314575"/>
          <p14:tracePt t="29868" x="3009900" y="2390775"/>
          <p14:tracePt t="29888" x="3009900" y="2514600"/>
          <p14:tracePt t="29908" x="3038475" y="2657475"/>
          <p14:tracePt t="29928" x="3095625" y="2838450"/>
          <p14:tracePt t="29948" x="3152775" y="2990850"/>
          <p14:tracePt t="29968" x="3248025" y="3209925"/>
          <p14:tracePt t="29988" x="3295650" y="3352800"/>
          <p14:tracePt t="30008" x="3324225" y="3486150"/>
          <p14:tracePt t="30028" x="3333750" y="3562350"/>
          <p14:tracePt t="30048" x="3333750" y="3609975"/>
          <p14:tracePt t="30230" x="3333750" y="3600450"/>
          <p14:tracePt t="30246" x="3333750" y="3590925"/>
          <p14:tracePt t="30270" x="3333750" y="3581400"/>
          <p14:tracePt t="30294" x="3333750" y="3571875"/>
          <p14:tracePt t="30302" x="3333750" y="3562350"/>
          <p14:tracePt t="30334" x="3324225" y="3552825"/>
          <p14:tracePt t="30414" x="3324225" y="3543300"/>
          <p14:tracePt t="30446" x="3333750" y="3543300"/>
          <p14:tracePt t="30471" x="3343275" y="3543300"/>
          <p14:tracePt t="30478" x="3352800" y="3543300"/>
          <p14:tracePt t="30491" x="3362325" y="3543300"/>
          <p14:tracePt t="30511" x="3371850" y="3543300"/>
          <p14:tracePt t="30531" x="3409950" y="3543300"/>
          <p14:tracePt t="30551" x="3476625" y="3533775"/>
          <p14:tracePt t="30571" x="3590925" y="3514725"/>
          <p14:tracePt t="30591" x="3857625" y="3476625"/>
          <p14:tracePt t="30611" x="4095750" y="3476625"/>
          <p14:tracePt t="30631" x="4562475" y="3476625"/>
          <p14:tracePt t="30651" x="4876800" y="3476625"/>
          <p14:tracePt t="30672" x="5362575" y="3476625"/>
          <p14:tracePt t="30692" x="5676900" y="3476625"/>
          <p14:tracePt t="30712" x="6096000" y="3476625"/>
          <p14:tracePt t="30732" x="6362700" y="3495675"/>
          <p14:tracePt t="30752" x="6638925" y="3571875"/>
          <p14:tracePt t="30772" x="6838950" y="3638550"/>
          <p14:tracePt t="30792" x="6981825" y="3686175"/>
          <p14:tracePt t="30812" x="7029450" y="3714750"/>
          <p14:tracePt t="30832" x="7048500" y="3724275"/>
          <p14:tracePt t="30852" x="7048500" y="3743325"/>
          <p14:tracePt t="30855" x="7058025" y="3752850"/>
          <p14:tracePt t="30873" x="7058025" y="3790950"/>
          <p14:tracePt t="30893" x="7058025" y="3838575"/>
          <p14:tracePt t="30913" x="7048500" y="3905250"/>
          <p14:tracePt t="30933" x="7029450" y="3933825"/>
          <p14:tracePt t="30953" x="6972300" y="3990975"/>
          <p14:tracePt t="30973" x="6924675" y="4000500"/>
          <p14:tracePt t="30974" x="6905625" y="4019550"/>
          <p14:tracePt t="30993" x="6819900" y="4038600"/>
          <p14:tracePt t="31013" x="6724650" y="4057650"/>
          <p14:tracePt t="31033" x="6486525" y="4076700"/>
          <p14:tracePt t="31053" x="6315075" y="4076700"/>
          <p14:tracePt t="31054" x="6238875" y="4076700"/>
          <p14:tracePt t="31074" x="6086475" y="4076700"/>
          <p14:tracePt t="31094" x="5857875" y="4076700"/>
          <p14:tracePt t="31114" x="5781675" y="4076700"/>
          <p14:tracePt t="31134" x="5734050" y="4076700"/>
          <p14:tracePt t="31470" x="5724525" y="4076700"/>
          <p14:tracePt t="31670" x="5724525" y="4067175"/>
          <p14:tracePt t="31686" x="5724525" y="4057650"/>
          <p14:tracePt t="31694" x="5724525" y="4048125"/>
          <p14:tracePt t="32054" x="5734050" y="4057650"/>
          <p14:tracePt t="32063" x="5762625" y="4124325"/>
          <p14:tracePt t="32079" x="5848350" y="4286250"/>
          <p14:tracePt t="32099" x="5886450" y="4514850"/>
          <p14:tracePt t="32119" x="5991225" y="4876800"/>
          <p14:tracePt t="32139" x="6210300" y="5143500"/>
          <p14:tracePt t="32159" x="7048500" y="5657850"/>
          <p14:tracePt t="32179" x="7762875" y="5962650"/>
          <p14:tracePt t="32199" x="8820150" y="6286500"/>
          <p14:tracePt t="32219" x="9677400" y="6562725"/>
          <p14:tracePt t="32239" x="10753725" y="6848475"/>
          <p14:tracePt t="32878" x="11849100" y="6838950"/>
          <p14:tracePt t="32894" x="11839575" y="6819900"/>
          <p14:tracePt t="32910" x="11830050" y="6810375"/>
          <p14:tracePt t="32923" x="11830050" y="6800850"/>
          <p14:tracePt t="32943" x="11830050" y="6791325"/>
          <p14:tracePt t="32963" x="11820525" y="6781800"/>
          <p14:tracePt t="32990" x="11820525" y="6772275"/>
          <p14:tracePt t="33006" x="11820525" y="6762750"/>
          <p14:tracePt t="33023" x="11830050" y="6743700"/>
          <p14:tracePt t="33043" x="11839575" y="6724650"/>
          <p14:tracePt t="33064" x="11906250" y="6686550"/>
          <p14:tracePt t="33084" x="12049125" y="6638925"/>
          <p14:tracePt t="33104" x="12182475" y="6534150"/>
          <p14:tracePt t="33124" x="12182475" y="6448425"/>
          <p14:tracePt t="33144" x="12182475" y="6315075"/>
          <p14:tracePt t="33164" x="12182475" y="6276975"/>
          <p14:tracePt t="33184" x="12182475" y="6257925"/>
          <p14:tracePt t="33204" x="12153900" y="6248400"/>
          <p14:tracePt t="33224" x="12049125" y="6229350"/>
          <p14:tracePt t="33244" x="11906250" y="6229350"/>
          <p14:tracePt t="33264" x="11591925" y="6229350"/>
          <p14:tracePt t="33284" x="11401425" y="6267450"/>
          <p14:tracePt t="33305" x="11201400" y="6286500"/>
          <p14:tracePt t="33325" x="11172825" y="6296025"/>
          <p14:tracePt t="33582" x="11182350" y="6305550"/>
          <p14:tracePt t="33598" x="11182350" y="6324600"/>
          <p14:tracePt t="33607" x="11182350" y="6334125"/>
          <p14:tracePt t="33626" x="11182350" y="6353175"/>
          <p14:tracePt t="33646" x="11220450" y="6391275"/>
          <p14:tracePt t="33667" x="11258550" y="6429375"/>
          <p14:tracePt t="33687" x="11353800" y="6448425"/>
          <p14:tracePt t="33707" x="11420475" y="6457950"/>
          <p14:tracePt t="33727" x="11496675" y="6457950"/>
          <p14:tracePt t="33747" x="11515725" y="6457950"/>
          <p14:tracePt t="33767" x="11525250" y="6457950"/>
          <p14:tracePt t="33787" x="11525250" y="6448425"/>
          <p14:tracePt t="33807" x="11534775" y="6438900"/>
          <p14:tracePt t="33854" x="11534775" y="6429375"/>
          <p14:tracePt t="33870" x="11534775" y="6419850"/>
          <p14:tracePt t="33886" x="11525250" y="6410325"/>
          <p14:tracePt t="33926" x="11515725" y="6410325"/>
          <p14:tracePt t="33991" x="11506200" y="6400800"/>
          <p14:tracePt t="34246" x="11506200" y="6391275"/>
          <p14:tracePt t="34254" x="11506200" y="6381750"/>
          <p14:tracePt t="34270" x="11515725" y="6381750"/>
          <p14:tracePt t="34289" x="11515725" y="6372225"/>
          <p14:tracePt t="34310" x="11525250" y="6362700"/>
          <p14:tracePt t="34310" x="11544300" y="6353175"/>
          <p14:tracePt t="34330" x="11563350" y="6343650"/>
          <p14:tracePt t="34350" x="11563350" y="6315075"/>
          <p14:tracePt t="34370" x="11572875" y="6305550"/>
          <p14:tracePt t="34390" x="11572875" y="6296025"/>
          <p14:tracePt t="35570" x="9210675" y="1381125"/>
          <p14:tracePt t="35593" x="9267825" y="1447800"/>
          <p14:tracePt t="35613" x="9334500" y="1571625"/>
          <p14:tracePt t="35633" x="9448800" y="1828800"/>
          <p14:tracePt t="35654" x="9563100" y="2066925"/>
          <p14:tracePt t="35674" x="9782175" y="2476500"/>
          <p14:tracePt t="35694" x="10010775" y="2819400"/>
          <p14:tracePt t="35714" x="10496550" y="3467100"/>
          <p14:tracePt t="35734" x="10772775" y="3876675"/>
          <p14:tracePt t="35754" x="11191875" y="4467225"/>
          <p14:tracePt t="35774" x="11458575" y="4886325"/>
          <p14:tracePt t="35794" x="11877675" y="5562600"/>
          <p14:tracePt t="35815" x="12153900" y="6010275"/>
          <p14:tracePt t="35835" x="12182475" y="6600825"/>
          <p14:tracePt t="36256" x="11839575" y="6791325"/>
          <p14:tracePt t="36277" x="11782425" y="6781800"/>
          <p14:tracePt t="36297" x="11696700" y="6762750"/>
          <p14:tracePt t="36317" x="11658600" y="6762750"/>
          <p14:tracePt t="36337" x="11601450" y="6762750"/>
          <p14:tracePt t="36357" x="11591925" y="6762750"/>
          <p14:tracePt t="36377" x="11572875" y="6781800"/>
          <p14:tracePt t="36456" x="11563350" y="6781800"/>
          <p14:tracePt t="36464" x="11553825" y="6781800"/>
          <p14:tracePt t="36478" x="11544300" y="6781800"/>
          <p14:tracePt t="36498" x="11458575" y="6781800"/>
          <p14:tracePt t="36518" x="11382375" y="6781800"/>
          <p14:tracePt t="36538" x="11277600" y="6753225"/>
          <p14:tracePt t="36558" x="11249025" y="6743700"/>
          <p14:tracePt t="36578" x="11239500" y="6734175"/>
          <p14:tracePt t="36598" x="11239500" y="6715125"/>
          <p14:tracePt t="36618" x="11239500" y="6667500"/>
          <p14:tracePt t="36639" x="11258550" y="6638925"/>
          <p14:tracePt t="36659" x="11344275" y="6553200"/>
          <p14:tracePt t="36679" x="11382375" y="6515100"/>
          <p14:tracePt t="36699" x="11439525" y="6477000"/>
          <p14:tracePt t="36719" x="11458575" y="6457950"/>
          <p14:tracePt t="36744" x="11458575" y="6448425"/>
          <p14:tracePt t="36792" x="11458575" y="6438900"/>
          <p14:tracePt t="36888" x="11468100" y="6429375"/>
          <p14:tracePt t="36904" x="11477625" y="6419850"/>
          <p14:tracePt t="36912" x="11487150" y="6410325"/>
          <p14:tracePt t="36921" x="11506200" y="6400800"/>
          <p14:tracePt t="36940" x="11544300" y="6381750"/>
          <p14:tracePt t="36961" x="11591925" y="6343650"/>
          <p14:tracePt t="36980" x="11610975" y="6334125"/>
          <p14:tracePt t="37032" x="11610975" y="6324600"/>
          <p14:tracePt t="37096" x="11601450" y="6324600"/>
          <p14:tracePt t="37128" x="11601450" y="6315075"/>
          <p14:tracePt t="39201" x="6334125" y="3752850"/>
          <p14:tracePt t="39217" x="6343650" y="3752850"/>
          <p14:tracePt t="39225" x="6353175" y="3752850"/>
          <p14:tracePt t="39240" x="6372225" y="3752850"/>
          <p14:tracePt t="39260" x="6400800" y="3752850"/>
          <p14:tracePt t="39280" x="6448425" y="3771900"/>
          <p14:tracePt t="39300" x="6477000" y="3771900"/>
          <p14:tracePt t="39321" x="6562725" y="3810000"/>
          <p14:tracePt t="39341" x="6686550" y="3838575"/>
          <p14:tracePt t="39361" x="7115175" y="3971925"/>
          <p14:tracePt t="39381" x="7781925" y="4181475"/>
          <p14:tracePt t="39401" x="9077325" y="4552950"/>
          <p14:tracePt t="39421" x="10029825" y="4857750"/>
          <p14:tracePt t="39441" x="11258550" y="5295900"/>
          <p14:tracePt t="39463" x="11839575" y="5562600"/>
          <p14:tracePt t="39481" x="12182475" y="5876925"/>
          <p14:tracePt t="39502" x="12182475" y="6038850"/>
          <p14:tracePt t="39521" x="12182475" y="6286500"/>
          <p14:tracePt t="39542" x="12182475" y="6429375"/>
          <p14:tracePt t="39562" x="12182475" y="6572250"/>
          <p14:tracePt t="39582" x="12182475" y="6610350"/>
          <p14:tracePt t="39602" x="12182475" y="6619875"/>
          <p14:tracePt t="39649" x="12182475" y="6638925"/>
          <p14:tracePt t="39665" x="12182475" y="6648450"/>
          <p14:tracePt t="39673" x="12182475" y="6657975"/>
          <p14:tracePt t="39682" x="12182475" y="6667500"/>
          <p14:tracePt t="39703" x="12182475" y="6677025"/>
          <p14:tracePt t="39722" x="12182475" y="6705600"/>
          <p14:tracePt t="39743" x="12182475" y="6743700"/>
          <p14:tracePt t="39763" x="12182475" y="6819900"/>
          <p14:tracePt t="40024" x="11430000" y="6791325"/>
          <p14:tracePt t="40044" x="11420475" y="6724650"/>
          <p14:tracePt t="40065" x="11420475" y="6677025"/>
          <p14:tracePt t="40084" x="11420475" y="6657975"/>
          <p14:tracePt t="40105" x="11439525" y="6648450"/>
          <p14:tracePt t="40124" x="11449050" y="6638925"/>
          <p14:tracePt t="40145" x="11458575" y="6629400"/>
          <p14:tracePt t="40165" x="11468100" y="6619875"/>
          <p14:tracePt t="40185" x="11487150" y="6610350"/>
          <p14:tracePt t="40205" x="11496675" y="6600825"/>
          <p14:tracePt t="40225" x="11515725" y="6591300"/>
          <p14:tracePt t="40257" x="11515725" y="6572250"/>
          <p14:tracePt t="40265" x="11515725" y="6562725"/>
          <p14:tracePt t="40285" x="11515725" y="6534150"/>
          <p14:tracePt t="40305" x="11515725" y="6477000"/>
          <p14:tracePt t="40325" x="11515725" y="6438900"/>
          <p14:tracePt t="40346" x="11515725" y="6353175"/>
          <p14:tracePt t="40366" x="11515725" y="6315075"/>
          <p14:tracePt t="40386" x="11515725" y="6286500"/>
          <p14:tracePt t="40449" x="11515725" y="62769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38" y="1219553"/>
            <a:ext cx="4793395" cy="48086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34911" y="0"/>
            <a:ext cx="97885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Активизация слабых землетрясений</a:t>
            </a:r>
          </a:p>
          <a:p>
            <a:pPr algn="ctr"/>
            <a:r>
              <a:rPr lang="ru-RU" sz="28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2011-2021 гг.</a:t>
            </a: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3062" y="602819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15C4A4-D5C0-0771-50B2-55079A1ED833}"/>
              </a:ext>
            </a:extLst>
          </p:cNvPr>
          <p:cNvSpPr txBox="1"/>
          <p:nvPr/>
        </p:nvSpPr>
        <p:spPr>
          <a:xfrm>
            <a:off x="5802733" y="1238956"/>
            <a:ext cx="35661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Номера роев соответствуют номерам на следующем слайде; штриховые контуры –растянутая во времени активизация в пределах кластера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4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39843" y="194872"/>
            <a:ext cx="9998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Сейсмическая активность восточного Средиземноморья в 2011–2021 гг. </a:t>
            </a:r>
            <a:endParaRPr lang="ru-RU" sz="2400" i="1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3007" y="5667136"/>
            <a:ext cx="84945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Кружки – положение кластеров активизации слабых землетрясений (цвет такой же, как на предыдущих слайдах);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облака – положение геотермальных областей 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Uluocak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Pysklywec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Gogus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2016]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6A84E8-EF83-D239-3B94-5B3938F136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3956"/>
            <a:ext cx="10265215" cy="411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0736" y="5824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0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5601" y="0"/>
            <a:ext cx="8318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Роевые серии в восточной Анатолии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83666" y="1254140"/>
            <a:ext cx="33446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Кружками показаны эпицентры событий: 2004-2021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гг.;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1-3 –рои соответственно 2005, 2011, 2019 гг.;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4 – эпицентры землетрясений 14 и 23 марта 2005 г. ;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5 – эпицентр землетрясения 2011 г. с М&gt;7.0;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6 - эпицентры землетрясений с М~6.0 2020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г.;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7 -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разломы</a:t>
            </a:r>
            <a:endParaRPr lang="ru-RU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0592" y="5772014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E6A319-799B-2EC7-85CC-DE6919A87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" y="916912"/>
            <a:ext cx="6757886" cy="515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8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2FBF08-325E-6F3C-DB40-19550093D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86" y="1513729"/>
            <a:ext cx="5744377" cy="5344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7C363-F7B3-AEB3-B2F9-AA4FB4EF75F9}"/>
              </a:ext>
            </a:extLst>
          </p:cNvPr>
          <p:cNvSpPr txBox="1"/>
          <p:nvPr/>
        </p:nvSpPr>
        <p:spPr>
          <a:xfrm>
            <a:off x="696686" y="129680"/>
            <a:ext cx="90220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Распределение эпицентров афтершоков Тувинского землетрясения 26.02.2012 с глубинами очагов </a:t>
            </a:r>
            <a:r>
              <a:rPr lang="en-US" sz="24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ru-RU" sz="24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≥34 км на фоне поля поглощения поперечных волн</a:t>
            </a:r>
            <a:endParaRPr lang="ru-RU" sz="2400" i="1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848EC0-7DA9-4F13-D5DF-2D9CE02FBCD5}"/>
              </a:ext>
            </a:extLst>
          </p:cNvPr>
          <p:cNvSpPr txBox="1"/>
          <p:nvPr/>
        </p:nvSpPr>
        <p:spPr>
          <a:xfrm>
            <a:off x="6505302" y="1937717"/>
            <a:ext cx="2760618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Изолинии добротности на глубинах более 200 км, частота 1 Гц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0736" y="5733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7734" y="25770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Временной ряд глубин очагов </a:t>
            </a:r>
            <a:r>
              <a:rPr lang="ru-RU" sz="2400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афтершоков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Тувинского землетрясения 26.02.2012 М=6.8</a:t>
            </a:r>
            <a:endParaRPr lang="ru-RU" sz="2400" i="1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BE2607-2E8A-6790-3F47-5CE9B1DF6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11" y="1935321"/>
            <a:ext cx="8977796" cy="2987358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3072" y="5830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3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B9E065-11D5-C3E0-0CE6-7AE422B40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67" y="1005040"/>
            <a:ext cx="6782747" cy="1981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65C81D-9027-BED0-ACA5-1A7460D774C7}"/>
              </a:ext>
            </a:extLst>
          </p:cNvPr>
          <p:cNvSpPr txBox="1"/>
          <p:nvPr/>
        </p:nvSpPr>
        <p:spPr>
          <a:xfrm>
            <a:off x="394064" y="12237"/>
            <a:ext cx="93508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Глубины очагов афтершоков Тувинского землетрясения 2012 г. с </a:t>
            </a:r>
            <a:r>
              <a:rPr lang="en-US" sz="1800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M&gt;5.0 </a:t>
            </a:r>
            <a:r>
              <a:rPr lang="ru-RU" sz="1800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скользящий коэффициент корреляции рядов атмосферного давления на метеостанциях Тоора-Хем и Кызыл.</a:t>
            </a:r>
            <a:endParaRPr lang="ru-RU" sz="1800" i="1" dirty="0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3F1C5-F9CA-2E73-5E80-58577FBB2756}"/>
              </a:ext>
            </a:extLst>
          </p:cNvPr>
          <p:cNvSpPr txBox="1"/>
          <p:nvPr/>
        </p:nvSpPr>
        <p:spPr>
          <a:xfrm>
            <a:off x="7763076" y="1053542"/>
            <a:ext cx="1758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кно анализа 3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сут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., шаг 1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сут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D168F3-9E87-CA35-0102-1823A0E73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00" y="3351753"/>
            <a:ext cx="3582598" cy="35062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3B0F58-8537-FB13-E7B1-3D58F4E7E9B8}"/>
              </a:ext>
            </a:extLst>
          </p:cNvPr>
          <p:cNvSpPr txBox="1"/>
          <p:nvPr/>
        </p:nvSpPr>
        <p:spPr>
          <a:xfrm>
            <a:off x="4606835" y="3103658"/>
            <a:ext cx="5451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Распределение афтершоков Тувинского землетрясения 2012 г. </a:t>
            </a:r>
            <a:r>
              <a:rPr lang="ru-RU" sz="1800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en-US" sz="1800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M&gt;5.0</a:t>
            </a:r>
            <a:r>
              <a:rPr lang="ru-RU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фоне поля поглощения поперечных волн </a:t>
            </a:r>
            <a:endParaRPr lang="ru-RU" i="1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1F733C-20B8-34FD-748C-984A339A0B90}"/>
              </a:ext>
            </a:extLst>
          </p:cNvPr>
          <p:cNvSpPr txBox="1"/>
          <p:nvPr/>
        </p:nvSpPr>
        <p:spPr>
          <a:xfrm>
            <a:off x="6096000" y="4192378"/>
            <a:ext cx="3074125" cy="542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Изолинии добротности на глубинах менее 200 км, частота 1 Гц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848" y="5806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6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5777" y="433997"/>
            <a:ext cx="9009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Скользящий коэффициент корреляции рядов атмосферного давления на метеостанциях Тоора-Хем и Кызыл.</a:t>
            </a:r>
            <a:endParaRPr lang="ru-RU" sz="2400" i="1" dirty="0">
              <a:solidFill>
                <a:schemeClr val="accent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5848A9-2AF8-155B-09DA-D9CB2E5B8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77" y="1671819"/>
            <a:ext cx="8790845" cy="3771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ACA485-A1B3-44A9-20C9-DD7F82C162C5}"/>
              </a:ext>
            </a:extLst>
          </p:cNvPr>
          <p:cNvSpPr txBox="1"/>
          <p:nvPr/>
        </p:nvSpPr>
        <p:spPr>
          <a:xfrm>
            <a:off x="995318" y="5442857"/>
            <a:ext cx="8210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кно анализа составляет 5% от длины ряда, шаг 1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сут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Рисками отмечены моменты возникновения сейсмических событий, показанных на вкладке </a:t>
            </a:r>
            <a:endParaRPr lang="ru-RU" sz="1400" dirty="0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8416" y="6099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0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1783" y="3216556"/>
            <a:ext cx="89611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2656" y="5964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77335" y="664683"/>
            <a:ext cx="4745814" cy="49793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90" y="681715"/>
            <a:ext cx="5189893" cy="592634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44138" y="1041295"/>
            <a:ext cx="35056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Цветом показаны градации глубины границы между верхним слабо поглощающим слоем и подстилающим слоем сильного поглощения</a:t>
            </a:r>
            <a:r>
              <a:rPr lang="ru-RU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треугольниками – сейсмические станции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77335" y="96940"/>
            <a:ext cx="871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Блоковое строение </a:t>
            </a:r>
            <a:r>
              <a:rPr lang="ru-RU" sz="2800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Гармского</a:t>
            </a:r>
            <a:r>
              <a:rPr lang="ru-RU" sz="28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1008" y="5998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3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9328" y="243840"/>
            <a:ext cx="7717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заглубленной сейсмичности в </a:t>
            </a:r>
            <a:r>
              <a:rPr lang="ru-RU" sz="2800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Гармском</a:t>
            </a:r>
            <a:r>
              <a:rPr lang="ru-RU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28" y="1310438"/>
            <a:ext cx="5805802" cy="49532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90022" y="1310438"/>
            <a:ext cx="31285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– границы блоков,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– сейсмические станции,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– населенные пункты,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4 – эпицентры землетрясений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 ≥ 12.5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5 – границы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Каудальской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зоны,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6 – контуры ослабленной зоны с максимальной плотностью эпицентров землетрясений с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&gt; 14 км. </a:t>
            </a:r>
            <a:endParaRPr lang="ru-RU" dirty="0"/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560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3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480" y="77119"/>
            <a:ext cx="9049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Временные вариации числа заглубленных землетрясений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74" y="818180"/>
            <a:ext cx="8905603" cy="40538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5860" y="4872062"/>
            <a:ext cx="7270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числа землетрясений с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14 км, которые произошли в рассматриваемой ослабленной зоне за год, к числу таких землетрясений из всех ослабленных зон района. Стрелками отмечены моменты возникновения землетрясений с К ~ 13</a:t>
            </a: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4169" y="5806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8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C7BC41-72D0-0298-C184-E5AF33570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83" y="886962"/>
            <a:ext cx="5799506" cy="4967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D959E5-B4DC-F370-DAFF-E727ED323022}"/>
              </a:ext>
            </a:extLst>
          </p:cNvPr>
          <p:cNvSpPr txBox="1"/>
          <p:nvPr/>
        </p:nvSpPr>
        <p:spPr>
          <a:xfrm>
            <a:off x="367936" y="55965"/>
            <a:ext cx="8749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Вариации поля поглощения в очаговой области Чуйского землетрясения 2003 г.</a:t>
            </a:r>
            <a:endParaRPr lang="ru-RU" sz="2400" i="1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E7843-45E8-61AE-723A-301B5D231444}"/>
              </a:ext>
            </a:extLst>
          </p:cNvPr>
          <p:cNvSpPr txBox="1"/>
          <p:nvPr/>
        </p:nvSpPr>
        <p:spPr>
          <a:xfrm>
            <a:off x="855617" y="5854067"/>
            <a:ext cx="8358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1- положение столбообразного тела; 2 - эпицентр главного толчка 27.09.2003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г. 11:33:24.08, К=17.0 (М=7.3); 3 изолинии добротности; 5 - линейная ослабленная зона, выделенная методом короткопериодной коды</a:t>
            </a:r>
            <a:endParaRPr lang="ru-RU" sz="1600" dirty="0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5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41" y="1184517"/>
            <a:ext cx="6094813" cy="4511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5673" y="261291"/>
            <a:ext cx="9225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Роевые серии землетрясений в Папской зоне (Узбекистан) </a:t>
            </a:r>
            <a:endParaRPr lang="ru-RU" sz="2800" i="1" dirty="0">
              <a:solidFill>
                <a:srgbClr val="92D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125" y="3318615"/>
            <a:ext cx="3368332" cy="2377646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5664" y="6050280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2000" y="56962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1-3 рои, зарегистрированные соответственно в феврале 1984 г., апреле 1985 г., ноябре 1991 г. (они же на врезке) перед сильными региональными землетрясениями М&gt;6 (4), номера соответствуют номерам в таблице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21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171" y="1275452"/>
            <a:ext cx="5156265" cy="52302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34911" y="0"/>
            <a:ext cx="97885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Активизация слабых землетрясений</a:t>
            </a:r>
          </a:p>
          <a:p>
            <a:pPr algn="ctr"/>
            <a:r>
              <a:rPr lang="ru-RU" sz="28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2011-2015 гг.</a:t>
            </a: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1696" y="5526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8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9803" y="0"/>
            <a:ext cx="9188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Периоды активизаций слабой сейсмичности</a:t>
            </a:r>
            <a:endParaRPr lang="ru-RU" sz="2800" i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53EC5C-6A28-BA11-89B3-07671A8BC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87" y="820565"/>
            <a:ext cx="9221487" cy="5077534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1968" y="5708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5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956" y="1144881"/>
            <a:ext cx="5474666" cy="55707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883" y="0"/>
            <a:ext cx="9069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Активизация слабых землетрясений</a:t>
            </a:r>
          </a:p>
          <a:p>
            <a:pPr algn="ctr"/>
            <a:r>
              <a:rPr lang="ru-RU" sz="28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2011-2017 гг.</a:t>
            </a: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5536" y="5757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7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6162</TotalTime>
  <Words>553</Words>
  <Application>Microsoft Office PowerPoint</Application>
  <PresentationFormat>Широкоэкранный</PresentationFormat>
  <Paragraphs>51</Paragraphs>
  <Slides>17</Slides>
  <Notes>2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 3</vt:lpstr>
      <vt:lpstr>Грань</vt:lpstr>
      <vt:lpstr>Слабая сейсмичность и сильнейшие землетрясения на фоне вариаций поля поглощения S-волн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Ольга</cp:lastModifiedBy>
  <cp:revision>282</cp:revision>
  <dcterms:created xsi:type="dcterms:W3CDTF">2019-09-12T14:29:50Z</dcterms:created>
  <dcterms:modified xsi:type="dcterms:W3CDTF">2022-06-22T09:49:59Z</dcterms:modified>
</cp:coreProperties>
</file>