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8"/>
  </p:notesMasterIdLst>
  <p:sldIdLst>
    <p:sldId id="260" r:id="rId5"/>
    <p:sldId id="465" r:id="rId6"/>
    <p:sldId id="320" r:id="rId7"/>
    <p:sldId id="286" r:id="rId9"/>
    <p:sldId id="288" r:id="rId10"/>
    <p:sldId id="379" r:id="rId11"/>
    <p:sldId id="306" r:id="rId12"/>
    <p:sldId id="343" r:id="rId13"/>
    <p:sldId id="337" r:id="rId14"/>
    <p:sldId id="322" r:id="rId15"/>
    <p:sldId id="324" r:id="rId16"/>
    <p:sldId id="331" r:id="rId17"/>
    <p:sldId id="336" r:id="rId18"/>
    <p:sldId id="499" r:id="rId19"/>
    <p:sldId id="323" r:id="rId20"/>
    <p:sldId id="523" r:id="rId21"/>
    <p:sldId id="430" r:id="rId22"/>
    <p:sldId id="412" r:id="rId23"/>
    <p:sldId id="429" r:id="rId24"/>
    <p:sldId id="355" r:id="rId25"/>
    <p:sldId id="356" r:id="rId26"/>
    <p:sldId id="370" r:id="rId27"/>
    <p:sldId id="451" r:id="rId28"/>
    <p:sldId id="452" r:id="rId29"/>
    <p:sldId id="453" r:id="rId30"/>
    <p:sldId id="450" r:id="rId31"/>
    <p:sldId id="373" r:id="rId32"/>
    <p:sldId id="375" r:id="rId33"/>
    <p:sldId id="376" r:id="rId34"/>
    <p:sldId id="400" r:id="rId35"/>
    <p:sldId id="354" r:id="rId36"/>
    <p:sldId id="401" r:id="rId37"/>
    <p:sldId id="402" r:id="rId38"/>
    <p:sldId id="403" r:id="rId39"/>
    <p:sldId id="377" r:id="rId40"/>
    <p:sldId id="544" r:id="rId41"/>
    <p:sldId id="546" r:id="rId42"/>
    <p:sldId id="378"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М" initials="К"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1"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p:nvPr>
            <p:ph type="sldImg" idx="2"/>
          </p:nvPr>
        </p:nvSpPr>
        <p:spPr/>
      </p:sp>
      <p:sp>
        <p:nvSpPr>
          <p:cNvPr id="3" name="Замещающий текст 2"/>
          <p:cNvSpPr/>
          <p:nvPr>
            <p:ph type="body" idx="3"/>
          </p:nvPr>
        </p:nvSpPr>
        <p:spPr/>
        <p:txBody>
          <a:bodyPr/>
          <a:p>
            <a:r>
              <a:rPr lang="ru-RU" altLang="en-US"/>
              <a:t>практика - исследовний ------- не обсуждается что происходит в среде. ее структкра и тд.</a:t>
            </a:r>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p:nvPr>
            <p:ph type="sldImg" idx="2"/>
          </p:nvPr>
        </p:nvSpPr>
        <p:spPr/>
      </p:sp>
      <p:sp>
        <p:nvSpPr>
          <p:cNvPr id="3" name="Замещающий текст 2"/>
          <p:cNvSpPr/>
          <p:nvPr>
            <p:ph type="body" idx="3"/>
          </p:nvPr>
        </p:nvSpPr>
        <p:spPr/>
        <p:txBody>
          <a:bodyPr/>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mtClean="0"/>
              <a:t>дооппап</a:t>
            </a:r>
            <a:endParaRPr lang="ru-RU" dirty="0"/>
          </a:p>
        </p:txBody>
      </p:sp>
      <p:sp>
        <p:nvSpPr>
          <p:cNvPr id="4" name="Номер слайда 3"/>
          <p:cNvSpPr>
            <a:spLocks noGrp="1"/>
          </p:cNvSpPr>
          <p:nvPr>
            <p:ph type="sldNum" sz="quarter" idx="10"/>
          </p:nvPr>
        </p:nvSpPr>
        <p:spPr/>
        <p:txBody>
          <a:bodyPr/>
          <a:lstStyle/>
          <a:p>
            <a:fld id="{5866C733-5D74-4571-B0FC-BCC9853C1D70}" type="slidenum">
              <a:rPr lang="ru-RU" smtClean="0"/>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D1EDACF-C7C6-4DD2-9347-AA55BC14A98F}"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4BCA8A-B974-4F68-8003-7EDC1DFB644B}"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8D1EDACF-C7C6-4DD2-9347-AA55BC14A98F}"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4BCA8A-B974-4F68-8003-7EDC1DFB644B}"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8D1EDACF-C7C6-4DD2-9347-AA55BC14A98F}"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4BCA8A-B974-4F68-8003-7EDC1DFB644B}" type="slidenum">
              <a:rPr lang="ru-RU" smtClean="0"/>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5"/>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D8CC5E7-0119-4ABB-B37E-C0990DA9C5FD}" type="datetimeFigureOut">
              <a:rPr lang="ru-RU">
                <a:solidFill>
                  <a:prstClr val="black">
                    <a:tint val="75000"/>
                  </a:prstClr>
                </a:solidFill>
              </a:rPr>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888C782-765A-42A2-A2BA-CCFACE59A187}" type="slidenum">
              <a:rPr lang="ru-RU">
                <a:solidFill>
                  <a:prstClr val="black">
                    <a:tint val="75000"/>
                  </a:prstClr>
                </a:solidFill>
              </a:rPr>
            </a:fld>
            <a:endParaRPr lang="ru-RU"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AD7A2B-E25C-4230-A25F-C759077395D2}" type="datetimeFigureOut">
              <a:rPr lang="ru-RU">
                <a:solidFill>
                  <a:prstClr val="black">
                    <a:tint val="75000"/>
                  </a:prstClr>
                </a:solidFill>
              </a:rPr>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082BFDE-A344-4059-AA8F-AD742A5F90EC}" type="slidenum">
              <a:rPr lang="ru-RU">
                <a:solidFill>
                  <a:prstClr val="black">
                    <a:tint val="75000"/>
                  </a:prstClr>
                </a:solidFill>
              </a:rPr>
            </a:fld>
            <a:endParaRPr lang="ru-RU"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0"/>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lvl1pPr>
              <a:defRPr/>
            </a:lvl1pPr>
          </a:lstStyle>
          <a:p>
            <a:pPr>
              <a:defRPr/>
            </a:pPr>
            <a:fld id="{7EE38E46-2D76-4828-8C7F-1BF8EF31CBFB}" type="datetimeFigureOut">
              <a:rPr lang="ru-RU">
                <a:solidFill>
                  <a:prstClr val="black">
                    <a:tint val="75000"/>
                  </a:prstClr>
                </a:solidFill>
              </a:rPr>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73488AE-F7DF-454B-900E-34D1D30CD8C7}" type="slidenum">
              <a:rPr lang="ru-RU">
                <a:solidFill>
                  <a:prstClr val="black">
                    <a:tint val="75000"/>
                  </a:prstClr>
                </a:solidFill>
              </a:rPr>
            </a:fld>
            <a:endParaRPr lang="ru-RU"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C8B59E7-CBFA-44A9-A44B-59EBCAF8A6C5}" type="datetimeFigureOut">
              <a:rPr lang="ru-RU">
                <a:solidFill>
                  <a:prstClr val="black">
                    <a:tint val="75000"/>
                  </a:prstClr>
                </a:solidFill>
              </a:rPr>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71EA94-17CF-4F4B-9D98-18937DC05EFF}" type="slidenum">
              <a:rPr lang="ru-RU">
                <a:solidFill>
                  <a:prstClr val="black">
                    <a:tint val="75000"/>
                  </a:prstClr>
                </a:solidFill>
              </a:rPr>
            </a:fld>
            <a:endParaRPr lang="ru-RU"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A19AE28-FB8C-4010-8B06-AFF811862AF9}" type="datetimeFigureOut">
              <a:rPr lang="ru-RU">
                <a:solidFill>
                  <a:prstClr val="black">
                    <a:tint val="75000"/>
                  </a:prstClr>
                </a:solidFill>
              </a:rPr>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661A0D7-F004-47E9-B2AE-17592A88BD62}" type="slidenum">
              <a:rPr lang="ru-RU">
                <a:solidFill>
                  <a:prstClr val="black">
                    <a:tint val="75000"/>
                  </a:prstClr>
                </a:solidFill>
              </a:rPr>
            </a:fld>
            <a:endParaRPr lang="ru-RU"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1BF947E-1AA0-4555-9E87-35065D645F09}" type="datetimeFigureOut">
              <a:rPr lang="ru-RU">
                <a:solidFill>
                  <a:prstClr val="black">
                    <a:tint val="75000"/>
                  </a:prstClr>
                </a:solidFill>
              </a:rPr>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B6DF2904-4690-470A-9AC7-7799F84687EA}" type="slidenum">
              <a:rPr lang="ru-RU">
                <a:solidFill>
                  <a:prstClr val="black">
                    <a:tint val="75000"/>
                  </a:prstClr>
                </a:solidFill>
              </a:rPr>
            </a:fld>
            <a:endParaRPr lang="ru-RU"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8EFC751-7EFC-49EA-B3E2-288896565136}" type="datetimeFigureOut">
              <a:rPr lang="ru-RU">
                <a:solidFill>
                  <a:prstClr val="black">
                    <a:tint val="75000"/>
                  </a:prstClr>
                </a:solidFill>
              </a:rPr>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B85FDF0-CEE7-40D7-A562-F54473C764FB}" type="slidenum">
              <a:rPr lang="ru-RU">
                <a:solidFill>
                  <a:prstClr val="black">
                    <a:tint val="75000"/>
                  </a:prstClr>
                </a:solidFill>
              </a:rPr>
            </a:fld>
            <a:endParaRPr lang="ru-RU"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3"/>
          <p:cNvSpPr>
            <a:spLocks noGrp="1"/>
          </p:cNvSpPr>
          <p:nvPr>
            <p:ph type="dt" sz="half" idx="10"/>
          </p:nvPr>
        </p:nvSpPr>
        <p:spPr/>
        <p:txBody>
          <a:bodyPr/>
          <a:lstStyle>
            <a:lvl1pPr>
              <a:defRPr/>
            </a:lvl1pPr>
          </a:lstStyle>
          <a:p>
            <a:pPr>
              <a:defRPr/>
            </a:pPr>
            <a:fld id="{B8F13788-399B-47D3-AA7F-BCE13611D668}" type="datetimeFigureOut">
              <a:rPr lang="ru-RU">
                <a:solidFill>
                  <a:prstClr val="black">
                    <a:tint val="75000"/>
                  </a:prstClr>
                </a:solidFill>
              </a:rPr>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99FFACD-F108-4709-8540-EC0B14E517DA}" type="slidenum">
              <a:rPr lang="ru-RU">
                <a:solidFill>
                  <a:prstClr val="black">
                    <a:tint val="75000"/>
                  </a:prstClr>
                </a:solidFill>
              </a:rPr>
            </a:fld>
            <a:endParaRPr lang="ru-RU"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8D1EDACF-C7C6-4DD2-9347-AA55BC14A98F}"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4BCA8A-B974-4F68-8003-7EDC1DFB644B}" type="slidenum">
              <a:rPr lang="ru-RU" smtClean="0"/>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3"/>
          <p:cNvSpPr>
            <a:spLocks noGrp="1"/>
          </p:cNvSpPr>
          <p:nvPr>
            <p:ph type="dt" sz="half" idx="10"/>
          </p:nvPr>
        </p:nvSpPr>
        <p:spPr/>
        <p:txBody>
          <a:bodyPr/>
          <a:lstStyle>
            <a:lvl1pPr>
              <a:defRPr/>
            </a:lvl1pPr>
          </a:lstStyle>
          <a:p>
            <a:pPr>
              <a:defRPr/>
            </a:pPr>
            <a:fld id="{49B98DF0-5B9E-4DF9-8039-24C6966DB1CD}" type="datetimeFigureOut">
              <a:rPr lang="ru-RU">
                <a:solidFill>
                  <a:prstClr val="black">
                    <a:tint val="75000"/>
                  </a:prstClr>
                </a:solidFill>
              </a:rPr>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F0C1EF1-F3CA-45DF-9008-B6F70116673D}" type="slidenum">
              <a:rPr lang="ru-RU">
                <a:solidFill>
                  <a:prstClr val="black">
                    <a:tint val="75000"/>
                  </a:prstClr>
                </a:solidFill>
              </a:rPr>
            </a:fld>
            <a:endParaRPr lang="ru-RU"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220CFF8-D0D0-4005-AAB2-56F09F6B4355}" type="datetimeFigureOut">
              <a:rPr lang="ru-RU">
                <a:solidFill>
                  <a:prstClr val="black">
                    <a:tint val="75000"/>
                  </a:prstClr>
                </a:solidFill>
              </a:rPr>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6327B2A-100C-4919-BF74-8BB1B67E14E4}" type="slidenum">
              <a:rPr lang="ru-RU">
                <a:solidFill>
                  <a:prstClr val="black">
                    <a:tint val="75000"/>
                  </a:prstClr>
                </a:solidFill>
              </a:rPr>
            </a:fld>
            <a:endParaRPr lang="ru-RU"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8"/>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8"/>
            <a:ext cx="80264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C2264DA-8B54-418E-A88F-EC27D8EA3059}" type="datetimeFigureOut">
              <a:rPr lang="ru-RU">
                <a:solidFill>
                  <a:prstClr val="black">
                    <a:tint val="75000"/>
                  </a:prstClr>
                </a:solidFill>
              </a:rPr>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8FEBEE5-7C3B-486C-916C-CBBB1E425054}" type="slidenum">
              <a:rPr lang="ru-RU">
                <a:solidFill>
                  <a:prstClr val="black">
                    <a:tint val="75000"/>
                  </a:prstClr>
                </a:solidFill>
              </a:rPr>
            </a:fld>
            <a:endParaRPr lang="ru-RU"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5"/>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A1BF689-F9D2-4134-AAD3-36A7395E47E6}" type="datetimeFigureOut">
              <a:rPr lang="ru-RU" smtClean="0"/>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96FC2B1-EA14-4D0B-AB85-F646821F7CD6}" type="slidenum">
              <a:rPr lang="ru-RU" smtClean="0"/>
            </a:fld>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BA1BF689-F9D2-4134-AAD3-36A7395E47E6}" type="datetimeFigureOut">
              <a:rPr lang="ru-RU" smtClean="0"/>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96FC2B1-EA14-4D0B-AB85-F646821F7CD6}" type="slidenum">
              <a:rPr lang="ru-RU" smtClean="0"/>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0"/>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BA1BF689-F9D2-4134-AAD3-36A7395E47E6}" type="datetimeFigureOut">
              <a:rPr lang="ru-RU" smtClean="0"/>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96FC2B1-EA14-4D0B-AB85-F646821F7CD6}" type="slidenum">
              <a:rPr lang="ru-RU" smtClean="0"/>
            </a:fld>
            <a:endParaRPr 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BA1BF689-F9D2-4134-AAD3-36A7395E47E6}" type="datetimeFigureOut">
              <a:rPr lang="ru-RU" smtClean="0"/>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96FC2B1-EA14-4D0B-AB85-F646821F7CD6}" type="slidenum">
              <a:rPr lang="ru-RU" smtClean="0"/>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BA1BF689-F9D2-4134-AAD3-36A7395E47E6}" type="datetimeFigureOut">
              <a:rPr lang="ru-RU" smtClean="0"/>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96FC2B1-EA14-4D0B-AB85-F646821F7CD6}" type="slidenum">
              <a:rPr lang="ru-RU" smtClean="0"/>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A1BF689-F9D2-4134-AAD3-36A7395E47E6}" type="datetimeFigureOut">
              <a:rPr lang="ru-RU" smtClean="0"/>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96FC2B1-EA14-4D0B-AB85-F646821F7CD6}" type="slidenum">
              <a:rPr lang="ru-RU" smtClean="0"/>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1BF689-F9D2-4134-AAD3-36A7395E47E6}" type="datetimeFigureOut">
              <a:rPr lang="ru-RU" smtClean="0"/>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96FC2B1-EA14-4D0B-AB85-F646821F7CD6}" type="slidenum">
              <a:rPr lang="ru-RU" smtClean="0"/>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8D1EDACF-C7C6-4DD2-9347-AA55BC14A98F}"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4BCA8A-B974-4F68-8003-7EDC1DFB644B}" type="slidenum">
              <a:rPr lang="ru-RU" smtClean="0"/>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BA1BF689-F9D2-4134-AAD3-36A7395E47E6}" type="datetimeFigureOut">
              <a:rPr lang="ru-RU" smtClean="0"/>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96FC2B1-EA14-4D0B-AB85-F646821F7CD6}" type="slidenum">
              <a:rPr lang="ru-RU" smtClean="0"/>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BA1BF689-F9D2-4134-AAD3-36A7395E47E6}" type="datetimeFigureOut">
              <a:rPr lang="ru-RU" smtClean="0"/>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96FC2B1-EA14-4D0B-AB85-F646821F7CD6}" type="slidenum">
              <a:rPr lang="ru-RU" smtClean="0"/>
            </a:fld>
            <a:endParaRPr 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BA1BF689-F9D2-4134-AAD3-36A7395E47E6}" type="datetimeFigureOut">
              <a:rPr lang="ru-RU" smtClean="0"/>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96FC2B1-EA14-4D0B-AB85-F646821F7CD6}" type="slidenum">
              <a:rPr lang="ru-RU" smtClean="0"/>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8"/>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8"/>
            <a:ext cx="80264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BA1BF689-F9D2-4134-AAD3-36A7395E47E6}" type="datetimeFigureOut">
              <a:rPr lang="ru-RU" smtClean="0"/>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96FC2B1-EA14-4D0B-AB85-F646821F7CD6}" type="slidenum">
              <a:rPr lang="ru-RU" smtClean="0"/>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8D1EDACF-C7C6-4DD2-9347-AA55BC14A98F}"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4BCA8A-B974-4F68-8003-7EDC1DFB644B}"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8D1EDACF-C7C6-4DD2-9347-AA55BC14A98F}"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4BCA8A-B974-4F68-8003-7EDC1DFB644B}"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D1EDACF-C7C6-4DD2-9347-AA55BC14A98F}"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4BCA8A-B974-4F68-8003-7EDC1DFB644B}"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1EDACF-C7C6-4DD2-9347-AA55BC14A98F}"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4BCA8A-B974-4F68-8003-7EDC1DFB644B}"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8D1EDACF-C7C6-4DD2-9347-AA55BC14A98F}"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4BCA8A-B974-4F68-8003-7EDC1DFB644B}"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8D1EDACF-C7C6-4DD2-9347-AA55BC14A98F}"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4BCA8A-B974-4F68-8003-7EDC1DFB644B}"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EDACF-C7C6-4DD2-9347-AA55BC14A98F}" type="datetimeFigureOut">
              <a:rPr lang="ru-RU" smtClean="0"/>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BCA8A-B974-4F68-8003-7EDC1DFB644B}"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ru-RU" altLang="ru-RU" smtClean="0"/>
              <a:t>Образец заголовка</a:t>
            </a:r>
            <a:endParaRPr lang="ru-RU" altLang="ru-RU" smtClean="0"/>
          </a:p>
        </p:txBody>
      </p:sp>
      <p:sp>
        <p:nvSpPr>
          <p:cNvPr id="1027" name="Текст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ru-RU" altLang="ru-RU" smtClean="0"/>
              <a:t>Образец текста</a:t>
            </a:r>
            <a:endParaRPr lang="ru-RU" altLang="ru-RU" smtClean="0"/>
          </a:p>
          <a:p>
            <a:pPr lvl="1"/>
            <a:r>
              <a:rPr lang="ru-RU" altLang="ru-RU" smtClean="0"/>
              <a:t>Второй уровень</a:t>
            </a:r>
            <a:endParaRPr lang="ru-RU" altLang="ru-RU" smtClean="0"/>
          </a:p>
          <a:p>
            <a:pPr lvl="2"/>
            <a:r>
              <a:rPr lang="ru-RU" altLang="ru-RU" smtClean="0"/>
              <a:t>Третий уровень</a:t>
            </a:r>
            <a:endParaRPr lang="ru-RU" altLang="ru-RU" smtClean="0"/>
          </a:p>
          <a:p>
            <a:pPr lvl="3"/>
            <a:r>
              <a:rPr lang="ru-RU" altLang="ru-RU" smtClean="0"/>
              <a:t>Четвертый уровень</a:t>
            </a:r>
            <a:endParaRPr lang="ru-RU" altLang="ru-RU" smtClean="0"/>
          </a:p>
          <a:p>
            <a:pPr lvl="4"/>
            <a:r>
              <a:rPr lang="ru-RU" altLang="ru-RU" smtClean="0"/>
              <a:t>Пятый уровень</a:t>
            </a:r>
            <a:endParaRPr lang="ru-RU" altLang="ru-RU" smtClean="0"/>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05C5628-152F-4B15-AC7C-2E934CCFE4A4}" type="datetimeFigureOut">
              <a:rPr lang="ru-RU">
                <a:solidFill>
                  <a:prstClr val="black">
                    <a:tint val="75000"/>
                  </a:prstClr>
                </a:solidFill>
              </a:rPr>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450998D-1D7F-47C2-8460-D98FE44555A3}" type="slidenum">
              <a:rPr lang="ru-RU">
                <a:solidFill>
                  <a:prstClr val="black">
                    <a:tint val="75000"/>
                  </a:prstClr>
                </a:solidFill>
              </a:rPr>
            </a:fld>
            <a:endParaRPr lang="ru-RU"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F689-F9D2-4134-AAD3-36A7395E47E6}" type="datetimeFigureOut">
              <a:rPr lang="ru-RU" smtClean="0"/>
            </a:fld>
            <a:endParaRPr lang="ru-RU" dirty="0"/>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FC2B1-EA14-4D0B-AB85-F646821F7CD6}" type="slidenum">
              <a:rPr lang="ru-RU" smtClean="0"/>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5.jpe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7.jpe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jpeg"/><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6.jpeg"/><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jpeg"/><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jpeg"/><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jpeg"/><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jpeg"/><Relationship Id="rId1"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6.jpeg"/><Relationship Id="rId1"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8.jpeg"/><Relationship Id="rId1"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0.jpeg"/><Relationship Id="rId1"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головок 2"/>
          <p:cNvSpPr>
            <a:spLocks noGrp="1"/>
          </p:cNvSpPr>
          <p:nvPr>
            <p:ph type="ctrTitle"/>
          </p:nvPr>
        </p:nvSpPr>
        <p:spPr>
          <a:xfrm>
            <a:off x="1524000" y="557530"/>
            <a:ext cx="9144000" cy="3245485"/>
          </a:xfrm>
        </p:spPr>
        <p:txBody>
          <a:bodyPr>
            <a:noAutofit/>
          </a:bodyPr>
          <a:p>
            <a:r>
              <a:rPr lang="ru-RU" altLang="en-US" sz="3600" b="1">
                <a:solidFill>
                  <a:srgbClr val="C00000"/>
                </a:solidFill>
                <a:latin typeface="Arial Unicode MS" panose="020B0604020202020204" charset="-122"/>
                <a:ea typeface="Arial Unicode MS" panose="020B0604020202020204" charset="-122"/>
              </a:rPr>
              <a:t>ПЛАНЕТАРНАЯ ВОДОРОДНАЯ ДЕГАЗАЦИЯ, КОНТРОЛИРУЮЩАЯ САМОПОДДЕРЖИВАЕМЫЙ ТРИГГЕРНЫЙ СЕЙСМИЧЕСКИЙ ПРОЦЕСС В ШИРОКОМ ДИАПАЗОНЕ ГЛУБИН</a:t>
            </a:r>
            <a:endParaRPr lang="ru-RU" altLang="en-US" sz="3600" b="1">
              <a:solidFill>
                <a:srgbClr val="C00000"/>
              </a:solidFill>
              <a:latin typeface="Arial Unicode MS" panose="020B0604020202020204" charset="-122"/>
              <a:ea typeface="Arial Unicode MS" panose="020B0604020202020204" charset="-122"/>
            </a:endParaRPr>
          </a:p>
        </p:txBody>
      </p:sp>
      <p:sp>
        <p:nvSpPr>
          <p:cNvPr id="4" name="Подзаголовок 3"/>
          <p:cNvSpPr>
            <a:spLocks noGrp="1"/>
          </p:cNvSpPr>
          <p:nvPr>
            <p:ph type="subTitle" idx="1"/>
          </p:nvPr>
        </p:nvSpPr>
        <p:spPr>
          <a:xfrm>
            <a:off x="1524000" y="4048125"/>
            <a:ext cx="9144000" cy="1503045"/>
          </a:xfrm>
        </p:spPr>
        <p:txBody>
          <a:bodyPr>
            <a:normAutofit lnSpcReduction="20000"/>
          </a:bodyPr>
          <a:p>
            <a:r>
              <a:rPr lang="ru-RU" altLang="en-US" sz="3200" b="1">
                <a:latin typeface="Arial Unicode MS" panose="020B0604020202020204" charset="-122"/>
                <a:ea typeface="Arial Unicode MS" panose="020B0604020202020204" charset="-122"/>
              </a:rPr>
              <a:t>И.Л. ГУФЕЛЬД, О.Н. НОВОСЕЛОВ</a:t>
            </a:r>
            <a:endParaRPr lang="ru-RU" altLang="en-US" sz="3200" b="1">
              <a:latin typeface="Arial Unicode MS" panose="020B0604020202020204" charset="-122"/>
              <a:ea typeface="Arial Unicode MS" panose="020B0604020202020204" charset="-122"/>
            </a:endParaRPr>
          </a:p>
          <a:p>
            <a:endParaRPr lang="ru-RU" altLang="en-US" sz="3200" b="1">
              <a:latin typeface="Arial Unicode MS" panose="020B0604020202020204" charset="-122"/>
              <a:ea typeface="Arial Unicode MS" panose="020B0604020202020204" charset="-122"/>
            </a:endParaRPr>
          </a:p>
          <a:p>
            <a:r>
              <a:rPr lang="ru-RU" altLang="en-US" b="1" i="1">
                <a:latin typeface="Arial Unicode MS" panose="020B0604020202020204" charset="-122"/>
                <a:ea typeface="Arial Unicode MS" panose="020B0604020202020204" charset="-122"/>
              </a:rPr>
              <a:t>ИФЗ им. О.Ю. ШМИДТА, МГТУ им. Н.Э. Баумана</a:t>
            </a:r>
            <a:endParaRPr lang="ru-RU" altLang="en-US" b="1" i="1">
              <a:latin typeface="Arial Unicode MS" panose="020B0604020202020204" charset="-122"/>
              <a:ea typeface="Arial Unicode MS" panose="020B0604020202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головок 2"/>
          <p:cNvSpPr>
            <a:spLocks noGrp="1"/>
          </p:cNvSpPr>
          <p:nvPr>
            <p:ph type="title"/>
          </p:nvPr>
        </p:nvSpPr>
        <p:spPr>
          <a:xfrm>
            <a:off x="838200" y="417830"/>
            <a:ext cx="10515600" cy="5844540"/>
          </a:xfrm>
        </p:spPr>
        <p:txBody>
          <a:bodyPr>
            <a:normAutofit fontScale="90000"/>
          </a:bodyPr>
          <a:p>
            <a:br>
              <a:rPr lang="ru-RU" altLang="en-US" sz="4000" b="1">
                <a:latin typeface="Arial Unicode MS" panose="020B0604020202020204" charset="-122"/>
                <a:ea typeface="Arial Unicode MS" panose="020B0604020202020204" charset="-122"/>
                <a:sym typeface="+mn-ea"/>
              </a:rPr>
            </a:br>
            <a:br>
              <a:rPr lang="ru-RU" altLang="en-US" sz="4000" b="1">
                <a:latin typeface="Arial Unicode MS" panose="020B0604020202020204" charset="-122"/>
                <a:ea typeface="Arial Unicode MS" panose="020B0604020202020204" charset="-122"/>
                <a:sym typeface="+mn-ea"/>
              </a:rPr>
            </a:br>
            <a:r>
              <a:rPr lang="ru-RU" altLang="en-US" sz="4000" b="1">
                <a:latin typeface="Arial Unicode MS" panose="020B0604020202020204" charset="-122"/>
                <a:ea typeface="Arial Unicode MS" panose="020B0604020202020204" charset="-122"/>
                <a:sym typeface="+mn-ea"/>
              </a:rPr>
              <a:t>И ТАК-</a:t>
            </a:r>
            <a:br>
              <a:rPr lang="ru-RU" altLang="en-US" sz="4000" b="1">
                <a:solidFill>
                  <a:srgbClr val="FF0000"/>
                </a:solidFill>
                <a:latin typeface="Arial Unicode MS" panose="020B0604020202020204" charset="-122"/>
                <a:ea typeface="Arial Unicode MS" panose="020B0604020202020204" charset="-122"/>
                <a:sym typeface="+mn-ea"/>
              </a:rPr>
            </a:br>
            <a:r>
              <a:rPr lang="ru-RU" altLang="en-US" sz="2665">
                <a:solidFill>
                  <a:srgbClr val="FF0000"/>
                </a:solidFill>
                <a:latin typeface="Arial Unicode MS" panose="020B0604020202020204" charset="-122"/>
                <a:ea typeface="Arial Unicode MS" panose="020B0604020202020204" charset="-122"/>
                <a:sym typeface="+mn-ea"/>
              </a:rPr>
              <a:t>НЕОБХОДИМА БЫЛА </a:t>
            </a:r>
            <a:r>
              <a:rPr lang="ru-RU" altLang="en-US" sz="2660" b="1">
                <a:solidFill>
                  <a:srgbClr val="FF0000"/>
                </a:solidFill>
                <a:latin typeface="Arial Unicode MS" panose="020B0604020202020204" charset="-122"/>
                <a:ea typeface="Arial Unicode MS" panose="020B0604020202020204" charset="-122"/>
                <a:sym typeface="+mn-ea"/>
              </a:rPr>
              <a:t>СМЕНА РАЗРЫВНОЙ ИДЕОЛОГИИ СЕЙСМИЧЕСКОГО ПРОЦЕССА НА ДЕГАЗАЦИОННУЮ (водородную)?  </a:t>
            </a:r>
            <a:br>
              <a:rPr lang="ru-RU" altLang="en-US" sz="2660" b="1">
                <a:solidFill>
                  <a:srgbClr val="FF0000"/>
                </a:solidFill>
                <a:latin typeface="Arial Unicode MS" panose="020B0604020202020204" charset="-122"/>
                <a:ea typeface="Arial Unicode MS" panose="020B0604020202020204" charset="-122"/>
                <a:sym typeface="+mn-ea"/>
              </a:rPr>
            </a:br>
            <a:br>
              <a:rPr lang="ru-RU" altLang="en-US" sz="2660" b="1">
                <a:solidFill>
                  <a:srgbClr val="FF0000"/>
                </a:solidFill>
                <a:latin typeface="Arial Unicode MS" panose="020B0604020202020204" charset="-122"/>
                <a:ea typeface="Arial Unicode MS" panose="020B0604020202020204" charset="-122"/>
                <a:sym typeface="+mn-ea"/>
              </a:rPr>
            </a:br>
            <a:r>
              <a:rPr lang="ru-RU" altLang="en-US" sz="2665">
                <a:latin typeface="Arial Unicode MS" panose="020B0604020202020204" charset="-122"/>
                <a:ea typeface="Arial Unicode MS" panose="020B0604020202020204" charset="-122"/>
                <a:sym typeface="+mn-ea"/>
              </a:rPr>
              <a:t>---</a:t>
            </a:r>
            <a:r>
              <a:rPr lang="ru-RU" altLang="en-US" sz="2665" b="1">
                <a:solidFill>
                  <a:schemeClr val="tx1"/>
                </a:solidFill>
                <a:latin typeface="Arial Unicode MS" panose="020B0604020202020204" charset="-122"/>
                <a:ea typeface="Arial Unicode MS" panose="020B0604020202020204" charset="-122"/>
                <a:sym typeface="+mn-ea"/>
              </a:rPr>
              <a:t> ОСНОВНОЙ ключевой вопрос - природа глубокофокусных сейсмических событий, которых в рамках механики или фазовых переходов не должно быть вообще</a:t>
            </a:r>
            <a:br>
              <a:rPr lang="ru-RU" altLang="en-US" sz="2665" b="1">
                <a:solidFill>
                  <a:schemeClr val="tx1"/>
                </a:solidFill>
                <a:latin typeface="Arial Unicode MS" panose="020B0604020202020204" charset="-122"/>
                <a:ea typeface="Arial Unicode MS" panose="020B0604020202020204" charset="-122"/>
                <a:sym typeface="+mn-ea"/>
              </a:rPr>
            </a:br>
            <a:br>
              <a:rPr lang="ru-RU" altLang="en-US" sz="2665" b="1">
                <a:solidFill>
                  <a:schemeClr val="tx1"/>
                </a:solidFill>
                <a:latin typeface="Arial Unicode MS" panose="020B0604020202020204" charset="-122"/>
                <a:ea typeface="Arial Unicode MS" panose="020B0604020202020204" charset="-122"/>
                <a:sym typeface="+mn-ea"/>
              </a:rPr>
            </a:br>
            <a:r>
              <a:rPr lang="ru-RU" altLang="en-US" sz="2665" b="1">
                <a:solidFill>
                  <a:schemeClr val="tx1"/>
                </a:solidFill>
                <a:latin typeface="Arial Unicode MS" panose="020B0604020202020204" charset="-122"/>
                <a:ea typeface="Arial Unicode MS" panose="020B0604020202020204" charset="-122"/>
                <a:sym typeface="+mn-ea"/>
              </a:rPr>
              <a:t>---</a:t>
            </a:r>
            <a:r>
              <a:rPr lang="ru-RU" altLang="en-US" sz="2665" b="1">
                <a:solidFill>
                  <a:srgbClr val="FF0000"/>
                </a:solidFill>
                <a:latin typeface="Arial Unicode MS" panose="020B0604020202020204" charset="-122"/>
                <a:ea typeface="Arial Unicode MS" panose="020B0604020202020204" charset="-122"/>
                <a:sym typeface="+mn-ea"/>
              </a:rPr>
              <a:t> ВТОРОЙ</a:t>
            </a:r>
            <a:r>
              <a:rPr lang="ru-RU" altLang="en-US" sz="3110" b="1">
                <a:solidFill>
                  <a:srgbClr val="FF0000"/>
                </a:solidFill>
                <a:latin typeface="Arial Unicode MS" panose="020B0604020202020204" charset="-122"/>
                <a:ea typeface="Arial Unicode MS" panose="020B0604020202020204" charset="-122"/>
                <a:sym typeface="+mn-ea"/>
              </a:rPr>
              <a:t> ключевой вопрос - природа активации (триггерность) слабой и непрерывной (это ключевое слово) сейсмичности литосферы при отсутствии разрушения </a:t>
            </a:r>
            <a:br>
              <a:rPr lang="ru-RU" altLang="en-US" sz="3110" b="1">
                <a:solidFill>
                  <a:srgbClr val="FF0000"/>
                </a:solidFill>
                <a:latin typeface="Arial Unicode MS" panose="020B0604020202020204" charset="-122"/>
                <a:ea typeface="Arial Unicode MS" panose="020B0604020202020204" charset="-122"/>
                <a:sym typeface="+mn-ea"/>
              </a:rPr>
            </a:br>
            <a:br>
              <a:rPr lang="ru-RU" altLang="en-US" sz="3110" b="1">
                <a:solidFill>
                  <a:srgbClr val="FF0000"/>
                </a:solidFill>
                <a:latin typeface="Arial Unicode MS" panose="020B0604020202020204" charset="-122"/>
                <a:ea typeface="Arial Unicode MS" panose="020B0604020202020204" charset="-122"/>
                <a:sym typeface="+mn-ea"/>
              </a:rPr>
            </a:br>
            <a:r>
              <a:rPr lang="ru-RU" altLang="en-US" sz="2665" b="1">
                <a:solidFill>
                  <a:srgbClr val="FF0000"/>
                </a:solidFill>
                <a:latin typeface="Arial Unicode MS" panose="020B0604020202020204" charset="-122"/>
                <a:ea typeface="Arial Unicode MS" panose="020B0604020202020204" charset="-122"/>
                <a:sym typeface="+mn-ea"/>
              </a:rPr>
              <a:t>----</a:t>
            </a:r>
            <a:r>
              <a:rPr lang="ru-RU" altLang="en-US" sz="3110" b="1">
                <a:solidFill>
                  <a:srgbClr val="FF0000"/>
                </a:solidFill>
                <a:latin typeface="Arial Unicode MS" panose="020B0604020202020204" charset="-122"/>
                <a:ea typeface="Arial Unicode MS" panose="020B0604020202020204" charset="-122"/>
                <a:sym typeface="+mn-ea"/>
              </a:rPr>
              <a:t> </a:t>
            </a:r>
            <a:r>
              <a:rPr lang="ru-RU" altLang="en-US" sz="3110" b="1">
                <a:solidFill>
                  <a:schemeClr val="tx1"/>
                </a:solidFill>
                <a:latin typeface="Arial Unicode MS" panose="020B0604020202020204" charset="-122"/>
                <a:ea typeface="Arial Unicode MS" panose="020B0604020202020204" charset="-122"/>
                <a:sym typeface="+mn-ea"/>
              </a:rPr>
              <a:t>И напрашивался вопрос,  может ли осуществляться сейсмическая связь между верхней мантией и литосферой?</a:t>
            </a:r>
            <a:br>
              <a:rPr lang="ru-RU" altLang="en-US" sz="3110" b="1">
                <a:solidFill>
                  <a:schemeClr val="tx1"/>
                </a:solidFill>
                <a:latin typeface="Arial Unicode MS" panose="020B0604020202020204" charset="-122"/>
                <a:ea typeface="Arial Unicode MS" panose="020B0604020202020204" charset="-122"/>
                <a:sym typeface="+mn-ea"/>
              </a:rPr>
            </a:br>
            <a:br>
              <a:rPr lang="ru-RU" altLang="en-US" sz="2665" b="1">
                <a:solidFill>
                  <a:schemeClr val="tx1"/>
                </a:solidFill>
                <a:latin typeface="Arial Unicode MS" panose="020B0604020202020204" charset="-122"/>
                <a:ea typeface="Arial Unicode MS" panose="020B0604020202020204" charset="-122"/>
                <a:sym typeface="+mn-ea"/>
              </a:rPr>
            </a:br>
            <a:endParaRPr lang="ru-RU" altLang="en-US" sz="2665" b="1">
              <a:solidFill>
                <a:schemeClr val="tx1"/>
              </a:solidFill>
              <a:latin typeface="Arial Unicode MS" panose="020B0604020202020204" charset="-122"/>
              <a:ea typeface="Arial Unicode MS" panose="020B0604020202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головок 2"/>
          <p:cNvSpPr>
            <a:spLocks noGrp="1"/>
          </p:cNvSpPr>
          <p:nvPr>
            <p:ph type="title"/>
          </p:nvPr>
        </p:nvSpPr>
        <p:spPr>
          <a:xfrm>
            <a:off x="939165" y="316230"/>
            <a:ext cx="10515600" cy="6323965"/>
          </a:xfrm>
        </p:spPr>
        <p:txBody>
          <a:bodyPr>
            <a:normAutofit fontScale="90000"/>
          </a:bodyPr>
          <a:p>
            <a:pPr algn="ctr"/>
            <a:br>
              <a:rPr lang="ru-RU" altLang="en-US" sz="2665">
                <a:latin typeface="Arial Unicode MS" panose="020B0604020202020204" charset="-122"/>
                <a:ea typeface="Arial Unicode MS" panose="020B0604020202020204" charset="-122"/>
              </a:rPr>
            </a:br>
            <a:br>
              <a:rPr lang="ru-RU" altLang="en-US" sz="2665">
                <a:latin typeface="Arial Unicode MS" panose="020B0604020202020204" charset="-122"/>
                <a:ea typeface="Arial Unicode MS" panose="020B0604020202020204" charset="-122"/>
              </a:rPr>
            </a:br>
            <a:r>
              <a:rPr lang="ru-RU" altLang="en-US" sz="3110" b="1">
                <a:latin typeface="Arial Unicode MS" panose="020B0604020202020204" charset="-122"/>
                <a:ea typeface="Arial Unicode MS" panose="020B0604020202020204" charset="-122"/>
              </a:rPr>
              <a:t>Предложена дегазационная модель сейсмического акта ГФС</a:t>
            </a:r>
            <a:r>
              <a:rPr lang="ru-RU" altLang="en-US" sz="2665">
                <a:latin typeface="Arial Unicode MS" panose="020B0604020202020204" charset="-122"/>
                <a:ea typeface="Arial Unicode MS" panose="020B0604020202020204" charset="-122"/>
              </a:rPr>
              <a:t>,  </a:t>
            </a:r>
            <a:r>
              <a:rPr lang="ru-RU" altLang="en-US" sz="2665">
                <a:solidFill>
                  <a:srgbClr val="FF0000"/>
                </a:solidFill>
                <a:latin typeface="Arial Unicode MS" panose="020B0604020202020204" charset="-122"/>
                <a:ea typeface="Arial Unicode MS" panose="020B0604020202020204" charset="-122"/>
              </a:rPr>
              <a:t>которая рассматривает  возможности накопления водорода в аморфно-кристаллической среде и блокировки непрерывной восходящей диффузии водорода как атома внедрения с образованием в одной из зон пересыщенных твердых растворов водорода.  </a:t>
            </a:r>
            <a:br>
              <a:rPr lang="ru-RU" altLang="en-US" sz="2665">
                <a:solidFill>
                  <a:srgbClr val="FF0000"/>
                </a:solidFill>
                <a:latin typeface="Arial Unicode MS" panose="020B0604020202020204" charset="-122"/>
                <a:ea typeface="Arial Unicode MS" panose="020B0604020202020204" charset="-122"/>
              </a:rPr>
            </a:br>
            <a:r>
              <a:rPr lang="ru-RU" altLang="en-US" sz="2665" b="1">
                <a:latin typeface="Arial Unicode MS" panose="020B0604020202020204" charset="-122"/>
                <a:ea typeface="Arial Unicode MS" panose="020B0604020202020204" charset="-122"/>
              </a:rPr>
              <a:t>Э</a:t>
            </a:r>
            <a:r>
              <a:rPr lang="ru-RU" altLang="en-US" sz="2665" b="1">
                <a:latin typeface="Arial Unicode MS" panose="020B0604020202020204" charset="-122"/>
                <a:ea typeface="Arial Unicode MS" panose="020B0604020202020204" charset="-122"/>
                <a:sym typeface="+mn-ea"/>
              </a:rPr>
              <a:t>та блокировка </a:t>
            </a:r>
            <a:r>
              <a:rPr lang="ru-RU" altLang="en-US" sz="2665">
                <a:latin typeface="Arial Unicode MS" panose="020B0604020202020204" charset="-122"/>
                <a:ea typeface="Arial Unicode MS" panose="020B0604020202020204" charset="-122"/>
                <a:sym typeface="+mn-ea"/>
              </a:rPr>
              <a:t>представляется в виде "зацепления", которое при еще большем увеличении давления водорода в ниже лежащих структурах может "разрушиться" - аналог разрушения механического зацепления. </a:t>
            </a:r>
            <a:r>
              <a:rPr lang="ru-RU" altLang="en-US" sz="2665" b="1">
                <a:solidFill>
                  <a:srgbClr val="FF0000"/>
                </a:solidFill>
                <a:latin typeface="Arial Unicode MS" panose="020B0604020202020204" charset="-122"/>
                <a:ea typeface="Arial Unicode MS" panose="020B0604020202020204" charset="-122"/>
                <a:sym typeface="+mn-ea"/>
              </a:rPr>
              <a:t>Однако здесь не может быть трещин и разрывов.</a:t>
            </a:r>
            <a:br>
              <a:rPr lang="ru-RU" altLang="en-US" sz="2665" b="1">
                <a:solidFill>
                  <a:srgbClr val="FF0000"/>
                </a:solidFill>
                <a:latin typeface="Arial Unicode MS" panose="020B0604020202020204" charset="-122"/>
                <a:ea typeface="Arial Unicode MS" panose="020B0604020202020204" charset="-122"/>
                <a:sym typeface="+mn-ea"/>
              </a:rPr>
            </a:br>
            <a:r>
              <a:rPr lang="ru-RU" altLang="en-US" sz="2665" b="1">
                <a:solidFill>
                  <a:srgbClr val="FF0000"/>
                </a:solidFill>
                <a:latin typeface="Arial Unicode MS" panose="020B0604020202020204" charset="-122"/>
                <a:ea typeface="Arial Unicode MS" panose="020B0604020202020204" charset="-122"/>
                <a:sym typeface="+mn-ea"/>
              </a:rPr>
              <a:t>"Р</a:t>
            </a:r>
            <a:r>
              <a:rPr lang="ru-RU" altLang="en-US" sz="2660" b="1">
                <a:solidFill>
                  <a:srgbClr val="FF0000"/>
                </a:solidFill>
                <a:latin typeface="Arial Unicode MS" panose="020B0604020202020204" charset="-122"/>
                <a:ea typeface="Arial Unicode MS" panose="020B0604020202020204" charset="-122"/>
                <a:sym typeface="+mn-ea"/>
              </a:rPr>
              <a:t>азрушение водородного зацепления</a:t>
            </a:r>
            <a:r>
              <a:rPr lang="ru-RU" altLang="en-US" sz="2665" b="1">
                <a:solidFill>
                  <a:srgbClr val="FF0000"/>
                </a:solidFill>
                <a:latin typeface="Arial Unicode MS" panose="020B0604020202020204" charset="-122"/>
                <a:ea typeface="Arial Unicode MS" panose="020B0604020202020204" charset="-122"/>
                <a:sym typeface="+mn-ea"/>
              </a:rPr>
              <a:t>" возможно при взрывном прорыве атомов внедрения (водорода). При этом естественно произойдет линейная деформация водородной подрешетки относительно окружающей аморфно-кристаллической структуры, которая формирует нодальную плоскость. </a:t>
            </a:r>
            <a:br>
              <a:rPr lang="ru-RU" altLang="en-US" sz="2665" b="1">
                <a:solidFill>
                  <a:srgbClr val="FF0000"/>
                </a:solidFill>
                <a:latin typeface="Arial Unicode MS" panose="020B0604020202020204" charset="-122"/>
                <a:ea typeface="Arial Unicode MS" panose="020B0604020202020204" charset="-122"/>
                <a:sym typeface="+mn-ea"/>
              </a:rPr>
            </a:br>
            <a:r>
              <a:rPr lang="ru-RU" altLang="en-US" sz="2665" b="1">
                <a:solidFill>
                  <a:srgbClr val="FF0000"/>
                </a:solidFill>
                <a:latin typeface="Arial Unicode MS" panose="020B0604020202020204" charset="-122"/>
                <a:ea typeface="Arial Unicode MS" panose="020B0604020202020204" charset="-122"/>
                <a:sym typeface="+mn-ea"/>
              </a:rPr>
              <a:t>Этот деформационный процесс формирует сейсмическую волну.</a:t>
            </a:r>
            <a:r>
              <a:rPr lang="ru-RU" altLang="en-US" sz="2665" b="1">
                <a:sym typeface="+mn-ea"/>
              </a:rPr>
              <a:t> </a:t>
            </a:r>
            <a:br>
              <a:rPr lang="ru-RU" altLang="en-US" sz="2665" b="1">
                <a:sym typeface="+mn-ea"/>
              </a:rPr>
            </a:br>
            <a:br>
              <a:rPr lang="ru-RU" altLang="en-US" sz="2665" b="1">
                <a:sym typeface="+mn-ea"/>
              </a:rPr>
            </a:br>
            <a:endParaRPr lang="ru-RU" altLang="en-US" sz="2665" b="1">
              <a:solidFill>
                <a:schemeClr val="tx1"/>
              </a:solidFill>
              <a:latin typeface="Arial Unicode MS" panose="020B0604020202020204" charset="-122"/>
              <a:ea typeface="Arial Unicode MS" panose="020B0604020202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головок 2"/>
          <p:cNvSpPr>
            <a:spLocks noGrp="1"/>
          </p:cNvSpPr>
          <p:nvPr>
            <p:ph type="title"/>
          </p:nvPr>
        </p:nvSpPr>
        <p:spPr>
          <a:xfrm>
            <a:off x="838200" y="365125"/>
            <a:ext cx="10515600" cy="5768975"/>
          </a:xfrm>
        </p:spPr>
        <p:txBody>
          <a:bodyPr>
            <a:normAutofit fontScale="90000"/>
          </a:bodyPr>
          <a:p>
            <a:pPr algn="ctr"/>
            <a:br>
              <a:rPr lang="ru-RU" altLang="en-US" sz="3200" b="1">
                <a:latin typeface="Arial Unicode MS" panose="020B0604020202020204" charset="-122"/>
                <a:ea typeface="Arial Unicode MS" panose="020B0604020202020204" charset="-122"/>
                <a:sym typeface="+mn-ea"/>
              </a:rPr>
            </a:br>
            <a:br>
              <a:rPr lang="ru-RU" altLang="en-US" sz="3200" b="1">
                <a:latin typeface="Arial Unicode MS" panose="020B0604020202020204" charset="-122"/>
                <a:ea typeface="Arial Unicode MS" panose="020B0604020202020204" charset="-122"/>
                <a:sym typeface="+mn-ea"/>
              </a:rPr>
            </a:br>
            <a:br>
              <a:rPr lang="ru-RU" altLang="en-US" sz="3200" b="1">
                <a:latin typeface="Arial Unicode MS" panose="020B0604020202020204" charset="-122"/>
                <a:ea typeface="Arial Unicode MS" panose="020B0604020202020204" charset="-122"/>
                <a:sym typeface="+mn-ea"/>
              </a:rPr>
            </a:br>
            <a:r>
              <a:rPr lang="ru-RU" altLang="en-US" sz="3200" b="1">
                <a:solidFill>
                  <a:srgbClr val="FF0000"/>
                </a:solidFill>
                <a:latin typeface="Arial Unicode MS" panose="020B0604020202020204" charset="-122"/>
                <a:ea typeface="Arial Unicode MS" panose="020B0604020202020204" charset="-122"/>
                <a:sym typeface="+mn-ea"/>
              </a:rPr>
              <a:t>В ВЕРХНЕЙ МАНТИИ СЕЙСМИЧЕСКИЙ АКТ СВЯЗЫВАЕТСЯ СО ВЗРЫВНЫМ ВЫБРОСОМ ВОДОРОДА В БОЛЕЕ ВЫСОКИЕ ГОРИЗОНТЫ</a:t>
            </a:r>
            <a:br>
              <a:rPr lang="ru-RU" altLang="en-US" sz="3200" b="1">
                <a:solidFill>
                  <a:srgbClr val="FF0000"/>
                </a:solidFill>
                <a:latin typeface="Arial Unicode MS" panose="020B0604020202020204" charset="-122"/>
                <a:ea typeface="Arial Unicode MS" panose="020B0604020202020204" charset="-122"/>
                <a:sym typeface="+mn-ea"/>
              </a:rPr>
            </a:br>
            <a:r>
              <a:rPr lang="ru-RU" altLang="en-US" sz="3200">
                <a:latin typeface="Arial Unicode MS" panose="020B0604020202020204" charset="-122"/>
                <a:ea typeface="Arial Unicode MS" panose="020B0604020202020204" charset="-122"/>
              </a:rPr>
              <a:t>    </a:t>
            </a:r>
            <a:br>
              <a:rPr lang="ru-RU" altLang="en-US" sz="3200">
                <a:latin typeface="Arial Unicode MS" panose="020B0604020202020204" charset="-122"/>
                <a:ea typeface="Arial Unicode MS" panose="020B0604020202020204" charset="-122"/>
              </a:rPr>
            </a:br>
            <a:r>
              <a:rPr lang="ru-RU" altLang="en-US" sz="3200">
                <a:latin typeface="Arial Unicode MS" panose="020B0604020202020204" charset="-122"/>
                <a:ea typeface="Arial Unicode MS" panose="020B0604020202020204" charset="-122"/>
              </a:rPr>
              <a:t> </a:t>
            </a:r>
            <a:r>
              <a:rPr lang="ru-RU" altLang="en-US" sz="3200" b="1">
                <a:latin typeface="Arial Unicode MS" panose="020B0604020202020204" charset="-122"/>
                <a:ea typeface="Arial Unicode MS" panose="020B0604020202020204" charset="-122"/>
              </a:rPr>
              <a:t>ОСОБЕННОСТИ ПОСТУПЛЕНИЯ ВОДОРОДА В ЛИТОСФЕРУ - ЭСТАФЕТНАЯ МОДЕЛЬ</a:t>
            </a:r>
            <a:br>
              <a:rPr lang="ru-RU" altLang="en-US" sz="3200" b="1">
                <a:latin typeface="Arial Unicode MS" panose="020B0604020202020204" charset="-122"/>
                <a:ea typeface="Arial Unicode MS" panose="020B0604020202020204" charset="-122"/>
              </a:rPr>
            </a:br>
            <a:r>
              <a:rPr lang="ru-RU" altLang="en-US" sz="3200" b="1">
                <a:solidFill>
                  <a:srgbClr val="FF0000"/>
                </a:solidFill>
                <a:latin typeface="Arial Unicode MS" panose="020B0604020202020204" charset="-122"/>
                <a:ea typeface="Arial Unicode MS" panose="020B0604020202020204" charset="-122"/>
              </a:rPr>
              <a:t>В</a:t>
            </a:r>
            <a:r>
              <a:rPr lang="ru-RU" altLang="en-US" sz="3200" b="1">
                <a:solidFill>
                  <a:srgbClr val="FF0000"/>
                </a:solidFill>
                <a:latin typeface="Arial Unicode MS" panose="020B0604020202020204" charset="-122"/>
                <a:ea typeface="Arial Unicode MS" panose="020B0604020202020204" charset="-122"/>
                <a:sym typeface="+mn-ea"/>
              </a:rPr>
              <a:t>одород эстафетным механизмом выносится  из мантии в литосферу, </a:t>
            </a:r>
            <a:r>
              <a:rPr lang="ru-RU" altLang="en-US" sz="3200" b="1">
                <a:solidFill>
                  <a:schemeClr val="tx1"/>
                </a:solidFill>
                <a:latin typeface="Arial Unicode MS" panose="020B0604020202020204" charset="-122"/>
                <a:ea typeface="Arial Unicode MS" panose="020B0604020202020204" charset="-122"/>
                <a:sym typeface="+mn-ea"/>
              </a:rPr>
              <a:t>что отражает </a:t>
            </a:r>
            <a:r>
              <a:rPr lang="ru-RU" altLang="en-US" sz="3200" b="1">
                <a:solidFill>
                  <a:srgbClr val="FF0000"/>
                </a:solidFill>
                <a:latin typeface="Arial Unicode MS" panose="020B0604020202020204" charset="-122"/>
                <a:ea typeface="Arial Unicode MS" panose="020B0604020202020204" charset="-122"/>
                <a:sym typeface="+mn-ea"/>
              </a:rPr>
              <a:t>ПОЧТИ ПРЕДЕЛЬНУЮ </a:t>
            </a:r>
            <a:r>
              <a:rPr lang="ru-RU" altLang="en-US" sz="3200" b="1">
                <a:solidFill>
                  <a:schemeClr val="tx1"/>
                </a:solidFill>
                <a:latin typeface="Arial Unicode MS" panose="020B0604020202020204" charset="-122"/>
                <a:ea typeface="Arial Unicode MS" panose="020B0604020202020204" charset="-122"/>
                <a:sym typeface="+mn-ea"/>
              </a:rPr>
              <a:t>заполненность среды водородом,</a:t>
            </a:r>
            <a:r>
              <a:rPr lang="ru-RU" altLang="en-US" sz="3200" b="1">
                <a:latin typeface="Arial Unicode MS" panose="020B0604020202020204" charset="-122"/>
                <a:ea typeface="Arial Unicode MS" panose="020B0604020202020204" charset="-122"/>
                <a:sym typeface="+mn-ea"/>
              </a:rPr>
              <a:t> </a:t>
            </a:r>
            <a:r>
              <a:rPr lang="ru-RU" altLang="en-US" sz="3200" b="1">
                <a:solidFill>
                  <a:srgbClr val="FF0000"/>
                </a:solidFill>
                <a:latin typeface="Arial Unicode MS" panose="020B0604020202020204" charset="-122"/>
                <a:ea typeface="Arial Unicode MS" panose="020B0604020202020204" charset="-122"/>
                <a:sym typeface="+mn-ea"/>
              </a:rPr>
              <a:t>и как следствие этого быструю реакцию литосферы на ГФС ,</a:t>
            </a:r>
            <a:br>
              <a:rPr lang="ru-RU" altLang="en-US" sz="3200">
                <a:solidFill>
                  <a:srgbClr val="FF0000"/>
                </a:solidFill>
                <a:latin typeface="Arial Unicode MS" panose="020B0604020202020204" charset="-122"/>
                <a:ea typeface="Arial Unicode MS" panose="020B0604020202020204" charset="-122"/>
              </a:rPr>
            </a:br>
            <a:r>
              <a:rPr lang="ru-RU" altLang="en-US" sz="2665" b="1">
                <a:solidFill>
                  <a:schemeClr val="tx1"/>
                </a:solidFill>
                <a:latin typeface="Arial Unicode MS" panose="020B0604020202020204" charset="-122"/>
                <a:ea typeface="Arial Unicode MS" panose="020B0604020202020204" charset="-122"/>
              </a:rPr>
              <a:t> например, ПЕРЕД и ПОСЛЕ  ГФС (Охотоморского, Петропавловского, Жупановского и других Камчатских событий).</a:t>
            </a:r>
            <a:br>
              <a:rPr lang="ru-RU" altLang="en-US" sz="2665" b="1">
                <a:solidFill>
                  <a:schemeClr val="tx1"/>
                </a:solidFill>
                <a:latin typeface="Arial Unicode MS" panose="020B0604020202020204" charset="-122"/>
                <a:ea typeface="Arial Unicode MS" panose="020B0604020202020204" charset="-122"/>
              </a:rPr>
            </a:br>
            <a:br>
              <a:rPr lang="ru-RU" altLang="en-US" sz="2665">
                <a:solidFill>
                  <a:srgbClr val="FF0000"/>
                </a:solidFill>
                <a:latin typeface="Arial Unicode MS" panose="020B0604020202020204" charset="-122"/>
                <a:ea typeface="Arial Unicode MS" panose="020B0604020202020204" charset="-122"/>
              </a:rPr>
            </a:br>
            <a:endParaRPr lang="ru-RU" altLang="en-US" sz="2665" b="1">
              <a:solidFill>
                <a:srgbClr val="FF0000"/>
              </a:solidFill>
              <a:latin typeface="Arial Unicode MS" panose="020B0604020202020204" charset="-122"/>
              <a:ea typeface="Arial Unicode MS" panose="020B0604020202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838200" y="365125"/>
            <a:ext cx="10515600" cy="6019165"/>
          </a:xfrm>
        </p:spPr>
        <p:txBody>
          <a:bodyPr>
            <a:normAutofit fontScale="90000"/>
          </a:bodyPr>
          <a:p>
            <a:pPr algn="l"/>
            <a:br>
              <a:rPr lang="ru-RU" altLang="en-US" sz="3200">
                <a:latin typeface="Arial Unicode MS" panose="020B0604020202020204" charset="-122"/>
                <a:ea typeface="Arial Unicode MS" panose="020B0604020202020204" charset="-122"/>
              </a:rPr>
            </a:br>
            <a:br>
              <a:rPr lang="ru-RU" altLang="en-US" sz="3200">
                <a:latin typeface="Arial Unicode MS" panose="020B0604020202020204" charset="-122"/>
                <a:ea typeface="Arial Unicode MS" panose="020B0604020202020204" charset="-122"/>
              </a:rPr>
            </a:br>
            <a:br>
              <a:rPr lang="ru-RU" altLang="en-US" sz="3200">
                <a:latin typeface="Arial Unicode MS" panose="020B0604020202020204" charset="-122"/>
                <a:ea typeface="Arial Unicode MS" panose="020B0604020202020204" charset="-122"/>
              </a:rPr>
            </a:br>
            <a:r>
              <a:rPr lang="ru-RU" altLang="en-US" sz="3200" b="1">
                <a:solidFill>
                  <a:srgbClr val="FF0000"/>
                </a:solidFill>
                <a:latin typeface="Arial Unicode MS" panose="020B0604020202020204" charset="-122"/>
                <a:ea typeface="Arial Unicode MS" panose="020B0604020202020204" charset="-122"/>
              </a:rPr>
              <a:t>НАПОМНЮ. Ключевая идея для понимания сейсмичности литосферы</a:t>
            </a:r>
            <a:br>
              <a:rPr lang="ru-RU" altLang="en-US" sz="3200" b="1">
                <a:solidFill>
                  <a:srgbClr val="FF0000"/>
                </a:solidFill>
                <a:latin typeface="Arial Unicode MS" panose="020B0604020202020204" charset="-122"/>
                <a:ea typeface="Arial Unicode MS" panose="020B0604020202020204" charset="-122"/>
              </a:rPr>
            </a:br>
            <a:br>
              <a:rPr lang="ru-RU" altLang="en-US" sz="3200" b="1">
                <a:solidFill>
                  <a:srgbClr val="FF0000"/>
                </a:solidFill>
                <a:latin typeface="Arial Unicode MS" panose="020B0604020202020204" charset="-122"/>
                <a:ea typeface="Arial Unicode MS" panose="020B0604020202020204" charset="-122"/>
              </a:rPr>
            </a:br>
            <a:r>
              <a:rPr lang="ru-RU" altLang="en-US" sz="3110" b="1">
                <a:latin typeface="Arial Unicode MS" panose="020B0604020202020204" charset="-122"/>
                <a:ea typeface="Arial Unicode MS" panose="020B0604020202020204" charset="-122"/>
              </a:rPr>
              <a:t>Н</a:t>
            </a:r>
            <a:r>
              <a:rPr lang="ru-RU" altLang="en-US" sz="3110" b="1">
                <a:latin typeface="Times New Roman" panose="02020603050405020304" pitchFamily="18" charset="0"/>
                <a:cs typeface="Times New Roman" panose="02020603050405020304" pitchFamily="18" charset="0"/>
                <a:sym typeface="+mn-ea"/>
              </a:rPr>
              <a:t>е изменяя уровень напряженноого состояния среды, водородная дегазация контролирует слабые вариации ОНС среды в предельно энергонасыщенной среде и </a:t>
            </a:r>
            <a:br>
              <a:rPr lang="ru-RU" altLang="en-US" sz="3110" b="1">
                <a:latin typeface="Times New Roman" panose="02020603050405020304" pitchFamily="18" charset="0"/>
                <a:cs typeface="Times New Roman" panose="02020603050405020304" pitchFamily="18" charset="0"/>
                <a:sym typeface="+mn-ea"/>
              </a:rPr>
            </a:br>
            <a:r>
              <a:rPr lang="ru-RU" altLang="en-US" sz="3110" b="1">
                <a:solidFill>
                  <a:srgbClr val="FF0000"/>
                </a:solidFill>
                <a:latin typeface="Times New Roman" panose="02020603050405020304" pitchFamily="18" charset="0"/>
                <a:cs typeface="Times New Roman" panose="02020603050405020304" pitchFamily="18" charset="0"/>
                <a:sym typeface="+mn-ea"/>
              </a:rPr>
              <a:t>может оказывать сильное влияние на контактные свойства граничных структур ( аморфизация, текстурирование и другие), контролируя медленные или быстрые движения элементов среды относительно друг друга в режиме сверхпластичности.</a:t>
            </a:r>
            <a:r>
              <a:rPr lang="ru-RU" altLang="en-US" sz="3110" b="1">
                <a:latin typeface="Times New Roman" panose="02020603050405020304" pitchFamily="18" charset="0"/>
                <a:cs typeface="Times New Roman" panose="02020603050405020304" pitchFamily="18" charset="0"/>
                <a:sym typeface="+mn-ea"/>
              </a:rPr>
              <a:t> </a:t>
            </a:r>
            <a:br>
              <a:rPr lang="ru-RU" altLang="en-US" sz="3110" b="1">
                <a:solidFill>
                  <a:srgbClr val="FF0000"/>
                </a:solidFill>
                <a:latin typeface="Times New Roman" panose="02020603050405020304" pitchFamily="18" charset="0"/>
                <a:cs typeface="Times New Roman" panose="02020603050405020304" pitchFamily="18" charset="0"/>
                <a:sym typeface="+mn-ea"/>
              </a:rPr>
            </a:br>
            <a:br>
              <a:rPr lang="ru-RU" altLang="en-US" sz="3110" b="1">
                <a:solidFill>
                  <a:srgbClr val="FF0000"/>
                </a:solidFill>
                <a:latin typeface="Times New Roman" panose="02020603050405020304" pitchFamily="18" charset="0"/>
                <a:cs typeface="Times New Roman" panose="02020603050405020304" pitchFamily="18" charset="0"/>
                <a:sym typeface="+mn-ea"/>
              </a:rPr>
            </a:br>
            <a:r>
              <a:rPr lang="ru-RU" altLang="en-US" sz="3555" b="1">
                <a:solidFill>
                  <a:schemeClr val="tx1"/>
                </a:solidFill>
                <a:latin typeface="Times New Roman" panose="02020603050405020304" pitchFamily="18" charset="0"/>
                <a:cs typeface="Times New Roman" panose="02020603050405020304" pitchFamily="18" charset="0"/>
                <a:sym typeface="+mn-ea"/>
              </a:rPr>
              <a:t>Вспомним Валерию Алексеевну Троицкую - главное в геофизике понимать фоновые процессы!!!</a:t>
            </a:r>
            <a:br>
              <a:rPr lang="ru-RU" altLang="en-US" sz="3555" b="1">
                <a:solidFill>
                  <a:schemeClr val="tx1"/>
                </a:solidFill>
                <a:latin typeface="Times New Roman" panose="02020603050405020304" pitchFamily="18" charset="0"/>
                <a:cs typeface="Times New Roman" panose="02020603050405020304" pitchFamily="18" charset="0"/>
                <a:sym typeface="+mn-ea"/>
              </a:rPr>
            </a:br>
            <a:br>
              <a:rPr lang="ru-RU" altLang="en-US" sz="3555" b="1">
                <a:solidFill>
                  <a:schemeClr val="tx1"/>
                </a:solidFill>
                <a:latin typeface="Arial" panose="020B0604020202020204" pitchFamily="34" charset="0"/>
                <a:cs typeface="Arial" panose="020B0604020202020204" pitchFamily="34" charset="0"/>
                <a:sym typeface="+mn-ea"/>
              </a:rPr>
            </a:br>
            <a:br>
              <a:rPr lang="ru-RU" altLang="en-US" sz="3200" b="1">
                <a:solidFill>
                  <a:schemeClr val="tx1"/>
                </a:solidFill>
                <a:latin typeface="Arial Unicode MS" panose="020B0604020202020204" charset="-122"/>
                <a:ea typeface="Arial Unicode MS" panose="020B0604020202020204" charset="-122"/>
              </a:rPr>
            </a:br>
            <a:r>
              <a:rPr lang="ru-RU" altLang="en-US" sz="3200" b="1">
                <a:solidFill>
                  <a:schemeClr val="tx1"/>
                </a:solidFill>
                <a:latin typeface="Arial Unicode MS" panose="020B0604020202020204" charset="-122"/>
                <a:ea typeface="Arial Unicode MS" panose="020B0604020202020204" charset="-122"/>
              </a:rPr>
              <a:t> </a:t>
            </a:r>
            <a:r>
              <a:rPr lang="ru-RU" altLang="en-US" sz="3200">
                <a:solidFill>
                  <a:schemeClr val="tx1"/>
                </a:solidFill>
                <a:latin typeface="Arial Unicode MS" panose="020B0604020202020204" charset="-122"/>
                <a:ea typeface="Arial Unicode MS" panose="020B0604020202020204" charset="-122"/>
              </a:rPr>
              <a:t>      </a:t>
            </a:r>
            <a:endParaRPr lang="ru-RU" altLang="en-US" sz="3200" b="1">
              <a:solidFill>
                <a:schemeClr val="tx1"/>
              </a:solidFill>
              <a:latin typeface="Arial Unicode MS" panose="020B0604020202020204" charset="-122"/>
              <a:ea typeface="Arial Unicode MS" panose="020B0604020202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838200" y="365125"/>
            <a:ext cx="10515600" cy="5832475"/>
          </a:xfrm>
        </p:spPr>
        <p:txBody>
          <a:bodyPr>
            <a:normAutofit fontScale="90000"/>
          </a:bodyPr>
          <a:p>
            <a:pPr algn="ctr"/>
            <a:r>
              <a:rPr lang="ru-RU" altLang="en-US" sz="4000" b="1">
                <a:solidFill>
                  <a:srgbClr val="FF0000"/>
                </a:solidFill>
                <a:latin typeface="Arial Unicode MS" panose="020B0604020202020204" charset="-122"/>
                <a:ea typeface="Arial Unicode MS" panose="020B0604020202020204" charset="-122"/>
                <a:sym typeface="+mn-ea"/>
              </a:rPr>
              <a:t> </a:t>
            </a:r>
            <a:br>
              <a:rPr lang="ru-RU" altLang="en-US" sz="4000" b="1">
                <a:solidFill>
                  <a:srgbClr val="FF0000"/>
                </a:solidFill>
                <a:latin typeface="Arial Unicode MS" panose="020B0604020202020204" charset="-122"/>
                <a:ea typeface="Arial Unicode MS" panose="020B0604020202020204" charset="-122"/>
                <a:sym typeface="+mn-ea"/>
              </a:rPr>
            </a:br>
            <a:r>
              <a:rPr lang="ru-RU" altLang="en-US" sz="4000" b="1">
                <a:solidFill>
                  <a:schemeClr val="tx1"/>
                </a:solidFill>
                <a:latin typeface="Arial Unicode MS" panose="020B0604020202020204" charset="-122"/>
                <a:ea typeface="Arial Unicode MS" panose="020B0604020202020204" charset="-122"/>
                <a:sym typeface="+mn-ea"/>
              </a:rPr>
              <a:t>ФОНОВАЯ СЕЙСМИЧЕСКАЯ СИТУАЦИЯ  </a:t>
            </a:r>
            <a:br>
              <a:rPr lang="ru-RU" altLang="en-US" sz="4000" b="1">
                <a:solidFill>
                  <a:srgbClr val="FF0000"/>
                </a:solidFill>
                <a:latin typeface="Arial Unicode MS" panose="020B0604020202020204" charset="-122"/>
                <a:ea typeface="Arial Unicode MS" panose="020B0604020202020204" charset="-122"/>
                <a:sym typeface="+mn-ea"/>
              </a:rPr>
            </a:br>
            <a:r>
              <a:rPr lang="ru-RU" altLang="en-US" sz="2220">
                <a:solidFill>
                  <a:srgbClr val="FF0000"/>
                </a:solidFill>
                <a:latin typeface="Arial Unicode MS" panose="020B0604020202020204" charset="-122"/>
                <a:ea typeface="Arial Unicode MS" panose="020B0604020202020204" charset="-122"/>
                <a:sym typeface="+mn-ea"/>
              </a:rPr>
              <a:t>-</a:t>
            </a:r>
            <a:r>
              <a:rPr lang="ru-RU" altLang="en-US" sz="2220" b="1">
                <a:solidFill>
                  <a:srgbClr val="FF0000"/>
                </a:solidFill>
                <a:latin typeface="Arial Unicode MS" panose="020B0604020202020204" charset="-122"/>
                <a:ea typeface="Arial Unicode MS" panose="020B0604020202020204" charset="-122"/>
                <a:sym typeface="+mn-ea"/>
              </a:rPr>
              <a:t>Квазистационарное  пространственное (?) поступление водорода в литосферу  контролирует фоновый сейсмический процесс, который включает медленные подвижки подвижки элементов среды относительно друг друга </a:t>
            </a:r>
            <a:r>
              <a:rPr lang="ru-RU" altLang="en-US" sz="2220" b="1">
                <a:latin typeface="Arial Unicode MS" panose="020B0604020202020204" charset="-122"/>
                <a:ea typeface="Arial Unicode MS" panose="020B0604020202020204" charset="-122"/>
                <a:sym typeface="+mn-ea"/>
              </a:rPr>
              <a:t>(не контролируются)</a:t>
            </a:r>
            <a:r>
              <a:rPr lang="ru-RU" altLang="en-US" sz="2220" b="1">
                <a:solidFill>
                  <a:srgbClr val="FF0000"/>
                </a:solidFill>
                <a:latin typeface="Arial Unicode MS" panose="020B0604020202020204" charset="-122"/>
                <a:ea typeface="Arial Unicode MS" panose="020B0604020202020204" charset="-122"/>
                <a:sym typeface="+mn-ea"/>
              </a:rPr>
              <a:t> и быстрые подвижки - сейсмические акты различной энергии.</a:t>
            </a:r>
            <a:br>
              <a:rPr lang="ru-RU" altLang="en-US" sz="2220" b="1">
                <a:solidFill>
                  <a:srgbClr val="FF0000"/>
                </a:solidFill>
                <a:latin typeface="Arial Unicode MS" panose="020B0604020202020204" charset="-122"/>
                <a:ea typeface="Arial Unicode MS" panose="020B0604020202020204" charset="-122"/>
                <a:sym typeface="+mn-ea"/>
              </a:rPr>
            </a:br>
            <a:r>
              <a:rPr lang="ru-RU" altLang="en-US" sz="2220" b="1">
                <a:latin typeface="Arial" panose="020B0604020202020204" pitchFamily="34" charset="0"/>
                <a:ea typeface="Arial Unicode MS" panose="020B0604020202020204" charset="-122"/>
                <a:cs typeface="Arial" panose="020B0604020202020204" pitchFamily="34" charset="0"/>
                <a:sym typeface="+mn-ea"/>
              </a:rPr>
              <a:t>Д</a:t>
            </a:r>
            <a:r>
              <a:rPr lang="ru-RU" altLang="en-US" sz="2220" b="1">
                <a:latin typeface="Arial" panose="020B0604020202020204" pitchFamily="34" charset="0"/>
                <a:ea typeface="Arial Unicode MS" panose="020B0604020202020204" charset="-122"/>
                <a:cs typeface="Arial" panose="020B0604020202020204" pitchFamily="34" charset="0"/>
                <a:sym typeface="+mn-ea"/>
              </a:rPr>
              <a:t>вижущими силами фонового сейсмического процесса в предельно энергонасыщенной по упругой энергии </a:t>
            </a:r>
            <a:r>
              <a:rPr lang="ru-RU" altLang="en-US" sz="2220" b="1">
                <a:solidFill>
                  <a:srgbClr val="FF0000"/>
                </a:solidFill>
                <a:latin typeface="Arial" panose="020B0604020202020204" pitchFamily="34" charset="0"/>
                <a:ea typeface="Arial Unicode MS" panose="020B0604020202020204" charset="-122"/>
                <a:cs typeface="Arial" panose="020B0604020202020204" pitchFamily="34" charset="0"/>
                <a:sym typeface="+mn-ea"/>
              </a:rPr>
              <a:t>ЛИТОСФЕРЕ</a:t>
            </a:r>
            <a:r>
              <a:rPr lang="ru-RU" altLang="en-US" sz="2220" b="1">
                <a:latin typeface="Arial" panose="020B0604020202020204" pitchFamily="34" charset="0"/>
                <a:ea typeface="Arial Unicode MS" panose="020B0604020202020204" charset="-122"/>
                <a:cs typeface="Arial" panose="020B0604020202020204" pitchFamily="34" charset="0"/>
                <a:sym typeface="+mn-ea"/>
              </a:rPr>
              <a:t> (при квазипостоянных градиентах давления и температуры) являются всплывающие деформационные волны диффузионной природы, следующие друг за другом, непрерывно активируемые восходящими потоками водорода, обеспечивая тем самым самоподдерживаемость ФОНОВОГО деформационного процесса вдоль граничных структур. </a:t>
            </a:r>
            <a:br>
              <a:rPr lang="ru-RU" altLang="en-US" sz="2220" b="1">
                <a:latin typeface="Arial" panose="020B0604020202020204" pitchFamily="34" charset="0"/>
                <a:ea typeface="Arial Unicode MS" panose="020B0604020202020204" charset="-122"/>
                <a:cs typeface="Arial" panose="020B0604020202020204" pitchFamily="34" charset="0"/>
                <a:sym typeface="+mn-ea"/>
              </a:rPr>
            </a:br>
            <a:r>
              <a:rPr lang="ru-RU" altLang="en-US" sz="3110" b="1">
                <a:solidFill>
                  <a:srgbClr val="FF0000"/>
                </a:solidFill>
                <a:latin typeface="Arial" panose="020B0604020202020204" pitchFamily="34" charset="0"/>
                <a:ea typeface="Arial Unicode MS" panose="020B0604020202020204" charset="-122"/>
                <a:cs typeface="Arial" panose="020B0604020202020204" pitchFamily="34" charset="0"/>
                <a:sym typeface="+mn-ea"/>
              </a:rPr>
              <a:t>По параметрам динамики скоростей сейсмических волн была показана хаотизация движений элементов среды, т.е., происходят быстрые и независимые изменения параметров среды во многих локальных местах.</a:t>
            </a:r>
            <a:br>
              <a:rPr lang="ru-RU" altLang="en-US" sz="3110" b="1">
                <a:solidFill>
                  <a:srgbClr val="FF0000"/>
                </a:solidFill>
                <a:latin typeface="Arial" panose="020B0604020202020204" pitchFamily="34" charset="0"/>
                <a:ea typeface="Arial Unicode MS" panose="020B0604020202020204" charset="-122"/>
                <a:cs typeface="Arial" panose="020B0604020202020204" pitchFamily="34" charset="0"/>
                <a:sym typeface="+mn-ea"/>
              </a:rPr>
            </a:br>
            <a:r>
              <a:rPr lang="ru-RU" altLang="en-US" sz="3110" b="1">
                <a:solidFill>
                  <a:schemeClr val="tx1"/>
                </a:solidFill>
                <a:latin typeface="Arial" panose="020B0604020202020204" pitchFamily="34" charset="0"/>
                <a:ea typeface="Arial Unicode MS" panose="020B0604020202020204" charset="-122"/>
                <a:cs typeface="Arial" panose="020B0604020202020204" pitchFamily="34" charset="0"/>
                <a:sym typeface="+mn-ea"/>
              </a:rPr>
              <a:t>МЫ ТЕРЯЕМ ИНФОРМАЦИЮ В ЭТИ ПЕРИОДЫ О СРЕДЕ</a:t>
            </a:r>
            <a:br>
              <a:rPr lang="ru-RU" altLang="en-US" sz="3110" b="1">
                <a:solidFill>
                  <a:schemeClr val="tx1"/>
                </a:solidFill>
                <a:latin typeface="Arial" panose="020B0604020202020204" pitchFamily="34" charset="0"/>
                <a:ea typeface="Arial Unicode MS" panose="020B0604020202020204" charset="-122"/>
                <a:cs typeface="Arial" panose="020B0604020202020204" pitchFamily="34" charset="0"/>
                <a:sym typeface="+mn-ea"/>
              </a:rPr>
            </a:br>
            <a:br>
              <a:rPr lang="ru-RU" altLang="en-US" sz="3110" b="1">
                <a:solidFill>
                  <a:srgbClr val="FF0000"/>
                </a:solidFill>
                <a:latin typeface="Arial Unicode MS" panose="020B0604020202020204" charset="-122"/>
                <a:ea typeface="Arial Unicode MS" panose="020B0604020202020204" charset="-122"/>
              </a:rPr>
            </a:br>
            <a:endParaRPr lang="ru-RU" altLang="en-US" sz="311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головок 2"/>
          <p:cNvSpPr>
            <a:spLocks noGrp="1"/>
          </p:cNvSpPr>
          <p:nvPr>
            <p:ph type="title"/>
          </p:nvPr>
        </p:nvSpPr>
        <p:spPr>
          <a:xfrm>
            <a:off x="838200" y="365125"/>
            <a:ext cx="10515600" cy="5915660"/>
          </a:xfrm>
        </p:spPr>
        <p:txBody>
          <a:bodyPr>
            <a:normAutofit fontScale="90000"/>
          </a:bodyPr>
          <a:p>
            <a:pPr algn="l">
              <a:lnSpc>
                <a:spcPct val="80000"/>
              </a:lnSpc>
            </a:pPr>
            <a:br>
              <a:rPr lang="ru-RU" altLang="en-US" sz="2400" b="1">
                <a:latin typeface="Arial Unicode MS" panose="020B0604020202020204" charset="-122"/>
                <a:ea typeface="Arial Unicode MS" panose="020B0604020202020204" charset="-122"/>
                <a:sym typeface="+mn-ea"/>
              </a:rPr>
            </a:br>
            <a:br>
              <a:rPr lang="ru-RU" altLang="en-US" sz="2400" b="1">
                <a:latin typeface="Arial Unicode MS" panose="020B0604020202020204" charset="-122"/>
                <a:ea typeface="Arial Unicode MS" panose="020B0604020202020204" charset="-122"/>
                <a:sym typeface="+mn-ea"/>
              </a:rPr>
            </a:br>
            <a:br>
              <a:rPr lang="ru-RU" altLang="en-US" sz="2400" b="1">
                <a:latin typeface="Arial Unicode MS" panose="020B0604020202020204" charset="-122"/>
                <a:ea typeface="Arial Unicode MS" panose="020B0604020202020204" charset="-122"/>
                <a:sym typeface="+mn-ea"/>
              </a:rPr>
            </a:br>
            <a:br>
              <a:rPr lang="ru-RU" altLang="en-US" sz="2400" b="1">
                <a:latin typeface="Arial Unicode MS" panose="020B0604020202020204" charset="-122"/>
                <a:ea typeface="Arial Unicode MS" panose="020B0604020202020204" charset="-122"/>
                <a:sym typeface="+mn-ea"/>
              </a:rPr>
            </a:br>
            <a:br>
              <a:rPr lang="ru-RU" altLang="en-US" sz="2400" b="1">
                <a:latin typeface="Arial Unicode MS" panose="020B0604020202020204" charset="-122"/>
                <a:ea typeface="Arial Unicode MS" panose="020B0604020202020204" charset="-122"/>
                <a:sym typeface="+mn-ea"/>
              </a:rPr>
            </a:br>
            <a:br>
              <a:rPr lang="ru-RU" altLang="en-US" sz="2400" b="1">
                <a:latin typeface="Arial Unicode MS" panose="020B0604020202020204" charset="-122"/>
                <a:ea typeface="Arial Unicode MS" panose="020B0604020202020204" charset="-122"/>
                <a:sym typeface="+mn-ea"/>
              </a:rPr>
            </a:br>
            <a:br>
              <a:rPr lang="ru-RU" altLang="en-US" sz="2400" b="1">
                <a:latin typeface="Arial Unicode MS" panose="020B0604020202020204" charset="-122"/>
                <a:ea typeface="Arial Unicode MS" panose="020B0604020202020204" charset="-122"/>
                <a:sym typeface="+mn-ea"/>
              </a:rPr>
            </a:br>
            <a:r>
              <a:rPr lang="ru-RU" altLang="en-US" sz="2400" b="1">
                <a:solidFill>
                  <a:schemeClr val="tx1"/>
                </a:solidFill>
                <a:latin typeface="Arial" panose="020B0604020202020204" pitchFamily="34" charset="0"/>
                <a:ea typeface="Arial Unicode MS" panose="020B0604020202020204" charset="-122"/>
                <a:cs typeface="Arial" panose="020B0604020202020204" pitchFamily="34" charset="0"/>
                <a:sym typeface="+mn-ea"/>
              </a:rPr>
              <a:t>ОБРАТИМ ВНИМАНИЕ НА СЛЕДУЮЩЕЕ.</a:t>
            </a:r>
            <a:br>
              <a:rPr lang="ru-RU" altLang="en-US" sz="2400" b="1">
                <a:solidFill>
                  <a:schemeClr val="tx1"/>
                </a:solidFill>
                <a:latin typeface="Arial" panose="020B0604020202020204" pitchFamily="34" charset="0"/>
                <a:ea typeface="Arial Unicode MS" panose="020B0604020202020204" charset="-122"/>
                <a:cs typeface="Arial" panose="020B0604020202020204" pitchFamily="34" charset="0"/>
                <a:sym typeface="+mn-ea"/>
              </a:rPr>
            </a:br>
            <a:r>
              <a:rPr lang="ru-RU" altLang="en-US" sz="2400" b="1">
                <a:solidFill>
                  <a:schemeClr val="tx1"/>
                </a:solidFill>
                <a:latin typeface="Arial" panose="020B0604020202020204" pitchFamily="34" charset="0"/>
                <a:ea typeface="Arial Unicode MS" panose="020B0604020202020204" charset="-122"/>
                <a:cs typeface="Arial" panose="020B0604020202020204" pitchFamily="34" charset="0"/>
                <a:sym typeface="+mn-ea"/>
              </a:rPr>
              <a:t> </a:t>
            </a:r>
            <a:br>
              <a:rPr lang="ru-RU" altLang="en-US" sz="2400" b="1">
                <a:solidFill>
                  <a:schemeClr val="tx1"/>
                </a:solidFill>
                <a:latin typeface="Arial" panose="020B0604020202020204" pitchFamily="34" charset="0"/>
                <a:ea typeface="Arial Unicode MS" panose="020B0604020202020204" charset="-122"/>
                <a:cs typeface="Arial" panose="020B0604020202020204" pitchFamily="34" charset="0"/>
                <a:sym typeface="+mn-ea"/>
              </a:rPr>
            </a:br>
            <a:r>
              <a:rPr lang="ru-RU" altLang="en-US" sz="2400" b="1">
                <a:solidFill>
                  <a:srgbClr val="FF0000"/>
                </a:solidFill>
                <a:latin typeface="Arial" panose="020B0604020202020204" pitchFamily="34" charset="0"/>
                <a:ea typeface="Arial Unicode MS" panose="020B0604020202020204" charset="-122"/>
                <a:cs typeface="Arial" panose="020B0604020202020204" pitchFamily="34" charset="0"/>
                <a:sym typeface="+mn-ea"/>
              </a:rPr>
              <a:t>С КАЖДЫМ СОБЫТИЕМ К ПОВЕРХНОСТИ ВЫНОСИТСЯ ВОДОРОД, </a:t>
            </a:r>
            <a:br>
              <a:rPr lang="ru-RU" altLang="en-US" sz="2400" b="1">
                <a:solidFill>
                  <a:srgbClr val="FF0000"/>
                </a:solidFill>
                <a:latin typeface="Arial" panose="020B0604020202020204" pitchFamily="34" charset="0"/>
                <a:ea typeface="Arial Unicode MS" panose="020B0604020202020204" charset="-122"/>
                <a:cs typeface="Arial" panose="020B0604020202020204" pitchFamily="34" charset="0"/>
                <a:sym typeface="+mn-ea"/>
              </a:rPr>
            </a:br>
            <a:br>
              <a:rPr lang="ru-RU" altLang="en-US" sz="2400" b="1">
                <a:solidFill>
                  <a:srgbClr val="FF0000"/>
                </a:solidFill>
                <a:latin typeface="Arial" panose="020B0604020202020204" pitchFamily="34" charset="0"/>
                <a:ea typeface="Arial Unicode MS" panose="020B0604020202020204" charset="-122"/>
                <a:cs typeface="Arial" panose="020B0604020202020204" pitchFamily="34" charset="0"/>
                <a:sym typeface="+mn-ea"/>
              </a:rPr>
            </a:br>
            <a:r>
              <a:rPr lang="ru-RU" altLang="en-US" sz="2400" b="1">
                <a:solidFill>
                  <a:srgbClr val="FF0000"/>
                </a:solidFill>
                <a:latin typeface="Arial" panose="020B0604020202020204" pitchFamily="34" charset="0"/>
                <a:ea typeface="Arial Unicode MS" panose="020B0604020202020204" charset="-122"/>
                <a:cs typeface="Arial" panose="020B0604020202020204" pitchFamily="34" charset="0"/>
                <a:sym typeface="+mn-ea"/>
              </a:rPr>
              <a:t>ОСВОБОЖДАЯ МЕСТО ДЛЯ СЛЕДУЮЩИХ ПОРЦИЙ ВОДОРОДА СНИЗУ.</a:t>
            </a:r>
            <a:r>
              <a:rPr lang="ru-RU" altLang="en-US" sz="2400" b="1">
                <a:latin typeface="Arial" panose="020B0604020202020204" pitchFamily="34" charset="0"/>
                <a:ea typeface="Arial Unicode MS" panose="020B0604020202020204" charset="-122"/>
                <a:cs typeface="Arial" panose="020B0604020202020204" pitchFamily="34" charset="0"/>
              </a:rPr>
              <a:t>  </a:t>
            </a:r>
            <a:br>
              <a:rPr lang="ru-RU" altLang="en-US" sz="2400" b="1">
                <a:latin typeface="Arial" panose="020B0604020202020204" pitchFamily="34" charset="0"/>
                <a:ea typeface="Arial Unicode MS" panose="020B0604020202020204" charset="-122"/>
                <a:cs typeface="Arial" panose="020B0604020202020204" pitchFamily="34" charset="0"/>
              </a:rPr>
            </a:br>
            <a:br>
              <a:rPr lang="ru-RU" altLang="en-US" sz="2400" b="1">
                <a:solidFill>
                  <a:srgbClr val="FF0000"/>
                </a:solidFill>
                <a:latin typeface="Arial" panose="020B0604020202020204" pitchFamily="34" charset="0"/>
                <a:ea typeface="Arial Unicode MS" panose="020B0604020202020204" charset="-122"/>
                <a:cs typeface="Arial" panose="020B0604020202020204" pitchFamily="34" charset="0"/>
              </a:rPr>
            </a:br>
            <a:r>
              <a:rPr lang="ru-RU" altLang="en-US" sz="2220" b="1">
                <a:latin typeface="Arial" panose="020B0604020202020204" pitchFamily="34" charset="0"/>
                <a:ea typeface="Arial Unicode MS" panose="020B0604020202020204" charset="-122"/>
                <a:cs typeface="Arial" panose="020B0604020202020204" pitchFamily="34" charset="0"/>
                <a:sym typeface="+mn-ea"/>
              </a:rPr>
              <a:t>ЭТО ОЗНАЧАЕТ, ЧТО КАЖДОЕ ПОСЛЕДУЮЩЕЕ ФОНОВОЕ  СЕЙСМИЧЕСКОЕ </a:t>
            </a:r>
            <a:br>
              <a:rPr lang="ru-RU" altLang="en-US" sz="2220" b="1">
                <a:latin typeface="Arial" panose="020B0604020202020204" pitchFamily="34" charset="0"/>
                <a:ea typeface="Arial Unicode MS" panose="020B0604020202020204" charset="-122"/>
                <a:cs typeface="Arial" panose="020B0604020202020204" pitchFamily="34" charset="0"/>
                <a:sym typeface="+mn-ea"/>
              </a:rPr>
            </a:br>
            <a:br>
              <a:rPr lang="ru-RU" altLang="en-US" sz="2220" b="1">
                <a:latin typeface="Arial" panose="020B0604020202020204" pitchFamily="34" charset="0"/>
                <a:ea typeface="Arial Unicode MS" panose="020B0604020202020204" charset="-122"/>
                <a:cs typeface="Arial" panose="020B0604020202020204" pitchFamily="34" charset="0"/>
                <a:sym typeface="+mn-ea"/>
              </a:rPr>
            </a:br>
            <a:r>
              <a:rPr lang="ru-RU" altLang="en-US" sz="2220" b="1">
                <a:latin typeface="Arial" panose="020B0604020202020204" pitchFamily="34" charset="0"/>
                <a:ea typeface="Arial Unicode MS" panose="020B0604020202020204" charset="-122"/>
                <a:cs typeface="Arial" panose="020B0604020202020204" pitchFamily="34" charset="0"/>
                <a:sym typeface="+mn-ea"/>
              </a:rPr>
              <a:t>СОБЫТИЕ В ЛИТОСФЕРЕ МОЖЕТ ИНИЦИИРОВАТСЯ БЛИЖАЙШИМИ </a:t>
            </a:r>
            <a:br>
              <a:rPr lang="ru-RU" altLang="en-US" sz="2220" b="1">
                <a:latin typeface="Arial" panose="020B0604020202020204" pitchFamily="34" charset="0"/>
                <a:ea typeface="Arial Unicode MS" panose="020B0604020202020204" charset="-122"/>
                <a:cs typeface="Arial" panose="020B0604020202020204" pitchFamily="34" charset="0"/>
                <a:sym typeface="+mn-ea"/>
              </a:rPr>
            </a:br>
            <a:br>
              <a:rPr lang="ru-RU" altLang="en-US" sz="2220" b="1">
                <a:latin typeface="Arial" panose="020B0604020202020204" pitchFamily="34" charset="0"/>
                <a:ea typeface="Arial Unicode MS" panose="020B0604020202020204" charset="-122"/>
                <a:cs typeface="Arial" panose="020B0604020202020204" pitchFamily="34" charset="0"/>
                <a:sym typeface="+mn-ea"/>
              </a:rPr>
            </a:br>
            <a:r>
              <a:rPr lang="ru-RU" altLang="en-US" sz="2220" b="1">
                <a:latin typeface="Arial" panose="020B0604020202020204" pitchFamily="34" charset="0"/>
                <a:ea typeface="Arial Unicode MS" panose="020B0604020202020204" charset="-122"/>
                <a:cs typeface="Arial" panose="020B0604020202020204" pitchFamily="34" charset="0"/>
                <a:sym typeface="+mn-ea"/>
              </a:rPr>
              <a:t>ПРЕДЫДУЩИМИ БОЛЕЕ ГЛУБОКИМИ СОБЫТИЯМИ, ЭТО С ОДНОЙ СТОРОНЫ, </a:t>
            </a:r>
            <a:br>
              <a:rPr lang="ru-RU" altLang="en-US" sz="2220" b="1">
                <a:latin typeface="Arial" panose="020B0604020202020204" pitchFamily="34" charset="0"/>
                <a:ea typeface="Arial Unicode MS" panose="020B0604020202020204" charset="-122"/>
                <a:cs typeface="Arial" panose="020B0604020202020204" pitchFamily="34" charset="0"/>
                <a:sym typeface="+mn-ea"/>
              </a:rPr>
            </a:br>
            <a:br>
              <a:rPr lang="ru-RU" altLang="en-US" sz="2220" b="1">
                <a:latin typeface="Arial" panose="020B0604020202020204" pitchFamily="34" charset="0"/>
                <a:ea typeface="Arial Unicode MS" panose="020B0604020202020204" charset="-122"/>
                <a:cs typeface="Arial" panose="020B0604020202020204" pitchFamily="34" charset="0"/>
                <a:sym typeface="+mn-ea"/>
              </a:rPr>
            </a:br>
            <a:r>
              <a:rPr lang="ru-RU" altLang="en-US" sz="2220" b="1">
                <a:solidFill>
                  <a:srgbClr val="FF0000"/>
                </a:solidFill>
                <a:latin typeface="Arial" panose="020B0604020202020204" pitchFamily="34" charset="0"/>
                <a:ea typeface="Arial Unicode MS" panose="020B0604020202020204" charset="-122"/>
                <a:cs typeface="Arial" panose="020B0604020202020204" pitchFamily="34" charset="0"/>
                <a:sym typeface="+mn-ea"/>
              </a:rPr>
              <a:t>А С ДРУГОЙ СТОРОНЫ, КАЖДОЕ ПРОИСШЕДШЕЕ СОБЫТИЯ  (ПОСЛЕ </a:t>
            </a:r>
            <a:br>
              <a:rPr lang="ru-RU" altLang="en-US" sz="2220" b="1">
                <a:solidFill>
                  <a:srgbClr val="FF0000"/>
                </a:solidFill>
                <a:latin typeface="Arial" panose="020B0604020202020204" pitchFamily="34" charset="0"/>
                <a:ea typeface="Arial Unicode MS" panose="020B0604020202020204" charset="-122"/>
                <a:cs typeface="Arial" panose="020B0604020202020204" pitchFamily="34" charset="0"/>
                <a:sym typeface="+mn-ea"/>
              </a:rPr>
            </a:br>
            <a:br>
              <a:rPr lang="ru-RU" altLang="en-US" sz="2220" b="1">
                <a:solidFill>
                  <a:srgbClr val="FF0000"/>
                </a:solidFill>
                <a:latin typeface="Arial" panose="020B0604020202020204" pitchFamily="34" charset="0"/>
                <a:ea typeface="Arial Unicode MS" panose="020B0604020202020204" charset="-122"/>
                <a:cs typeface="Arial" panose="020B0604020202020204" pitchFamily="34" charset="0"/>
                <a:sym typeface="+mn-ea"/>
              </a:rPr>
            </a:br>
            <a:r>
              <a:rPr lang="ru-RU" altLang="en-US" sz="2220" b="1">
                <a:solidFill>
                  <a:srgbClr val="FF0000"/>
                </a:solidFill>
                <a:latin typeface="Arial" panose="020B0604020202020204" pitchFamily="34" charset="0"/>
                <a:ea typeface="Arial Unicode MS" panose="020B0604020202020204" charset="-122"/>
                <a:cs typeface="Arial" panose="020B0604020202020204" pitchFamily="34" charset="0"/>
                <a:sym typeface="+mn-ea"/>
              </a:rPr>
              <a:t>СБРОСА ВВЕРХ ЧАСТИ  ВОДОРОДА)  ИНИЦИИРУЕТ РАЗВИТИЕ БОЛЕЕ </a:t>
            </a:r>
            <a:br>
              <a:rPr lang="ru-RU" altLang="en-US" sz="2220" b="1">
                <a:solidFill>
                  <a:srgbClr val="FF0000"/>
                </a:solidFill>
                <a:latin typeface="Arial" panose="020B0604020202020204" pitchFamily="34" charset="0"/>
                <a:ea typeface="Arial Unicode MS" panose="020B0604020202020204" charset="-122"/>
                <a:cs typeface="Arial" panose="020B0604020202020204" pitchFamily="34" charset="0"/>
                <a:sym typeface="+mn-ea"/>
              </a:rPr>
            </a:br>
            <a:br>
              <a:rPr lang="ru-RU" altLang="en-US" sz="2220" b="1">
                <a:solidFill>
                  <a:srgbClr val="FF0000"/>
                </a:solidFill>
                <a:latin typeface="Arial" panose="020B0604020202020204" pitchFamily="34" charset="0"/>
                <a:ea typeface="Arial Unicode MS" panose="020B0604020202020204" charset="-122"/>
                <a:cs typeface="Arial" panose="020B0604020202020204" pitchFamily="34" charset="0"/>
                <a:sym typeface="+mn-ea"/>
              </a:rPr>
            </a:br>
            <a:r>
              <a:rPr lang="ru-RU" altLang="en-US" sz="2220" b="1">
                <a:solidFill>
                  <a:srgbClr val="FF0000"/>
                </a:solidFill>
                <a:latin typeface="Arial" panose="020B0604020202020204" pitchFamily="34" charset="0"/>
                <a:ea typeface="Arial Unicode MS" panose="020B0604020202020204" charset="-122"/>
                <a:cs typeface="Arial" panose="020B0604020202020204" pitchFamily="34" charset="0"/>
                <a:sym typeface="+mn-ea"/>
              </a:rPr>
              <a:t>ГЛУБОКОГО  СОБЫТИЯ.</a:t>
            </a:r>
            <a:br>
              <a:rPr lang="ru-RU" altLang="en-US" sz="2220" b="1">
                <a:solidFill>
                  <a:srgbClr val="FF0000"/>
                </a:solidFill>
                <a:latin typeface="Arial" panose="020B0604020202020204" pitchFamily="34" charset="0"/>
                <a:ea typeface="Arial Unicode MS" panose="020B0604020202020204" charset="-122"/>
                <a:cs typeface="Arial" panose="020B0604020202020204" pitchFamily="34" charset="0"/>
                <a:sym typeface="+mn-ea"/>
              </a:rPr>
            </a:br>
            <a:br>
              <a:rPr lang="ru-RU" altLang="en-US" sz="2660" b="1">
                <a:latin typeface="Arial" panose="020B0604020202020204" pitchFamily="34" charset="0"/>
                <a:ea typeface="Arial Unicode MS" panose="020B0604020202020204" charset="-122"/>
                <a:cs typeface="Arial" panose="020B0604020202020204" pitchFamily="34" charset="0"/>
                <a:sym typeface="+mn-ea"/>
              </a:rPr>
            </a:br>
            <a:r>
              <a:rPr lang="ru-RU" altLang="en-US" sz="2660" b="1">
                <a:solidFill>
                  <a:schemeClr val="tx1"/>
                </a:solidFill>
                <a:latin typeface="Arial" panose="020B0604020202020204" pitchFamily="34" charset="0"/>
                <a:ea typeface="Arial Unicode MS" panose="020B0604020202020204" charset="-122"/>
                <a:cs typeface="Arial" panose="020B0604020202020204" pitchFamily="34" charset="0"/>
                <a:sym typeface="+mn-ea"/>
              </a:rPr>
              <a:t>Т</a:t>
            </a:r>
            <a:r>
              <a:rPr lang="ru-RU" altLang="en-US" sz="2220" b="1">
                <a:solidFill>
                  <a:schemeClr val="tx1"/>
                </a:solidFill>
                <a:latin typeface="Arial" panose="020B0604020202020204" pitchFamily="34" charset="0"/>
                <a:ea typeface="Arial Unicode MS" panose="020B0604020202020204" charset="-122"/>
                <a:cs typeface="Arial" panose="020B0604020202020204" pitchFamily="34" charset="0"/>
                <a:sym typeface="+mn-ea"/>
              </a:rPr>
              <a:t>.Е. ЭТО ТРИГГЕРНЫЙ САМОПОДДЕРЖИВАЕМЫЙ СЕЙСМИЧЕСКИЙ ПРОЦЕСС. НАПОМНИМ ЕЩЕ РАЗ, ЧТО  СЕЙСМИЧЕСКИЙ АКТ ЭТО НЕ ТРУЩИНА</a:t>
            </a:r>
            <a:br>
              <a:rPr lang="ru-RU" altLang="en-US" sz="2220" b="1">
                <a:solidFill>
                  <a:schemeClr val="tx1"/>
                </a:solidFill>
                <a:latin typeface="Arial" panose="020B0604020202020204" pitchFamily="34" charset="0"/>
                <a:ea typeface="Arial Unicode MS" panose="020B0604020202020204" charset="-122"/>
                <a:cs typeface="Arial" panose="020B0604020202020204" pitchFamily="34" charset="0"/>
                <a:sym typeface="+mn-ea"/>
              </a:rPr>
            </a:br>
            <a:br>
              <a:rPr lang="ru-RU" altLang="en-US" sz="2660" b="1">
                <a:solidFill>
                  <a:schemeClr val="tx1"/>
                </a:solidFill>
                <a:latin typeface="Arial" panose="020B0604020202020204" pitchFamily="34" charset="0"/>
                <a:ea typeface="Arial Unicode MS" panose="020B0604020202020204" charset="-122"/>
                <a:cs typeface="Arial" panose="020B0604020202020204" pitchFamily="34" charset="0"/>
                <a:sym typeface="+mn-ea"/>
              </a:rPr>
            </a:br>
            <a:br>
              <a:rPr lang="ru-RU" altLang="en-US" sz="2660" b="1">
                <a:latin typeface="Arial Unicode MS" panose="020B0604020202020204" charset="-122"/>
                <a:ea typeface="Arial Unicode MS" panose="020B0604020202020204" charset="-122"/>
                <a:sym typeface="+mn-ea"/>
              </a:rPr>
            </a:br>
            <a:br>
              <a:rPr lang="ru-RU" altLang="en-US" sz="2660" b="1">
                <a:latin typeface="Arial Unicode MS" panose="020B0604020202020204" charset="-122"/>
                <a:ea typeface="Arial Unicode MS" panose="020B0604020202020204" charset="-122"/>
                <a:sym typeface="+mn-ea"/>
              </a:rPr>
            </a:br>
            <a:br>
              <a:rPr lang="ru-RU" altLang="en-US" sz="2665" b="1">
                <a:solidFill>
                  <a:srgbClr val="FF0000"/>
                </a:solidFill>
                <a:latin typeface="Times New Roman" panose="02020603050405020304" pitchFamily="18" charset="0"/>
                <a:cs typeface="Times New Roman" panose="02020603050405020304" pitchFamily="18" charset="0"/>
                <a:sym typeface="+mn-ea"/>
              </a:rPr>
            </a:br>
            <a:endParaRPr lang="ru-RU" altLang="en-US" sz="2665" b="1">
              <a:solidFill>
                <a:srgbClr val="FF0000"/>
              </a:solidFill>
              <a:latin typeface="Times New Roman" panose="02020603050405020304" pitchFamily="18" charset="0"/>
              <a:ea typeface="Arial Unicode MS" panose="020B0604020202020204" charset="-122"/>
              <a:cs typeface="Times New Roman" panose="02020603050405020304" pitchFamily="18"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838200" y="365125"/>
            <a:ext cx="10515600" cy="5624830"/>
          </a:xfrm>
        </p:spPr>
        <p:txBody>
          <a:bodyPr>
            <a:normAutofit fontScale="90000"/>
          </a:bodyPr>
          <a:p>
            <a:br>
              <a:rPr lang="ru-RU" altLang="en-US" sz="3555">
                <a:latin typeface="Arial Unicode MS" panose="020B0604020202020204" charset="-122"/>
                <a:ea typeface="Arial Unicode MS" panose="020B0604020202020204" charset="-122"/>
              </a:rPr>
            </a:br>
            <a:r>
              <a:rPr lang="ru-RU" altLang="en-US" sz="3555">
                <a:latin typeface="Arial Unicode MS" panose="020B0604020202020204" charset="-122"/>
                <a:ea typeface="Arial Unicode MS" panose="020B0604020202020204" charset="-122"/>
              </a:rPr>
              <a:t>  </a:t>
            </a:r>
            <a:br>
              <a:rPr lang="ru-RU" altLang="en-US" sz="3555">
                <a:latin typeface="Arial Unicode MS" panose="020B0604020202020204" charset="-122"/>
                <a:ea typeface="Arial Unicode MS" panose="020B0604020202020204" charset="-122"/>
              </a:rPr>
            </a:br>
            <a:r>
              <a:rPr lang="ru-RU" altLang="en-US" sz="3555" b="1">
                <a:solidFill>
                  <a:srgbClr val="FF0000"/>
                </a:solidFill>
                <a:latin typeface="Arial Unicode MS" panose="020B0604020202020204" charset="-122"/>
                <a:ea typeface="Arial Unicode MS" panose="020B0604020202020204" charset="-122"/>
              </a:rPr>
              <a:t>СИЛЬНЕЙШИЕ И МЕГА СОБЫТИЯ В ЛИТОСФЕРЕ, </a:t>
            </a:r>
            <a:br>
              <a:rPr lang="ru-RU" altLang="en-US" sz="3555" b="1">
                <a:solidFill>
                  <a:srgbClr val="FF0000"/>
                </a:solidFill>
                <a:latin typeface="Arial Unicode MS" panose="020B0604020202020204" charset="-122"/>
                <a:ea typeface="Arial Unicode MS" panose="020B0604020202020204" charset="-122"/>
              </a:rPr>
            </a:br>
            <a:r>
              <a:rPr lang="ru-RU" altLang="en-US" sz="3555" b="1">
                <a:solidFill>
                  <a:srgbClr val="FF0000"/>
                </a:solidFill>
                <a:latin typeface="Arial Unicode MS" panose="020B0604020202020204" charset="-122"/>
                <a:ea typeface="Arial Unicode MS" panose="020B0604020202020204" charset="-122"/>
              </a:rPr>
              <a:t>  ИХ АКТИВАЦИЯ ПРИНЦИПИАЛЬНО ДРУГАЯ</a:t>
            </a:r>
            <a:br>
              <a:rPr lang="ru-RU" altLang="en-US" sz="3555" b="1">
                <a:solidFill>
                  <a:srgbClr val="FF0000"/>
                </a:solidFill>
                <a:latin typeface="Arial Unicode MS" panose="020B0604020202020204" charset="-122"/>
                <a:ea typeface="Arial Unicode MS" panose="020B0604020202020204" charset="-122"/>
              </a:rPr>
            </a:br>
            <a:br>
              <a:rPr lang="ru-RU" altLang="en-US" sz="3555" b="1">
                <a:solidFill>
                  <a:srgbClr val="FF0000"/>
                </a:solidFill>
                <a:latin typeface="Arial Unicode MS" panose="020B0604020202020204" charset="-122"/>
                <a:ea typeface="Arial Unicode MS" panose="020B0604020202020204" charset="-122"/>
              </a:rPr>
            </a:br>
            <a:r>
              <a:rPr lang="ru-RU" altLang="en-US" sz="3110">
                <a:latin typeface="Arial Unicode MS" panose="020B0604020202020204" charset="-122"/>
                <a:ea typeface="Arial Unicode MS" panose="020B0604020202020204" charset="-122"/>
              </a:rPr>
              <a:t>Проявления сильнейших и мега событий может происходить при дополнительной (</a:t>
            </a:r>
            <a:r>
              <a:rPr lang="ru-RU" altLang="en-US" sz="3110">
                <a:solidFill>
                  <a:srgbClr val="FF0000"/>
                </a:solidFill>
                <a:latin typeface="Arial Unicode MS" panose="020B0604020202020204" charset="-122"/>
                <a:ea typeface="Arial Unicode MS" panose="020B0604020202020204" charset="-122"/>
              </a:rPr>
              <a:t>НАД ФОНОВОЙ СИТУАЦИЕЙ)</a:t>
            </a:r>
            <a:r>
              <a:rPr lang="ru-RU" altLang="en-US" sz="3110">
                <a:latin typeface="Arial Unicode MS" panose="020B0604020202020204" charset="-122"/>
                <a:ea typeface="Arial Unicode MS" panose="020B0604020202020204" charset="-122"/>
              </a:rPr>
              <a:t> активации водородным потоком граничных структур за счет локальной активизации в верхней мантии </a:t>
            </a:r>
            <a:r>
              <a:rPr lang="ru-RU" altLang="en-US" sz="3110">
                <a:solidFill>
                  <a:schemeClr val="tx1"/>
                </a:solidFill>
                <a:latin typeface="Arial Unicode MS" panose="020B0604020202020204" charset="-122"/>
                <a:ea typeface="Arial Unicode MS" panose="020B0604020202020204" charset="-122"/>
              </a:rPr>
              <a:t>"сейсмических гвоздей" Вадковского.</a:t>
            </a:r>
            <a:br>
              <a:rPr lang="ru-RU" altLang="en-US" sz="3110">
                <a:solidFill>
                  <a:schemeClr val="tx1"/>
                </a:solidFill>
                <a:latin typeface="Arial Unicode MS" panose="020B0604020202020204" charset="-122"/>
                <a:ea typeface="Arial Unicode MS" panose="020B0604020202020204" charset="-122"/>
              </a:rPr>
            </a:br>
            <a:r>
              <a:rPr lang="ru-RU" altLang="en-US" sz="3555">
                <a:solidFill>
                  <a:schemeClr val="tx1"/>
                </a:solidFill>
                <a:latin typeface="Arial Unicode MS" panose="020B0604020202020204" charset="-122"/>
                <a:ea typeface="Arial Unicode MS" panose="020B0604020202020204" charset="-122"/>
              </a:rPr>
              <a:t>В эти короткие периоды хаотизация среды резко уменьшается.</a:t>
            </a:r>
            <a:br>
              <a:rPr lang="ru-RU" altLang="en-US" sz="3555">
                <a:latin typeface="Arial Unicode MS" panose="020B0604020202020204" charset="-122"/>
                <a:ea typeface="Arial Unicode MS" panose="020B0604020202020204" charset="-122"/>
              </a:rPr>
            </a:br>
            <a:r>
              <a:rPr lang="ru-RU" altLang="en-US" sz="3110" b="1">
                <a:solidFill>
                  <a:srgbClr val="FF0000"/>
                </a:solidFill>
                <a:latin typeface="Arial Unicode MS" panose="020B0604020202020204" charset="-122"/>
                <a:ea typeface="Arial Unicode MS" panose="020B0604020202020204" charset="-122"/>
              </a:rPr>
              <a:t>Для мега событий "сейсмические гвозди" Вадковского также являются триггером,   изменяющим параметры граничных структур в литосфере.</a:t>
            </a:r>
            <a:br>
              <a:rPr lang="ru-RU" altLang="en-US" sz="3110" b="1">
                <a:solidFill>
                  <a:srgbClr val="FF0000"/>
                </a:solidFill>
                <a:latin typeface="Arial Unicode MS" panose="020B0604020202020204" charset="-122"/>
                <a:ea typeface="Arial Unicode MS" panose="020B0604020202020204" charset="-122"/>
              </a:rPr>
            </a:br>
            <a:br>
              <a:rPr lang="ru-RU" altLang="en-US" sz="3555" b="1">
                <a:solidFill>
                  <a:srgbClr val="FF0000"/>
                </a:solidFill>
                <a:latin typeface="Arial Unicode MS" panose="020B0604020202020204" charset="-122"/>
                <a:ea typeface="Arial Unicode MS" panose="020B0604020202020204" charset="-122"/>
              </a:rPr>
            </a:br>
            <a:endParaRPr lang="ru-RU" altLang="en-US" sz="3555" b="1">
              <a:latin typeface="Arial Unicode MS" panose="020B0604020202020204" charset="-122"/>
              <a:ea typeface="Arial Unicode MS" panose="020B0604020202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4310" y="274955"/>
            <a:ext cx="9507220" cy="6034405"/>
          </a:xfrm>
        </p:spPr>
        <p:txBody>
          <a:bodyPr>
            <a:normAutofit fontScale="90000"/>
          </a:bodyPr>
          <a:lstStyle/>
          <a:p>
            <a:br>
              <a:rPr lang="ru-RU" sz="2400" b="1" dirty="0" smtClean="0">
                <a:latin typeface="Times New Roman" panose="02020603050405020304" pitchFamily="18" charset="0"/>
                <a:cs typeface="Times New Roman" panose="02020603050405020304" pitchFamily="18" charset="0"/>
              </a:rPr>
            </a:br>
            <a:br>
              <a:rPr lang="ru-RU" sz="2400" b="1" dirty="0" smtClean="0">
                <a:latin typeface="Times New Roman" panose="02020603050405020304" pitchFamily="18" charset="0"/>
                <a:cs typeface="Times New Roman" panose="02020603050405020304" pitchFamily="18" charset="0"/>
              </a:rPr>
            </a:b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ДВА ОСНОВНЫХ СЕЙСМИЧЕСКИХ</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РЕЖИМА.  НА ПРИМЕРЕ КАМЧАТКИ</a:t>
            </a:r>
            <a:br>
              <a:rPr lang="ru-RU" sz="2400" b="1" dirty="0" smtClean="0">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 </a:t>
            </a:r>
            <a:r>
              <a:rPr lang="ru-RU" sz="2700" b="1" dirty="0" smtClean="0">
                <a:solidFill>
                  <a:srgbClr val="C00000"/>
                </a:solidFill>
                <a:latin typeface="Times New Roman" panose="02020603050405020304" pitchFamily="18" charset="0"/>
                <a:cs typeface="Times New Roman" panose="02020603050405020304" pitchFamily="18" charset="0"/>
              </a:rPr>
              <a:t>ПЕРВЫЙ</a:t>
            </a:r>
            <a:r>
              <a:rPr lang="ru-RU" sz="2700" b="1" dirty="0" smtClean="0">
                <a:latin typeface="Times New Roman" panose="02020603050405020304" pitchFamily="18" charset="0"/>
                <a:cs typeface="Times New Roman" panose="02020603050405020304" pitchFamily="18" charset="0"/>
              </a:rPr>
              <a:t>- сейсмические события распределены длительное время по всей площади региона (М до 7.0) – </a:t>
            </a:r>
            <a:br>
              <a:rPr lang="ru-RU" sz="2700" b="1" dirty="0" smtClean="0">
                <a:latin typeface="Times New Roman" panose="02020603050405020304" pitchFamily="18" charset="0"/>
                <a:cs typeface="Times New Roman" panose="02020603050405020304" pitchFamily="18" charset="0"/>
              </a:rPr>
            </a:br>
            <a:r>
              <a:rPr lang="ru-RU" sz="4000" b="1" dirty="0" smtClean="0">
                <a:latin typeface="Times New Roman" panose="02020603050405020304" pitchFamily="18" charset="0"/>
                <a:cs typeface="Times New Roman" panose="02020603050405020304" pitchFamily="18" charset="0"/>
              </a:rPr>
              <a:t>период фонового процесса</a:t>
            </a:r>
            <a:br>
              <a:rPr lang="ru-RU" sz="4000" b="1" dirty="0" smtClean="0">
                <a:latin typeface="Times New Roman" panose="02020603050405020304" pitchFamily="18" charset="0"/>
                <a:cs typeface="Times New Roman" panose="02020603050405020304" pitchFamily="18" charset="0"/>
              </a:rPr>
            </a:br>
            <a:br>
              <a:rPr lang="ru-RU" sz="4000" b="1" dirty="0" smtClean="0">
                <a:latin typeface="Times New Roman" panose="02020603050405020304" pitchFamily="18" charset="0"/>
                <a:cs typeface="Times New Roman" panose="02020603050405020304" pitchFamily="18" charset="0"/>
              </a:rPr>
            </a:br>
            <a:r>
              <a:rPr lang="ru-RU" sz="2700" b="1" dirty="0" smtClean="0">
                <a:solidFill>
                  <a:srgbClr val="C00000"/>
                </a:solidFill>
                <a:latin typeface="Times New Roman" panose="02020603050405020304" pitchFamily="18" charset="0"/>
                <a:cs typeface="Times New Roman" panose="02020603050405020304" pitchFamily="18" charset="0"/>
              </a:rPr>
              <a:t>ВТОРОЙ</a:t>
            </a:r>
            <a:r>
              <a:rPr lang="ru-RU" sz="2700" b="1" dirty="0" smtClean="0">
                <a:latin typeface="Times New Roman" panose="02020603050405020304" pitchFamily="18" charset="0"/>
                <a:cs typeface="Times New Roman" panose="02020603050405020304" pitchFamily="18" charset="0"/>
              </a:rPr>
              <a:t> – сейсмические события сосредоточены  по глубине </a:t>
            </a:r>
            <a:br>
              <a:rPr lang="ru-RU" sz="2700" b="1" dirty="0" smtClean="0">
                <a:latin typeface="Times New Roman" panose="02020603050405020304" pitchFamily="18" charset="0"/>
                <a:cs typeface="Times New Roman" panose="02020603050405020304" pitchFamily="18" charset="0"/>
              </a:rPr>
            </a:br>
            <a:r>
              <a:rPr lang="ru-RU" sz="2700" b="1" dirty="0" smtClean="0">
                <a:solidFill>
                  <a:srgbClr val="FF0000"/>
                </a:solidFill>
                <a:latin typeface="Times New Roman" panose="02020603050405020304" pitchFamily="18" charset="0"/>
                <a:cs typeface="Times New Roman" panose="02020603050405020304" pitchFamily="18" charset="0"/>
              </a:rPr>
              <a:t>в короткм интервале времени в одной из локальных зон, </a:t>
            </a:r>
            <a:br>
              <a:rPr lang="ru-RU" sz="2700" b="1" dirty="0" smtClean="0">
                <a:latin typeface="Times New Roman" panose="02020603050405020304" pitchFamily="18" charset="0"/>
                <a:cs typeface="Times New Roman" panose="02020603050405020304" pitchFamily="18" charset="0"/>
              </a:rPr>
            </a:br>
            <a:r>
              <a:rPr lang="ru-RU" sz="2700" b="1" dirty="0" smtClean="0">
                <a:solidFill>
                  <a:srgbClr val="FF0000"/>
                </a:solidFill>
                <a:latin typeface="Times New Roman" panose="02020603050405020304" pitchFamily="18" charset="0"/>
                <a:cs typeface="Times New Roman" panose="02020603050405020304" pitchFamily="18" charset="0"/>
              </a:rPr>
              <a:t>в период которых происходили мега- и сильнейшие события. </a:t>
            </a:r>
            <a:br>
              <a:rPr lang="ru-RU" sz="2700" b="1" dirty="0" smtClean="0">
                <a:solidFill>
                  <a:srgbClr val="FF0000"/>
                </a:solidFill>
                <a:latin typeface="Times New Roman" panose="02020603050405020304" pitchFamily="18" charset="0"/>
                <a:cs typeface="Times New Roman" panose="02020603050405020304" pitchFamily="18" charset="0"/>
              </a:rPr>
            </a:br>
            <a:r>
              <a:rPr lang="ru-RU" sz="2700" b="1" dirty="0" smtClean="0">
                <a:solidFill>
                  <a:schemeClr val="tx1"/>
                </a:solidFill>
                <a:latin typeface="Times New Roman" panose="02020603050405020304" pitchFamily="18" charset="0"/>
                <a:cs typeface="Times New Roman" panose="02020603050405020304" pitchFamily="18" charset="0"/>
              </a:rPr>
              <a:t>ЛОКАЛЬНЫЕ СЕЙСМИЧЕСКИЕ УЗЛЫ - ЛСУ  или </a:t>
            </a:r>
            <a:br>
              <a:rPr lang="ru-RU" sz="2700" b="1" dirty="0" smtClean="0">
                <a:solidFill>
                  <a:schemeClr val="tx1"/>
                </a:solidFill>
                <a:latin typeface="Times New Roman" panose="02020603050405020304" pitchFamily="18" charset="0"/>
                <a:cs typeface="Times New Roman" panose="02020603050405020304" pitchFamily="18" charset="0"/>
              </a:rPr>
            </a:br>
            <a:r>
              <a:rPr lang="ru-RU" sz="2700" b="1" dirty="0" smtClean="0">
                <a:solidFill>
                  <a:schemeClr val="tx1"/>
                </a:solidFill>
                <a:latin typeface="Times New Roman" panose="02020603050405020304" pitchFamily="18" charset="0"/>
                <a:cs typeface="Times New Roman" panose="02020603050405020304" pitchFamily="18" charset="0"/>
              </a:rPr>
              <a:t>" сейсмические гвозди Вадковского" -</a:t>
            </a:r>
            <a:br>
              <a:rPr lang="ru-RU" sz="2700" b="1" dirty="0" smtClean="0">
                <a:solidFill>
                  <a:schemeClr val="tx1"/>
                </a:solidFill>
                <a:latin typeface="Times New Roman" panose="02020603050405020304" pitchFamily="18" charset="0"/>
                <a:cs typeface="Times New Roman" panose="02020603050405020304" pitchFamily="18" charset="0"/>
              </a:rPr>
            </a:br>
            <a:r>
              <a:rPr lang="ru-RU" sz="3100" b="1" dirty="0" smtClean="0">
                <a:solidFill>
                  <a:srgbClr val="C00000"/>
                </a:solidFill>
                <a:latin typeface="Times New Roman" panose="02020603050405020304" pitchFamily="18" charset="0"/>
                <a:cs typeface="Times New Roman" panose="02020603050405020304" pitchFamily="18" charset="0"/>
              </a:rPr>
              <a:t>Это эпицентральная зона вероятных сильнейших сейсмических событий в литосфере.</a:t>
            </a:r>
            <a:br>
              <a:rPr lang="ru-RU" sz="3100" b="1" dirty="0" smtClean="0">
                <a:solidFill>
                  <a:srgbClr val="C00000"/>
                </a:solidFill>
                <a:latin typeface="Times New Roman" panose="02020603050405020304" pitchFamily="18" charset="0"/>
                <a:cs typeface="Times New Roman" panose="02020603050405020304" pitchFamily="18" charset="0"/>
              </a:rPr>
            </a:br>
            <a:r>
              <a:rPr lang="ru-RU" sz="3100" b="1" dirty="0" smtClean="0">
                <a:solidFill>
                  <a:srgbClr val="C00000"/>
                </a:solidFill>
                <a:latin typeface="Times New Roman" panose="02020603050405020304" pitchFamily="18" charset="0"/>
                <a:cs typeface="Times New Roman" panose="02020603050405020304" pitchFamily="18" charset="0"/>
              </a:rPr>
              <a:t>ЭТО </a:t>
            </a:r>
            <a:r>
              <a:rPr lang="ru-RU" sz="3100" b="1" dirty="0" smtClean="0">
                <a:solidFill>
                  <a:srgbClr val="C00000"/>
                </a:solidFill>
                <a:latin typeface="Times New Roman" panose="02020603050405020304" pitchFamily="18" charset="0"/>
                <a:cs typeface="Times New Roman" panose="02020603050405020304" pitchFamily="18" charset="0"/>
              </a:rPr>
              <a:t>ПЕРИОД КРАТКОСРОЧНОЙ ОПАСНОСТИ ..</a:t>
            </a:r>
            <a:r>
              <a:rPr lang="ru-RU" sz="2700" b="1" dirty="0" smtClean="0">
                <a:latin typeface="Times New Roman" panose="02020603050405020304" pitchFamily="18" charset="0"/>
                <a:cs typeface="Times New Roman" panose="02020603050405020304" pitchFamily="18" charset="0"/>
              </a:rPr>
              <a:t> </a:t>
            </a:r>
            <a:br>
              <a:rPr lang="ru-RU" sz="2700" b="1" dirty="0" smtClean="0">
                <a:latin typeface="Times New Roman" panose="02020603050405020304" pitchFamily="18" charset="0"/>
                <a:cs typeface="Times New Roman" panose="02020603050405020304" pitchFamily="18" charset="0"/>
              </a:rPr>
            </a:br>
            <a:br>
              <a:rPr lang="ru-RU" sz="2700" b="1" dirty="0" smtClean="0">
                <a:latin typeface="Times New Roman" panose="02020603050405020304" pitchFamily="18" charset="0"/>
                <a:cs typeface="Times New Roman" panose="02020603050405020304" pitchFamily="18" charset="0"/>
              </a:rPr>
            </a:br>
            <a:endParaRPr lang="ru-RU" sz="3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Заголовок 8"/>
          <p:cNvSpPr>
            <a:spLocks noGrp="1"/>
          </p:cNvSpPr>
          <p:nvPr>
            <p:ph type="title"/>
          </p:nvPr>
        </p:nvSpPr>
        <p:spPr>
          <a:xfrm>
            <a:off x="609600" y="274955"/>
            <a:ext cx="10972800" cy="1219835"/>
          </a:xfrm>
        </p:spPr>
        <p:txBody>
          <a:bodyPr>
            <a:normAutofit fontScale="90000"/>
          </a:bodyPr>
          <a:p>
            <a:r>
              <a:rPr lang="ru-RU" altLang="en-US" sz="3110" b="1">
                <a:latin typeface="Arial" panose="020B0604020202020204" pitchFamily="34" charset="0"/>
                <a:cs typeface="Arial" panose="020B0604020202020204" pitchFamily="34" charset="0"/>
              </a:rPr>
              <a:t>Два типа сейсмического режима. ПРЕДСТАВЛЕНИЕ</a:t>
            </a:r>
            <a:br>
              <a:rPr lang="ru-RU" altLang="en-US" sz="3110" b="1">
                <a:latin typeface="Arial" panose="020B0604020202020204" pitchFamily="34" charset="0"/>
                <a:cs typeface="Arial" panose="020B0604020202020204" pitchFamily="34" charset="0"/>
              </a:rPr>
            </a:br>
            <a:r>
              <a:rPr lang="ru-RU" altLang="en-US" sz="2665" b="1">
                <a:latin typeface="Arial" panose="020B0604020202020204" pitchFamily="34" charset="0"/>
                <a:cs typeface="Arial" panose="020B0604020202020204" pitchFamily="34" charset="0"/>
              </a:rPr>
              <a:t>Фоновый и критический. 1969 - 2007 годы. Все глубины гипоцентров</a:t>
            </a:r>
            <a:br>
              <a:rPr lang="ru-RU" altLang="en-US" sz="2665" b="1">
                <a:latin typeface="Arial" panose="020B0604020202020204" pitchFamily="34" charset="0"/>
                <a:cs typeface="Arial" panose="020B0604020202020204" pitchFamily="34" charset="0"/>
              </a:rPr>
            </a:br>
            <a:r>
              <a:rPr lang="ru-RU" altLang="en-US" sz="2665" b="1">
                <a:solidFill>
                  <a:srgbClr val="FF0000"/>
                </a:solidFill>
                <a:latin typeface="Arial" panose="020B0604020202020204" pitchFamily="34" charset="0"/>
                <a:cs typeface="Arial" panose="020B0604020202020204" pitchFamily="34" charset="0"/>
              </a:rPr>
              <a:t>Координаты широта - время и долгота - время.</a:t>
            </a:r>
            <a:endParaRPr lang="ru-RU" altLang="en-US" sz="2665" b="1">
              <a:solidFill>
                <a:srgbClr val="FF0000"/>
              </a:solidFill>
              <a:latin typeface="Arial" panose="020B0604020202020204" pitchFamily="34" charset="0"/>
              <a:cs typeface="Arial" panose="020B0604020202020204" pitchFamily="34" charset="0"/>
            </a:endParaRPr>
          </a:p>
        </p:txBody>
      </p:sp>
      <p:pic>
        <p:nvPicPr>
          <p:cNvPr id="7" name="Замещающая рамка рисунка 5" descr="рис.135а"/>
          <p:cNvPicPr>
            <a:picLocks noChangeAspect="1"/>
          </p:cNvPicPr>
          <p:nvPr>
            <p:ph sz="half" idx="1"/>
          </p:nvPr>
        </p:nvPicPr>
        <p:blipFill>
          <a:blip r:embed="rId1"/>
          <a:stretch>
            <a:fillRect/>
          </a:stretch>
        </p:blipFill>
        <p:spPr>
          <a:xfrm>
            <a:off x="844550" y="1600200"/>
            <a:ext cx="4914265" cy="4526280"/>
          </a:xfrm>
          <a:prstGeom prst="rect">
            <a:avLst/>
          </a:prstGeom>
        </p:spPr>
      </p:pic>
      <p:pic>
        <p:nvPicPr>
          <p:cNvPr id="8" name="Замещающее содержимое 7" descr="рис.136а"/>
          <p:cNvPicPr>
            <a:picLocks noChangeAspect="1"/>
          </p:cNvPicPr>
          <p:nvPr>
            <p:ph sz="half" idx="2"/>
          </p:nvPr>
        </p:nvPicPr>
        <p:blipFill>
          <a:blip r:embed="rId2"/>
          <a:stretch>
            <a:fillRect/>
          </a:stretch>
        </p:blipFill>
        <p:spPr>
          <a:xfrm>
            <a:off x="6432550" y="1600200"/>
            <a:ext cx="4914265" cy="45262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609600" y="319088"/>
            <a:ext cx="10972800" cy="1143000"/>
          </a:xfrm>
        </p:spPr>
        <p:txBody>
          <a:bodyPr>
            <a:normAutofit fontScale="90000"/>
          </a:bodyPr>
          <a:p>
            <a:r>
              <a:rPr lang="ru-RU" altLang="en-US" sz="3110" b="1">
                <a:latin typeface="Arial" panose="020B0604020202020204" pitchFamily="34" charset="0"/>
                <a:cs typeface="Arial" panose="020B0604020202020204" pitchFamily="34" charset="0"/>
              </a:rPr>
              <a:t>СЕЙСМИЧЕСКИЙ РЕЖИМ. 2012(слева) и 2013(справа) годы.</a:t>
            </a:r>
            <a:br>
              <a:rPr lang="ru-RU" altLang="en-US" sz="3110" b="1">
                <a:latin typeface="Arial" panose="020B0604020202020204" pitchFamily="34" charset="0"/>
                <a:cs typeface="Arial" panose="020B0604020202020204" pitchFamily="34" charset="0"/>
              </a:rPr>
            </a:br>
            <a:r>
              <a:rPr lang="ru-RU" altLang="en-US" sz="2665" b="1">
                <a:latin typeface="Arial" panose="020B0604020202020204" pitchFamily="34" charset="0"/>
                <a:cs typeface="Arial" panose="020B0604020202020204" pitchFamily="34" charset="0"/>
              </a:rPr>
              <a:t>В координатах широта - время. Все глубины гипоцентров.</a:t>
            </a:r>
            <a:endParaRPr lang="ru-RU" altLang="en-US" sz="2665" b="1">
              <a:latin typeface="Arial" panose="020B0604020202020204" pitchFamily="34" charset="0"/>
              <a:cs typeface="Arial" panose="020B0604020202020204" pitchFamily="34" charset="0"/>
            </a:endParaRPr>
          </a:p>
        </p:txBody>
      </p:sp>
      <p:pic>
        <p:nvPicPr>
          <p:cNvPr id="3" name="Изображение 247" descr="рис. 100 2012  глуб 0-600"/>
          <p:cNvPicPr>
            <a:picLocks noChangeAspect="1"/>
          </p:cNvPicPr>
          <p:nvPr>
            <p:ph sz="half" idx="1"/>
          </p:nvPr>
        </p:nvPicPr>
        <p:blipFill>
          <a:blip r:embed="rId1"/>
          <a:stretch>
            <a:fillRect/>
          </a:stretch>
        </p:blipFill>
        <p:spPr>
          <a:xfrm>
            <a:off x="844550" y="1600200"/>
            <a:ext cx="4914265" cy="4526280"/>
          </a:xfrm>
          <a:prstGeom prst="rect">
            <a:avLst/>
          </a:prstGeom>
          <a:noFill/>
          <a:ln w="9525">
            <a:noFill/>
          </a:ln>
        </p:spPr>
      </p:pic>
      <p:pic>
        <p:nvPicPr>
          <p:cNvPr id="4" name="Изображение 193" descr="рис.105 2013 весь к сидорину"/>
          <p:cNvPicPr>
            <a:picLocks noChangeAspect="1"/>
          </p:cNvPicPr>
          <p:nvPr>
            <p:ph sz="half" idx="2"/>
          </p:nvPr>
        </p:nvPicPr>
        <p:blipFill>
          <a:blip r:embed="rId2"/>
          <a:stretch>
            <a:fillRect/>
          </a:stretch>
        </p:blipFill>
        <p:spPr>
          <a:xfrm>
            <a:off x="6432550" y="1600200"/>
            <a:ext cx="4914265" cy="452628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Заголовок 3"/>
          <p:cNvSpPr>
            <a:spLocks noGrp="1"/>
          </p:cNvSpPr>
          <p:nvPr>
            <p:ph type="title"/>
          </p:nvPr>
        </p:nvSpPr>
        <p:spPr>
          <a:xfrm>
            <a:off x="838200" y="365125"/>
            <a:ext cx="10515600" cy="5546725"/>
          </a:xfrm>
        </p:spPr>
        <p:txBody>
          <a:bodyPr>
            <a:normAutofit fontScale="90000"/>
          </a:bodyPr>
          <a:p>
            <a:r>
              <a:rPr lang="ru-RU" altLang="en-US" sz="2665">
                <a:latin typeface="Arial Unicode MS" panose="020B0604020202020204" charset="-122"/>
                <a:ea typeface="Arial Unicode MS" panose="020B0604020202020204" charset="-122"/>
              </a:rPr>
              <a:t>Еще в 90-годы стало понятно, что механическая идеология  в представлениях о сейсмическом процессе не может привести к достижению поставленных целей. К этому времени был накоплен огромный материал, позволивший отойти от разрывной идеологии проблем сейсмичности. Прежде всего появилось понимание того, что </a:t>
            </a:r>
            <a:br>
              <a:rPr lang="ru-RU" altLang="en-US" sz="2665">
                <a:latin typeface="Arial Unicode MS" panose="020B0604020202020204" charset="-122"/>
                <a:ea typeface="Arial Unicode MS" panose="020B0604020202020204" charset="-122"/>
              </a:rPr>
            </a:br>
            <a:r>
              <a:rPr lang="ru-RU" altLang="en-US" sz="2665">
                <a:latin typeface="Arial Unicode MS" panose="020B0604020202020204" charset="-122"/>
                <a:ea typeface="Arial Unicode MS" panose="020B0604020202020204" charset="-122"/>
              </a:rPr>
              <a:t>Геологическая Среда не монолитный образец. Она раздроблена в широком диапазоне масштабов, ведет себя хаотично на разных масштабах, отличается нелинейностью процесов, непредсказуемой бифуркационностью.</a:t>
            </a:r>
            <a:br>
              <a:rPr lang="ru-RU" altLang="en-US" sz="2665">
                <a:latin typeface="Arial Unicode MS" panose="020B0604020202020204" charset="-122"/>
                <a:ea typeface="Arial Unicode MS" panose="020B0604020202020204" charset="-122"/>
              </a:rPr>
            </a:br>
            <a:r>
              <a:rPr lang="ru-RU" altLang="en-US" sz="3110">
                <a:latin typeface="Arial Unicode MS" panose="020B0604020202020204" charset="-122"/>
                <a:ea typeface="Arial Unicode MS" panose="020B0604020202020204" charset="-122"/>
              </a:rPr>
              <a:t>Если говорить о физике землетрясений одной фразой, к этому подводят многочисленные исследования, -</a:t>
            </a:r>
            <a:br>
              <a:rPr lang="ru-RU" altLang="en-US" sz="3110">
                <a:latin typeface="Arial Unicode MS" panose="020B0604020202020204" charset="-122"/>
                <a:ea typeface="Arial Unicode MS" panose="020B0604020202020204" charset="-122"/>
              </a:rPr>
            </a:br>
            <a:r>
              <a:rPr lang="ru-RU" altLang="en-US" sz="3110">
                <a:latin typeface="Arial Unicode MS" panose="020B0604020202020204" charset="-122"/>
                <a:ea typeface="Arial Unicode MS" panose="020B0604020202020204" charset="-122"/>
              </a:rPr>
              <a:t> </a:t>
            </a:r>
            <a:r>
              <a:rPr lang="ru-RU" altLang="en-US" sz="3110" b="1">
                <a:solidFill>
                  <a:srgbClr val="FF0000"/>
                </a:solidFill>
                <a:latin typeface="Arial Unicode MS" panose="020B0604020202020204" charset="-122"/>
                <a:ea typeface="Arial Unicode MS" panose="020B0604020202020204" charset="-122"/>
              </a:rPr>
              <a:t>Сейсмичность представляется реакцией геологической среды на планетарную водородную дегазацию</a:t>
            </a:r>
            <a:r>
              <a:rPr lang="ru-RU" altLang="en-US" sz="3110">
                <a:latin typeface="Arial Unicode MS" panose="020B0604020202020204" charset="-122"/>
                <a:ea typeface="Arial Unicode MS" panose="020B0604020202020204" charset="-122"/>
              </a:rPr>
              <a:t>.</a:t>
            </a:r>
            <a:br>
              <a:rPr lang="ru-RU" altLang="en-US" sz="3110">
                <a:latin typeface="Arial Unicode MS" panose="020B0604020202020204" charset="-122"/>
                <a:ea typeface="Arial Unicode MS" panose="020B0604020202020204" charset="-122"/>
              </a:rPr>
            </a:br>
            <a:r>
              <a:rPr lang="ru-RU" altLang="en-US" sz="3110">
                <a:latin typeface="Arial Unicode MS" panose="020B0604020202020204" charset="-122"/>
                <a:ea typeface="Arial Unicode MS" panose="020B0604020202020204" charset="-122"/>
              </a:rPr>
              <a:t> Ключевые вопросы: природа непрерывной слабой сейсмичности литосферы и глубокофокусной сейсмичности.</a:t>
            </a:r>
            <a:endParaRPr lang="ru-RU" altLang="en-US" sz="3110">
              <a:latin typeface="Arial Unicode MS" panose="020B0604020202020204" charset="-122"/>
              <a:ea typeface="Arial Unicode MS" panose="020B0604020202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955"/>
            <a:ext cx="9143365" cy="1751965"/>
          </a:xfrm>
        </p:spPr>
        <p:txBody>
          <a:bodyPr>
            <a:normAutofit fontScale="90000"/>
          </a:bodyPr>
          <a:lstStyle/>
          <a:p>
            <a:r>
              <a:rPr lang="ru-RU" dirty="0" smtClean="0"/>
              <a:t>Сейсмические *гвозди*. </a:t>
            </a:r>
            <a:r>
              <a:rPr lang="ru-RU" sz="2800" dirty="0" smtClean="0">
                <a:latin typeface="Times New Roman" panose="02020603050405020304" pitchFamily="18" charset="0"/>
                <a:cs typeface="Times New Roman" panose="02020603050405020304" pitchFamily="18" charset="0"/>
              </a:rPr>
              <a:t>В.Н. </a:t>
            </a:r>
            <a:r>
              <a:rPr lang="ru-RU" sz="2800" dirty="0" err="1" smtClean="0">
                <a:latin typeface="Times New Roman" panose="02020603050405020304" pitchFamily="18" charset="0"/>
                <a:cs typeface="Times New Roman" panose="02020603050405020304" pitchFamily="18" charset="0"/>
              </a:rPr>
              <a:t>Вадковский</a:t>
            </a:r>
            <a:r>
              <a:rPr lang="ru-RU" sz="2800" dirty="0" smtClean="0">
                <a:latin typeface="Times New Roman" panose="02020603050405020304" pitchFamily="18" charset="0"/>
                <a:cs typeface="Times New Roman" panose="02020603050405020304" pitchFamily="18" charset="0"/>
              </a:rPr>
              <a:t> , В.С. Захаров (МГУ), В.И. Шевченко с </a:t>
            </a:r>
            <a:r>
              <a:rPr lang="ru-RU" sz="2800" dirty="0" err="1" smtClean="0">
                <a:latin typeface="Times New Roman" panose="02020603050405020304" pitchFamily="18" charset="0"/>
                <a:cs typeface="Times New Roman" panose="02020603050405020304" pitchFamily="18" charset="0"/>
              </a:rPr>
              <a:t>колл</a:t>
            </a:r>
            <a:r>
              <a:rPr lang="ru-RU" sz="2800" dirty="0" smtClean="0">
                <a:latin typeface="Times New Roman" panose="02020603050405020304" pitchFamily="18" charset="0"/>
                <a:cs typeface="Times New Roman" panose="02020603050405020304" pitchFamily="18" charset="0"/>
              </a:rPr>
              <a:t>.(ИФЗ). </a:t>
            </a:r>
            <a:r>
              <a:rPr lang="ru-RU" sz="2800" dirty="0" smtClean="0">
                <a:solidFill>
                  <a:srgbClr val="FF0000"/>
                </a:solidFill>
                <a:latin typeface="Times New Roman" panose="02020603050405020304" pitchFamily="18" charset="0"/>
                <a:cs typeface="Times New Roman" panose="02020603050405020304" pitchFamily="18" charset="0"/>
              </a:rPr>
              <a:t>Обратите внимание на интервал времени между *событиями гвоздя*</a:t>
            </a:r>
            <a:endParaRPr lang="ru-RU" sz="2800" dirty="0" smtClean="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981200" y="2234521"/>
            <a:ext cx="8229600" cy="325732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sz="2665" dirty="0" smtClean="0">
                <a:latin typeface="Arial" panose="020B0604020202020204" pitchFamily="34" charset="0"/>
                <a:cs typeface="Arial" panose="020B0604020202020204" pitchFamily="34" charset="0"/>
                <a:sym typeface="+mn-ea"/>
              </a:rPr>
              <a:t>Динамика глубины гипоцентров сейсмических событий. В весьма коротком интервале времени. Перед Охотоморским событием.</a:t>
            </a:r>
            <a:br>
              <a:rPr lang="ru-RU" sz="2665" dirty="0" smtClean="0">
                <a:latin typeface="Arial" panose="020B0604020202020204" pitchFamily="34" charset="0"/>
                <a:cs typeface="Arial" panose="020B0604020202020204" pitchFamily="34" charset="0"/>
                <a:sym typeface="+mn-ea"/>
              </a:rPr>
            </a:br>
            <a:r>
              <a:rPr lang="ru-RU" sz="2665" dirty="0" smtClean="0">
                <a:latin typeface="Arial" panose="020B0604020202020204" pitchFamily="34" charset="0"/>
                <a:cs typeface="Arial" panose="020B0604020202020204" pitchFamily="34" charset="0"/>
                <a:sym typeface="+mn-ea"/>
              </a:rPr>
              <a:t> Площадь, градусы: 51.92 -52.22 с.ш., 160-161 в.д.</a:t>
            </a:r>
            <a:endParaRPr lang="ru-RU" altLang="en-US" sz="2665"/>
          </a:p>
        </p:txBody>
      </p:sp>
      <p:pic>
        <p:nvPicPr>
          <p:cNvPr id="5" name="Объект 4"/>
          <p:cNvPicPr>
            <a:picLocks noGrp="1" noChangeAspect="1"/>
          </p:cNvPicPr>
          <p:nvPr>
            <p:ph sz="half" idx="1"/>
          </p:nvPr>
        </p:nvPicPr>
        <p:blipFill>
          <a:blip r:embed="rId1">
            <a:extLst>
              <a:ext uri="{28A0092B-C50C-407E-A947-70E740481C1C}">
                <a14:useLocalDpi xmlns:a14="http://schemas.microsoft.com/office/drawing/2010/main" val="0"/>
              </a:ext>
            </a:extLst>
          </a:blip>
          <a:stretch>
            <a:fillRect/>
          </a:stretch>
        </p:blipFill>
        <p:spPr>
          <a:xfrm>
            <a:off x="1066165" y="1825625"/>
            <a:ext cx="4725035" cy="4351655"/>
          </a:xfrm>
          <a:prstGeom prst="rect">
            <a:avLst/>
          </a:prstGeom>
        </p:spPr>
      </p:pic>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0165" y="1825625"/>
            <a:ext cx="4725035" cy="43516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p:txBody>
          <a:bodyPr>
            <a:normAutofit fontScale="90000"/>
          </a:bodyPr>
          <a:p>
            <a:pPr algn="ctr"/>
            <a:r>
              <a:rPr lang="ru-RU" altLang="en-US" sz="3110">
                <a:latin typeface="Arial Unicode MS" panose="020B0604020202020204" charset="-122"/>
                <a:ea typeface="Arial Unicode MS" panose="020B0604020202020204" charset="-122"/>
              </a:rPr>
              <a:t>Последовательность сейсмических событий в период сейсмических гвоздей. Прослеживаются определенные закономерности их активации по глубине. Это не механика.</a:t>
            </a:r>
            <a:endParaRPr lang="ru-RU" altLang="en-US" sz="3110">
              <a:latin typeface="Arial Unicode MS" panose="020B0604020202020204" charset="-122"/>
              <a:ea typeface="Arial Unicode MS" panose="020B0604020202020204" charset="-122"/>
            </a:endParaRPr>
          </a:p>
        </p:txBody>
      </p:sp>
      <p:pic>
        <p:nvPicPr>
          <p:cNvPr id="2" name="Изображение 78" descr="Камчатка ЛСУ последовательные события"/>
          <p:cNvPicPr>
            <a:picLocks noChangeAspect="1"/>
          </p:cNvPicPr>
          <p:nvPr>
            <p:ph sz="half" idx="1"/>
          </p:nvPr>
        </p:nvPicPr>
        <p:blipFill>
          <a:blip r:embed="rId1"/>
          <a:stretch>
            <a:fillRect/>
          </a:stretch>
        </p:blipFill>
        <p:spPr>
          <a:xfrm>
            <a:off x="1390015" y="2119630"/>
            <a:ext cx="4076700" cy="3762375"/>
          </a:xfrm>
          <a:prstGeom prst="rect">
            <a:avLst/>
          </a:prstGeom>
          <a:noFill/>
          <a:ln w="9525">
            <a:noFill/>
          </a:ln>
        </p:spPr>
      </p:pic>
      <p:pic>
        <p:nvPicPr>
          <p:cNvPr id="3" name="Изображение 79" descr="Чили ЛСУ последовательность 2014 г."/>
          <p:cNvPicPr>
            <a:picLocks noChangeAspect="1"/>
          </p:cNvPicPr>
          <p:nvPr>
            <p:ph sz="half" idx="2"/>
          </p:nvPr>
        </p:nvPicPr>
        <p:blipFill>
          <a:blip r:embed="rId2"/>
          <a:stretch>
            <a:fillRect/>
          </a:stretch>
        </p:blipFill>
        <p:spPr>
          <a:xfrm>
            <a:off x="6776720" y="2195830"/>
            <a:ext cx="3971925" cy="360997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a:xfrm>
            <a:off x="838200" y="365125"/>
            <a:ext cx="10515600" cy="4865370"/>
          </a:xfrm>
        </p:spPr>
        <p:txBody>
          <a:bodyPr/>
          <a:p>
            <a:r>
              <a:rPr lang="ru-RU" altLang="en-US" b="1">
                <a:latin typeface="Arial Unicode MS" panose="020B0604020202020204" charset="-122"/>
                <a:ea typeface="Arial Unicode MS" panose="020B0604020202020204" charset="-122"/>
              </a:rPr>
              <a:t>КРОНОЦКИЕ СОБЫТИЯ. </a:t>
            </a:r>
            <a:br>
              <a:rPr lang="ru-RU" altLang="en-US" b="1">
                <a:latin typeface="Arial Unicode MS" panose="020B0604020202020204" charset="-122"/>
                <a:ea typeface="Arial Unicode MS" panose="020B0604020202020204" charset="-122"/>
              </a:rPr>
            </a:br>
            <a:r>
              <a:rPr lang="ru-RU" altLang="en-US" b="1">
                <a:latin typeface="Arial Unicode MS" panose="020B0604020202020204" charset="-122"/>
                <a:ea typeface="Arial Unicode MS" panose="020B0604020202020204" charset="-122"/>
              </a:rPr>
              <a:t>Ситуация 1994 - 1998 годов.</a:t>
            </a:r>
            <a:endParaRPr lang="ru-RU" altLang="en-US" b="1">
              <a:latin typeface="Arial Unicode MS" panose="020B0604020202020204" charset="-122"/>
              <a:ea typeface="Arial Unicode MS" panose="020B0604020202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838200" y="421005"/>
            <a:ext cx="10515600" cy="1325563"/>
          </a:xfrm>
        </p:spPr>
        <p:txBody>
          <a:bodyPr>
            <a:normAutofit fontScale="90000"/>
          </a:bodyPr>
          <a:p>
            <a:pPr>
              <a:lnSpc>
                <a:spcPct val="120000"/>
              </a:lnSpc>
            </a:pPr>
            <a:br>
              <a:rPr lang="ru-RU" altLang="en-US" sz="2665">
                <a:latin typeface="Arial Unicode MS" panose="020B0604020202020204" charset="-122"/>
                <a:ea typeface="Arial Unicode MS" panose="020B0604020202020204" charset="-122"/>
                <a:sym typeface="+mn-ea"/>
              </a:rPr>
            </a:br>
            <a:r>
              <a:rPr lang="ru-RU" altLang="en-US" sz="2665">
                <a:latin typeface="Arial Unicode MS" panose="020B0604020202020204" charset="-122"/>
                <a:ea typeface="Arial Unicode MS" panose="020B0604020202020204" charset="-122"/>
                <a:sym typeface="+mn-ea"/>
              </a:rPr>
              <a:t>Период с Кроноцким событием. </a:t>
            </a:r>
            <a:r>
              <a:rPr lang="en-US" altLang="en-US" sz="2665">
                <a:latin typeface="Arial Unicode MS" panose="020B0604020202020204" charset="-122"/>
                <a:ea typeface="Arial Unicode MS" panose="020B0604020202020204" charset="-122"/>
                <a:sym typeface="+mn-ea"/>
              </a:rPr>
              <a:t>Ks </a:t>
            </a:r>
            <a:r>
              <a:rPr lang="ru-RU" altLang="en-US" sz="2665">
                <a:latin typeface="Arial Unicode MS" panose="020B0604020202020204" charset="-122"/>
                <a:ea typeface="Arial Unicode MS" panose="020B0604020202020204" charset="-122"/>
                <a:sym typeface="+mn-ea"/>
              </a:rPr>
              <a:t>больше 6.5.  Широта - время. </a:t>
            </a:r>
            <a:br>
              <a:rPr lang="ru-RU" altLang="en-US" sz="2665">
                <a:latin typeface="Arial Unicode MS" panose="020B0604020202020204" charset="-122"/>
                <a:ea typeface="Arial Unicode MS" panose="020B0604020202020204" charset="-122"/>
                <a:sym typeface="+mn-ea"/>
              </a:rPr>
            </a:br>
            <a:r>
              <a:rPr lang="ru-RU" altLang="en-US" sz="2665" b="1">
                <a:latin typeface="Arial Unicode MS" panose="020B0604020202020204" charset="-122"/>
                <a:ea typeface="Arial Unicode MS" panose="020B0604020202020204" charset="-122"/>
                <a:sym typeface="+mn-ea"/>
              </a:rPr>
              <a:t>Все начинается с проникновением сейсмического гвоздя в литосферу.</a:t>
            </a:r>
            <a:br>
              <a:rPr lang="ru-RU" altLang="en-US" sz="2665">
                <a:latin typeface="Arial Unicode MS" panose="020B0604020202020204" charset="-122"/>
                <a:ea typeface="Arial Unicode MS" panose="020B0604020202020204" charset="-122"/>
                <a:sym typeface="+mn-ea"/>
              </a:rPr>
            </a:br>
            <a:r>
              <a:rPr lang="ru-RU" altLang="en-US" sz="2665">
                <a:latin typeface="Arial Unicode MS" panose="020B0604020202020204" charset="-122"/>
                <a:ea typeface="Arial Unicode MS" panose="020B0604020202020204" charset="-122"/>
                <a:sym typeface="+mn-ea"/>
              </a:rPr>
              <a:t>              </a:t>
            </a:r>
            <a:r>
              <a:rPr lang="ru-RU" altLang="en-US" sz="2665">
                <a:solidFill>
                  <a:srgbClr val="FF0000"/>
                </a:solidFill>
                <a:latin typeface="Arial Unicode MS" panose="020B0604020202020204" charset="-122"/>
                <a:ea typeface="Arial Unicode MS" panose="020B0604020202020204" charset="-122"/>
                <a:sym typeface="+mn-ea"/>
              </a:rPr>
              <a:t>Глубина 0 - 37 км.   </a:t>
            </a:r>
            <a:r>
              <a:rPr lang="ru-RU" altLang="en-US" sz="2665">
                <a:latin typeface="Arial Unicode MS" panose="020B0604020202020204" charset="-122"/>
                <a:ea typeface="Arial Unicode MS" panose="020B0604020202020204" charset="-122"/>
                <a:sym typeface="+mn-ea"/>
              </a:rPr>
              <a:t>                                </a:t>
            </a:r>
            <a:r>
              <a:rPr lang="ru-RU" altLang="en-US" sz="2665">
                <a:solidFill>
                  <a:srgbClr val="FF0000"/>
                </a:solidFill>
                <a:latin typeface="Arial Unicode MS" panose="020B0604020202020204" charset="-122"/>
                <a:ea typeface="Arial Unicode MS" panose="020B0604020202020204" charset="-122"/>
                <a:sym typeface="+mn-ea"/>
              </a:rPr>
              <a:t>Глубина 37 - 42 км</a:t>
            </a:r>
            <a:br>
              <a:rPr lang="ru-RU" altLang="en-US" sz="2665">
                <a:solidFill>
                  <a:srgbClr val="FF0000"/>
                </a:solidFill>
                <a:latin typeface="Arial Unicode MS" panose="020B0604020202020204" charset="-122"/>
                <a:ea typeface="Arial Unicode MS" panose="020B0604020202020204" charset="-122"/>
                <a:sym typeface="+mn-ea"/>
              </a:rPr>
            </a:br>
            <a:endParaRPr lang="ru-RU" altLang="en-US" sz="2665">
              <a:latin typeface="Arial Unicode MS" panose="020B0604020202020204" charset="-122"/>
              <a:ea typeface="Arial Unicode MS" panose="020B0604020202020204" charset="-122"/>
            </a:endParaRPr>
          </a:p>
        </p:txBody>
      </p:sp>
      <p:pic>
        <p:nvPicPr>
          <p:cNvPr id="5" name="Замещающее содержимое 2" descr="широта 0-37 подписи"/>
          <p:cNvPicPr>
            <a:picLocks noChangeAspect="1"/>
          </p:cNvPicPr>
          <p:nvPr>
            <p:ph sz="half" idx="1"/>
          </p:nvPr>
        </p:nvPicPr>
        <p:blipFill>
          <a:blip r:embed="rId1"/>
          <a:stretch>
            <a:fillRect/>
          </a:stretch>
        </p:blipFill>
        <p:spPr>
          <a:xfrm>
            <a:off x="1066165" y="1825625"/>
            <a:ext cx="4725035" cy="4351655"/>
          </a:xfrm>
          <a:prstGeom prst="rect">
            <a:avLst/>
          </a:prstGeom>
        </p:spPr>
      </p:pic>
      <p:pic>
        <p:nvPicPr>
          <p:cNvPr id="6" name="Замещающее содержимое 4" descr="широта 37.1 - 42 подписи"/>
          <p:cNvPicPr>
            <a:picLocks noChangeAspect="1"/>
          </p:cNvPicPr>
          <p:nvPr>
            <p:ph sz="half" idx="2"/>
          </p:nvPr>
        </p:nvPicPr>
        <p:blipFill>
          <a:blip r:embed="rId2"/>
          <a:stretch>
            <a:fillRect/>
          </a:stretch>
        </p:blipFill>
        <p:spPr>
          <a:xfrm>
            <a:off x="6400165" y="1825625"/>
            <a:ext cx="4725035" cy="43516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pPr algn="l"/>
            <a:r>
              <a:rPr lang="ru-RU" altLang="en-US"/>
              <a:t>Сейсмические гвозди, глубины гипоцентров</a:t>
            </a:r>
            <a:br>
              <a:rPr lang="ru-RU" altLang="en-US"/>
            </a:br>
            <a:r>
              <a:rPr lang="ru-RU" altLang="en-US"/>
              <a:t>            42.1 - 60 км                           61 - 80 км</a:t>
            </a:r>
            <a:endParaRPr lang="ru-RU" altLang="en-US"/>
          </a:p>
        </p:txBody>
      </p:sp>
      <p:pic>
        <p:nvPicPr>
          <p:cNvPr id="3" name="Замещающее содержимое -2147482496" descr="широта 42,1 - 60 подписи"/>
          <p:cNvPicPr>
            <a:picLocks noChangeAspect="1"/>
          </p:cNvPicPr>
          <p:nvPr>
            <p:ph sz="half" idx="1"/>
          </p:nvPr>
        </p:nvPicPr>
        <p:blipFill>
          <a:blip r:embed="rId1"/>
          <a:stretch>
            <a:fillRect/>
          </a:stretch>
        </p:blipFill>
        <p:spPr>
          <a:xfrm>
            <a:off x="844550" y="1600200"/>
            <a:ext cx="4914265" cy="4526280"/>
          </a:xfrm>
          <a:prstGeom prst="rect">
            <a:avLst/>
          </a:prstGeom>
          <a:noFill/>
          <a:ln w="9525">
            <a:noFill/>
          </a:ln>
        </p:spPr>
      </p:pic>
      <p:pic>
        <p:nvPicPr>
          <p:cNvPr id="4" name="Замещающее содержимое -2147482382" descr="широта 61 - 80 подписи"/>
          <p:cNvPicPr>
            <a:picLocks noChangeAspect="1"/>
          </p:cNvPicPr>
          <p:nvPr>
            <p:ph sz="half" idx="2"/>
          </p:nvPr>
        </p:nvPicPr>
        <p:blipFill>
          <a:blip r:embed="rId2"/>
          <a:stretch>
            <a:fillRect/>
          </a:stretch>
        </p:blipFill>
        <p:spPr>
          <a:xfrm>
            <a:off x="6432550" y="1600200"/>
            <a:ext cx="4914265" cy="452628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a:xfrm>
            <a:off x="838200" y="365125"/>
            <a:ext cx="10515600" cy="4601210"/>
          </a:xfrm>
        </p:spPr>
        <p:txBody>
          <a:bodyPr/>
          <a:p>
            <a:r>
              <a:rPr lang="ru-RU" altLang="en-US"/>
              <a:t>                </a:t>
            </a:r>
            <a:r>
              <a:rPr lang="ru-RU" altLang="en-US" sz="4800" b="1">
                <a:latin typeface="Arial Unicode MS" panose="020B0604020202020204" charset="-122"/>
                <a:ea typeface="Arial Unicode MS" panose="020B0604020202020204" charset="-122"/>
              </a:rPr>
              <a:t> Ч И Л И</a:t>
            </a:r>
            <a:endParaRPr lang="ru-RU" altLang="en-US" sz="4800" b="1">
              <a:latin typeface="Arial Unicode MS" panose="020B0604020202020204" charset="-122"/>
              <a:ea typeface="Arial Unicode MS" panose="020B0604020202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latin typeface="Arial Unicode MS" panose="020B0604020202020204" charset="-122"/>
                <a:ea typeface="Arial Unicode MS" panose="020B0604020202020204" charset="-122"/>
              </a:rPr>
              <a:t>ЧИЛИ. Событие 15.09.2015 г. М8.4</a:t>
            </a:r>
            <a:br>
              <a:rPr lang="ru-RU" altLang="en-US">
                <a:latin typeface="Arial Unicode MS" panose="020B0604020202020204" charset="-122"/>
                <a:ea typeface="Arial Unicode MS" panose="020B0604020202020204" charset="-122"/>
              </a:rPr>
            </a:br>
            <a:r>
              <a:rPr lang="ru-RU" altLang="en-US"/>
              <a:t>           </a:t>
            </a:r>
            <a:r>
              <a:rPr lang="ru-RU" altLang="en-US">
                <a:latin typeface="Arial Unicode MS" panose="020B0604020202020204" charset="-122"/>
                <a:ea typeface="Arial Unicode MS" panose="020B0604020202020204" charset="-122"/>
              </a:rPr>
              <a:t> </a:t>
            </a:r>
            <a:r>
              <a:rPr lang="ru-RU" altLang="en-US">
                <a:solidFill>
                  <a:srgbClr val="FF0000"/>
                </a:solidFill>
                <a:latin typeface="Arial Unicode MS" panose="020B0604020202020204" charset="-122"/>
                <a:ea typeface="Arial Unicode MS" panose="020B0604020202020204" charset="-122"/>
              </a:rPr>
              <a:t>Н-  0 - 37 км</a:t>
            </a:r>
            <a:r>
              <a:rPr lang="ru-RU" altLang="en-US">
                <a:latin typeface="Arial Unicode MS" panose="020B0604020202020204" charset="-122"/>
                <a:ea typeface="Arial Unicode MS" panose="020B0604020202020204" charset="-122"/>
              </a:rPr>
              <a:t>                </a:t>
            </a:r>
            <a:r>
              <a:rPr lang="ru-RU" altLang="en-US">
                <a:solidFill>
                  <a:srgbClr val="FF0000"/>
                </a:solidFill>
                <a:latin typeface="Arial Unicode MS" panose="020B0604020202020204" charset="-122"/>
                <a:ea typeface="Arial Unicode MS" panose="020B0604020202020204" charset="-122"/>
              </a:rPr>
              <a:t>Н - 37 - 40 км</a:t>
            </a:r>
            <a:endParaRPr lang="ru-RU" altLang="en-US">
              <a:solidFill>
                <a:srgbClr val="FF0000"/>
              </a:solidFill>
              <a:latin typeface="Arial Unicode MS" panose="020B0604020202020204" charset="-122"/>
              <a:ea typeface="Arial Unicode MS" panose="020B0604020202020204" charset="-122"/>
            </a:endParaRPr>
          </a:p>
        </p:txBody>
      </p:sp>
      <p:pic>
        <p:nvPicPr>
          <p:cNvPr id="7" name="Замещающее содержимое -2147482353" descr="рисунок широта 0 - 37 км чили книга"/>
          <p:cNvPicPr>
            <a:picLocks noChangeAspect="1"/>
          </p:cNvPicPr>
          <p:nvPr>
            <p:ph sz="half" idx="1"/>
          </p:nvPr>
        </p:nvPicPr>
        <p:blipFill>
          <a:blip r:embed="rId1"/>
          <a:stretch>
            <a:fillRect/>
          </a:stretch>
        </p:blipFill>
        <p:spPr>
          <a:xfrm>
            <a:off x="1066165" y="1825625"/>
            <a:ext cx="4725035" cy="4351655"/>
          </a:xfrm>
          <a:prstGeom prst="rect">
            <a:avLst/>
          </a:prstGeom>
          <a:noFill/>
          <a:ln w="9525">
            <a:noFill/>
          </a:ln>
        </p:spPr>
      </p:pic>
      <p:pic>
        <p:nvPicPr>
          <p:cNvPr id="8" name="Замещающее содержимое -2147482339" descr="рисунок широта 37 - 40 км чили книга"/>
          <p:cNvPicPr>
            <a:picLocks noChangeAspect="1"/>
          </p:cNvPicPr>
          <p:nvPr>
            <p:ph sz="half" idx="2"/>
          </p:nvPr>
        </p:nvPicPr>
        <p:blipFill>
          <a:blip r:embed="rId2"/>
          <a:stretch>
            <a:fillRect/>
          </a:stretch>
        </p:blipFill>
        <p:spPr>
          <a:xfrm>
            <a:off x="6400165" y="1825625"/>
            <a:ext cx="4725035" cy="435165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latin typeface="Arial Unicode MS" panose="020B0604020202020204" charset="-122"/>
                <a:ea typeface="Arial Unicode MS" panose="020B0604020202020204" charset="-122"/>
              </a:rPr>
              <a:t>ЧИЛИ, Событие 15.09.2015 г.</a:t>
            </a:r>
            <a:br>
              <a:rPr lang="ru-RU" altLang="en-US">
                <a:latin typeface="Arial Unicode MS" panose="020B0604020202020204" charset="-122"/>
                <a:ea typeface="Arial Unicode MS" panose="020B0604020202020204" charset="-122"/>
              </a:rPr>
            </a:br>
            <a:r>
              <a:rPr lang="ru-RU" altLang="en-US">
                <a:latin typeface="Arial Unicode MS" panose="020B0604020202020204" charset="-122"/>
                <a:ea typeface="Arial Unicode MS" panose="020B0604020202020204" charset="-122"/>
              </a:rPr>
              <a:t>        Н- 40.1 - 45 км            Н - 45.1 - 60 км</a:t>
            </a:r>
            <a:endParaRPr lang="ru-RU" altLang="en-US">
              <a:latin typeface="Arial Unicode MS" panose="020B0604020202020204" charset="-122"/>
              <a:ea typeface="Arial Unicode MS" panose="020B0604020202020204" charset="-122"/>
            </a:endParaRPr>
          </a:p>
        </p:txBody>
      </p:sp>
      <p:pic>
        <p:nvPicPr>
          <p:cNvPr id="9" name="Изображение -2147482364" descr="рисунок широта 40.1 - 45 км чили книга"/>
          <p:cNvPicPr>
            <a:picLocks noChangeAspect="1"/>
          </p:cNvPicPr>
          <p:nvPr>
            <p:ph sz="half" idx="1"/>
          </p:nvPr>
        </p:nvPicPr>
        <p:blipFill>
          <a:blip r:embed="rId1"/>
          <a:stretch>
            <a:fillRect/>
          </a:stretch>
        </p:blipFill>
        <p:spPr>
          <a:xfrm>
            <a:off x="1066165" y="1825625"/>
            <a:ext cx="4725035" cy="4351655"/>
          </a:xfrm>
          <a:prstGeom prst="rect">
            <a:avLst/>
          </a:prstGeom>
          <a:noFill/>
          <a:ln w="9525">
            <a:noFill/>
          </a:ln>
        </p:spPr>
      </p:pic>
      <p:pic>
        <p:nvPicPr>
          <p:cNvPr id="10" name="Изображение -2147482360" descr="рисунок широта 45.1 - 60 км чили книга"/>
          <p:cNvPicPr>
            <a:picLocks noChangeAspect="1"/>
          </p:cNvPicPr>
          <p:nvPr>
            <p:ph sz="half" idx="2"/>
          </p:nvPr>
        </p:nvPicPr>
        <p:blipFill>
          <a:blip r:embed="rId2"/>
          <a:stretch>
            <a:fillRect/>
          </a:stretch>
        </p:blipFill>
        <p:spPr>
          <a:xfrm>
            <a:off x="6400165" y="1825625"/>
            <a:ext cx="4725035" cy="435165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sz="3555" b="1">
                <a:latin typeface="Arial Unicode MS" panose="020B0604020202020204" charset="-122"/>
                <a:ea typeface="Arial Unicode MS" panose="020B0604020202020204" charset="-122"/>
              </a:rPr>
              <a:t>Фрагменты *гвоздей  Вадковского.*  Все глубины.</a:t>
            </a:r>
            <a:br>
              <a:rPr lang="ru-RU" altLang="en-US" sz="3555" b="1">
                <a:latin typeface="Arial Unicode MS" panose="020B0604020202020204" charset="-122"/>
                <a:ea typeface="Arial Unicode MS" panose="020B0604020202020204" charset="-122"/>
              </a:rPr>
            </a:br>
            <a:r>
              <a:rPr lang="ru-RU" altLang="en-US"/>
              <a:t>              </a:t>
            </a:r>
            <a:r>
              <a:rPr lang="ru-RU" altLang="en-US" b="1">
                <a:latin typeface="Arial Unicode MS" panose="020B0604020202020204" charset="-122"/>
                <a:ea typeface="Arial Unicode MS" panose="020B0604020202020204" charset="-122"/>
              </a:rPr>
              <a:t>Тохоку  </a:t>
            </a:r>
            <a:r>
              <a:rPr lang="ru-RU" altLang="en-US" b="1"/>
              <a:t>  </a:t>
            </a:r>
            <a:r>
              <a:rPr lang="ru-RU" altLang="en-US"/>
              <a:t>                      </a:t>
            </a:r>
            <a:r>
              <a:rPr lang="ru-RU" altLang="en-US">
                <a:latin typeface="Arial Unicode MS" panose="020B0604020202020204" charset="-122"/>
                <a:ea typeface="Arial Unicode MS" panose="020B0604020202020204" charset="-122"/>
              </a:rPr>
              <a:t>Симуширские</a:t>
            </a:r>
            <a:endParaRPr lang="ru-RU" altLang="en-US">
              <a:latin typeface="Arial Unicode MS" panose="020B0604020202020204" charset="-122"/>
              <a:ea typeface="Arial Unicode MS" panose="020B0604020202020204" charset="-122"/>
            </a:endParaRPr>
          </a:p>
        </p:txBody>
      </p:sp>
      <p:pic>
        <p:nvPicPr>
          <p:cNvPr id="3" name="Замещающее содержимое -2147482377" descr="тохоку широта"/>
          <p:cNvPicPr>
            <a:picLocks noChangeAspect="1"/>
          </p:cNvPicPr>
          <p:nvPr>
            <p:ph sz="half" idx="1"/>
          </p:nvPr>
        </p:nvPicPr>
        <p:blipFill>
          <a:blip r:embed="rId1"/>
          <a:stretch>
            <a:fillRect/>
          </a:stretch>
        </p:blipFill>
        <p:spPr>
          <a:xfrm>
            <a:off x="1066165" y="1825625"/>
            <a:ext cx="4725035" cy="4351655"/>
          </a:xfrm>
          <a:prstGeom prst="rect">
            <a:avLst/>
          </a:prstGeom>
          <a:noFill/>
          <a:ln w="9525">
            <a:noFill/>
          </a:ln>
        </p:spPr>
      </p:pic>
      <p:pic>
        <p:nvPicPr>
          <p:cNvPr id="4" name="Замещающее содержимое -2147482359" descr="рисунок широта Симушир книга"/>
          <p:cNvPicPr>
            <a:picLocks noChangeAspect="1"/>
          </p:cNvPicPr>
          <p:nvPr>
            <p:ph sz="half" idx="2"/>
          </p:nvPr>
        </p:nvPicPr>
        <p:blipFill>
          <a:blip r:embed="rId2"/>
          <a:stretch>
            <a:fillRect/>
          </a:stretch>
        </p:blipFill>
        <p:spPr>
          <a:xfrm>
            <a:off x="6400165" y="1825625"/>
            <a:ext cx="4725035" cy="435165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709930" y="691515"/>
            <a:ext cx="10922000" cy="5833110"/>
          </a:xfrm>
        </p:spPr>
        <p:txBody>
          <a:bodyPr>
            <a:normAutofit fontScale="90000"/>
          </a:bodyPr>
          <a:p>
            <a:pPr algn="l"/>
            <a:br>
              <a:rPr lang="ru-RU" altLang="en-US" sz="2000">
                <a:latin typeface="Arial Unicode MS" panose="020B0604020202020204" charset="-122"/>
                <a:ea typeface="Arial Unicode MS" panose="020B0604020202020204" charset="-122"/>
              </a:rPr>
            </a:br>
            <a:br>
              <a:rPr lang="ru-RU" altLang="en-US" sz="2000">
                <a:latin typeface="Arial Unicode MS" panose="020B0604020202020204" charset="-122"/>
                <a:ea typeface="Arial Unicode MS" panose="020B0604020202020204" charset="-122"/>
              </a:rPr>
            </a:br>
            <a:br>
              <a:rPr lang="ru-RU" altLang="en-US" sz="2000">
                <a:latin typeface="Arial Unicode MS" panose="020B0604020202020204" charset="-122"/>
                <a:ea typeface="Arial Unicode MS" panose="020B0604020202020204" charset="-122"/>
              </a:rPr>
            </a:br>
            <a:br>
              <a:rPr lang="ru-RU" altLang="en-US" sz="2000">
                <a:latin typeface="Arial Unicode MS" panose="020B0604020202020204" charset="-122"/>
                <a:ea typeface="Arial Unicode MS" panose="020B0604020202020204" charset="-122"/>
              </a:rPr>
            </a:br>
            <a:r>
              <a:rPr lang="ru-RU" altLang="en-US" sz="2665">
                <a:solidFill>
                  <a:srgbClr val="FF0000"/>
                </a:solidFill>
                <a:latin typeface="Arial Unicode MS" panose="020B0604020202020204" charset="-122"/>
                <a:ea typeface="Arial Unicode MS" panose="020B0604020202020204" charset="-122"/>
              </a:rPr>
              <a:t> </a:t>
            </a:r>
            <a:br>
              <a:rPr lang="ru-RU" altLang="en-US" sz="2665">
                <a:solidFill>
                  <a:srgbClr val="FF0000"/>
                </a:solidFill>
                <a:latin typeface="Arial Unicode MS" panose="020B0604020202020204" charset="-122"/>
                <a:ea typeface="Arial Unicode MS" panose="020B0604020202020204" charset="-122"/>
              </a:rPr>
            </a:br>
            <a:br>
              <a:rPr lang="ru-RU" altLang="en-US" sz="2665">
                <a:solidFill>
                  <a:srgbClr val="FF0000"/>
                </a:solidFill>
                <a:latin typeface="Arial Unicode MS" panose="020B0604020202020204" charset="-122"/>
                <a:ea typeface="Arial Unicode MS" panose="020B0604020202020204" charset="-122"/>
              </a:rPr>
            </a:br>
            <a:br>
              <a:rPr lang="ru-RU" altLang="en-US" sz="2665">
                <a:solidFill>
                  <a:srgbClr val="FF0000"/>
                </a:solidFill>
                <a:latin typeface="Arial Unicode MS" panose="020B0604020202020204" charset="-122"/>
                <a:ea typeface="Arial Unicode MS" panose="020B0604020202020204" charset="-122"/>
              </a:rPr>
            </a:br>
            <a:r>
              <a:rPr lang="ru-RU" altLang="en-US" sz="2665" b="1">
                <a:solidFill>
                  <a:srgbClr val="FF0000"/>
                </a:solidFill>
                <a:latin typeface="Arial Unicode MS" panose="020B0604020202020204" charset="-122"/>
                <a:ea typeface="Arial Unicode MS" panose="020B0604020202020204" charset="-122"/>
              </a:rPr>
              <a:t>Геологическая среда (среда Садовского, идеи которого поддержаны командой Короновского), ее уникальные данные, отличающие от образца</a:t>
            </a:r>
            <a:br>
              <a:rPr lang="ru-RU" altLang="en-US" sz="2665" b="1">
                <a:solidFill>
                  <a:srgbClr val="FF0000"/>
                </a:solidFill>
                <a:latin typeface="Arial Unicode MS" panose="020B0604020202020204" charset="-122"/>
                <a:ea typeface="Arial Unicode MS" panose="020B0604020202020204" charset="-122"/>
              </a:rPr>
            </a:br>
            <a:r>
              <a:rPr lang="ru-RU" altLang="en-US" sz="2665" b="1">
                <a:solidFill>
                  <a:srgbClr val="FF0000"/>
                </a:solidFill>
                <a:latin typeface="Arial Unicode MS" panose="020B0604020202020204" charset="-122"/>
                <a:ea typeface="Arial Unicode MS" panose="020B0604020202020204" charset="-122"/>
              </a:rPr>
              <a:t>   </a:t>
            </a:r>
            <a:r>
              <a:rPr lang="ru-RU" altLang="en-US" sz="2660" b="1">
                <a:solidFill>
                  <a:schemeClr val="tx1"/>
                </a:solidFill>
                <a:latin typeface="Arial Unicode MS" panose="020B0604020202020204" charset="-122"/>
                <a:ea typeface="Arial Unicode MS" panose="020B0604020202020204" charset="-122"/>
                <a:sym typeface="+mn-ea"/>
              </a:rPr>
              <a:t>УЛЬТИМАТИ</a:t>
            </a:r>
            <a:r>
              <a:rPr lang="ru-RU" altLang="en-US" sz="2665" b="1">
                <a:solidFill>
                  <a:schemeClr val="tx1"/>
                </a:solidFill>
                <a:latin typeface="Arial Unicode MS" panose="020B0604020202020204" charset="-122"/>
                <a:ea typeface="Arial Unicode MS" panose="020B0604020202020204" charset="-122"/>
              </a:rPr>
              <a:t>ВНЫЕ ФАКТОРЫ</a:t>
            </a:r>
            <a:r>
              <a:rPr lang="ru-RU" altLang="en-US" sz="2660" b="1">
                <a:solidFill>
                  <a:schemeClr val="tx1"/>
                </a:solidFill>
                <a:latin typeface="Arial Unicode MS" panose="020B0604020202020204" charset="-122"/>
                <a:ea typeface="Arial Unicode MS" panose="020B0604020202020204" charset="-122"/>
                <a:sym typeface="+mn-ea"/>
              </a:rPr>
              <a:t> </a:t>
            </a:r>
            <a:br>
              <a:rPr lang="ru-RU" altLang="en-US" sz="2220">
                <a:solidFill>
                  <a:schemeClr val="tx1"/>
                </a:solidFill>
                <a:latin typeface="Arial Unicode MS" panose="020B0604020202020204" charset="-122"/>
                <a:ea typeface="Arial Unicode MS" panose="020B0604020202020204" charset="-122"/>
              </a:rPr>
            </a:br>
            <a:r>
              <a:rPr lang="ru-RU" altLang="en-US" sz="2220">
                <a:latin typeface="Arial Unicode MS" panose="020B0604020202020204" charset="-122"/>
                <a:ea typeface="Arial Unicode MS" panose="020B0604020202020204" charset="-122"/>
              </a:rPr>
              <a:t> </a:t>
            </a:r>
            <a:r>
              <a:rPr lang="ru-RU" altLang="en-US" sz="2220">
                <a:solidFill>
                  <a:srgbClr val="FF0000"/>
                </a:solidFill>
                <a:latin typeface="Arial Unicode MS" panose="020B0604020202020204" charset="-122"/>
                <a:ea typeface="Arial Unicode MS" panose="020B0604020202020204" charset="-122"/>
              </a:rPr>
              <a:t>- геологическая среда постоянно находится в перманентно неустойчивом состоянии на различных масштабах, вплоть до глубин около 700 км. </a:t>
            </a:r>
            <a:r>
              <a:rPr lang="ru-RU" altLang="en-US" sz="2220">
                <a:solidFill>
                  <a:srgbClr val="FF0000"/>
                </a:solidFill>
                <a:latin typeface="Arial Unicode MS" panose="020B0604020202020204" charset="-122"/>
                <a:ea typeface="Arial Unicode MS" panose="020B0604020202020204" charset="-122"/>
                <a:sym typeface="+mn-ea"/>
              </a:rPr>
              <a:t>Наблюдается б</a:t>
            </a:r>
            <a:r>
              <a:rPr lang="ru-RU" altLang="ru-RU" sz="2220" dirty="0">
                <a:solidFill>
                  <a:srgbClr val="FF0000"/>
                </a:solidFill>
                <a:latin typeface="Arial Unicode MS" panose="020B0604020202020204" charset="-122"/>
                <a:ea typeface="Arial Unicode MS" panose="020B0604020202020204" charset="-122"/>
                <a:cs typeface="Times New Roman" panose="02020603050405020304" pitchFamily="18" charset="0"/>
                <a:sym typeface="+mn-ea"/>
              </a:rPr>
              <a:t>ыстрая изменчивость параметров литосферы и несинхронные вариации различных полей при локальном и интегральном мониторинге.</a:t>
            </a:r>
            <a:r>
              <a:rPr lang="ru-RU" altLang="ru-RU" sz="2220" b="1" dirty="0">
                <a:solidFill>
                  <a:srgbClr val="FF0000"/>
                </a:solidFill>
                <a:latin typeface="Arial Unicode MS" panose="020B0604020202020204" charset="-122"/>
                <a:ea typeface="Arial Unicode MS" panose="020B0604020202020204" charset="-122"/>
                <a:cs typeface="Times New Roman" panose="02020603050405020304" pitchFamily="18" charset="0"/>
                <a:sym typeface="+mn-ea"/>
              </a:rPr>
              <a:t> Периоды – от часов и </a:t>
            </a:r>
            <a:r>
              <a:rPr lang="ru-RU" altLang="ru-RU" sz="2220" b="1" dirty="0" smtClean="0">
                <a:solidFill>
                  <a:srgbClr val="FF0000"/>
                </a:solidFill>
                <a:latin typeface="Arial Unicode MS" panose="020B0604020202020204" charset="-122"/>
                <a:ea typeface="Arial Unicode MS" panose="020B0604020202020204" charset="-122"/>
                <a:cs typeface="Times New Roman" panose="02020603050405020304" pitchFamily="18" charset="0"/>
                <a:sym typeface="+mn-ea"/>
              </a:rPr>
              <a:t>суток !!!</a:t>
            </a:r>
            <a:r>
              <a:rPr lang="ru-RU" altLang="en-US" sz="2220" b="1">
                <a:solidFill>
                  <a:srgbClr val="FF0000"/>
                </a:solidFill>
                <a:latin typeface="Arial Unicode MS" panose="020B0604020202020204" charset="-122"/>
                <a:ea typeface="Arial Unicode MS" panose="020B0604020202020204" charset="-122"/>
                <a:sym typeface="+mn-ea"/>
              </a:rPr>
              <a:t> (</a:t>
            </a:r>
            <a:r>
              <a:rPr lang="ru-RU" altLang="en-US" sz="2220" b="1">
                <a:latin typeface="Arial Unicode MS" panose="020B0604020202020204" charset="-122"/>
                <a:ea typeface="Arial Unicode MS" panose="020B0604020202020204" charset="-122"/>
                <a:sym typeface="+mn-ea"/>
              </a:rPr>
              <a:t>Николаев, Николаевский, Кузьмин, Лукк, Сидорин, Юнга и многие другие).</a:t>
            </a:r>
            <a:br>
              <a:rPr lang="ru-RU" altLang="en-US" sz="2220" b="1">
                <a:solidFill>
                  <a:srgbClr val="FF0000"/>
                </a:solidFill>
                <a:latin typeface="Arial Unicode MS" panose="020B0604020202020204" charset="-122"/>
                <a:ea typeface="Arial Unicode MS" panose="020B0604020202020204" charset="-122"/>
              </a:rPr>
            </a:br>
            <a:r>
              <a:rPr lang="ru-RU" altLang="en-US" sz="2220">
                <a:solidFill>
                  <a:schemeClr val="tx1"/>
                </a:solidFill>
                <a:latin typeface="Arial Unicode MS" panose="020B0604020202020204" charset="-122"/>
                <a:ea typeface="Arial Unicode MS" panose="020B0604020202020204" charset="-122"/>
                <a:sym typeface="+mn-ea"/>
              </a:rPr>
              <a:t>-начиная с глубин 4-6 км и вплоть до границы Мохо литосфера находится в трещиноватом и предельном по энергонасыщенности состоянии.  </a:t>
            </a:r>
            <a:r>
              <a:rPr lang="ru-RU" altLang="en-US" sz="2220">
                <a:solidFill>
                  <a:srgbClr val="FF0000"/>
                </a:solidFill>
                <a:latin typeface="Arial Unicode MS" panose="020B0604020202020204" charset="-122"/>
                <a:ea typeface="Arial Unicode MS" panose="020B0604020202020204" charset="-122"/>
                <a:sym typeface="+mn-ea"/>
              </a:rPr>
              <a:t>В рамках механических представлений сейсмические события в виде трещин и разрывов в принципе не могут происходить (Николаевский).</a:t>
            </a:r>
            <a:r>
              <a:rPr lang="ru-RU" altLang="en-US" sz="2220">
                <a:solidFill>
                  <a:schemeClr val="tx1"/>
                </a:solidFill>
                <a:latin typeface="Arial Unicode MS" panose="020B0604020202020204" charset="-122"/>
                <a:ea typeface="Arial Unicode MS" panose="020B0604020202020204" charset="-122"/>
                <a:sym typeface="+mn-ea"/>
              </a:rPr>
              <a:t> </a:t>
            </a:r>
            <a:r>
              <a:rPr lang="ru-RU" altLang="en-US" sz="2665">
                <a:solidFill>
                  <a:schemeClr val="tx1"/>
                </a:solidFill>
                <a:latin typeface="Arial Unicode MS" panose="020B0604020202020204" charset="-122"/>
                <a:ea typeface="Arial Unicode MS" panose="020B0604020202020204" charset="-122"/>
                <a:sym typeface="+mn-ea"/>
              </a:rPr>
              <a:t> *Сейсмичность* не разрушает геологическую среду (</a:t>
            </a:r>
            <a:r>
              <a:rPr lang="ru-RU" altLang="en-US" sz="2665" b="1">
                <a:solidFill>
                  <a:schemeClr val="tx1"/>
                </a:solidFill>
                <a:latin typeface="Arial Unicode MS" panose="020B0604020202020204" charset="-122"/>
                <a:ea typeface="Arial Unicode MS" panose="020B0604020202020204" charset="-122"/>
                <a:sym typeface="+mn-ea"/>
              </a:rPr>
              <a:t>Садовский, Николаевский</a:t>
            </a:r>
            <a:r>
              <a:rPr lang="ru-RU" altLang="en-US" sz="2665">
                <a:solidFill>
                  <a:schemeClr val="tx1"/>
                </a:solidFill>
                <a:latin typeface="Arial Unicode MS" panose="020B0604020202020204" charset="-122"/>
                <a:ea typeface="Arial Unicode MS" panose="020B0604020202020204" charset="-122"/>
                <a:sym typeface="+mn-ea"/>
              </a:rPr>
              <a:t>). </a:t>
            </a:r>
            <a:r>
              <a:rPr lang="ru-RU" altLang="en-US" sz="2665" b="1">
                <a:solidFill>
                  <a:schemeClr val="tx1"/>
                </a:solidFill>
                <a:latin typeface="Arial Unicode MS" panose="020B0604020202020204" charset="-122"/>
                <a:ea typeface="Arial Unicode MS" panose="020B0604020202020204" charset="-122"/>
                <a:sym typeface="+mn-ea"/>
              </a:rPr>
              <a:t>В такой среде не могут быть процессы подготовки землетрясений и, тем более, их предвестники. ОЧАГ???</a:t>
            </a:r>
            <a:br>
              <a:rPr lang="ru-RU" altLang="en-US" sz="2220">
                <a:solidFill>
                  <a:schemeClr val="tx1"/>
                </a:solidFill>
                <a:latin typeface="Arial Unicode MS" panose="020B0604020202020204" charset="-122"/>
                <a:ea typeface="Arial Unicode MS" panose="020B0604020202020204" charset="-122"/>
                <a:sym typeface="+mn-ea"/>
              </a:rPr>
            </a:br>
            <a:r>
              <a:rPr lang="ru-RU" altLang="en-US" sz="2220">
                <a:solidFill>
                  <a:srgbClr val="FF0000"/>
                </a:solidFill>
                <a:latin typeface="Arial Unicode MS" panose="020B0604020202020204" charset="-122"/>
                <a:ea typeface="Arial Unicode MS" panose="020B0604020202020204" charset="-122"/>
                <a:sym typeface="+mn-ea"/>
              </a:rPr>
              <a:t>- </a:t>
            </a:r>
            <a:r>
              <a:rPr lang="ru-RU" altLang="en-US" sz="2220" b="1">
                <a:solidFill>
                  <a:srgbClr val="FF0000"/>
                </a:solidFill>
                <a:latin typeface="Arial Unicode MS" panose="020B0604020202020204" charset="-122"/>
                <a:ea typeface="Arial Unicode MS" panose="020B0604020202020204" charset="-122"/>
                <a:sym typeface="+mn-ea"/>
              </a:rPr>
              <a:t>поверхностный слой литосферы  не нагружен, однако в нем и приповерхностной атмосфере наблюдаются  аномалии различных полей на различных масштабах ( до многих тысяч километров) и непосредственно перед Коровыми и Глубокофокусными сейсмическими событиями: облачные структуры, тепловые аномалии поверхности, акустика, радон, уровень воды и др.)</a:t>
            </a:r>
            <a:r>
              <a:rPr lang="ru-RU" altLang="en-US" sz="2220">
                <a:solidFill>
                  <a:srgbClr val="FF0000"/>
                </a:solidFill>
                <a:latin typeface="Arial Unicode MS" panose="020B0604020202020204" charset="-122"/>
                <a:ea typeface="Arial Unicode MS" panose="020B0604020202020204" charset="-122"/>
                <a:sym typeface="+mn-ea"/>
              </a:rPr>
              <a:t>.</a:t>
            </a:r>
            <a:r>
              <a:rPr lang="ru-RU" altLang="en-US" sz="2220" b="1">
                <a:solidFill>
                  <a:schemeClr val="tx1"/>
                </a:solidFill>
                <a:latin typeface="Arial Unicode MS" panose="020B0604020202020204" charset="-122"/>
                <a:ea typeface="Arial Unicode MS" panose="020B0604020202020204" charset="-122"/>
                <a:sym typeface="+mn-ea"/>
              </a:rPr>
              <a:t> Это ФАКТЫ.</a:t>
            </a:r>
            <a:br>
              <a:rPr lang="ru-RU" altLang="en-US" sz="2220" b="1">
                <a:solidFill>
                  <a:schemeClr val="tx1"/>
                </a:solidFill>
                <a:latin typeface="Arial Unicode MS" panose="020B0604020202020204" charset="-122"/>
                <a:ea typeface="Arial Unicode MS" panose="020B0604020202020204" charset="-122"/>
                <a:sym typeface="+mn-ea"/>
              </a:rPr>
            </a:br>
            <a:r>
              <a:rPr lang="ru-RU" altLang="en-US" sz="3555" b="1">
                <a:solidFill>
                  <a:schemeClr val="tx1"/>
                </a:solidFill>
                <a:latin typeface="Arial Unicode MS" panose="020B0604020202020204" charset="-122"/>
                <a:ea typeface="Arial Unicode MS" panose="020B0604020202020204" charset="-122"/>
                <a:sym typeface="+mn-ea"/>
              </a:rPr>
              <a:t> </a:t>
            </a:r>
            <a:br>
              <a:rPr lang="ru-RU" altLang="en-US" sz="3555" b="1">
                <a:solidFill>
                  <a:schemeClr val="tx1"/>
                </a:solidFill>
                <a:latin typeface="Arial Unicode MS" panose="020B0604020202020204" charset="-122"/>
                <a:ea typeface="Arial Unicode MS" panose="020B0604020202020204" charset="-122"/>
                <a:sym typeface="+mn-ea"/>
              </a:rPr>
            </a:br>
            <a:br>
              <a:rPr lang="ru-RU" altLang="en-US" sz="3555" b="1">
                <a:solidFill>
                  <a:schemeClr val="tx1"/>
                </a:solidFill>
                <a:latin typeface="Arial Unicode MS" panose="020B0604020202020204" charset="-122"/>
                <a:ea typeface="Arial Unicode MS" panose="020B0604020202020204" charset="-122"/>
                <a:sym typeface="+mn-ea"/>
              </a:rPr>
            </a:br>
            <a:br>
              <a:rPr lang="ru-RU" altLang="en-US" sz="3555" b="1">
                <a:solidFill>
                  <a:schemeClr val="tx1"/>
                </a:solidFill>
                <a:latin typeface="Arial Unicode MS" panose="020B0604020202020204" charset="-122"/>
                <a:ea typeface="Arial Unicode MS" panose="020B0604020202020204" charset="-122"/>
                <a:sym typeface="+mn-ea"/>
              </a:rPr>
            </a:br>
            <a:br>
              <a:rPr lang="ru-RU" altLang="en-US" sz="2000" b="1">
                <a:latin typeface="Arial Unicode MS" panose="020B0604020202020204" charset="-122"/>
                <a:ea typeface="Arial Unicode MS" panose="020B0604020202020204" charset="-122"/>
                <a:sym typeface="+mn-ea"/>
              </a:rPr>
            </a:br>
            <a:br>
              <a:rPr lang="ru-RU" altLang="en-US" sz="2000" b="1">
                <a:solidFill>
                  <a:srgbClr val="FF0000"/>
                </a:solidFill>
                <a:latin typeface="Arial Unicode MS" panose="020B0604020202020204" charset="-122"/>
                <a:ea typeface="Arial Unicode MS" panose="020B0604020202020204" charset="-122"/>
              </a:rPr>
            </a:br>
            <a:br>
              <a:rPr lang="ru-RU" altLang="en-US" sz="2000">
                <a:latin typeface="Arial Unicode MS" panose="020B0604020202020204" charset="-122"/>
                <a:ea typeface="Arial Unicode MS" panose="020B0604020202020204" charset="-122"/>
              </a:rPr>
            </a:br>
            <a:endParaRPr lang="ru-RU" altLang="en-US" sz="2000">
              <a:latin typeface="Arial Unicode MS" panose="020B0604020202020204" charset="-122"/>
              <a:ea typeface="Arial Unicode MS" panose="020B0604020202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a:xfrm>
            <a:off x="838200" y="365125"/>
            <a:ext cx="10515600" cy="4337050"/>
          </a:xfrm>
        </p:spPr>
        <p:txBody>
          <a:bodyPr/>
          <a:p>
            <a:pPr algn="ctr"/>
            <a:r>
              <a:rPr lang="ru-RU" altLang="en-US" b="1">
                <a:latin typeface="Arial Unicode MS" panose="020B0604020202020204" charset="-122"/>
                <a:ea typeface="Arial Unicode MS" panose="020B0604020202020204" charset="-122"/>
              </a:rPr>
              <a:t>ОХОТОМОРСКОЕ СОБЫТИЕ  И СИТУАЦИЯ 2013 г.</a:t>
            </a:r>
            <a:endParaRPr lang="ru-RU" altLang="en-US" b="1">
              <a:latin typeface="Arial Unicode MS" panose="020B0604020202020204" charset="-122"/>
              <a:ea typeface="Arial Unicode MS" panose="020B0604020202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Заголовок 13"/>
          <p:cNvSpPr>
            <a:spLocks noGrp="1"/>
          </p:cNvSpPr>
          <p:nvPr>
            <p:ph type="title"/>
          </p:nvPr>
        </p:nvSpPr>
        <p:spPr>
          <a:xfrm>
            <a:off x="838200" y="365125"/>
            <a:ext cx="10515600" cy="1283335"/>
          </a:xfrm>
        </p:spPr>
        <p:txBody>
          <a:bodyPr>
            <a:normAutofit fontScale="90000"/>
          </a:bodyPr>
          <a:p>
            <a:pPr algn="ctr">
              <a:lnSpc>
                <a:spcPct val="40000"/>
              </a:lnSpc>
            </a:pPr>
            <a:br>
              <a:rPr lang="ru-RU" altLang="en-US" sz="2665" b="1">
                <a:latin typeface="Arial Unicode MS" panose="020B0604020202020204" charset="-122"/>
                <a:ea typeface="Arial Unicode MS" panose="020B0604020202020204" charset="-122"/>
                <a:sym typeface="+mn-ea"/>
              </a:rPr>
            </a:br>
            <a:br>
              <a:rPr lang="ru-RU" altLang="en-US" sz="2665" b="1">
                <a:latin typeface="Arial Unicode MS" panose="020B0604020202020204" charset="-122"/>
                <a:ea typeface="Arial Unicode MS" panose="020B0604020202020204" charset="-122"/>
                <a:sym typeface="+mn-ea"/>
              </a:rPr>
            </a:br>
            <a:br>
              <a:rPr lang="ru-RU" altLang="en-US" sz="2665" b="1">
                <a:latin typeface="Arial Unicode MS" panose="020B0604020202020204" charset="-122"/>
                <a:ea typeface="Arial Unicode MS" panose="020B0604020202020204" charset="-122"/>
                <a:sym typeface="+mn-ea"/>
              </a:rPr>
            </a:br>
            <a:br>
              <a:rPr lang="ru-RU" altLang="en-US" sz="2665" b="1">
                <a:latin typeface="Arial Unicode MS" panose="020B0604020202020204" charset="-122"/>
                <a:ea typeface="Arial Unicode MS" panose="020B0604020202020204" charset="-122"/>
                <a:sym typeface="+mn-ea"/>
              </a:rPr>
            </a:br>
            <a:r>
              <a:rPr lang="ru-RU" altLang="en-US" sz="2665" b="1">
                <a:latin typeface="Arial Unicode MS" panose="020B0604020202020204" charset="-122"/>
                <a:ea typeface="Arial Unicode MS" panose="020B0604020202020204" charset="-122"/>
                <a:sym typeface="+mn-ea"/>
              </a:rPr>
              <a:t>Пространственно-глубинная ситуация перед Охотоморским</a:t>
            </a:r>
            <a:br>
              <a:rPr lang="ru-RU" altLang="en-US" sz="2665" b="1">
                <a:latin typeface="Arial Unicode MS" panose="020B0604020202020204" charset="-122"/>
                <a:ea typeface="Arial Unicode MS" panose="020B0604020202020204" charset="-122"/>
                <a:sym typeface="+mn-ea"/>
              </a:rPr>
            </a:br>
            <a:br>
              <a:rPr lang="ru-RU" altLang="en-US" sz="2665" b="1">
                <a:latin typeface="Arial Unicode MS" panose="020B0604020202020204" charset="-122"/>
                <a:ea typeface="Arial Unicode MS" panose="020B0604020202020204" charset="-122"/>
                <a:sym typeface="+mn-ea"/>
              </a:rPr>
            </a:br>
            <a:r>
              <a:rPr lang="ru-RU" altLang="en-US" sz="2665" b="1">
                <a:latin typeface="Arial Unicode MS" panose="020B0604020202020204" charset="-122"/>
                <a:ea typeface="Arial Unicode MS" panose="020B0604020202020204" charset="-122"/>
                <a:sym typeface="+mn-ea"/>
              </a:rPr>
              <a:t> событием 24.05.2013 г. Здесь </a:t>
            </a:r>
            <a:r>
              <a:rPr lang="en-US" altLang="ru-RU" sz="2665" b="1">
                <a:latin typeface="Arial Unicode MS" panose="020B0604020202020204" charset="-122"/>
                <a:ea typeface="Arial Unicode MS" panose="020B0604020202020204" charset="-122"/>
                <a:sym typeface="+mn-ea"/>
              </a:rPr>
              <a:t>Ks </a:t>
            </a:r>
            <a:r>
              <a:rPr lang="ru-RU" altLang="ru-RU" sz="2665" b="1">
                <a:latin typeface="Arial Unicode MS" panose="020B0604020202020204" charset="-122"/>
                <a:ea typeface="Arial Unicode MS" panose="020B0604020202020204" charset="-122"/>
                <a:sym typeface="+mn-ea"/>
              </a:rPr>
              <a:t>больше 9.0. Н - все глубины.</a:t>
            </a:r>
            <a:br>
              <a:rPr lang="ru-RU" altLang="ru-RU" sz="2665" b="1">
                <a:latin typeface="Arial Unicode MS" panose="020B0604020202020204" charset="-122"/>
                <a:ea typeface="Arial Unicode MS" panose="020B0604020202020204" charset="-122"/>
                <a:sym typeface="+mn-ea"/>
              </a:rPr>
            </a:br>
            <a:br>
              <a:rPr lang="ru-RU" altLang="ru-RU" sz="2665" b="1">
                <a:solidFill>
                  <a:srgbClr val="FF0000"/>
                </a:solidFill>
                <a:latin typeface="Arial Unicode MS" panose="020B0604020202020204" charset="-122"/>
                <a:ea typeface="Arial Unicode MS" panose="020B0604020202020204" charset="-122"/>
                <a:sym typeface="+mn-ea"/>
              </a:rPr>
            </a:br>
            <a:r>
              <a:rPr lang="ru-RU" altLang="ru-RU" sz="2665" b="1">
                <a:solidFill>
                  <a:srgbClr val="FF0000"/>
                </a:solidFill>
                <a:latin typeface="Arial Unicode MS" panose="020B0604020202020204" charset="-122"/>
                <a:ea typeface="Arial Unicode MS" panose="020B0604020202020204" charset="-122"/>
                <a:sym typeface="+mn-ea"/>
              </a:rPr>
              <a:t>Локальный сейсмический узел или</a:t>
            </a:r>
            <a:r>
              <a:rPr lang="ru-RU" altLang="ru-RU" sz="2665" b="1">
                <a:latin typeface="Arial Unicode MS" panose="020B0604020202020204" charset="-122"/>
                <a:ea typeface="Arial Unicode MS" panose="020B0604020202020204" charset="-122"/>
                <a:sym typeface="+mn-ea"/>
              </a:rPr>
              <a:t> с</a:t>
            </a:r>
            <a:r>
              <a:rPr lang="ru-RU" altLang="ru-RU" sz="2665" b="1">
                <a:solidFill>
                  <a:srgbClr val="FF0000"/>
                </a:solidFill>
                <a:latin typeface="Arial Unicode MS" panose="020B0604020202020204" charset="-122"/>
                <a:ea typeface="Arial Unicode MS" panose="020B0604020202020204" charset="-122"/>
                <a:sym typeface="+mn-ea"/>
              </a:rPr>
              <a:t>ейсмические гвозди - в горизонтальной проекции  </a:t>
            </a:r>
            <a:r>
              <a:rPr lang="ru-RU" altLang="ru-RU" sz="2665" b="1">
                <a:latin typeface="Arial Unicode MS" panose="020B0604020202020204" charset="-122"/>
                <a:ea typeface="Arial Unicode MS" panose="020B0604020202020204" charset="-122"/>
                <a:sym typeface="+mn-ea"/>
              </a:rPr>
              <a:t>   </a:t>
            </a:r>
            <a:r>
              <a:rPr lang="ru-RU" altLang="ru-RU" b="1">
                <a:latin typeface="Arial Unicode MS" panose="020B0604020202020204" charset="-122"/>
                <a:ea typeface="Arial Unicode MS" panose="020B0604020202020204" charset="-122"/>
                <a:sym typeface="+mn-ea"/>
              </a:rPr>
              <a:t>                    </a:t>
            </a:r>
            <a:endParaRPr lang="ru-RU" altLang="en-US"/>
          </a:p>
        </p:txBody>
      </p:sp>
      <p:pic>
        <p:nvPicPr>
          <p:cNvPr id="17" name="Замещающее содержимое 4" descr="рис.10а"/>
          <p:cNvPicPr>
            <a:picLocks noChangeAspect="1"/>
          </p:cNvPicPr>
          <p:nvPr>
            <p:ph sz="half" idx="1"/>
          </p:nvPr>
        </p:nvPicPr>
        <p:blipFill>
          <a:blip r:embed="rId1"/>
          <a:stretch>
            <a:fillRect/>
          </a:stretch>
        </p:blipFill>
        <p:spPr>
          <a:xfrm>
            <a:off x="1461135" y="1981200"/>
            <a:ext cx="4759325" cy="4383405"/>
          </a:xfrm>
          <a:prstGeom prst="rect">
            <a:avLst/>
          </a:prstGeom>
        </p:spPr>
      </p:pic>
      <p:pic>
        <p:nvPicPr>
          <p:cNvPr id="18" name="Замещающее содержимое 6" descr="рис.11а"/>
          <p:cNvPicPr>
            <a:picLocks noChangeAspect="1"/>
          </p:cNvPicPr>
          <p:nvPr>
            <p:ph sz="half" idx="2"/>
          </p:nvPr>
        </p:nvPicPr>
        <p:blipFill>
          <a:blip r:embed="rId2"/>
          <a:stretch>
            <a:fillRect/>
          </a:stretch>
        </p:blipFill>
        <p:spPr>
          <a:xfrm>
            <a:off x="6400165" y="2048510"/>
            <a:ext cx="4686935" cy="431673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t>Сейсмические гвозди, глубина гипоцентров</a:t>
            </a:r>
            <a:br>
              <a:rPr lang="ru-RU" altLang="en-US"/>
            </a:br>
            <a:r>
              <a:rPr lang="ru-RU" altLang="en-US"/>
              <a:t>                 0 - 37 км                         37 - 42 км</a:t>
            </a:r>
            <a:endParaRPr lang="ru-RU" altLang="en-US"/>
          </a:p>
        </p:txBody>
      </p:sp>
      <p:pic>
        <p:nvPicPr>
          <p:cNvPr id="3" name="Замещающее содержимое -2147482419" descr="рисунок широта 2013 0 - 37 км книга"/>
          <p:cNvPicPr>
            <a:picLocks noChangeAspect="1"/>
          </p:cNvPicPr>
          <p:nvPr>
            <p:ph sz="half" idx="1"/>
          </p:nvPr>
        </p:nvPicPr>
        <p:blipFill>
          <a:blip r:embed="rId1"/>
          <a:stretch>
            <a:fillRect/>
          </a:stretch>
        </p:blipFill>
        <p:spPr>
          <a:xfrm>
            <a:off x="1068070" y="1825625"/>
            <a:ext cx="4721225" cy="4351655"/>
          </a:xfrm>
          <a:prstGeom prst="rect">
            <a:avLst/>
          </a:prstGeom>
          <a:noFill/>
          <a:ln w="9525">
            <a:noFill/>
          </a:ln>
        </p:spPr>
      </p:pic>
      <p:pic>
        <p:nvPicPr>
          <p:cNvPr id="4" name="Замещающее содержимое -2147482416" descr="рисунок широта 2013 37 - 42 км книга"/>
          <p:cNvPicPr>
            <a:picLocks noChangeAspect="1"/>
          </p:cNvPicPr>
          <p:nvPr>
            <p:ph sz="half" idx="2"/>
          </p:nvPr>
        </p:nvPicPr>
        <p:blipFill>
          <a:blip r:embed="rId2"/>
          <a:stretch>
            <a:fillRect/>
          </a:stretch>
        </p:blipFill>
        <p:spPr>
          <a:xfrm>
            <a:off x="6402070" y="1825625"/>
            <a:ext cx="4721225" cy="4351655"/>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1628775" y="332105"/>
            <a:ext cx="9725025" cy="1358900"/>
          </a:xfrm>
        </p:spPr>
        <p:txBody>
          <a:bodyPr>
            <a:normAutofit fontScale="90000"/>
          </a:bodyPr>
          <a:p>
            <a:r>
              <a:rPr lang="ru-RU" altLang="en-US" sz="4000">
                <a:latin typeface="Arial Unicode MS" panose="020B0604020202020204" charset="-122"/>
                <a:ea typeface="Arial Unicode MS" panose="020B0604020202020204" charset="-122"/>
              </a:rPr>
              <a:t>Сейсмические гвозди, глубина гипоцентров.</a:t>
            </a:r>
            <a:br>
              <a:rPr lang="ru-RU" altLang="en-US">
                <a:latin typeface="Arial Unicode MS" panose="020B0604020202020204" charset="-122"/>
                <a:ea typeface="Arial Unicode MS" panose="020B0604020202020204" charset="-122"/>
              </a:rPr>
            </a:br>
            <a:r>
              <a:rPr lang="ru-RU" altLang="en-US">
                <a:latin typeface="Arial Unicode MS" panose="020B0604020202020204" charset="-122"/>
                <a:ea typeface="Arial Unicode MS" panose="020B0604020202020204" charset="-122"/>
              </a:rPr>
              <a:t>       42 - 50 км                   55 - 65 км</a:t>
            </a:r>
            <a:endParaRPr lang="ru-RU" altLang="en-US">
              <a:latin typeface="Arial Unicode MS" panose="020B0604020202020204" charset="-122"/>
              <a:ea typeface="Arial Unicode MS" panose="020B0604020202020204" charset="-122"/>
            </a:endParaRPr>
          </a:p>
        </p:txBody>
      </p:sp>
      <p:pic>
        <p:nvPicPr>
          <p:cNvPr id="3" name="Замещающее содержимое -2147482410" descr="рисунок широта 2013 42 - 50 книга"/>
          <p:cNvPicPr>
            <a:picLocks noChangeAspect="1"/>
          </p:cNvPicPr>
          <p:nvPr>
            <p:ph sz="half" idx="1"/>
          </p:nvPr>
        </p:nvPicPr>
        <p:blipFill>
          <a:blip r:embed="rId1"/>
          <a:stretch>
            <a:fillRect/>
          </a:stretch>
        </p:blipFill>
        <p:spPr>
          <a:xfrm>
            <a:off x="1066165" y="1825625"/>
            <a:ext cx="4725035" cy="4351655"/>
          </a:xfrm>
          <a:prstGeom prst="rect">
            <a:avLst/>
          </a:prstGeom>
          <a:noFill/>
          <a:ln w="9525">
            <a:noFill/>
          </a:ln>
        </p:spPr>
      </p:pic>
      <p:pic>
        <p:nvPicPr>
          <p:cNvPr id="4" name="Замещающее содержимое -2147482404" descr="рисунок широта 2013 55 -65 км книга"/>
          <p:cNvPicPr>
            <a:picLocks noChangeAspect="1"/>
          </p:cNvPicPr>
          <p:nvPr>
            <p:ph sz="half" idx="2"/>
          </p:nvPr>
        </p:nvPicPr>
        <p:blipFill>
          <a:blip r:embed="rId2"/>
          <a:stretch>
            <a:fillRect/>
          </a:stretch>
        </p:blipFill>
        <p:spPr>
          <a:xfrm>
            <a:off x="6400165" y="1825625"/>
            <a:ext cx="4725035" cy="435165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sz="4000">
                <a:latin typeface="Arial Unicode MS" panose="020B0604020202020204" charset="-122"/>
                <a:ea typeface="Arial Unicode MS" panose="020B0604020202020204" charset="-122"/>
              </a:rPr>
              <a:t>Сейсмические гвозди. Глубина гипоцентров.</a:t>
            </a:r>
            <a:br>
              <a:rPr lang="ru-RU" altLang="en-US" sz="4000">
                <a:latin typeface="Arial Unicode MS" panose="020B0604020202020204" charset="-122"/>
                <a:ea typeface="Arial Unicode MS" panose="020B0604020202020204" charset="-122"/>
              </a:rPr>
            </a:br>
            <a:r>
              <a:rPr lang="ru-RU" altLang="en-US" sz="4000">
                <a:latin typeface="Arial Unicode MS" panose="020B0604020202020204" charset="-122"/>
                <a:ea typeface="Arial Unicode MS" panose="020B0604020202020204" charset="-122"/>
              </a:rPr>
              <a:t>                65 - 70 км                         70 - 90 км</a:t>
            </a:r>
            <a:endParaRPr lang="ru-RU" altLang="en-US" sz="4000">
              <a:latin typeface="Arial Unicode MS" panose="020B0604020202020204" charset="-122"/>
              <a:ea typeface="Arial Unicode MS" panose="020B0604020202020204" charset="-122"/>
            </a:endParaRPr>
          </a:p>
        </p:txBody>
      </p:sp>
      <p:pic>
        <p:nvPicPr>
          <p:cNvPr id="3" name="Замещающее содержимое -2147482402" descr="рисунок широта 2013 65 - 70 км книга"/>
          <p:cNvPicPr>
            <a:picLocks noChangeAspect="1"/>
          </p:cNvPicPr>
          <p:nvPr>
            <p:ph sz="half" idx="1"/>
          </p:nvPr>
        </p:nvPicPr>
        <p:blipFill>
          <a:blip r:embed="rId1"/>
          <a:stretch>
            <a:fillRect/>
          </a:stretch>
        </p:blipFill>
        <p:spPr>
          <a:xfrm>
            <a:off x="1066165" y="1825625"/>
            <a:ext cx="4725035" cy="4351655"/>
          </a:xfrm>
          <a:prstGeom prst="rect">
            <a:avLst/>
          </a:prstGeom>
          <a:noFill/>
          <a:ln w="9525">
            <a:noFill/>
          </a:ln>
        </p:spPr>
      </p:pic>
      <p:pic>
        <p:nvPicPr>
          <p:cNvPr id="4" name="Замещающее содержимое -2147482388" descr="рисунок широта 2013 70 - 90 км книга"/>
          <p:cNvPicPr>
            <a:picLocks noChangeAspect="1"/>
          </p:cNvPicPr>
          <p:nvPr>
            <p:ph sz="half" idx="2"/>
          </p:nvPr>
        </p:nvPicPr>
        <p:blipFill>
          <a:blip r:embed="rId2"/>
          <a:stretch>
            <a:fillRect/>
          </a:stretch>
        </p:blipFill>
        <p:spPr>
          <a:xfrm>
            <a:off x="6495415" y="1825625"/>
            <a:ext cx="4534535" cy="4351655"/>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Заголовок 4"/>
          <p:cNvSpPr>
            <a:spLocks noGrp="1"/>
          </p:cNvSpPr>
          <p:nvPr>
            <p:ph type="title"/>
          </p:nvPr>
        </p:nvSpPr>
        <p:spPr>
          <a:xfrm>
            <a:off x="838200" y="365125"/>
            <a:ext cx="10515600" cy="5930900"/>
          </a:xfrm>
        </p:spPr>
        <p:txBody>
          <a:bodyPr>
            <a:normAutofit fontScale="90000"/>
          </a:bodyPr>
          <a:p>
            <a:br>
              <a:rPr lang="ru-RU" altLang="en-US" sz="3110">
                <a:solidFill>
                  <a:srgbClr val="FF0000"/>
                </a:solidFill>
                <a:latin typeface="Arial Unicode MS" panose="020B0604020202020204" charset="-122"/>
                <a:ea typeface="Arial Unicode MS" panose="020B0604020202020204" charset="-122"/>
              </a:rPr>
            </a:br>
            <a:r>
              <a:rPr lang="ru-RU" altLang="en-US" sz="3110">
                <a:solidFill>
                  <a:schemeClr val="tx1"/>
                </a:solidFill>
                <a:latin typeface="Arial Unicode MS" panose="020B0604020202020204" charset="-122"/>
                <a:ea typeface="Arial Unicode MS" panose="020B0604020202020204" charset="-122"/>
              </a:rPr>
              <a:t>Выводы </a:t>
            </a:r>
            <a:br>
              <a:rPr lang="ru-RU" altLang="en-US" sz="3110">
                <a:solidFill>
                  <a:schemeClr val="tx1"/>
                </a:solidFill>
                <a:latin typeface="Arial Unicode MS" panose="020B0604020202020204" charset="-122"/>
                <a:ea typeface="Arial Unicode MS" panose="020B0604020202020204" charset="-122"/>
              </a:rPr>
            </a:br>
            <a:r>
              <a:rPr lang="ru-RU" altLang="en-US" sz="3110">
                <a:solidFill>
                  <a:srgbClr val="FF0000"/>
                </a:solidFill>
                <a:latin typeface="Arial Unicode MS" panose="020B0604020202020204" charset="-122"/>
                <a:ea typeface="Arial Unicode MS" panose="020B0604020202020204" charset="-122"/>
              </a:rPr>
              <a:t>1. Рассматриваем сейсмичность как реакцию геологической среды на планетарную водородную дегазацию.</a:t>
            </a:r>
            <a:br>
              <a:rPr lang="ru-RU" altLang="en-US" sz="3110">
                <a:solidFill>
                  <a:srgbClr val="FF0000"/>
                </a:solidFill>
                <a:latin typeface="Arial Unicode MS" panose="020B0604020202020204" charset="-122"/>
                <a:ea typeface="Arial Unicode MS" panose="020B0604020202020204" charset="-122"/>
              </a:rPr>
            </a:br>
            <a:r>
              <a:rPr lang="ru-RU" altLang="en-US" sz="3110">
                <a:solidFill>
                  <a:schemeClr val="tx1"/>
                </a:solidFill>
                <a:latin typeface="Arial Unicode MS" panose="020B0604020202020204" charset="-122"/>
                <a:ea typeface="Arial Unicode MS" panose="020B0604020202020204" charset="-122"/>
              </a:rPr>
              <a:t>2.</a:t>
            </a:r>
            <a:r>
              <a:rPr lang="ru-RU" altLang="en-US" sz="3110">
                <a:solidFill>
                  <a:srgbClr val="FF0000"/>
                </a:solidFill>
                <a:latin typeface="Arial Unicode MS" panose="020B0604020202020204" charset="-122"/>
                <a:ea typeface="Arial Unicode MS" panose="020B0604020202020204" charset="-122"/>
              </a:rPr>
              <a:t> </a:t>
            </a:r>
            <a:r>
              <a:rPr lang="ru-RU" altLang="en-US" sz="3110" b="1">
                <a:solidFill>
                  <a:srgbClr val="FF0000"/>
                </a:solidFill>
                <a:latin typeface="Arial Unicode MS" panose="020B0604020202020204" charset="-122"/>
                <a:ea typeface="Arial Unicode MS" panose="020B0604020202020204" charset="-122"/>
              </a:rPr>
              <a:t>Об оценке краткосрочной сейсмической опасности. </a:t>
            </a:r>
            <a:br>
              <a:rPr lang="ru-RU" altLang="en-US" sz="3110">
                <a:solidFill>
                  <a:schemeClr val="tx1"/>
                </a:solidFill>
                <a:latin typeface="Arial Unicode MS" panose="020B0604020202020204" charset="-122"/>
                <a:ea typeface="Arial Unicode MS" panose="020B0604020202020204" charset="-122"/>
              </a:rPr>
            </a:br>
            <a:r>
              <a:rPr lang="ru-RU" altLang="en-US" sz="3110">
                <a:solidFill>
                  <a:schemeClr val="tx1"/>
                </a:solidFill>
                <a:latin typeface="Arial Unicode MS" panose="020B0604020202020204" charset="-122"/>
                <a:ea typeface="Arial Unicode MS" panose="020B0604020202020204" charset="-122"/>
              </a:rPr>
              <a:t>--</a:t>
            </a:r>
            <a:r>
              <a:rPr lang="ru-RU" altLang="en-US" sz="2665" b="1">
                <a:solidFill>
                  <a:schemeClr val="tx1"/>
                </a:solidFill>
                <a:latin typeface="Arial Unicode MS" panose="020B0604020202020204" charset="-122"/>
                <a:ea typeface="Arial Unicode MS" panose="020B0604020202020204" charset="-122"/>
              </a:rPr>
              <a:t>Положение в пространстве локального сейсмического узла или *гвоздя Вадковского* случайно, однако мы видим координаты эпицентральной зоны вероятного сильного события. И это очень важно! </a:t>
            </a:r>
            <a:br>
              <a:rPr lang="ru-RU" altLang="en-US" sz="2665" b="1">
                <a:solidFill>
                  <a:schemeClr val="tx1"/>
                </a:solidFill>
                <a:latin typeface="Arial Unicode MS" panose="020B0604020202020204" charset="-122"/>
                <a:ea typeface="Arial Unicode MS" panose="020B0604020202020204" charset="-122"/>
              </a:rPr>
            </a:br>
            <a:r>
              <a:rPr lang="ru-RU" altLang="en-US" sz="2665" b="1">
                <a:solidFill>
                  <a:schemeClr val="tx1"/>
                </a:solidFill>
                <a:latin typeface="Arial Unicode MS" panose="020B0604020202020204" charset="-122"/>
                <a:ea typeface="Arial Unicode MS" panose="020B0604020202020204" charset="-122"/>
              </a:rPr>
              <a:t>--</a:t>
            </a:r>
            <a:r>
              <a:rPr lang="ru-RU" altLang="en-US" sz="2665" b="1">
                <a:solidFill>
                  <a:srgbClr val="FF0000"/>
                </a:solidFill>
                <a:latin typeface="Arial Unicode MS" panose="020B0604020202020204" charset="-122"/>
                <a:ea typeface="Arial Unicode MS" panose="020B0604020202020204" charset="-122"/>
              </a:rPr>
              <a:t>Условие для сильнейшего события  - *сейсмический гвоздь* должен опуститься в литосферу.    </a:t>
            </a:r>
            <a:br>
              <a:rPr lang="ru-RU" altLang="en-US" sz="2665" b="1">
                <a:solidFill>
                  <a:srgbClr val="FF0000"/>
                </a:solidFill>
                <a:latin typeface="Arial Unicode MS" panose="020B0604020202020204" charset="-122"/>
                <a:ea typeface="Arial Unicode MS" panose="020B0604020202020204" charset="-122"/>
              </a:rPr>
            </a:br>
            <a:r>
              <a:rPr lang="ru-RU" altLang="en-US" sz="2665" b="1">
                <a:solidFill>
                  <a:srgbClr val="FF0000"/>
                </a:solidFill>
                <a:latin typeface="Arial Unicode MS" panose="020B0604020202020204" charset="-122"/>
                <a:ea typeface="Arial Unicode MS" panose="020B0604020202020204" charset="-122"/>
              </a:rPr>
              <a:t>--</a:t>
            </a:r>
            <a:r>
              <a:rPr lang="ru-RU" altLang="en-US" sz="2665" b="1">
                <a:solidFill>
                  <a:schemeClr val="tx1"/>
                </a:solidFill>
                <a:latin typeface="Arial Unicode MS" panose="020B0604020202020204" charset="-122"/>
                <a:ea typeface="Arial Unicode MS" panose="020B0604020202020204" charset="-122"/>
              </a:rPr>
              <a:t> </a:t>
            </a:r>
            <a:r>
              <a:rPr lang="ru-RU" altLang="en-US" sz="2665" b="1">
                <a:latin typeface="Arial Unicode MS" panose="020B0604020202020204" charset="-122"/>
                <a:ea typeface="Arial Unicode MS" panose="020B0604020202020204" charset="-122"/>
              </a:rPr>
              <a:t>Время упреждения: от *?* до часов, суток, первого месяца. </a:t>
            </a:r>
            <a:br>
              <a:rPr lang="ru-RU" altLang="en-US" sz="2665" b="1">
                <a:solidFill>
                  <a:srgbClr val="FF0000"/>
                </a:solidFill>
                <a:latin typeface="Arial Unicode MS" panose="020B0604020202020204" charset="-122"/>
                <a:ea typeface="Arial Unicode MS" panose="020B0604020202020204" charset="-122"/>
              </a:rPr>
            </a:br>
            <a:r>
              <a:rPr lang="ru-RU" altLang="en-US" sz="2665" b="1">
                <a:solidFill>
                  <a:srgbClr val="FF0000"/>
                </a:solidFill>
                <a:latin typeface="Arial Unicode MS" panose="020B0604020202020204" charset="-122"/>
                <a:ea typeface="Arial Unicode MS" panose="020B0604020202020204" charset="-122"/>
              </a:rPr>
              <a:t>Для оценок ситуаций  по сейсмической опасности у нас остаются только краткосрочные признаки изменения состояния среды в граничных структурах, которые мы можем фиксировать по сейсмическим актам.   Очевидно, что  это не предвестники.</a:t>
            </a:r>
            <a:r>
              <a:rPr lang="ru-RU" altLang="en-US" sz="2665">
                <a:solidFill>
                  <a:srgbClr val="FF0000"/>
                </a:solidFill>
                <a:latin typeface="Arial Unicode MS" panose="020B0604020202020204" charset="-122"/>
                <a:ea typeface="Arial Unicode MS" panose="020B0604020202020204" charset="-122"/>
              </a:rPr>
              <a:t>  </a:t>
            </a:r>
            <a:br>
              <a:rPr lang="ru-RU" altLang="en-US" sz="2665">
                <a:solidFill>
                  <a:srgbClr val="FF0000"/>
                </a:solidFill>
                <a:latin typeface="Arial Unicode MS" panose="020B0604020202020204" charset="-122"/>
                <a:ea typeface="Arial Unicode MS" panose="020B0604020202020204" charset="-122"/>
              </a:rPr>
            </a:br>
            <a:r>
              <a:rPr lang="ru-RU" altLang="en-US" sz="2665">
                <a:solidFill>
                  <a:srgbClr val="FF0000"/>
                </a:solidFill>
                <a:latin typeface="Arial Unicode MS" panose="020B0604020202020204" charset="-122"/>
                <a:ea typeface="Arial Unicode MS" panose="020B0604020202020204" charset="-122"/>
              </a:rPr>
              <a:t>3. </a:t>
            </a:r>
            <a:r>
              <a:rPr lang="ru-RU" altLang="en-US" sz="2660" b="1">
                <a:solidFill>
                  <a:schemeClr val="tx1"/>
                </a:solidFill>
                <a:latin typeface="Arial Unicode MS" panose="020B0604020202020204" charset="-122"/>
                <a:ea typeface="Arial Unicode MS" panose="020B0604020202020204" charset="-122"/>
                <a:sym typeface="+mn-ea"/>
              </a:rPr>
              <a:t>Можем ли мы осуществлять мониторинг процессов в верхней мантии кроме сейсмических актов? </a:t>
            </a:r>
            <a:endParaRPr lang="ru-RU" altLang="en-US" sz="3110">
              <a:solidFill>
                <a:srgbClr val="FF0000"/>
              </a:solidFill>
              <a:latin typeface="Arial Unicode MS" panose="020B0604020202020204" charset="-122"/>
              <a:ea typeface="Arial Unicode MS" panose="020B0604020202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838200" y="365125"/>
            <a:ext cx="10515600" cy="5909945"/>
          </a:xfrm>
        </p:spPr>
        <p:txBody>
          <a:bodyPr>
            <a:normAutofit/>
          </a:bodyPr>
          <a:p>
            <a:pPr algn="l"/>
            <a:r>
              <a:rPr lang="ru-RU" altLang="en-US" sz="2665" b="1">
                <a:latin typeface="Arial Unicode MS" panose="020B0604020202020204" charset="-122"/>
                <a:ea typeface="Arial Unicode MS" panose="020B0604020202020204" charset="-122"/>
              </a:rPr>
              <a:t> </a:t>
            </a:r>
            <a:r>
              <a:rPr lang="ru-RU" altLang="en-US" sz="2665" b="1">
                <a:solidFill>
                  <a:srgbClr val="FF0000"/>
                </a:solidFill>
                <a:latin typeface="Arial Unicode MS" panose="020B0604020202020204" charset="-122"/>
                <a:ea typeface="Arial Unicode MS" panose="020B0604020202020204" charset="-122"/>
              </a:rPr>
              <a:t>ШУМЫ В ВЕРХНЕЙ МАНТИИ А.А. Любушина</a:t>
            </a:r>
            <a:br>
              <a:rPr lang="ru-RU" altLang="en-US" sz="2665" b="1">
                <a:solidFill>
                  <a:srgbClr val="FF0000"/>
                </a:solidFill>
                <a:latin typeface="Arial Unicode MS" panose="020B0604020202020204" charset="-122"/>
                <a:ea typeface="Arial Unicode MS" panose="020B0604020202020204" charset="-122"/>
              </a:rPr>
            </a:br>
            <a:br>
              <a:rPr lang="ru-RU" altLang="en-US" sz="2665" b="1">
                <a:solidFill>
                  <a:srgbClr val="FF0000"/>
                </a:solidFill>
                <a:latin typeface="Arial Unicode MS" panose="020B0604020202020204" charset="-122"/>
                <a:ea typeface="Arial Unicode MS" panose="020B0604020202020204" charset="-122"/>
              </a:rPr>
            </a:br>
            <a:r>
              <a:rPr lang="ru-RU" altLang="en-US" sz="2220" b="1">
                <a:latin typeface="Arial Unicode MS" panose="020B0604020202020204" charset="-122"/>
                <a:ea typeface="Arial Unicode MS" panose="020B0604020202020204" charset="-122"/>
              </a:rPr>
              <a:t>Можно ли контролировать водородный поток в  верхней мантии? Представьте пространственное сопло, ячейки которого имеют диаметр в  несколько ангстрем. Через такие ячейки структуры “продавливается” водород. </a:t>
            </a:r>
            <a:br>
              <a:rPr lang="ru-RU" altLang="en-US" sz="2220" b="1">
                <a:latin typeface="Arial Unicode MS" panose="020B0604020202020204" charset="-122"/>
                <a:ea typeface="Arial Unicode MS" panose="020B0604020202020204" charset="-122"/>
              </a:rPr>
            </a:br>
            <a:r>
              <a:rPr lang="ru-RU" altLang="en-US" sz="2220" b="1">
                <a:latin typeface="Arial Unicode MS" panose="020B0604020202020204" charset="-122"/>
                <a:ea typeface="Arial Unicode MS" panose="020B0604020202020204" charset="-122"/>
              </a:rPr>
              <a:t>Реакцией структуры на этот процесс может быть шумовой фактор. Такие шумы, как мы полагаем, удалось выделить Алексею Любушину (ИФЗ РАН).</a:t>
            </a:r>
            <a:br>
              <a:rPr lang="ru-RU" altLang="en-US" sz="2220" b="1">
                <a:latin typeface="Arial Unicode MS" panose="020B0604020202020204" charset="-122"/>
                <a:ea typeface="Arial Unicode MS" panose="020B0604020202020204" charset="-122"/>
              </a:rPr>
            </a:br>
            <a:r>
              <a:rPr lang="ru-RU" altLang="en-US" sz="2220" b="1">
                <a:latin typeface="Arial Unicode MS" panose="020B0604020202020204" charset="-122"/>
                <a:ea typeface="Arial Unicode MS" panose="020B0604020202020204" charset="-122"/>
              </a:rPr>
              <a:t>Но пространственные вариации этих шумов в верхней мантии прямо не могут быть связаны с сильнейшими  сейсмическими событиями в литосфере. И не могут быть предвестниками. Они отражают жизнь верхней мантии.</a:t>
            </a:r>
            <a:br>
              <a:rPr lang="ru-RU" altLang="en-US" sz="2220" b="1">
                <a:latin typeface="Arial Unicode MS" panose="020B0604020202020204" charset="-122"/>
                <a:ea typeface="Arial Unicode MS" panose="020B0604020202020204" charset="-122"/>
              </a:rPr>
            </a:br>
            <a:r>
              <a:rPr lang="ru-RU" altLang="en-US" sz="2220" b="1">
                <a:latin typeface="Arial Unicode MS" panose="020B0604020202020204" charset="-122"/>
                <a:ea typeface="Arial Unicode MS" panose="020B0604020202020204" charset="-122"/>
              </a:rPr>
              <a:t> </a:t>
            </a:r>
            <a:br>
              <a:rPr lang="ru-RU" altLang="en-US" sz="2220" b="1">
                <a:latin typeface="Arial Unicode MS" panose="020B0604020202020204" charset="-122"/>
                <a:ea typeface="Arial Unicode MS" panose="020B0604020202020204" charset="-122"/>
              </a:rPr>
            </a:br>
            <a:r>
              <a:rPr lang="ru-RU" altLang="en-US" sz="2220" b="1">
                <a:solidFill>
                  <a:srgbClr val="FF0000"/>
                </a:solidFill>
                <a:latin typeface="Arial Unicode MS" panose="020B0604020202020204" charset="-122"/>
                <a:ea typeface="Arial Unicode MS" panose="020B0604020202020204" charset="-122"/>
              </a:rPr>
              <a:t>Тестовыми для этого метода могли быть обнаруженные пространственные анамалии сейсмического шума в зонах Иелоустонского супервулкана в США и плато Путорана (север Сибири).</a:t>
            </a:r>
            <a:endParaRPr lang="ru-RU" altLang="en-US" sz="2220" b="1">
              <a:solidFill>
                <a:srgbClr val="FF0000"/>
              </a:solidFill>
              <a:latin typeface="Arial Unicode MS" panose="020B0604020202020204" charset="-122"/>
              <a:ea typeface="Arial Unicode MS" panose="020B0604020202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838200" y="365125"/>
            <a:ext cx="10515600" cy="5140960"/>
          </a:xfrm>
        </p:spPr>
        <p:txBody>
          <a:bodyPr/>
          <a:p>
            <a:pPr algn="ctr"/>
            <a:r>
              <a:rPr lang="ru-RU" altLang="en-US" b="1">
                <a:latin typeface="Arial Unicode MS" panose="020B0604020202020204" charset="-122"/>
                <a:ea typeface="Arial Unicode MS" panose="020B0604020202020204" charset="-122"/>
              </a:rPr>
              <a:t>АРХАИЧНОСТЬ НЫНЕШНЕГО МОНИТОРИНГА СЕЙСМИЧЕСКОЙ ОПАСНОСТИ</a:t>
            </a:r>
            <a:endParaRPr lang="ru-RU" altLang="en-US" b="1">
              <a:latin typeface="Arial Unicode MS" panose="020B0604020202020204" charset="-122"/>
              <a:ea typeface="Arial Unicode MS" panose="020B0604020202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головок 2"/>
          <p:cNvSpPr>
            <a:spLocks noGrp="1"/>
          </p:cNvSpPr>
          <p:nvPr>
            <p:ph type="title"/>
          </p:nvPr>
        </p:nvSpPr>
        <p:spPr>
          <a:xfrm>
            <a:off x="838200" y="420370"/>
            <a:ext cx="10515600" cy="5920740"/>
          </a:xfrm>
        </p:spPr>
        <p:txBody>
          <a:bodyPr>
            <a:normAutofit fontScale="90000"/>
          </a:bodyPr>
          <a:p>
            <a:br>
              <a:rPr lang="ru-RU" altLang="en-US" sz="3600">
                <a:latin typeface="Arial Unicode MS" panose="020B0604020202020204" charset="-122"/>
                <a:ea typeface="Arial Unicode MS" panose="020B0604020202020204" charset="-122"/>
              </a:rPr>
            </a:br>
            <a:r>
              <a:rPr lang="ru-RU" altLang="en-US" sz="3600">
                <a:latin typeface="Arial Unicode MS" panose="020B0604020202020204" charset="-122"/>
                <a:ea typeface="Arial Unicode MS" panose="020B0604020202020204" charset="-122"/>
              </a:rPr>
              <a:t>  </a:t>
            </a:r>
            <a:br>
              <a:rPr lang="ru-RU" altLang="en-US" sz="3600">
                <a:latin typeface="Arial Unicode MS" panose="020B0604020202020204" charset="-122"/>
                <a:ea typeface="Arial Unicode MS" panose="020B0604020202020204" charset="-122"/>
              </a:rPr>
            </a:br>
            <a:br>
              <a:rPr lang="ru-RU" altLang="en-US" sz="3600">
                <a:latin typeface="Arial Unicode MS" panose="020B0604020202020204" charset="-122"/>
                <a:ea typeface="Arial Unicode MS" panose="020B0604020202020204" charset="-122"/>
              </a:rPr>
            </a:br>
            <a:r>
              <a:rPr lang="ru-RU" altLang="en-US" sz="3600" b="1">
                <a:solidFill>
                  <a:srgbClr val="FF0000"/>
                </a:solidFill>
                <a:latin typeface="Arial Unicode MS" panose="020B0604020202020204" charset="-122"/>
                <a:ea typeface="Arial Unicode MS" panose="020B0604020202020204" charset="-122"/>
              </a:rPr>
              <a:t>Литература (</a:t>
            </a:r>
            <a:r>
              <a:rPr lang="ru-RU" altLang="en-US" sz="3110" b="1">
                <a:solidFill>
                  <a:srgbClr val="FF0000"/>
                </a:solidFill>
                <a:latin typeface="Arial Unicode MS" panose="020B0604020202020204" charset="-122"/>
                <a:ea typeface="Arial Unicode MS" panose="020B0604020202020204" charset="-122"/>
              </a:rPr>
              <a:t>ПДФ файлы доступны, </a:t>
            </a:r>
            <a:r>
              <a:rPr lang="en-US" altLang="en-US" sz="3110" b="1">
                <a:solidFill>
                  <a:srgbClr val="FF0000"/>
                </a:solidFill>
                <a:latin typeface="Arial Unicode MS" panose="020B0604020202020204" charset="-122"/>
                <a:ea typeface="Arial Unicode MS" panose="020B0604020202020204" charset="-122"/>
              </a:rPr>
              <a:t>igufeld@korolev-net.ru</a:t>
            </a:r>
            <a:r>
              <a:rPr lang="ru-RU" altLang="en-US" sz="3600" b="1">
                <a:solidFill>
                  <a:srgbClr val="FF0000"/>
                </a:solidFill>
                <a:latin typeface="Arial Unicode MS" panose="020B0604020202020204" charset="-122"/>
                <a:ea typeface="Arial Unicode MS" panose="020B0604020202020204" charset="-122"/>
              </a:rPr>
              <a:t>).</a:t>
            </a:r>
            <a:br>
              <a:rPr lang="ru-RU" altLang="en-US" sz="3600" b="1">
                <a:solidFill>
                  <a:srgbClr val="FF0000"/>
                </a:solidFill>
                <a:latin typeface="Arial Unicode MS" panose="020B0604020202020204" charset="-122"/>
                <a:ea typeface="Arial Unicode MS" panose="020B0604020202020204" charset="-122"/>
              </a:rPr>
            </a:br>
            <a:r>
              <a:rPr lang="ru-RU" altLang="en-US" sz="2220" b="1">
                <a:solidFill>
                  <a:schemeClr val="tx1"/>
                </a:solidFill>
                <a:latin typeface="Arial Unicode MS" panose="020B0604020202020204" charset="-122"/>
                <a:ea typeface="Arial Unicode MS" panose="020B0604020202020204" charset="-122"/>
              </a:rPr>
              <a:t>И.Л. Гуфельд Сейсмический процесс. Физико-химические аспекты. Королев: Цниимаш. 2007. 160 с. </a:t>
            </a:r>
            <a:br>
              <a:rPr lang="ru-RU" altLang="en-US" sz="2220" b="1">
                <a:solidFill>
                  <a:schemeClr val="tx1"/>
                </a:solidFill>
                <a:latin typeface="Arial Unicode MS" panose="020B0604020202020204" charset="-122"/>
                <a:ea typeface="Arial Unicode MS" panose="020B0604020202020204" charset="-122"/>
              </a:rPr>
            </a:br>
            <a:r>
              <a:rPr lang="ru-RU" altLang="en-US" sz="2220" b="1">
                <a:solidFill>
                  <a:schemeClr val="tx1"/>
                </a:solidFill>
                <a:latin typeface="Arial Unicode MS" panose="020B0604020202020204" charset="-122"/>
                <a:ea typeface="Arial Unicode MS" panose="020B0604020202020204" charset="-122"/>
              </a:rPr>
              <a:t> </a:t>
            </a:r>
            <a:br>
              <a:rPr lang="ru-RU" altLang="en-US" sz="2220" b="1">
                <a:solidFill>
                  <a:schemeClr val="tx1"/>
                </a:solidFill>
                <a:latin typeface="Arial Unicode MS" panose="020B0604020202020204" charset="-122"/>
                <a:ea typeface="Arial Unicode MS" panose="020B0604020202020204" charset="-122"/>
              </a:rPr>
            </a:br>
            <a:r>
              <a:rPr lang="ru-RU" altLang="en-US" sz="2220" b="1">
                <a:latin typeface="Arial Unicode MS" panose="020B0604020202020204" charset="-122"/>
                <a:ea typeface="Arial Unicode MS" panose="020B0604020202020204" charset="-122"/>
              </a:rPr>
              <a:t>И.Л. Гуфельд. СЕЙСМИЧЕСКАЯ ОПАСНОСТЬ. Предотвратить или предупредить.М.: Изд. ООО САМ ПОЛИГРАФИСТ. 2019. 98 с., ил.</a:t>
            </a:r>
            <a:br>
              <a:rPr lang="ru-RU" altLang="en-US" sz="2220" b="1">
                <a:latin typeface="Arial Unicode MS" panose="020B0604020202020204" charset="-122"/>
                <a:ea typeface="Arial Unicode MS" panose="020B0604020202020204" charset="-122"/>
              </a:rPr>
            </a:br>
            <a:br>
              <a:rPr lang="ru-RU" altLang="en-US" sz="2220" b="1">
                <a:latin typeface="Arial Unicode MS" panose="020B0604020202020204" charset="-122"/>
                <a:ea typeface="Arial Unicode MS" panose="020B0604020202020204" charset="-122"/>
              </a:rPr>
            </a:br>
            <a:r>
              <a:rPr lang="ru-RU" altLang="en-US" sz="2220" b="1">
                <a:latin typeface="Arial Unicode MS" panose="020B0604020202020204" charset="-122"/>
                <a:ea typeface="Arial Unicode MS" panose="020B0604020202020204" charset="-122"/>
              </a:rPr>
              <a:t>И.Л. Гуфельд, О.Н. Новоселов. СЕЙСМИЧНОСТЬ КАК РЕАКЦИЯ ГЕОЛОГИЧЕСКОЙ СРЕДЫ НА ПЛАНЕТАРНУЮ ВОДОРОДНУЮ ДЕГАЗАЦИЮ. На примере Камчатского региона. </a:t>
            </a:r>
            <a:r>
              <a:rPr lang="ru-RU" altLang="en-US" sz="2220" b="1">
                <a:latin typeface="Arial Unicode MS" panose="020B0604020202020204" charset="-122"/>
                <a:ea typeface="Arial Unicode MS" panose="020B0604020202020204" charset="-122"/>
                <a:sym typeface="+mn-ea"/>
              </a:rPr>
              <a:t>М.: Изд. ООО САМ ПОЛИГРАФИСТ. 2021. 72 с., ил.</a:t>
            </a:r>
            <a:br>
              <a:rPr lang="ru-RU" altLang="en-US" sz="2220" b="1">
                <a:latin typeface="Arial Unicode MS" panose="020B0604020202020204" charset="-122"/>
                <a:ea typeface="Arial Unicode MS" panose="020B0604020202020204" charset="-122"/>
                <a:sym typeface="+mn-ea"/>
              </a:rPr>
            </a:br>
            <a:br>
              <a:rPr lang="ru-RU" altLang="en-US" sz="2220" b="1">
                <a:latin typeface="Arial Unicode MS" panose="020B0604020202020204" charset="-122"/>
                <a:ea typeface="Arial Unicode MS" panose="020B0604020202020204" charset="-122"/>
                <a:sym typeface="+mn-ea"/>
              </a:rPr>
            </a:br>
            <a:r>
              <a:rPr lang="ru-RU" altLang="en-US" sz="2220" b="1">
                <a:latin typeface="Arial Unicode MS" panose="020B0604020202020204" charset="-122"/>
                <a:ea typeface="Arial Unicode MS" panose="020B0604020202020204" charset="-122"/>
                <a:sym typeface="+mn-ea"/>
              </a:rPr>
              <a:t>Гуфельд И.Л., Новоселов О.Н. Сейсмичность как реакция геологической среды на планетарную водородную дегазацию (на примере Камчатского региона).</a:t>
            </a:r>
            <a:r>
              <a:rPr lang="ru-RU" altLang="en-US" sz="2220" b="1">
                <a:solidFill>
                  <a:srgbClr val="FF0000"/>
                </a:solidFill>
                <a:latin typeface="Arial Unicode MS" panose="020B0604020202020204" charset="-122"/>
                <a:ea typeface="Arial Unicode MS" panose="020B0604020202020204" charset="-122"/>
                <a:sym typeface="+mn-ea"/>
              </a:rPr>
              <a:t> Часть 3. </a:t>
            </a:r>
            <a:r>
              <a:rPr lang="ru-RU" altLang="en-US" sz="2665" b="1">
                <a:solidFill>
                  <a:srgbClr val="FF0000"/>
                </a:solidFill>
                <a:latin typeface="Arial Unicode MS" panose="020B0604020202020204" charset="-122"/>
                <a:ea typeface="Arial Unicode MS" panose="020B0604020202020204" charset="-122"/>
                <a:sym typeface="+mn-ea"/>
              </a:rPr>
              <a:t>Самоподдерживающийся фоновый сейсмический процесс, обусловленный триггерными эффектами водородной дегазации</a:t>
            </a:r>
            <a:r>
              <a:rPr lang="ru-RU" altLang="en-US" sz="2220" b="1">
                <a:latin typeface="Arial Unicode MS" panose="020B0604020202020204" charset="-122"/>
                <a:ea typeface="Arial Unicode MS" panose="020B0604020202020204" charset="-122"/>
                <a:sym typeface="+mn-ea"/>
              </a:rPr>
              <a:t> // Наука и технологические разработки. 2021. Т. 100, № 1. С.46–64.</a:t>
            </a:r>
            <a:br>
              <a:rPr lang="ru-RU" altLang="en-US" sz="2220" b="1">
                <a:latin typeface="Arial Unicode MS" panose="020B0604020202020204" charset="-122"/>
                <a:ea typeface="Arial Unicode MS" panose="020B0604020202020204" charset="-122"/>
                <a:sym typeface="+mn-ea"/>
              </a:rPr>
            </a:br>
            <a:br>
              <a:rPr lang="ru-RU" altLang="en-US" sz="2220" b="1">
                <a:latin typeface="Arial Unicode MS" panose="020B0604020202020204" charset="-122"/>
                <a:ea typeface="Arial Unicode MS" panose="020B0604020202020204" charset="-122"/>
                <a:sym typeface="+mn-ea"/>
              </a:rPr>
            </a:br>
            <a:r>
              <a:rPr lang="ru-RU" altLang="en-US" sz="2220" b="1">
                <a:latin typeface="Arial Unicode MS" panose="020B0604020202020204" charset="-122"/>
                <a:ea typeface="Arial Unicode MS" panose="020B0604020202020204" charset="-122"/>
                <a:sym typeface="+mn-ea"/>
              </a:rPr>
              <a:t>                                     </a:t>
            </a:r>
            <a:br>
              <a:rPr lang="ru-RU" altLang="en-US" sz="2220" b="1">
                <a:latin typeface="Arial Unicode MS" panose="020B0604020202020204" charset="-122"/>
                <a:ea typeface="Arial Unicode MS" panose="020B0604020202020204" charset="-122"/>
                <a:sym typeface="+mn-ea"/>
              </a:rPr>
            </a:br>
            <a:r>
              <a:rPr lang="ru-RU" altLang="en-US" sz="2220" b="1">
                <a:latin typeface="Arial Unicode MS" panose="020B0604020202020204" charset="-122"/>
                <a:ea typeface="Arial Unicode MS" panose="020B0604020202020204" charset="-122"/>
                <a:sym typeface="+mn-ea"/>
              </a:rPr>
              <a:t>  </a:t>
            </a:r>
            <a:r>
              <a:rPr lang="ru-RU" altLang="en-US" sz="4000" b="1">
                <a:latin typeface="Arial Unicode MS" panose="020B0604020202020204" charset="-122"/>
                <a:ea typeface="Arial Unicode MS" panose="020B0604020202020204" charset="-122"/>
                <a:sym typeface="+mn-ea"/>
              </a:rPr>
              <a:t> БЛАГОДАРИМ ЗА ВНИМАНИЕ!</a:t>
            </a:r>
            <a:br>
              <a:rPr lang="ru-RU" altLang="en-US" sz="4000" b="1">
                <a:latin typeface="Arial Unicode MS" panose="020B0604020202020204" charset="-122"/>
                <a:ea typeface="Arial Unicode MS" panose="020B0604020202020204" charset="-122"/>
                <a:sym typeface="+mn-ea"/>
              </a:rPr>
            </a:br>
            <a:br>
              <a:rPr lang="ru-RU" altLang="en-US" sz="4000" b="1">
                <a:latin typeface="Arial Unicode MS" panose="020B0604020202020204" charset="-122"/>
                <a:ea typeface="Arial Unicode MS" panose="020B0604020202020204" charset="-122"/>
                <a:sym typeface="+mn-ea"/>
              </a:rPr>
            </a:br>
            <a:br>
              <a:rPr lang="ru-RU" altLang="en-US" sz="2665" b="1">
                <a:latin typeface="Arial Unicode MS" panose="020B0604020202020204" charset="-122"/>
                <a:ea typeface="Arial Unicode MS" panose="020B0604020202020204" charset="-122"/>
                <a:sym typeface="+mn-ea"/>
              </a:rPr>
            </a:br>
            <a:endParaRPr lang="ru-RU" altLang="en-US" sz="2665" b="1">
              <a:latin typeface="Arial Unicode MS" panose="020B0604020202020204" charset="-122"/>
              <a:ea typeface="Arial Unicode MS" panose="020B0604020202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838200" y="604520"/>
            <a:ext cx="10515600" cy="5304155"/>
          </a:xfrm>
        </p:spPr>
        <p:txBody>
          <a:bodyPr>
            <a:normAutofit fontScale="90000"/>
          </a:bodyPr>
          <a:p>
            <a:br>
              <a:rPr lang="ru-RU" altLang="en-US" sz="3555">
                <a:solidFill>
                  <a:srgbClr val="FF0000"/>
                </a:solidFill>
                <a:latin typeface="Arial Unicode MS" panose="020B0604020202020204" charset="-122"/>
                <a:ea typeface="Arial Unicode MS" panose="020B0604020202020204" charset="-122"/>
              </a:rPr>
            </a:br>
            <a:r>
              <a:rPr lang="ru-RU" altLang="en-US" sz="3110">
                <a:solidFill>
                  <a:srgbClr val="FF0000"/>
                </a:solidFill>
                <a:latin typeface="Arial Unicode MS" panose="020B0604020202020204" charset="-122"/>
                <a:ea typeface="Arial Unicode MS" panose="020B0604020202020204" charset="-122"/>
              </a:rPr>
              <a:t>Наблюдения неустойчивости и динамических процессов в верхней мантии и литосфере  - СИГНАЛЬНЫЕ ФАКТОРЫ</a:t>
            </a:r>
            <a:br>
              <a:rPr lang="ru-RU" altLang="en-US" sz="3110">
                <a:solidFill>
                  <a:srgbClr val="FF0000"/>
                </a:solidFill>
                <a:latin typeface="Arial Unicode MS" panose="020B0604020202020204" charset="-122"/>
                <a:ea typeface="Arial Unicode MS" panose="020B0604020202020204" charset="-122"/>
              </a:rPr>
            </a:br>
            <a:r>
              <a:rPr lang="ru-RU" altLang="en-US" sz="2220">
                <a:solidFill>
                  <a:schemeClr val="tx1"/>
                </a:solidFill>
                <a:latin typeface="Arial Unicode MS" panose="020B0604020202020204" charset="-122"/>
                <a:ea typeface="Arial Unicode MS" panose="020B0604020202020204" charset="-122"/>
              </a:rPr>
              <a:t>(</a:t>
            </a:r>
            <a:r>
              <a:rPr lang="ru-RU" altLang="en-US" sz="2220" b="1">
                <a:solidFill>
                  <a:schemeClr val="tx1"/>
                </a:solidFill>
                <a:latin typeface="Arial Unicode MS" panose="020B0604020202020204" charset="-122"/>
                <a:ea typeface="Arial Unicode MS" panose="020B0604020202020204" charset="-122"/>
              </a:rPr>
              <a:t>напомним, что </a:t>
            </a:r>
            <a:r>
              <a:rPr lang="ru-RU" altLang="en-US" sz="2220" b="1">
                <a:solidFill>
                  <a:schemeClr val="tx1"/>
                </a:solidFill>
                <a:latin typeface="Arial Unicode MS" panose="020B0604020202020204" charset="-122"/>
                <a:ea typeface="Arial Unicode MS" panose="020B0604020202020204" charset="-122"/>
                <a:sym typeface="+mn-ea"/>
              </a:rPr>
              <a:t>скорости сейсмических волн являются структурно чувствительным параметром, что отражает  реальные вариации параметров среды.)</a:t>
            </a:r>
            <a:br>
              <a:rPr lang="ru-RU" altLang="en-US" sz="2220" b="1">
                <a:solidFill>
                  <a:schemeClr val="tx1"/>
                </a:solidFill>
                <a:latin typeface="Arial Unicode MS" panose="020B0604020202020204" charset="-122"/>
                <a:ea typeface="Arial Unicode MS" panose="020B0604020202020204" charset="-122"/>
              </a:rPr>
            </a:br>
            <a:br>
              <a:rPr lang="ru-RU" altLang="en-US" sz="2220" b="1">
                <a:solidFill>
                  <a:schemeClr val="tx1"/>
                </a:solidFill>
                <a:latin typeface="Arial Unicode MS" panose="020B0604020202020204" charset="-122"/>
                <a:ea typeface="Arial Unicode MS" panose="020B0604020202020204" charset="-122"/>
              </a:rPr>
            </a:br>
            <a:r>
              <a:rPr lang="ru-RU" altLang="en-US" sz="2220">
                <a:latin typeface="Arial Unicode MS" panose="020B0604020202020204" charset="-122"/>
                <a:ea typeface="Arial Unicode MS" panose="020B0604020202020204" charset="-122"/>
                <a:sym typeface="+mn-ea"/>
              </a:rPr>
              <a:t>- Об</a:t>
            </a:r>
            <a:r>
              <a:rPr lang="ru-RU" altLang="en-US" sz="2220" b="1">
                <a:latin typeface="Arial Unicode MS" panose="020B0604020202020204" charset="-122"/>
                <a:ea typeface="Arial Unicode MS" panose="020B0604020202020204" charset="-122"/>
                <a:sym typeface="+mn-ea"/>
              </a:rPr>
              <a:t>ъемные деформации среды в сейсмоактивных и асейсмичных зонах близки, в то время как сейсмичность различается на три порядка (Невский)</a:t>
            </a:r>
            <a:br>
              <a:rPr lang="ru-RU" altLang="en-US" sz="2220" b="1">
                <a:latin typeface="Arial Unicode MS" panose="020B0604020202020204" charset="-122"/>
                <a:ea typeface="Arial Unicode MS" panose="020B0604020202020204" charset="-122"/>
                <a:sym typeface="+mn-ea"/>
              </a:rPr>
            </a:br>
            <a:br>
              <a:rPr lang="ru-RU" altLang="en-US" sz="2220" b="1">
                <a:solidFill>
                  <a:srgbClr val="FF0000"/>
                </a:solidFill>
                <a:latin typeface="Arial Unicode MS" panose="020B0604020202020204" charset="-122"/>
                <a:ea typeface="Arial Unicode MS" panose="020B0604020202020204" charset="-122"/>
                <a:sym typeface="+mn-ea"/>
              </a:rPr>
            </a:br>
            <a:r>
              <a:rPr lang="ru-RU" altLang="en-US" sz="2220">
                <a:solidFill>
                  <a:schemeClr val="tx1"/>
                </a:solidFill>
                <a:latin typeface="Arial Unicode MS" panose="020B0604020202020204" charset="-122"/>
                <a:ea typeface="Arial Unicode MS" panose="020B0604020202020204" charset="-122"/>
              </a:rPr>
              <a:t>-</a:t>
            </a:r>
            <a:r>
              <a:rPr lang="ru-RU" altLang="en-US" sz="2220" b="1">
                <a:solidFill>
                  <a:schemeClr val="tx1"/>
                </a:solidFill>
                <a:latin typeface="Arial Unicode MS" panose="020B0604020202020204" charset="-122"/>
                <a:ea typeface="Arial Unicode MS" panose="020B0604020202020204" charset="-122"/>
              </a:rPr>
              <a:t>Вариации времен пробега продольных сейсмических волн на трассах ПЯВ (США) - сс БОРОВОЕ. Периоды 6 - 7 и 9 - 11 лет</a:t>
            </a:r>
            <a:r>
              <a:rPr lang="ru-RU" altLang="en-US" sz="2220">
                <a:solidFill>
                  <a:schemeClr val="tx1"/>
                </a:solidFill>
                <a:latin typeface="Arial Unicode MS" panose="020B0604020202020204" charset="-122"/>
                <a:ea typeface="Arial Unicode MS" panose="020B0604020202020204" charset="-122"/>
              </a:rPr>
              <a:t>   </a:t>
            </a:r>
            <a:r>
              <a:rPr lang="ru-RU" altLang="en-US" sz="2220" b="1">
                <a:solidFill>
                  <a:schemeClr val="tx1"/>
                </a:solidFill>
                <a:latin typeface="Arial Unicode MS" panose="020B0604020202020204" charset="-122"/>
                <a:ea typeface="Arial Unicode MS" panose="020B0604020202020204" charset="-122"/>
              </a:rPr>
              <a:t>(Адушкин, Ан  с коллегами)</a:t>
            </a:r>
            <a:br>
              <a:rPr lang="ru-RU" altLang="en-US" sz="2220" b="1">
                <a:solidFill>
                  <a:schemeClr val="tx1"/>
                </a:solidFill>
                <a:latin typeface="Arial Unicode MS" panose="020B0604020202020204" charset="-122"/>
                <a:ea typeface="Arial Unicode MS" panose="020B0604020202020204" charset="-122"/>
              </a:rPr>
            </a:br>
            <a:r>
              <a:rPr lang="ru-RU" altLang="en-US" sz="2220">
                <a:solidFill>
                  <a:schemeClr val="tx1"/>
                </a:solidFill>
                <a:latin typeface="Arial Unicode MS" panose="020B0604020202020204" charset="-122"/>
                <a:ea typeface="Arial Unicode MS" panose="020B0604020202020204" charset="-122"/>
                <a:sym typeface="+mn-ea"/>
              </a:rPr>
              <a:t> </a:t>
            </a:r>
            <a:r>
              <a:rPr lang="ru-RU" altLang="en-US" sz="2220">
                <a:solidFill>
                  <a:srgbClr val="FF0000"/>
                </a:solidFill>
                <a:latin typeface="Arial Unicode MS" panose="020B0604020202020204" charset="-122"/>
                <a:ea typeface="Arial Unicode MS" panose="020B0604020202020204" charset="-122"/>
                <a:sym typeface="+mn-ea"/>
              </a:rPr>
              <a:t>-</a:t>
            </a:r>
            <a:r>
              <a:rPr lang="ru-RU" altLang="en-US" sz="2220" b="1">
                <a:solidFill>
                  <a:srgbClr val="FF0000"/>
                </a:solidFill>
                <a:latin typeface="Arial Unicode MS" panose="020B0604020202020204" charset="-122"/>
                <a:ea typeface="Arial Unicode MS" panose="020B0604020202020204" charset="-122"/>
                <a:sym typeface="+mn-ea"/>
              </a:rPr>
              <a:t>Независимо от тектонической активности литосферы в кинематических и динамических параметрах сейсмических волн содержатся гармонические составляющие с периодом 2 и 4 года (Гамбурцева с коллегами)</a:t>
            </a:r>
            <a:br>
              <a:rPr lang="ru-RU" altLang="en-US" sz="2220" b="1">
                <a:solidFill>
                  <a:srgbClr val="FF0000"/>
                </a:solidFill>
                <a:latin typeface="Arial Unicode MS" panose="020B0604020202020204" charset="-122"/>
                <a:ea typeface="Arial Unicode MS" panose="020B0604020202020204" charset="-122"/>
                <a:sym typeface="+mn-ea"/>
              </a:rPr>
            </a:br>
            <a:br>
              <a:rPr lang="ru-RU" altLang="en-US" sz="2220" b="1">
                <a:solidFill>
                  <a:srgbClr val="FF0000"/>
                </a:solidFill>
                <a:latin typeface="Arial Unicode MS" panose="020B0604020202020204" charset="-122"/>
                <a:ea typeface="Arial Unicode MS" panose="020B0604020202020204" charset="-122"/>
                <a:sym typeface="+mn-ea"/>
              </a:rPr>
            </a:br>
            <a:r>
              <a:rPr lang="ru-RU" altLang="en-US" sz="2220">
                <a:solidFill>
                  <a:schemeClr val="tx1"/>
                </a:solidFill>
                <a:latin typeface="Arial Unicode MS" panose="020B0604020202020204" charset="-122"/>
                <a:ea typeface="Arial Unicode MS" panose="020B0604020202020204" charset="-122"/>
              </a:rPr>
              <a:t>- </a:t>
            </a:r>
            <a:r>
              <a:rPr lang="ru-RU" altLang="en-US" sz="2220" b="1">
                <a:solidFill>
                  <a:schemeClr val="tx1"/>
                </a:solidFill>
                <a:latin typeface="Arial Unicode MS" panose="020B0604020202020204" charset="-122"/>
                <a:ea typeface="Arial Unicode MS" panose="020B0604020202020204" charset="-122"/>
              </a:rPr>
              <a:t>ГФС и их периодичность ГФС - 7 - 9 и 12 - 14 лет (Поликарпова с  коллегами)</a:t>
            </a:r>
            <a:br>
              <a:rPr lang="ru-RU" altLang="en-US" sz="2220" b="1">
                <a:solidFill>
                  <a:srgbClr val="FF0000"/>
                </a:solidFill>
                <a:latin typeface="Arial Unicode MS" panose="020B0604020202020204" charset="-122"/>
                <a:ea typeface="Arial Unicode MS" panose="020B0604020202020204" charset="-122"/>
              </a:rPr>
            </a:br>
            <a:br>
              <a:rPr lang="ru-RU" altLang="en-US" sz="2220" b="1">
                <a:solidFill>
                  <a:srgbClr val="FF0000"/>
                </a:solidFill>
                <a:latin typeface="Arial Unicode MS" panose="020B0604020202020204" charset="-122"/>
                <a:ea typeface="Arial Unicode MS" panose="020B0604020202020204" charset="-122"/>
              </a:rPr>
            </a:br>
            <a:r>
              <a:rPr lang="ru-RU" altLang="en-US" sz="2220" b="1">
                <a:solidFill>
                  <a:srgbClr val="FF0000"/>
                </a:solidFill>
                <a:latin typeface="Arial Unicode MS" panose="020B0604020202020204" charset="-122"/>
                <a:ea typeface="Arial Unicode MS" panose="020B0604020202020204" charset="-122"/>
                <a:sym typeface="+mn-ea"/>
              </a:rPr>
              <a:t>ЭТО НЕ УКЛАДЫВАЕТСЯ В РАМКИ МЕХАНИЧЕСКОЙ ИДЕОЛОГИИ </a:t>
            </a:r>
            <a:br>
              <a:rPr lang="ru-RU" altLang="en-US" sz="2220">
                <a:solidFill>
                  <a:srgbClr val="FF0000"/>
                </a:solidFill>
                <a:latin typeface="Arial Unicode MS" panose="020B0604020202020204" charset="-122"/>
                <a:ea typeface="Arial Unicode MS" panose="020B0604020202020204" charset="-122"/>
              </a:rPr>
            </a:br>
            <a:endParaRPr lang="ru-RU" altLang="en-US" sz="2220">
              <a:solidFill>
                <a:srgbClr val="FF0000"/>
              </a:solidFill>
              <a:latin typeface="Arial Unicode MS" panose="020B0604020202020204" charset="-122"/>
              <a:ea typeface="Arial Unicode MS" panose="020B0604020202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881505" y="285750"/>
            <a:ext cx="8965565" cy="1357630"/>
          </a:xfrm>
        </p:spPr>
        <p:txBody>
          <a:bodyPr rtlCol="0">
            <a:normAutofit/>
          </a:bodyPr>
          <a:lstStyle/>
          <a:p>
            <a:pPr>
              <a:defRPr/>
            </a:pPr>
            <a:r>
              <a:rPr lang="ru-RU" sz="2000" b="1" dirty="0">
                <a:solidFill>
                  <a:srgbClr val="C00000"/>
                </a:solidFill>
                <a:latin typeface="Arial" panose="020B0604020202020204" pitchFamily="34" charset="0"/>
                <a:cs typeface="Arial" panose="020B0604020202020204" pitchFamily="34" charset="0"/>
              </a:rPr>
              <a:t>Славина Л.Б.</a:t>
            </a:r>
            <a:r>
              <a:rPr lang="en-US" sz="2000" b="1" dirty="0">
                <a:solidFill>
                  <a:srgbClr val="C00000"/>
                </a:solidFill>
                <a:latin typeface="Arial" panose="020B0604020202020204" pitchFamily="34" charset="0"/>
                <a:cs typeface="Arial" panose="020B0604020202020204" pitchFamily="34" charset="0"/>
              </a:rPr>
              <a:t> </a:t>
            </a:r>
            <a:r>
              <a:rPr lang="ru-RU" sz="2000" b="1" dirty="0" smtClean="0">
                <a:solidFill>
                  <a:srgbClr val="C00000"/>
                </a:solidFill>
                <a:latin typeface="Arial" panose="020B0604020202020204" pitchFamily="34" charset="0"/>
                <a:cs typeface="Arial" panose="020B0604020202020204" pitchFamily="34" charset="0"/>
              </a:rPr>
              <a:t> (ИФЗ РАН). </a:t>
            </a:r>
            <a:r>
              <a:rPr lang="ru-RU" sz="2000" b="1" dirty="0" err="1" smtClean="0">
                <a:solidFill>
                  <a:srgbClr val="C00000"/>
                </a:solidFill>
                <a:latin typeface="Arial" panose="020B0604020202020204" pitchFamily="34" charset="0"/>
                <a:cs typeface="Arial" panose="020B0604020202020204" pitchFamily="34" charset="0"/>
              </a:rPr>
              <a:t>Карымский</a:t>
            </a:r>
            <a:r>
              <a:rPr lang="ru-RU" sz="2000" b="1" dirty="0" smtClean="0">
                <a:solidFill>
                  <a:srgbClr val="C00000"/>
                </a:solidFill>
                <a:latin typeface="Arial" panose="020B0604020202020204" pitchFamily="34" charset="0"/>
                <a:cs typeface="Arial" panose="020B0604020202020204" pitchFamily="34" charset="0"/>
              </a:rPr>
              <a:t> </a:t>
            </a:r>
            <a:r>
              <a:rPr lang="ru-RU" sz="2000" b="1" dirty="0">
                <a:solidFill>
                  <a:srgbClr val="C00000"/>
                </a:solidFill>
                <a:latin typeface="Arial" panose="020B0604020202020204" pitchFamily="34" charset="0"/>
                <a:cs typeface="Arial" panose="020B0604020202020204" pitchFamily="34" charset="0"/>
              </a:rPr>
              <a:t>вулкан, быстрые изменения скоростноого поля  </a:t>
            </a:r>
            <a:r>
              <a:rPr lang="en-US" sz="2000" b="1" dirty="0" err="1">
                <a:solidFill>
                  <a:srgbClr val="C00000"/>
                </a:solidFill>
                <a:latin typeface="Arial" panose="020B0604020202020204" pitchFamily="34" charset="0"/>
                <a:cs typeface="Arial" panose="020B0604020202020204" pitchFamily="34" charset="0"/>
              </a:rPr>
              <a:t>Vp</a:t>
            </a:r>
            <a:r>
              <a:rPr lang="ru-RU" sz="2000" b="1" dirty="0">
                <a:solidFill>
                  <a:srgbClr val="C00000"/>
                </a:solidFill>
                <a:latin typeface="Arial" panose="020B0604020202020204" pitchFamily="34" charset="0"/>
                <a:cs typeface="Arial" panose="020B0604020202020204" pitchFamily="34" charset="0"/>
              </a:rPr>
              <a:t> после сильного события - 1, 2,  3-30 января 1996г.  </a:t>
            </a:r>
            <a:r>
              <a:rPr lang="ru-RU" sz="2000" b="1" dirty="0" smtClean="0">
                <a:solidFill>
                  <a:srgbClr val="C00000"/>
                </a:solidFill>
                <a:latin typeface="Arial" panose="020B0604020202020204" pitchFamily="34" charset="0"/>
                <a:cs typeface="Arial" panose="020B0604020202020204" pitchFamily="34" charset="0"/>
              </a:rPr>
              <a:t> Н - 0 - 60 км, т.е. в литосфере и верхней мантии</a:t>
            </a:r>
            <a:endParaRPr lang="ru-RU" sz="2000" b="1" dirty="0" smtClean="0">
              <a:solidFill>
                <a:schemeClr val="tx1"/>
              </a:solidFill>
              <a:latin typeface="Arial" panose="020B0604020202020204" pitchFamily="34" charset="0"/>
              <a:cs typeface="Arial" panose="020B0604020202020204" pitchFamily="34" charset="0"/>
            </a:endParaRPr>
          </a:p>
        </p:txBody>
      </p:sp>
      <p:pic>
        <p:nvPicPr>
          <p:cNvPr id="15363" name="Picture 2" descr="D:\Мои документы\Глава_06\Рисунки\Рис_6_5.pn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3213100" y="1728789"/>
            <a:ext cx="5765800" cy="4268787"/>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Заголовок 5"/>
          <p:cNvSpPr>
            <a:spLocks noGrp="1"/>
          </p:cNvSpPr>
          <p:nvPr>
            <p:ph type="title"/>
          </p:nvPr>
        </p:nvSpPr>
        <p:spPr>
          <a:xfrm>
            <a:off x="838200" y="365125"/>
            <a:ext cx="10515600" cy="1600200"/>
          </a:xfrm>
        </p:spPr>
        <p:txBody>
          <a:bodyPr>
            <a:normAutofit fontScale="90000"/>
          </a:bodyPr>
          <a:p>
            <a:r>
              <a:rPr lang="ru-RU" altLang="ru-RU" sz="3110" b="1" dirty="0">
                <a:solidFill>
                  <a:srgbClr val="C00000"/>
                </a:solidFill>
                <a:latin typeface="Arial" panose="020B0604020202020204" pitchFamily="34" charset="0"/>
                <a:cs typeface="Arial" panose="020B0604020202020204" pitchFamily="34" charset="0"/>
                <a:sym typeface="+mn-ea"/>
              </a:rPr>
              <a:t>Тараканов Р.З. (</a:t>
            </a:r>
            <a:r>
              <a:rPr lang="ru-RU" altLang="ru-RU" sz="3110" b="1" dirty="0" err="1">
                <a:solidFill>
                  <a:srgbClr val="C00000"/>
                </a:solidFill>
                <a:latin typeface="Arial" panose="020B0604020202020204" pitchFamily="34" charset="0"/>
                <a:cs typeface="Arial" panose="020B0604020202020204" pitchFamily="34" charset="0"/>
                <a:sym typeface="+mn-ea"/>
              </a:rPr>
              <a:t>ИВиС</a:t>
            </a:r>
            <a:r>
              <a:rPr lang="ru-RU" altLang="ru-RU" sz="3110" b="1" dirty="0" smtClean="0">
                <a:solidFill>
                  <a:srgbClr val="C00000"/>
                </a:solidFill>
                <a:latin typeface="Arial" panose="020B0604020202020204" pitchFamily="34" charset="0"/>
                <a:cs typeface="Arial" panose="020B0604020202020204" pitchFamily="34" charset="0"/>
                <a:sym typeface="+mn-ea"/>
              </a:rPr>
              <a:t>).  Поле </a:t>
            </a:r>
            <a:r>
              <a:rPr lang="ru-RU" altLang="ru-RU" sz="3110" b="1" dirty="0">
                <a:solidFill>
                  <a:srgbClr val="C00000"/>
                </a:solidFill>
                <a:latin typeface="Arial" panose="020B0604020202020204" pitchFamily="34" charset="0"/>
                <a:cs typeface="Arial" panose="020B0604020202020204" pitchFamily="34" charset="0"/>
                <a:sym typeface="+mn-ea"/>
              </a:rPr>
              <a:t>скоростей </a:t>
            </a:r>
            <a:r>
              <a:rPr lang="en-US" altLang="ru-RU" sz="3110" b="1" dirty="0" err="1">
                <a:solidFill>
                  <a:srgbClr val="C00000"/>
                </a:solidFill>
                <a:latin typeface="Arial" panose="020B0604020202020204" pitchFamily="34" charset="0"/>
                <a:cs typeface="Arial" panose="020B0604020202020204" pitchFamily="34" charset="0"/>
                <a:sym typeface="+mn-ea"/>
              </a:rPr>
              <a:t>Vp</a:t>
            </a:r>
            <a:r>
              <a:rPr lang="ru-RU" altLang="ru-RU" sz="3110" b="1" dirty="0">
                <a:solidFill>
                  <a:srgbClr val="C00000"/>
                </a:solidFill>
                <a:latin typeface="Arial" panose="020B0604020202020204" pitchFamily="34" charset="0"/>
                <a:cs typeface="Arial" panose="020B0604020202020204" pitchFamily="34" charset="0"/>
                <a:sym typeface="+mn-ea"/>
              </a:rPr>
              <a:t>. Трасса с</a:t>
            </a:r>
            <a:r>
              <a:rPr lang="ru-RU" altLang="ru-RU" sz="3110" b="1" dirty="0" smtClean="0">
                <a:solidFill>
                  <a:srgbClr val="C00000"/>
                </a:solidFill>
                <a:latin typeface="Arial" panose="020B0604020202020204" pitchFamily="34" charset="0"/>
                <a:cs typeface="Arial" panose="020B0604020202020204" pitchFamily="34" charset="0"/>
                <a:sym typeface="+mn-ea"/>
              </a:rPr>
              <a:t>. </a:t>
            </a:r>
            <a:r>
              <a:rPr lang="ru-RU" altLang="ru-RU" sz="3110" b="1" dirty="0" err="1" smtClean="0">
                <a:solidFill>
                  <a:srgbClr val="C00000"/>
                </a:solidFill>
                <a:latin typeface="Arial" panose="020B0604020202020204" pitchFamily="34" charset="0"/>
                <a:cs typeface="Arial" panose="020B0604020202020204" pitchFamily="34" charset="0"/>
                <a:sym typeface="+mn-ea"/>
              </a:rPr>
              <a:t>Хатинохе</a:t>
            </a:r>
            <a:r>
              <a:rPr lang="ru-RU" altLang="ru-RU" sz="3110" b="1" dirty="0" smtClean="0">
                <a:solidFill>
                  <a:srgbClr val="C00000"/>
                </a:solidFill>
                <a:latin typeface="Arial" panose="020B0604020202020204" pitchFamily="34" charset="0"/>
                <a:cs typeface="Arial" panose="020B0604020202020204" pitchFamily="34" charset="0"/>
                <a:sym typeface="+mn-ea"/>
              </a:rPr>
              <a:t> </a:t>
            </a:r>
            <a:r>
              <a:rPr lang="ru-RU" altLang="ru-RU" sz="3110" b="1" dirty="0">
                <a:solidFill>
                  <a:srgbClr val="C00000"/>
                </a:solidFill>
                <a:latin typeface="Arial" panose="020B0604020202020204" pitchFamily="34" charset="0"/>
                <a:cs typeface="Arial" panose="020B0604020202020204" pitchFamily="34" charset="0"/>
                <a:sym typeface="+mn-ea"/>
              </a:rPr>
              <a:t>- о-в Шикотан. </a:t>
            </a:r>
            <a:r>
              <a:rPr lang="en-US" altLang="ru-RU" sz="3110" b="1" dirty="0" err="1">
                <a:solidFill>
                  <a:srgbClr val="C00000"/>
                </a:solidFill>
                <a:latin typeface="Arial" panose="020B0604020202020204" pitchFamily="34" charset="0"/>
                <a:cs typeface="Arial" panose="020B0604020202020204" pitchFamily="34" charset="0"/>
                <a:sym typeface="+mn-ea"/>
              </a:rPr>
              <a:t>Vp</a:t>
            </a:r>
            <a:r>
              <a:rPr lang="ru-RU" altLang="ru-RU" sz="3110" b="1" dirty="0">
                <a:solidFill>
                  <a:srgbClr val="C00000"/>
                </a:solidFill>
                <a:latin typeface="Arial" panose="020B0604020202020204" pitchFamily="34" charset="0"/>
                <a:cs typeface="Arial" panose="020B0604020202020204" pitchFamily="34" charset="0"/>
                <a:sym typeface="+mn-ea"/>
              </a:rPr>
              <a:t> – 7.25 – 8.5 км/с. </a:t>
            </a:r>
            <a:br>
              <a:rPr lang="ru-RU" altLang="ru-RU" sz="3110" b="1" dirty="0">
                <a:solidFill>
                  <a:srgbClr val="C00000"/>
                </a:solidFill>
                <a:latin typeface="Arial" panose="020B0604020202020204" pitchFamily="34" charset="0"/>
                <a:cs typeface="Arial" panose="020B0604020202020204" pitchFamily="34" charset="0"/>
                <a:sym typeface="+mn-ea"/>
              </a:rPr>
            </a:br>
            <a:r>
              <a:rPr lang="ru-RU" altLang="ru-RU" sz="3110" b="1" dirty="0" smtClean="0">
                <a:solidFill>
                  <a:srgbClr val="C00000"/>
                </a:solidFill>
                <a:latin typeface="Arial" panose="020B0604020202020204" pitchFamily="34" charset="0"/>
                <a:cs typeface="Arial" panose="020B0604020202020204" pitchFamily="34" charset="0"/>
                <a:sym typeface="+mn-ea"/>
              </a:rPr>
              <a:t> Значимый результат. </a:t>
            </a:r>
            <a:br>
              <a:rPr lang="ru-RU" altLang="ru-RU" sz="3110" b="1" dirty="0" smtClean="0">
                <a:solidFill>
                  <a:srgbClr val="C00000"/>
                </a:solidFill>
                <a:latin typeface="Arial" panose="020B0604020202020204" pitchFamily="34" charset="0"/>
                <a:cs typeface="Arial" panose="020B0604020202020204" pitchFamily="34" charset="0"/>
                <a:sym typeface="+mn-ea"/>
              </a:rPr>
            </a:br>
            <a:r>
              <a:rPr lang="ru-RU" altLang="ru-RU" sz="3110" b="1" dirty="0" smtClean="0">
                <a:solidFill>
                  <a:srgbClr val="C00000"/>
                </a:solidFill>
                <a:latin typeface="Arial" panose="020B0604020202020204" pitchFamily="34" charset="0"/>
                <a:cs typeface="Arial" panose="020B0604020202020204" pitchFamily="34" charset="0"/>
                <a:sym typeface="+mn-ea"/>
              </a:rPr>
              <a:t>СКОРОСТИ - СТРУКТУРНО ЧУВСТВИТЕЛЬНЫЙ ПАРАМЕТР</a:t>
            </a:r>
            <a:endParaRPr lang="ru-RU" altLang="en-US" sz="3110">
              <a:latin typeface="Arial" panose="020B0604020202020204" pitchFamily="34" charset="0"/>
              <a:cs typeface="Arial" panose="020B0604020202020204" pitchFamily="34" charset="0"/>
            </a:endParaRPr>
          </a:p>
        </p:txBody>
      </p:sp>
      <p:pic>
        <p:nvPicPr>
          <p:cNvPr id="20483" name="Picture 2" descr="D:\Мои документы\Глава_05\Рисунки\Рис_5_9.pn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980565" y="3055620"/>
            <a:ext cx="8229600" cy="18910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3660" y="188595"/>
            <a:ext cx="9516110" cy="1411605"/>
          </a:xfrm>
        </p:spPr>
        <p:txBody>
          <a:bodyPr/>
          <a:lstStyle/>
          <a:p>
            <a:r>
              <a:rPr lang="ru-RU" sz="3200" b="1" dirty="0">
                <a:solidFill>
                  <a:srgbClr val="C00000"/>
                </a:solidFill>
                <a:latin typeface="Arial" panose="020B0604020202020204" pitchFamily="34" charset="0"/>
                <a:cs typeface="Arial" panose="020B0604020202020204" pitchFamily="34" charset="0"/>
              </a:rPr>
              <a:t>Плотность эпицентров </a:t>
            </a:r>
            <a:r>
              <a:rPr lang="ru-RU" sz="3200" b="1" dirty="0" smtClean="0">
                <a:solidFill>
                  <a:srgbClr val="C00000"/>
                </a:solidFill>
                <a:latin typeface="Arial" panose="020B0604020202020204" pitchFamily="34" charset="0"/>
                <a:cs typeface="Arial" panose="020B0604020202020204" pitchFamily="34" charset="0"/>
              </a:rPr>
              <a:t>землетрясений, </a:t>
            </a:r>
            <a:r>
              <a:rPr lang="ru-RU" sz="2800" b="1" dirty="0" smtClean="0">
                <a:solidFill>
                  <a:schemeClr val="tx1"/>
                </a:solidFill>
                <a:latin typeface="Arial" panose="020B0604020202020204" pitchFamily="34" charset="0"/>
                <a:cs typeface="Arial" panose="020B0604020202020204" pitchFamily="34" charset="0"/>
              </a:rPr>
              <a:t>ВЕРТИКАЛЬНЫЙ ПРОЦЕСС ПЕРЕНОСА ЭНЕРГИИ</a:t>
            </a:r>
            <a:br>
              <a:rPr lang="ru-RU" sz="2800" b="1" dirty="0" smtClean="0">
                <a:solidFill>
                  <a:schemeClr val="tx1"/>
                </a:solidFill>
                <a:latin typeface="Arial" panose="020B0604020202020204" pitchFamily="34" charset="0"/>
                <a:cs typeface="Arial" panose="020B0604020202020204" pitchFamily="34" charset="0"/>
              </a:rPr>
            </a:br>
            <a:r>
              <a:rPr lang="ru-RU" sz="2800" b="1" dirty="0" smtClean="0">
                <a:solidFill>
                  <a:srgbClr val="C00000"/>
                </a:solidFill>
                <a:latin typeface="Arial" panose="020B0604020202020204" pitchFamily="34" charset="0"/>
                <a:cs typeface="Arial" panose="020B0604020202020204" pitchFamily="34" charset="0"/>
              </a:rPr>
              <a:t>Камчатка </a:t>
            </a:r>
            <a:r>
              <a:rPr lang="ru-RU" sz="2800" b="1" dirty="0">
                <a:solidFill>
                  <a:srgbClr val="C00000"/>
                </a:solidFill>
                <a:latin typeface="Arial" panose="020B0604020202020204" pitchFamily="34" charset="0"/>
                <a:cs typeface="Arial" panose="020B0604020202020204" pitchFamily="34" charset="0"/>
              </a:rPr>
              <a:t>– за 40 лет.</a:t>
            </a:r>
            <a:r>
              <a:rPr lang="ru-RU" sz="3200" b="1" dirty="0">
                <a:solidFill>
                  <a:srgbClr val="C00000"/>
                </a:solidFill>
                <a:latin typeface="Arial" panose="020B0604020202020204" pitchFamily="34" charset="0"/>
                <a:cs typeface="Arial" panose="020B0604020202020204" pitchFamily="34" charset="0"/>
              </a:rPr>
              <a:t> </a:t>
            </a:r>
            <a:r>
              <a:rPr lang="ru-RU" sz="2400" b="1" dirty="0">
                <a:solidFill>
                  <a:srgbClr val="C00000"/>
                </a:solidFill>
                <a:latin typeface="Arial" panose="020B0604020202020204" pitchFamily="34" charset="0"/>
                <a:cs typeface="Arial" panose="020B0604020202020204" pitchFamily="34" charset="0"/>
              </a:rPr>
              <a:t>Болдырев  С.А.,  ИФЗ РАН</a:t>
            </a:r>
            <a:endParaRPr lang="ru-RU" sz="2400" dirty="0">
              <a:latin typeface="Arial" panose="020B0604020202020204" pitchFamily="34" charset="0"/>
              <a:cs typeface="Arial" panose="020B0604020202020204" pitchFamily="34" charset="0"/>
            </a:endParaRPr>
          </a:p>
        </p:txBody>
      </p:sp>
      <p:pic>
        <p:nvPicPr>
          <p:cNvPr id="4" name="Picture 2" descr="D:\Мои документы\Глава_05\Рисунки\Рис_5_6.jpg"/>
          <p:cNvPicPr>
            <a:picLocks noGrp="1" noChangeAspect="1" noChangeArrowheads="1"/>
          </p:cNvPicPr>
          <p:nvPr>
            <p:ph idx="1"/>
          </p:nvPr>
        </p:nvPicPr>
        <p:blipFill>
          <a:blip r:embed="rId1" cstate="print"/>
          <a:srcRect/>
          <a:stretch>
            <a:fillRect/>
          </a:stretch>
        </p:blipFill>
        <p:spPr>
          <a:xfrm>
            <a:off x="3431704" y="1600200"/>
            <a:ext cx="4968552" cy="452596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Заголовок 3"/>
          <p:cNvSpPr>
            <a:spLocks noGrp="1"/>
          </p:cNvSpPr>
          <p:nvPr>
            <p:ph type="title"/>
          </p:nvPr>
        </p:nvSpPr>
        <p:spPr>
          <a:xfrm>
            <a:off x="609600" y="274955"/>
            <a:ext cx="10972800" cy="6013450"/>
          </a:xfrm>
        </p:spPr>
        <p:txBody>
          <a:bodyPr/>
          <a:p>
            <a:r>
              <a:rPr lang="ru-RU" altLang="en-US">
                <a:latin typeface="Arial Unicode MS" panose="020B0604020202020204" charset="-122"/>
                <a:ea typeface="Arial Unicode MS" panose="020B0604020202020204" charset="-122"/>
                <a:sym typeface="+mn-ea"/>
              </a:rPr>
              <a:t> </a:t>
            </a:r>
            <a:r>
              <a:rPr lang="ru-RU" altLang="en-US" sz="4000" b="1">
                <a:solidFill>
                  <a:srgbClr val="FF0000"/>
                </a:solidFill>
                <a:latin typeface="Arial Unicode MS" panose="020B0604020202020204" charset="-122"/>
                <a:ea typeface="Arial Unicode MS" panose="020B0604020202020204" charset="-122"/>
                <a:sym typeface="+mn-ea"/>
              </a:rPr>
              <a:t>Обратите внимание.</a:t>
            </a:r>
            <a:br>
              <a:rPr lang="ru-RU" altLang="en-US" sz="4000" b="1">
                <a:solidFill>
                  <a:srgbClr val="FF0000"/>
                </a:solidFill>
                <a:latin typeface="Arial Unicode MS" panose="020B0604020202020204" charset="-122"/>
                <a:ea typeface="Arial Unicode MS" panose="020B0604020202020204" charset="-122"/>
                <a:sym typeface="+mn-ea"/>
              </a:rPr>
            </a:br>
            <a:r>
              <a:rPr lang="ru-RU" altLang="en-US" sz="4000" b="1">
                <a:solidFill>
                  <a:srgbClr val="FF0000"/>
                </a:solidFill>
                <a:latin typeface="Arial Unicode MS" panose="020B0604020202020204" charset="-122"/>
                <a:ea typeface="Arial Unicode MS" panose="020B0604020202020204" charset="-122"/>
                <a:sym typeface="+mn-ea"/>
              </a:rPr>
              <a:t>---</a:t>
            </a:r>
            <a:r>
              <a:rPr lang="ru-RU" altLang="en-US" sz="4000" b="1">
                <a:latin typeface="Arial Unicode MS" panose="020B0604020202020204" charset="-122"/>
                <a:ea typeface="Arial Unicode MS" panose="020B0604020202020204" charset="-122"/>
                <a:sym typeface="+mn-ea"/>
              </a:rPr>
              <a:t>Как быстро перестраивается скоростная структура среды в широком диапазоне глубин, </a:t>
            </a:r>
            <a:r>
              <a:rPr lang="ru-RU" altLang="en-US" sz="4000" b="1">
                <a:solidFill>
                  <a:schemeClr val="tx1"/>
                </a:solidFill>
                <a:latin typeface="Arial Unicode MS" panose="020B0604020202020204" charset="-122"/>
                <a:ea typeface="Arial Unicode MS" panose="020B0604020202020204" charset="-122"/>
                <a:sym typeface="+mn-ea"/>
              </a:rPr>
              <a:t>т.е. по вертикали. </a:t>
            </a:r>
            <a:br>
              <a:rPr lang="ru-RU" altLang="en-US" sz="4000" b="1">
                <a:solidFill>
                  <a:schemeClr val="tx1"/>
                </a:solidFill>
                <a:latin typeface="Arial Unicode MS" panose="020B0604020202020204" charset="-122"/>
                <a:ea typeface="Arial Unicode MS" panose="020B0604020202020204" charset="-122"/>
                <a:sym typeface="+mn-ea"/>
              </a:rPr>
            </a:br>
            <a:r>
              <a:rPr lang="ru-RU" altLang="en-US" sz="4000" b="1">
                <a:solidFill>
                  <a:schemeClr val="tx1"/>
                </a:solidFill>
                <a:latin typeface="Arial Unicode MS" panose="020B0604020202020204" charset="-122"/>
                <a:ea typeface="Arial Unicode MS" panose="020B0604020202020204" charset="-122"/>
                <a:sym typeface="+mn-ea"/>
              </a:rPr>
              <a:t>----</a:t>
            </a:r>
            <a:r>
              <a:rPr lang="ru-RU" altLang="en-US" sz="4000" b="1">
                <a:latin typeface="Arial Unicode MS" panose="020B0604020202020204" charset="-122"/>
                <a:ea typeface="Arial Unicode MS" panose="020B0604020202020204" charset="-122"/>
                <a:sym typeface="+mn-ea"/>
              </a:rPr>
              <a:t> </a:t>
            </a:r>
            <a:r>
              <a:rPr lang="ru-RU" altLang="en-US" sz="4000" b="1">
                <a:solidFill>
                  <a:srgbClr val="FF0000"/>
                </a:solidFill>
                <a:latin typeface="Arial Unicode MS" panose="020B0604020202020204" charset="-122"/>
                <a:ea typeface="Arial Unicode MS" panose="020B0604020202020204" charset="-122"/>
                <a:sym typeface="+mn-ea"/>
              </a:rPr>
              <a:t>На близкие, весьма короткие периоды вариаций скоростей сейсмических волн в литосфере и верхней мантии, </a:t>
            </a:r>
            <a:br>
              <a:rPr lang="ru-RU" altLang="en-US" sz="4000" b="1">
                <a:solidFill>
                  <a:srgbClr val="FF0000"/>
                </a:solidFill>
                <a:latin typeface="Arial Unicode MS" panose="020B0604020202020204" charset="-122"/>
                <a:ea typeface="Arial Unicode MS" panose="020B0604020202020204" charset="-122"/>
                <a:sym typeface="+mn-ea"/>
              </a:rPr>
            </a:br>
            <a:r>
              <a:rPr lang="ru-RU" altLang="en-US" sz="4000" b="1">
                <a:solidFill>
                  <a:srgbClr val="FF0000"/>
                </a:solidFill>
                <a:latin typeface="Arial Unicode MS" panose="020B0604020202020204" charset="-122"/>
                <a:ea typeface="Arial Unicode MS" panose="020B0604020202020204" charset="-122"/>
                <a:sym typeface="+mn-ea"/>
              </a:rPr>
              <a:t>а также на периодичность ГФС.</a:t>
            </a:r>
            <a:br>
              <a:rPr lang="ru-RU" altLang="en-US" sz="4000" b="1">
                <a:latin typeface="Arial Unicode MS" panose="020B0604020202020204" charset="-122"/>
                <a:ea typeface="Arial Unicode MS" panose="020B0604020202020204" charset="-122"/>
                <a:sym typeface="+mn-ea"/>
              </a:rPr>
            </a:br>
            <a:endParaRPr lang="ru-RU" altLang="en-US" sz="4000" b="1"/>
          </a:p>
        </p:txBody>
      </p:sp>
      <p:sp>
        <p:nvSpPr>
          <p:cNvPr id="5" name="Текстовое поле 4"/>
          <p:cNvSpPr txBox="1"/>
          <p:nvPr/>
        </p:nvSpPr>
        <p:spPr>
          <a:xfrm>
            <a:off x="8134985" y="3005455"/>
            <a:ext cx="309880" cy="368300"/>
          </a:xfrm>
          <a:prstGeom prst="rect">
            <a:avLst/>
          </a:prstGeom>
          <a:noFill/>
        </p:spPr>
        <p:txBody>
          <a:bodyPr wrap="none" rtlCol="0">
            <a:spAutoFit/>
          </a:bodyPr>
          <a:p>
            <a:endParaRPr lang="ru-RU"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Заголовок 3"/>
          <p:cNvSpPr>
            <a:spLocks noGrp="1"/>
          </p:cNvSpPr>
          <p:nvPr>
            <p:ph type="title"/>
          </p:nvPr>
        </p:nvSpPr>
        <p:spPr>
          <a:xfrm>
            <a:off x="838200" y="558165"/>
            <a:ext cx="10515600" cy="5421630"/>
          </a:xfrm>
        </p:spPr>
        <p:txBody>
          <a:bodyPr>
            <a:normAutofit fontScale="90000"/>
          </a:bodyPr>
          <a:p>
            <a:r>
              <a:rPr lang="ru-RU" altLang="en-US" sz="2665" b="1">
                <a:solidFill>
                  <a:srgbClr val="FF0000"/>
                </a:solidFill>
                <a:latin typeface="Arial Unicode MS" panose="020B0604020202020204" charset="-122"/>
                <a:ea typeface="Arial Unicode MS" panose="020B0604020202020204" charset="-122"/>
                <a:sym typeface="+mn-ea"/>
              </a:rPr>
              <a:t> НОВАЯ СЕЙСМОТЕКТОНИЧЕСКАЯ ИНФОРМАЦИЯ (на примере зон субдукции и ПГ зоны)</a:t>
            </a:r>
            <a:br>
              <a:rPr lang="ru-RU" altLang="en-US" sz="2665" b="1">
                <a:solidFill>
                  <a:srgbClr val="FF0000"/>
                </a:solidFill>
                <a:latin typeface="Arial Unicode MS" panose="020B0604020202020204" charset="-122"/>
                <a:ea typeface="Arial Unicode MS" panose="020B0604020202020204" charset="-122"/>
                <a:sym typeface="+mn-ea"/>
              </a:rPr>
            </a:br>
            <a:r>
              <a:rPr lang="ru-RU" altLang="en-US" sz="1780" b="1">
                <a:solidFill>
                  <a:schemeClr val="tx1"/>
                </a:solidFill>
                <a:latin typeface="Arial Unicode MS" panose="020B0604020202020204" charset="-122"/>
                <a:ea typeface="Arial Unicode MS" panose="020B0604020202020204" charset="-122"/>
                <a:sym typeface="+mn-ea"/>
              </a:rPr>
              <a:t>1</a:t>
            </a:r>
            <a:r>
              <a:rPr lang="ru-RU" altLang="en-US" sz="2400" b="1">
                <a:solidFill>
                  <a:schemeClr val="tx1"/>
                </a:solidFill>
                <a:latin typeface="Arial Unicode MS" panose="020B0604020202020204" charset="-122"/>
                <a:ea typeface="Arial Unicode MS" panose="020B0604020202020204" charset="-122"/>
                <a:sym typeface="+mn-ea"/>
              </a:rPr>
              <a:t>. Локализация сейсмичности перед сильнейшими коровыми и ГФС событиями (от суток до нескольких месяцев) в широком диапазоне глубин (до 100 км).</a:t>
            </a:r>
            <a:br>
              <a:rPr lang="ru-RU" altLang="en-US" sz="2400" b="1">
                <a:solidFill>
                  <a:schemeClr val="tx1"/>
                </a:solidFill>
                <a:latin typeface="Arial Unicode MS" panose="020B0604020202020204" charset="-122"/>
                <a:ea typeface="Arial Unicode MS" panose="020B0604020202020204" charset="-122"/>
                <a:sym typeface="+mn-ea"/>
              </a:rPr>
            </a:br>
            <a:r>
              <a:rPr lang="ru-RU" altLang="en-US" sz="2400" b="1">
                <a:solidFill>
                  <a:schemeClr val="tx1"/>
                </a:solidFill>
                <a:latin typeface="Arial Unicode MS" panose="020B0604020202020204" charset="-122"/>
                <a:ea typeface="Arial Unicode MS" panose="020B0604020202020204" charset="-122"/>
                <a:sym typeface="+mn-ea"/>
              </a:rPr>
              <a:t>2. Наблюдения в предельно энергонасыщенной литосфере </a:t>
            </a:r>
            <a:r>
              <a:rPr lang="ru-RU" altLang="en-US" sz="2400" b="1">
                <a:latin typeface="Arial Unicode MS" panose="020B0604020202020204" charset="-122"/>
                <a:ea typeface="Arial Unicode MS" panose="020B0604020202020204" charset="-122"/>
                <a:sym typeface="+mn-ea"/>
              </a:rPr>
              <a:t>инициирования з</a:t>
            </a:r>
            <a:r>
              <a:rPr lang="ru-RU" altLang="en-US" sz="2400" b="1">
                <a:solidFill>
                  <a:schemeClr val="tx1"/>
                </a:solidFill>
                <a:latin typeface="Arial Unicode MS" panose="020B0604020202020204" charset="-122"/>
                <a:ea typeface="Arial Unicode MS" panose="020B0604020202020204" charset="-122"/>
                <a:sym typeface="+mn-ea"/>
              </a:rPr>
              <a:t>емлетрясений слабыми упругими волнами далеких сильных сейсмических событий, энергия которых ниже энергии тепловых флуктуаций  (Николаев, Попова с коллегами).</a:t>
            </a:r>
            <a:br>
              <a:rPr lang="ru-RU" altLang="en-US" sz="2400" b="1">
                <a:solidFill>
                  <a:schemeClr val="tx1"/>
                </a:solidFill>
                <a:latin typeface="Arial Unicode MS" panose="020B0604020202020204" charset="-122"/>
                <a:ea typeface="Arial Unicode MS" panose="020B0604020202020204" charset="-122"/>
                <a:sym typeface="+mn-ea"/>
              </a:rPr>
            </a:br>
            <a:r>
              <a:rPr lang="ru-RU" altLang="en-US" sz="2400" b="1">
                <a:solidFill>
                  <a:srgbClr val="FF0000"/>
                </a:solidFill>
                <a:latin typeface="Arial Unicode MS" panose="020B0604020202020204" charset="-122"/>
                <a:ea typeface="Arial Unicode MS" panose="020B0604020202020204" charset="-122"/>
                <a:sym typeface="+mn-ea"/>
              </a:rPr>
              <a:t>Как следствие этого была рассмотрена реальность (даны оценки) инициирования упругими волнами слабых событий в окружающем их пространстве новых событий, т.е. инициирование землетрясений землетрясениями - идеи А.В. Николаева</a:t>
            </a:r>
            <a:br>
              <a:rPr lang="ru-RU" altLang="en-US" sz="2400" b="1">
                <a:solidFill>
                  <a:srgbClr val="FF0000"/>
                </a:solidFill>
                <a:latin typeface="Arial Unicode MS" panose="020B0604020202020204" charset="-122"/>
                <a:ea typeface="Arial Unicode MS" panose="020B0604020202020204" charset="-122"/>
                <a:sym typeface="+mn-ea"/>
              </a:rPr>
            </a:br>
            <a:br>
              <a:rPr lang="ru-RU" altLang="en-US" sz="2400" b="1">
                <a:solidFill>
                  <a:srgbClr val="FF0000"/>
                </a:solidFill>
                <a:latin typeface="Arial Unicode MS" panose="020B0604020202020204" charset="-122"/>
                <a:ea typeface="Arial Unicode MS" panose="020B0604020202020204" charset="-122"/>
                <a:sym typeface="+mn-ea"/>
              </a:rPr>
            </a:br>
            <a:r>
              <a:rPr lang="ru-RU" altLang="en-US" sz="2400" b="1">
                <a:solidFill>
                  <a:srgbClr val="FF0000"/>
                </a:solidFill>
                <a:latin typeface="Arial Unicode MS" panose="020B0604020202020204" charset="-122"/>
                <a:ea typeface="Arial Unicode MS" panose="020B0604020202020204" charset="-122"/>
                <a:sym typeface="+mn-ea"/>
              </a:rPr>
              <a:t>Очевидно было, что в среде что-то происходит, </a:t>
            </a:r>
            <a:r>
              <a:rPr lang="ru-RU" altLang="en-US" sz="2400" b="1">
                <a:solidFill>
                  <a:schemeClr val="tx1"/>
                </a:solidFill>
                <a:latin typeface="Arial Unicode MS" panose="020B0604020202020204" charset="-122"/>
                <a:ea typeface="Arial Unicode MS" panose="020B0604020202020204" charset="-122"/>
                <a:sym typeface="+mn-ea"/>
              </a:rPr>
              <a:t> НЕУЛОВИМОЕ ДЛЯ НАС, неукладвающееся в рамки разрывной идеологии. </a:t>
            </a:r>
            <a:endParaRPr lang="ru-RU" altLang="en-US" sz="2400" b="1">
              <a:solidFill>
                <a:srgbClr val="FF0000"/>
              </a:solidFill>
              <a:latin typeface="Arial Unicode MS" panose="020B0604020202020204" charset="-122"/>
              <a:ea typeface="Arial Unicode MS" panose="020B0604020202020204" charset="-122"/>
              <a:sym typeface="+mn-ea"/>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14154</Words>
  <Application>WPS Presentation</Application>
  <PresentationFormat>Широкоэкранный</PresentationFormat>
  <Paragraphs>80</Paragraphs>
  <Slides>38</Slides>
  <Notes>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38</vt:i4>
      </vt:variant>
    </vt:vector>
  </HeadingPairs>
  <TitlesOfParts>
    <vt:vector size="49" baseType="lpstr">
      <vt:lpstr>Arial</vt:lpstr>
      <vt:lpstr>SimSun</vt:lpstr>
      <vt:lpstr>Wingdings</vt:lpstr>
      <vt:lpstr>Calibri</vt:lpstr>
      <vt:lpstr>Arial Unicode MS</vt:lpstr>
      <vt:lpstr>Times New Roman</vt:lpstr>
      <vt:lpstr>Microsoft YaHei</vt:lpstr>
      <vt:lpstr>Calibri Light</vt:lpstr>
      <vt:lpstr>Тема Office</vt:lpstr>
      <vt:lpstr>1_Тема Office</vt:lpstr>
      <vt:lpstr>2_Тема Office</vt:lpstr>
      <vt:lpstr>ПЛАНЕТАРНАЯ ВОДОРОДНАЯ ДЕГАЗАЦИЯ, КОНТРОЛИРУЮЩАЯ САМОПОДДЕРЖИВАЕМЫЙ ТРИГГЕРНЫЙ СЕЙСМИЧЕСКИЙ ПРОЦЕСС В ШИРОКОМ ДИАПАЗОНЕ ГЛУБИН</vt:lpstr>
      <vt:lpstr>Еще в 90-годы стало понятно, что механическая идеология  в представлениях о сейсмическом процессе не может привести к достижению поставленных целей. К этому времени был накоплен огромный материал, позволивший отойти от разрывной идеологии проблем сейсмичности. Прежде всего появилось понимание того, что  Геологическая Среда не монолитный образец. Она раздроблена в широком диапазоне масштабов, ведет себя хаотично на разных масштабах, отличается нелинейностью процесов, непредсказуемой бифуркационностью. Если говорить о физике землетрясений одной фразой, к чему приходит наука, -  Сейсмичность представляется реакцией геологической среды на планетарную водородную дегазацию.  Ключевые вопросы: природа непрерывной слабой сейсмичности литосферы и глубокофокусной сейсмичности.</vt:lpstr>
      <vt:lpstr>        Геологическая среда (среда Садовского, идеи которого поддержаны командой Короновского), ее уникальные данные, отличающие от образца    УЛЬТИМАТИВНЫЕ ФАКТОРЫ   - геологическая среда постоянно находится в перманентно неустойчивом состоянии на различных масштабах, вплоть до глубин около 700 км. Наблюдается быстрая изменчивость параметров литосферы и несинхронные вариации различных полей при локальном и интегральном мониторинге. Периоды – от часов и суток !!! (Николаев, Николаевский, Кузьмин, Лукк, Сидорин, Юнга и многие другие). -начиная с глубин 4-6 км и вплоть до границы Мохо литосфера находится в трещиноватом и предельном по энергонасыщенности состоянии.  В рамках механических представлений сейсмические события в виде трещин и разрывов в принципе не могут происходить (Николаевский).  *Сейсмичность* не разрушает геологическую среду (Садовский, Николаевский). В такой среде не могут быть процессы подготовки землетрясений и, тем более, их предвестники. ОЧАГ??? - поверхностный слой литосферы  не нагружен, однако в нем и приповерхностной атмосфере наблюдаются  аномалии различных полей на различных масштабах ( до многих тысяч километров) и непосредственно перед Коровыми и Глубокофокусными сейсмическими событиями: облачные структуры, тепловые аномалии поверхности, акустика, радон, уровень воды и др.). Это ФАКТЫ.        </vt:lpstr>
      <vt:lpstr> Наблюдения неустойчивости и динамических процессов в верхней мантии и литосфере  - СИГНАЛЬНЫЕ ФАКТОРЫ (напомним, что скорости сейсмических волн являются структурно чувствительным параметром, что отражает  реальные вариации параметров среды.)  - Объемные деформации среды в сейсмоактивных и асейсмичных зонах близки, в то время как сейсмичность различается на три порядка (Невский)  -Вариации времен пробега продольных сейсмических волн на трассах ПЯВ (США) - сс БОРОВОЕ. Периоды 6 - 7 и 9 - 11 лет   (Адушкин, Ан  с коллегами)  -Независимо от тектонической активности литосферы в кинематических и динамических параметрах сейсмических волн содержатся гармонические составляющие с периодом 2 и 4 года (Гамбурцева с коллегами)  - ГФС и их периодичность ГФС - 7 - 9 и 12 - 14 лет (Поликарпова с  коллегами)  ЭТО НЕ УКЛАДЫВАЕТСЯ В РАМКИ МЕХАНИЧЕСКОЙ ИДЕОЛОГИИ  </vt:lpstr>
      <vt:lpstr>Славина Л.Б.  (ИФЗ РАН). Карымский вулкан, быстрые изменения скоростноого поля  Vp после сильного события - 1, 2,  3-30 января 1996г.   Н - 0 - 60 км, т.е. в литосфере и верхней мантии</vt:lpstr>
      <vt:lpstr>Тараканов Р.З. (ИВиС).  Поле скоростей Vp. Трасса с. Хатинохе - о-в Шикотан. Vp – 7.25 – 8.5 км/с.   Значимый результат.  СКОРОСТИ - СТРУКТУРНО ЧУВСТВИТЕЛЬНЫЙ ПАРАМЕТР</vt:lpstr>
      <vt:lpstr>Плотность эпицентров землетрясений, ВЕРТИКАЛЬНЫЙ ПРОЦЕСС ПЕРЕНОСА ЭНЕРГИИ Камчатка – за 40 лет. Болдырев  С.А.,  ИФЗ РАН</vt:lpstr>
      <vt:lpstr> Обратите внимание. ---Как быстро перестраивается скоростная структура среды в широком диапазоне глубин, т.е. по вертикали.  ---- На близкие, весьма короткие периоды вариаций скоростей сейсмических волн в литосфере и верхней мантии,  а также на периодичность ГФС. </vt:lpstr>
      <vt:lpstr> НОВАЯ СЕЙСМОТЕКТОНИЧЕСКАЯ ИНФОРМАЦИЯ (на примере зон субдукции и ПГ зоны) 1. Локализация сейсмичности перед сильнейшими коровыми и ГФС событиями (от суток до нескольких месяцев) в широком диапазоне глубин (до 100 км). 2. Наблюдения инициирования в предельно энергонасыщенной литосфере землетрясений слабыми упругими волнами далеких сильных сейсмических событий, энергия которых ниже энергии тепловых флуктуаций  (Николаев, Попова с коллегами). Как следствие этого была рассмотрена реальность (даны оценки) инициирования упругими волнами слабых событий в окружающем их пространстве новых событий, т.е. инициирование землетрясений землетрясениями - идеи А.В. Николаева  Очевидно было, что в среде что-то происходит,  НЕУЛОВИМОЕ ДЛЯ НАС, неукладвающееся в рамки разрывной идеологии. </vt:lpstr>
      <vt:lpstr>  ПОЧЕМУ ? НЕОБХОДИМА БЫЛА СМЕНА РАЗРЫВНОЙ ИДЕОЛОГИИ СЕЙСМИЧЕСКОГО ПРОЦЕССА НА ДЕГАЗАЦИОННУЮ (водородную)?    --- ОСНОВНОЙ ключевой вопрос - природа глубокофокусных сейсмических событий, которых в рамках механики или фазовых переходов не должно быть вообще  --- ВТОРОЙ ключевой вопрос - природа активации (триггерность) слабой и непрерывной (это ключевое слово) сейсмичности литосферы при отсутствии разрушения   ---- И напрашивался вопрос,  может ли осуществляться сейсмическая связь между верхней мантией и литосферой?  </vt:lpstr>
      <vt:lpstr>  Предложена дегазационная модель сейсмического акта ГФС,  которая рассматривает  возможности накопления водорода в аморфно-кристаллической среде и блокировки непрерывной восходящей диффузии водорода как атома внедрения с образованием в одной из зон пересыщенных твердых растворов водорода.   Эта блокировка представляется в виде "зацепления", которое при еще большем увеличении давления водорода в ниже лежащих структурах может "разрушиться" - аналог разрушения механического зацепления. Однако здесь не может быть трещин и разрывов. "Разрушение водородного зацепления" возможно при взрывном прорыве атомов внедрения (водорода). При этом естественно произойдет линейная деформация водородной подрешетки относительно окружающей аморфно-кристаллической структуры, которая формирует нодальную плоскость.  Этот деформационный процесс формирует сейсмическую волну.   </vt:lpstr>
      <vt:lpstr>   В ВЕРХНЕЙ МАНТИИ СЕЙСМИЧЕСКИЙ АКТ СВЯЗЫВАЕТСЯ СО ВЗРЫВНЫМ ВЫБРОСОМ ВОДОРОДА В БОЛЕЕ ВЫСОКИЕ ГОРИЗОНТЫ       ОСОБЕННОСТИ ПОСТУПЛЕНИЯ ВОДОРОДА В ЛИТОСФЕРУ - ЭСТАФЕТНАЯ МОДЕЛЬ Водород эстафетным механизмом выносится  из мантии в литосферу, что отражает ПОЧТИ ПРЕДЕЛЬНУЮ заполненность среды водородом, и как следствие этого быструю реакцию литосферы на ГФС ,  например, ПЕРЕД и ПОСЛЕ  ГФС (Охотоморского, Петропавловского, Жупановского и других Камчатских событий).  </vt:lpstr>
      <vt:lpstr>   НАПОМНЮ. Ключевая идея для литосферы  Не изменяя уровень напряженноого состояния среды, водородная дегазация контролирует слабые вариации ОНС среды в предельно энергонасыщенной среде и  может оказывать сильное влияние на контактные свойства граничных структур ( аморфизация, текстурирование и другие), контролируя медленные или быстрые движения элементов среды относительно друг друга в режиме сверхпластичности.   Вспомним Валерию Алексеевну Троицкую - главное в геофизике понимать фоновые процессы!!!          </vt:lpstr>
      <vt:lpstr>  ФОНОВАЯ СЕЙСМИЧЕСКАЯ СИТУАЦИЯ   -Квазистационарное  пространственное (?) поступление водорода в литосферу  контролирует фоновый сейсмический процесс, который включает медленные подвижки подвижки элементов среды относительно друг друга (не контролируются) и быстрые подвижки - сейсмические акты различной энергии. Движущими силами фонового сейсмического процесса в предельно энергонасыщенной по упругой энергии ЛИТОСФЕРЕ (при квазипостоянных градиентах давления и температуры) являются всплывающие деформационные волны диффузионной природы, следующие друг за другом, непрерывно активируемые восходящими потоками водорода, обеспечивая тем самым самоподдерживаемость ФОНОВОГО деформационного процесса вдоль граничных структур.  По параметрам динамики скоростей сейсмических волн была показана хаотизация движений элементов среды, т.е., происходят быстрые и независимые изменения параметров среды во многих локальных местах. МЫ ТЕРЯЕМ ИНФОРМАЦИЮ В ЭТИ ПЕРИОДЫ О СРЕДЕ  </vt:lpstr>
      <vt:lpstr>       ОБРАТИМ ВНИМАНИЕ НА СЛЕДУЮЩЕЕ.   С КАЖДЫМ СОБЫТИЕМ К ПОВЕРХНОСТИ ВЫНОСИТСЯ ВОДОРОД,   ОСВОБОЖДАЯ МЕСТО ДЛЯ СЛЕДУЮЩИХ ПОРЦИЙ ВОДОРОДА СНИЗУ.    ЭТО ОЗНАЧАЕТ, ЧТО КАЖДОЕ ПОСЛЕДУЮЩЕЕ ФОНОВОЕ  СЕЙСМИЧЕСКОЕ   СОБЫТИЕ В ЛИТОСФЕРЕ МОЖЕТ ИНИЦИИРОВАТСЯ БЛИЖАЙШИМИ   ПРЕДЫДУЩИМИ БОЛЕЕ ГЛУБОКИМИ СОБЫТИЯМИ, ЭТО С ОДНОЙ СТОРОНЫ,   А С ДРУГОЙ СТОРОНЫ, КАЖДОЕ ПРОИСШЕДШЕЕ СОБЫТИЯ  (ПОСЛЕ   СБРОСА ВВЕРХ ЧАСТИ  ВОДОРОДА)  ИНИЦИИРУЕТ РАЗВИТИЕ БОЛЕЕ   ГЛУБОКОГО  СОБЫТИЯ.  Т.Е. ЭТО ТРИГГЕРНЫЙ САМОПОДДЕРЖИВАЕМЫЙ СЕЙСМИЧЕСКИЙ ПРОЦЕСС. НАПОМНИМ ЕЩЕ РАЗ, ЧТО  СЕЙСМИЧЕСКИЙ АКТ ЭТО НЕ ТРУЩИНА     </vt:lpstr>
      <vt:lpstr>    СИЛЬНЕЙШИЕ И МЕГА СОБЫТИЯ В ЛИТОСФЕРЕ,    ИХ АКТИВАЦИЯ ПРИНЦИПИАЛЬНО ДРУГАЯ  Проявления сильнейших и мега событий может происходить при дополнительной (НАД ФОНОВОЙ СИТУАЦИЕЙ) активации водородным потоком граничных структур за счет локальной активизации в верхней мантии "сейсмических гвоздей" Вадковского. В эти короткие периоды хаотизация среды резко уменьшается. Для мега событий "сейсмические гвозди" Вадковского также являются триггером,   изменяющим параметры граничных структур в литосфере.  </vt:lpstr>
      <vt:lpstr>   ДВА ОСНОВНЫХ СЕЙСМИЧЕСКИХ РЕЖИМА.  НА ПРИМЕРЕ КАМЧАТКИ  ПЕРВЫЙ- сейсмические события распределены длительное время по всей площади региона (М до 7.0) –  период фонового процесса  ВТОРОЙ – сейсмические события сосредоточены  по глубине  в короткм интервале времени в одной из локальных зон,  в период которых происходили мега- и сильнейшие события.  ЛОКАЛЬНЫЕ СЕЙСМИЧЕСКИЕ УЗЛЫ - ЛСУ  или  " сейсмические гвозди Вадковского" - Это эпицентральная зона вероятных сильнейших сейсмических событий в литосфере. ЭТО ПЕРИОД КРАТКОСРОЧНОЙ ОПАСНОСТИ ..   </vt:lpstr>
      <vt:lpstr>Два типа сейсмического режима. ПРЕДСТАВЛЕНИЕ Фоновый и критический. 1969 - 2007 годы. Все глубины гипоцентров Координаты широта - время и долгота - время.</vt:lpstr>
      <vt:lpstr>СЕЙСМИЧЕСКИЙ РЕЖИМ. 2012(слева) и 2013(справа) годы. В координатах широта - время. Все глубины гипоцентров.</vt:lpstr>
      <vt:lpstr>Сейсмические *гвозди*. В.Н. Вадковский , В.С. Захаров (МГУ), В.И. Шевченко с колл.(ИФЗ). Обратите внимание на интервал времени между *событиями гвоздя*</vt:lpstr>
      <vt:lpstr>Динамика глубины гипоцентров сейсмических событий. В весьма коротком интервале времени. Перед Охотоморским событием.  Площадь, градусы: 51.92 -52.22 с.ш., 160-161 в.д.</vt:lpstr>
      <vt:lpstr>Последовательность сейсмических событий в период сейсмических гвоздей. Прослеживаются определенные закономерности их активации по глубине. Это не механика.</vt:lpstr>
      <vt:lpstr>КРОНОЦКИЕ СОБЫТИЯ.  Ситуация 1994 - 1998 годов.</vt:lpstr>
      <vt:lpstr>Период с Кроноцким событием. Ks больше 6.5.  Широта - время               Глубина 0 - 37 км.                                   Глубина 37 - 42 км </vt:lpstr>
      <vt:lpstr>Сейсмические гвозди, глубины гипоцентров             42.1 - 60 км                           61 - 80 км</vt:lpstr>
      <vt:lpstr>                 Ч И Л И</vt:lpstr>
      <vt:lpstr>ЧИЛИ. Событие 15.09.2015 г. М8.4             Н-  0 - 37 км                Н - 37 - 40 км</vt:lpstr>
      <vt:lpstr>ЧИЛИ, Событие 15.09.2015 г.         Н- 40.1 - 45 км            Н - 45.1 - 60 км</vt:lpstr>
      <vt:lpstr>Фрагменты *гвоздей  Вадковского.*  Все глубины.               Тохоку                          Симуширские</vt:lpstr>
      <vt:lpstr>ОХОТОМОРСКОЕ СОБЫТИЕ  И СИТУАЦИЯ 2013 г.</vt:lpstr>
      <vt:lpstr>    Пространственно-глубинная ситуация перед Охотоморским   событием 24.05.2013 г. Здесь Ks больше 9.0. Н - все глубины.  Локальный сейсмический узел или сейсмические гвозди - в горизонтальной проекции                         </vt:lpstr>
      <vt:lpstr>Сейсмические гвозди, глубина гипоцентров                  0 - 37 км                         37 - 42 км</vt:lpstr>
      <vt:lpstr>Сейсмические гвозди, глубина гипоцентров.        42 - 50 км                   55 - 65 км</vt:lpstr>
      <vt:lpstr>Сейсмические гвозди. Глубина гипоцентров.                 65 - 70 км                         70 - 90 км</vt:lpstr>
      <vt:lpstr> Выводы  1. Рассматриваем сейсмичность как реакцию геологической среды на планетарную водородную дегазацию. 2. Об оценке краткосрочной сейсмической опасности.  --Положение в пространстве локального сейсмического узла или *гвоздя Вадковского* случайно, однако мы видим координаты эпицентральной зоны вероятного сильного события. И это очень важно!  --Условие для сильнейшего события  - *сейсмический гвоздь* должен опуститься в литосферу.     -- Время упреждения: от *?* до часов, суток, первого месяца.  Для оценок ситуаций  по сейсмической опасности у нас остаются только краткосрочные признаки изменения состояния среды в граничных структурах, которые мы можем фиксировать по сейсмическим актам.   Очевидно, что  это не предвестники.   3. Можем ли мы осуществлять мониторинг процессов в верхней мантии кроме сейсмических актов? </vt:lpstr>
      <vt:lpstr> ШУМЫ В ВЕРХНЕЙ МАНТИИ А.А. Любушина  Можно ли контролировать водородный поток в  верхней мантии? Представьте пространственное сопло, ячейки которого имеют диаметр в  несколько ангстрем. Через такие ячейки структуры “продавливается” водород.  Реакцией структуры на этот процесс может быть шумовой фактор. Такие шумы, как мы полагаем, удалось выделить Алексею Любушину (ИФЗ РАН). Но пространственные вариации этих шумов в верхней мантии прямо не могут быть связаны с сильнейшими  сейсмическими событиями в литосфере. Они отражают жизнь верхней мантии.  Тестовыми для этого метода могли быть обнаруженные пространственные анамалии сейсмического шума в зонах Иелоустонского супервулкана в США и плато Путорана (север Сибири).</vt:lpstr>
      <vt:lpstr>АРХАИЧНОСТЬ НЫНЕШНЕГО МОНИТОРИНГА СЕЙСМИЧЕСКОЙ ОПАСНОСТИ</vt:lpstr>
      <vt:lpstr>     Литература (ПДФ файлы доступны, igufeld@korolev-net.ru). И.Л. Гуфельд Сейсмический процесс. Физико-химические аспекты. Королев: Цниимаш. 2007. 160 с.    И.Л. Гуфельд. СЕЙСМИЧЕСКАЯ ОПАСНОСТЬ. Предотвратить или предупредить.М.: Изд. ООО САМ ПОЛИГРАФИСТ. 2019. 98 с., ил.  И.Л. Гуфельд, О.Н. Новоселов. СЕЙСМИЧНОСТЬ КАК РЕАКЦИЯ ГЕОЛОГИЧЕСКОЙ СРЕДЫ НА ПЛАНЕТАРНУЮ ВОДОРОДНУЮ ДЕГАЗАЦИЮ. На примере Камчатского региона. М.: Изд. ООО САМ ПОЛИГРАФИСТ. 2021. 72 с., ил.  Гуфельд И.Л., Новоселов О.Н. Сейсмичность как реакция геологической среды на планетарную водородную дегазацию (на примере Камчатского региона). Часть 3. Самоподдерживающийся фоновый сейсмический процесс, обусловленный триггерными эффектами водородной дегазации // Наука и технологические разработки. 2021. Т. 100, № 1. С.46–64.                                           БЛАГОДАРИМ ЗА ВНИМАНИЕ!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КМ</dc:creator>
  <cp:lastModifiedBy>КМ</cp:lastModifiedBy>
  <cp:revision>233</cp:revision>
  <dcterms:created xsi:type="dcterms:W3CDTF">2017-04-09T11:51:00Z</dcterms:created>
  <dcterms:modified xsi:type="dcterms:W3CDTF">2022-06-20T13:19:53Z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1049-11.2.0.11156</vt:lpwstr>
  </property>
  <property fmtid="{D5CDD505-2E9C-101B-9397-08002B2CF9AE}" pid="3" name="ICV">
    <vt:lpwstr>1DAF9473FD254358BD0765B7D5658437</vt:lpwstr>
  </property>
</Properties>
</file>