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64" r:id="rId1"/>
    <p:sldMasterId id="2147483676" r:id="rId2"/>
    <p:sldMasterId id="2147483688" r:id="rId3"/>
  </p:sldMasterIdLst>
  <p:notesMasterIdLst>
    <p:notesMasterId r:id="rId25"/>
  </p:notesMasterIdLst>
  <p:sldIdLst>
    <p:sldId id="420" r:id="rId4"/>
    <p:sldId id="417" r:id="rId5"/>
    <p:sldId id="415" r:id="rId6"/>
    <p:sldId id="416" r:id="rId7"/>
    <p:sldId id="400" r:id="rId8"/>
    <p:sldId id="401" r:id="rId9"/>
    <p:sldId id="402" r:id="rId10"/>
    <p:sldId id="410" r:id="rId11"/>
    <p:sldId id="405" r:id="rId12"/>
    <p:sldId id="411" r:id="rId13"/>
    <p:sldId id="404" r:id="rId14"/>
    <p:sldId id="412" r:id="rId15"/>
    <p:sldId id="406" r:id="rId16"/>
    <p:sldId id="413" r:id="rId17"/>
    <p:sldId id="414" r:id="rId18"/>
    <p:sldId id="407" r:id="rId19"/>
    <p:sldId id="408" r:id="rId20"/>
    <p:sldId id="419" r:id="rId21"/>
    <p:sldId id="418" r:id="rId22"/>
    <p:sldId id="375" r:id="rId23"/>
    <p:sldId id="398" r:id="rId2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rokin Valery" initials="S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FFCCCC"/>
    <a:srgbClr val="CCC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0" autoAdjust="0"/>
    <p:restoredTop sz="94660"/>
  </p:normalViewPr>
  <p:slideViewPr>
    <p:cSldViewPr>
      <p:cViewPr>
        <p:scale>
          <a:sx n="90" d="100"/>
          <a:sy n="90" d="100"/>
        </p:scale>
        <p:origin x="-1363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3T11:23:18.140" idx="1">
    <p:pos x="7547" y="347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30FEF5-8855-44F5-BA22-0B7C31013229}" type="slidenum">
              <a:rPr lang="ja-JP" altLang="ru-RU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1000864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14173-4609-4038-8BF0-D44DF0D0A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986A49-8BA4-47DF-8BC9-8906897A7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B89FBD-5B4F-4B85-B5A5-35FC8CFE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5FD2FE-06D4-4892-8C5D-DDB822A1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523D6D-C3A0-413B-AD4A-F45CF0BA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3C67-9168-4AEE-9EF9-14CBD6885B82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405661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039F9-F8B7-47D6-93F7-A1F721D9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4FCCC85-20B0-4EE1-B772-557316604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B62A45-B190-4A4F-A6C0-39B51C62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5F214C-701F-41B4-9878-0BE8AD3A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7075F6-857A-4004-BC93-78A12178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95-6175-4C95-AF6C-02CCE77D1FC0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1618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5082682-3446-426B-BAF5-4BFE4C07F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E92300-7014-4899-BE29-19ECF9C89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30ECF9-6C54-46DC-8DA8-6732C32F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B2EDE4-80F8-4233-B737-EE00620A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265C7F-8FC7-47E2-B580-5897DA27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3B7A-DE39-4CCF-8DDF-54CD637F02CC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21039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C7C7F5-4C73-4972-99FD-E1BA01F4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A75544-ED55-4BCE-BD7B-416B6EE67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FE7CF7-C2AC-4F2B-BE9D-0172E1A2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F2AB04-87E8-4B59-B51F-218F9F70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33C0C2-E679-4CBC-B2E2-A71EEDD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60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C578E8-1CDB-4B4D-B19A-32C2E770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5D0D89-7D67-4675-89BA-046173EF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8560DD-DA64-4415-B371-12371FBF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F0EBDE-FAE6-4EA4-9187-C4ED00AE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5D77D3-7BDF-4DC3-B9F4-D0988399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0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183321-7E0F-430E-B6CF-3D52DDED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7740ED-9DA7-4921-9B9E-8641DF9A5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424C54-83A4-474E-8DD8-ADE3C07B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4DDF11-DFF5-4E5F-9C06-DFA5A85A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19FDBF-5F7F-4961-9AD0-5328DA83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55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8BF99-C13D-42B3-95F1-395FCDA9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DF25DB-FE51-46D1-BA59-D09BAA105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19C195-705F-490D-A8A2-8FA4AAEB0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C2BC5F-AEEA-486D-9BD0-5A209EBA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327932-FA01-4C35-AE3E-0010E516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E61B08-9E54-4171-8A7D-FC402C3B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67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61249-17A1-450B-8B8C-B5DDD737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3EAD8D-5AC8-4526-B5E6-E92C371D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CFB71A-881B-4A3D-8537-5C3B86F2B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405952-AC2B-447F-8485-66D856813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AD1C4E0-A562-486F-B6A5-9524140C1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7A868C8-5941-48C0-9E71-82EB100E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8B54F45-C934-4092-B373-5FEB9538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0472C9F-7F69-47AD-B191-89F1EF43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5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B594F4-1A8C-4812-BCB8-F8399039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F9EE34E-905C-4C2E-95D6-0885C6EC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63B2837-4E7E-4780-86D1-2A32C650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6B87439-F043-49F6-BF59-B3BEB72C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11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F76FF30-8209-4F35-9DC3-89A9C5D3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C166E1-0C08-4C29-93EB-66323C4B1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703C22F-AAE6-4A8B-B0AF-93931891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92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4DCF91-A5D9-436B-A1E0-C00C0162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E830E1-ECDD-47E1-8612-05681712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ED98B4-F71B-41E3-BEE4-EB73362A1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D40815-56BD-4F91-9C82-4DC64A62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70E10B-B3BF-4259-8C95-D98DA212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FAE98C-E08B-415E-B392-EA845A16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0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8CAEA5-09F1-4FA8-8CBB-9DEBDC40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D8DE1B-CD77-4FA0-8ADF-2253657D1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BA7779-8792-463A-B8DD-F65CACB8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DAE7D0-DE67-4D38-8BE9-0B6422D5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6C2A8C-76F1-4F0B-860A-303C0AC7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1D6-D6FD-482D-82E0-2E8D45AF4712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1099052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F2587A-35F7-4B8E-85DA-E81CBDC6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CA7D0B9-BC66-4C7F-B733-25876ED72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9CD86A9-7357-4022-8CB0-32028A981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ECC429-669F-4EFD-8701-991B3A53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18D42AA-8D80-4ED6-B283-6AAC82F6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966A12-85C2-42E9-A6FB-2C311BED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08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3483BE-F086-4AF9-AD22-96BE8914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F01135-AE2A-4068-95A4-9B522802A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DA90A9-6338-47FB-87B7-431CF050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E8EF57-70B7-48E1-BD5D-0581AC09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5D47B7-1FEE-4E90-A06A-39EC011A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72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59136A7-A6C7-448D-A536-C3C9FE6C8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E05D266-88E7-40A4-AC6D-291D2CDA3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05A9A7-9175-466F-912E-505A54A0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0180B1-A196-475F-9BCF-71C81EE1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D38407-EC51-4D28-A20C-F165038F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94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3C67-9168-4AEE-9EF9-14CBD6885B82}" type="slidenum">
              <a:rPr lang="ja-JP" altLang="ru-RU" smtClean="0"/>
              <a:pPr/>
              <a:t>‹#›</a:t>
            </a:fld>
            <a:endParaRPr lang="ru-RU" altLang="ja-JP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608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41D6-D6FD-482D-82E0-2E8D45AF4712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839415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D441-11A0-4C9C-AD91-E9AB425D65C0}" type="slidenum">
              <a:rPr lang="ja-JP" altLang="ru-RU" smtClean="0"/>
              <a:pPr/>
              <a:t>‹#›</a:t>
            </a:fld>
            <a:endParaRPr lang="ru-RU" altLang="ja-JP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51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19B-A44B-4C93-9E61-79F2CA1644A6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2659227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7A7-2BC8-43BE-9DE2-906BA019C610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3627539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D70-AA4B-4628-8629-2A45FB87FBB8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1012365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82A-F5A7-44AC-95E0-541A28D160D9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217872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E441B2-EC6A-4FA9-8F92-C3B8FE8F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120EFF-4C3E-4B6A-B83C-AB916038E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AA9C28-55FC-4CAE-883C-7D847CD0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92B86C-795E-4113-845F-9BCB32D3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3BF3B1-3FEA-4F71-8706-8A280EAB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D441-11A0-4C9C-AD91-E9AB425D65C0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3274003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74339-B5A4-4E59-914D-9520F2F2F37D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2388254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1F80-B9ED-4E84-8441-62AF75032963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228451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1F95-6175-4C95-AF6C-02CCE77D1FC0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62914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3B7A-DE39-4CCF-8DDF-54CD637F02CC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1997758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38797-9077-48DC-B5BA-11F054B44637}" type="slidenum">
              <a:rPr lang="ja-JP" altLang="ru-RU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1381752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68983-28F6-4082-8D1B-ECA6E163C2A9}" type="slidenum">
              <a:rPr lang="ja-JP" altLang="ru-RU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283218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48C263-B890-4632-8ECE-86CDEBB5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C20FE7-B247-4FEC-A52C-E040BFE39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31ABF62-6F30-4BC1-9C30-D75415497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7D9ABB-3218-4503-8D8F-AFE5F70C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83F709-8AC9-4382-A74A-916FA1FD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F16A60-D8E8-4A81-974F-B8577A76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19B-A44B-4C93-9E61-79F2CA1644A6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81830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8B7A4-40F4-4CE8-B2B1-E5290FA0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D47C58-DC4B-4B2E-B223-4974FA65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7568E5D-75BE-4A48-96DA-60271CCF5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0EBD417-1201-4551-9F29-82C43C3CA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CE22D5A-0DAC-4473-AFD7-D147D695A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254098-93EC-4859-9E05-10EC3D6D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F5C434D-3589-4568-BA34-3F0178EB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A64BCE9-E96B-4806-A631-1E85A8BA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C7A7-2BC8-43BE-9DE2-906BA019C610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380154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1DC1E-7DA4-4D4E-8F74-610745C7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171E2C-C1D1-42CF-AD6C-986CE540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E8804CD-1C28-4FAF-8374-6C764F3A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20FE60A-0BC4-4789-B801-6217DD63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94D70-AA4B-4628-8629-2A45FB87FBB8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368166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EE5E607-DDFA-4019-8654-7A0C2C16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AE0F8DF-6984-4A4E-BAD8-A5BA8423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B6A5F47-C475-45C2-B805-A2963EC8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E82A-F5A7-44AC-95E0-541A28D160D9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44954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EE13-9DBD-41AC-856A-8240640D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6DDD68-BA97-4208-A928-3A28502FF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7CFC70-61B5-4416-8406-B67039CE7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C334FA-79DE-45BC-A6A9-3B464711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447E7C-34D8-41F0-A36F-48B889FE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F0867F-6F35-4F58-9B6B-E36622C1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4339-B5A4-4E59-914D-9520F2F2F37D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287869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5DF837-710D-451D-BFC6-AC1C0A68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DF922FE-04E3-40BB-8A50-CA3D008D5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0F6F516-E77C-46F0-A831-D705601C1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F39E78-BE57-4521-BEF9-0DD2148C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F2D116-E659-4132-8F96-2F41882A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9137A0-97B7-4A97-ACBD-C23B11C4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1F80-B9ED-4E84-8441-62AF75032963}" type="slidenum">
              <a:rPr lang="ja-JP" altLang="ru-RU" smtClean="0"/>
              <a:pPr/>
              <a:t>‹#›</a:t>
            </a:fld>
            <a:endParaRPr lang="ru-RU" altLang="ja-JP"/>
          </a:p>
        </p:txBody>
      </p:sp>
    </p:spTree>
    <p:extLst>
      <p:ext uri="{BB962C8B-B14F-4D97-AF65-F5344CB8AC3E}">
        <p14:creationId xmlns:p14="http://schemas.microsoft.com/office/powerpoint/2010/main" val="25229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52CD2-577F-4629-B346-2702E1CF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2997E3-A5DD-4CFE-9383-B497EFFF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0CFACD-5394-49E5-BF3B-9924D7F68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A56AF2-C26C-4AC9-9E06-C45312477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B50B34-864A-457B-8324-27F1A3D72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D94CD-807C-42D0-A15F-7B99A43B5805}" type="slidenum">
              <a:rPr lang="ja-JP" altLang="ru-RU" smtClean="0"/>
              <a:pPr/>
              <a:t>‹#›</a:t>
            </a:fld>
            <a:endParaRPr lang="ru-RU" altLang="ja-JP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874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B9B8E-7FBB-4621-A6D0-E1517988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E2AB10-5F1D-421B-9C80-BCF508D0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389A2-7D2F-4122-9089-94CCEE762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43F6-14D7-4917-B82F-AA2BADB8CDB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33F60E-3ED7-49E5-8506-8C719582D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C81911-E5FB-4444-A5FE-D10059DCE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8A3F-D121-4E2E-BF0D-A30E30834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7D94CD-807C-42D0-A15F-7B99A43B5805}" type="slidenum">
              <a:rPr lang="ja-JP" altLang="ru-RU" smtClean="0"/>
              <a:pPr/>
              <a:t>‹#›</a:t>
            </a:fld>
            <a:endParaRPr lang="ru-RU" altLang="ja-JP">
              <a:ea typeface="+mn-e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40.emf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6.wmf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7.wmf"/><Relationship Id="rId10" Type="http://schemas.openxmlformats.org/officeDocument/2006/relationships/image" Target="../media/image35.wmf"/><Relationship Id="rId19" Type="http://schemas.openxmlformats.org/officeDocument/2006/relationships/image" Target="../media/image39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11" Type="http://schemas.openxmlformats.org/officeDocument/2006/relationships/comments" Target="../comments/comment1.xml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11" Type="http://schemas.openxmlformats.org/officeDocument/2006/relationships/image" Target="../media/image56.emf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54.wmf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67.wmf"/><Relationship Id="rId3" Type="http://schemas.openxmlformats.org/officeDocument/2006/relationships/image" Target="../media/image68.pn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termagnet.org/index-eng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6723" y="188640"/>
            <a:ext cx="8353425" cy="1728192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sz="1800" b="1" dirty="0">
                <a:latin typeface="Calibri" panose="020F0502020204030204" pitchFamily="34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международная конференция «Триггерные эффекты в геосистемах»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Институт динамики геосфер РАН, </a:t>
            </a:r>
            <a:r>
              <a:rPr kumimoji="0" lang="ru-RU" sz="180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21-24 июня 2022 г. </a:t>
            </a:r>
            <a:r>
              <a:rPr lang="ru-RU" sz="1800" dirty="0">
                <a:latin typeface="Calibri" panose="020F0502020204030204" pitchFamily="34" charset="0"/>
              </a:rPr>
              <a:t>Москва, Россия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200" b="1" dirty="0"/>
              <a:t>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Триггерный эффект генерации геомагнитных возмущений ионизирующим излучением солнечных вспышек.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В.М.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Сорокин, </a:t>
            </a:r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А.К. Ященко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/>
              <a:t> 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72927"/>
            <a:ext cx="1274174" cy="7741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3848" y="2066690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Институт земного магнетизма, ионосферы и распространения радиоволн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им. Н.В. Пушкова РАН (ИЗМИРАН), г. Москва, г. Троицк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907A8C-9690-4795-964A-E88F0B2422C1}"/>
              </a:ext>
            </a:extLst>
          </p:cNvPr>
          <p:cNvSpPr txBox="1"/>
          <p:nvPr/>
        </p:nvSpPr>
        <p:spPr>
          <a:xfrm>
            <a:off x="1043608" y="3284984"/>
            <a:ext cx="74888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 анализ магнитограмм во время солнечной вспышки, на которых наблюдается колебательный режим возмущения геомагнитного поля. Развита модель формирования этих колебаний с периодами (5 – 10) минут в результате импульсного выделения энергии ионосферного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тока во время солнечной вспышки. Триггером является ионизирующее излучение, которое поглощается в нижней ионосфере. Импульсное выделение энергии генерирует акустико-гравитационную волну, распространение которой в ионосфере генерирует колебания магнитного поля.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 расчет временной зависимости магнитного поля, результаты которого сопоставлены с магнитограммами.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A32528-6FFB-437A-8591-2E56A6512145}"/>
              </a:ext>
            </a:extLst>
          </p:cNvPr>
          <p:cNvSpPr txBox="1"/>
          <p:nvPr/>
        </p:nvSpPr>
        <p:spPr>
          <a:xfrm>
            <a:off x="2627784" y="370228"/>
            <a:ext cx="4680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2я вспышка. Максимум излучения в 12.52</a:t>
            </a:r>
            <a:endParaRPr lang="ru-RU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3" descr="D:\Work\Izmiran\Wave\Out\Data2014_Sol\10_cl\tam_s01-140610-1220-0.0250Hz-01h.png">
            <a:extLst>
              <a:ext uri="{FF2B5EF4-FFF2-40B4-BE49-F238E27FC236}">
                <a16:creationId xmlns:a16="http://schemas.microsoft.com/office/drawing/2014/main" xmlns="" id="{7F7C1B6D-4962-4D07-A5AA-0956E510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1" y="1099392"/>
            <a:ext cx="7598902" cy="126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Work\Izmiran\Wave\Out\Data2014_Sol\10_cl\peg_s01-140610-1220-0.0250Hz-01h.png">
            <a:extLst>
              <a:ext uri="{FF2B5EF4-FFF2-40B4-BE49-F238E27FC236}">
                <a16:creationId xmlns:a16="http://schemas.microsoft.com/office/drawing/2014/main" xmlns="" id="{E550DC28-64F4-4778-B29C-D2D06813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11" y="3601823"/>
            <a:ext cx="7704530" cy="12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Work\Izmiran\Wave\Out\Data2014_Sol\10_cl\bdv_s01-140610-1220-0.0250Hz-01h.png">
            <a:extLst>
              <a:ext uri="{FF2B5EF4-FFF2-40B4-BE49-F238E27FC236}">
                <a16:creationId xmlns:a16="http://schemas.microsoft.com/office/drawing/2014/main" xmlns="" id="{20406A7C-30DC-48C8-A684-95222260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2" y="4965038"/>
            <a:ext cx="7804999" cy="12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Work\Izmiran\Wave\Out\Data2014_Sol\10_cl\mbo_s01-140610-1220-0.0250Hz-01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83" y="2325502"/>
            <a:ext cx="7689058" cy="14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6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2AA9F30-5A78-4238-9A04-5D45C024C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15874609-2BB8-4D6F-B608-ADD86A933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163802"/>
              </p:ext>
            </p:extLst>
          </p:nvPr>
        </p:nvGraphicFramePr>
        <p:xfrm>
          <a:off x="3879161" y="1082989"/>
          <a:ext cx="2948458" cy="333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209800" imgH="254000" progId="Equation.DSMT4">
                  <p:embed/>
                </p:oleObj>
              </mc:Choice>
              <mc:Fallback>
                <p:oleObj name="Equation" r:id="rId3" imgW="2209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161" y="1082989"/>
                        <a:ext cx="2948458" cy="333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ABE54DF-1F78-4E17-9C65-D9F9297C1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59B7AFC4-79E0-478B-B16E-1BFF812F6A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12180"/>
              </p:ext>
            </p:extLst>
          </p:nvPr>
        </p:nvGraphicFramePr>
        <p:xfrm>
          <a:off x="3793612" y="1321428"/>
          <a:ext cx="4984411" cy="112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3708400" imgH="838200" progId="Equation.DSMT4">
                  <p:embed/>
                </p:oleObj>
              </mc:Choice>
              <mc:Fallback>
                <p:oleObj name="Equation" r:id="rId5" imgW="3708400" imgH="83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612" y="1321428"/>
                        <a:ext cx="4984411" cy="1128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A106603E-F157-4019-B19D-DE9936DE4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7" y="32230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98B7C841-A89F-4B34-905E-D6C2D4E01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33297"/>
              </p:ext>
            </p:extLst>
          </p:nvPr>
        </p:nvGraphicFramePr>
        <p:xfrm>
          <a:off x="3602038" y="2588048"/>
          <a:ext cx="4575723" cy="62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3441700" imgH="469900" progId="Equation.DSMT4">
                  <p:embed/>
                </p:oleObj>
              </mc:Choice>
              <mc:Fallback>
                <p:oleObj name="Equation" r:id="rId7" imgW="34417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2588048"/>
                        <a:ext cx="4575723" cy="627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4C66F751-86E8-409D-97D4-83677B33B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49346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D05B86B1-FA0A-45D7-9672-BAE609025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9121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BE1F4DDF-6A3D-4443-9FD9-BD8FE84AE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94901"/>
              </p:ext>
            </p:extLst>
          </p:nvPr>
        </p:nvGraphicFramePr>
        <p:xfrm>
          <a:off x="1657822" y="3571229"/>
          <a:ext cx="6687353" cy="639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4775200" imgH="457200" progId="Equation.DSMT4">
                  <p:embed/>
                </p:oleObj>
              </mc:Choice>
              <mc:Fallback>
                <p:oleObj name="Equation" r:id="rId9" imgW="47752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822" y="3571229"/>
                        <a:ext cx="6687353" cy="639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>
            <a:extLst>
              <a:ext uri="{FF2B5EF4-FFF2-40B4-BE49-F238E27FC236}">
                <a16:creationId xmlns:a16="http://schemas.microsoft.com/office/drawing/2014/main" xmlns="" id="{C5470C49-2086-437C-965A-FA7744042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137" y="56922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xmlns="" id="{27D45C07-30D2-4FE5-B6B7-BB11FE19A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49052"/>
              </p:ext>
            </p:extLst>
          </p:nvPr>
        </p:nvGraphicFramePr>
        <p:xfrm>
          <a:off x="1965325" y="5692775"/>
          <a:ext cx="41687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3047760" imgH="482400" progId="Equation.DSMT4">
                  <p:embed/>
                </p:oleObj>
              </mc:Choice>
              <mc:Fallback>
                <p:oleObj name="Equation" r:id="rId11" imgW="304776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5692775"/>
                        <a:ext cx="4168775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D8F46A9-2881-4DB4-BF9C-7770F4C497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520" y="591595"/>
            <a:ext cx="2862049" cy="25572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C938D32-F63E-4053-AD01-011668711C23}"/>
              </a:ext>
            </a:extLst>
          </p:cNvPr>
          <p:cNvSpPr txBox="1"/>
          <p:nvPr/>
        </p:nvSpPr>
        <p:spPr>
          <a:xfrm>
            <a:off x="3037655" y="611396"/>
            <a:ext cx="5704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Нагрев ионосферы излучением солнечной вспышки</a:t>
            </a:r>
            <a:endParaRPr lang="ru-RU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858BB2-7C83-483B-BBFA-67DC503DF025}"/>
              </a:ext>
            </a:extLst>
          </p:cNvPr>
          <p:cNvSpPr txBox="1"/>
          <p:nvPr/>
        </p:nvSpPr>
        <p:spPr>
          <a:xfrm>
            <a:off x="1657822" y="3186233"/>
            <a:ext cx="388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Изменение концентрации электронов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EF94CD-94AE-4408-BD80-646127491891}"/>
              </a:ext>
            </a:extLst>
          </p:cNvPr>
          <p:cNvSpPr txBox="1"/>
          <p:nvPr/>
        </p:nvSpPr>
        <p:spPr>
          <a:xfrm>
            <a:off x="1580332" y="4141635"/>
            <a:ext cx="2404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Скорость ионизации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B38CD44-80A8-4855-A97E-1F037ECB9032}"/>
              </a:ext>
            </a:extLst>
          </p:cNvPr>
          <p:cNvSpPr txBox="1"/>
          <p:nvPr/>
        </p:nvSpPr>
        <p:spPr>
          <a:xfrm>
            <a:off x="1636899" y="5194972"/>
            <a:ext cx="4951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Объемная плотность мощности источника тепла</a:t>
            </a:r>
            <a:endParaRPr lang="ru-RU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FB21FCF-A0B3-4D8B-A9CA-774333270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942" y="4530438"/>
            <a:ext cx="96880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D0521935-D693-4D32-B033-A72B33B4B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963991"/>
              </p:ext>
            </p:extLst>
          </p:nvPr>
        </p:nvGraphicFramePr>
        <p:xfrm>
          <a:off x="1617943" y="4530438"/>
          <a:ext cx="5985730" cy="63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4" imgW="4343400" imgH="457200" progId="Equation.DSMT4">
                  <p:embed/>
                </p:oleObj>
              </mc:Choice>
              <mc:Fallback>
                <p:oleObj name="Equation" r:id="rId14" imgW="4343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943" y="4530438"/>
                        <a:ext cx="5985730" cy="639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>
            <a:extLst>
              <a:ext uri="{FF2B5EF4-FFF2-40B4-BE49-F238E27FC236}">
                <a16:creationId xmlns:a16="http://schemas.microsoft.com/office/drawing/2014/main" xmlns="" id="{6A569B96-037B-4497-8744-C564DE0C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57" y="58911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xmlns="" id="{A0FA13D6-F94A-4580-B6C1-5B73FD6B2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970787"/>
              </p:ext>
            </p:extLst>
          </p:nvPr>
        </p:nvGraphicFramePr>
        <p:xfrm>
          <a:off x="6782000" y="5829589"/>
          <a:ext cx="1272773" cy="29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6" imgW="901309" imgH="203112" progId="Equation.DSMT4">
                  <p:embed/>
                </p:oleObj>
              </mc:Choice>
              <mc:Fallback>
                <p:oleObj name="Equation" r:id="rId16" imgW="90130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2000" y="5829589"/>
                        <a:ext cx="1272773" cy="298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AC91DD-528E-4F7A-9733-3199DB4EA435}"/>
              </a:ext>
            </a:extLst>
          </p:cNvPr>
          <p:cNvSpPr txBox="1"/>
          <p:nvPr/>
        </p:nvSpPr>
        <p:spPr>
          <a:xfrm>
            <a:off x="8160930" y="5855444"/>
            <a:ext cx="504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Дж</a:t>
            </a:r>
            <a:r>
              <a:rPr lang="ru-RU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endParaRPr lang="ru-RU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834238B1-14E0-48AF-BAF5-14DB6E45C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709" y="5249227"/>
            <a:ext cx="105511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xmlns="" id="{09312E26-F3EB-4F22-947C-8DBC21D5D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403533"/>
              </p:ext>
            </p:extLst>
          </p:nvPr>
        </p:nvGraphicFramePr>
        <p:xfrm>
          <a:off x="6699828" y="5264250"/>
          <a:ext cx="1645348" cy="332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8" imgW="1244600" imgH="254000" progId="Equation.DSMT4">
                  <p:embed/>
                </p:oleObj>
              </mc:Choice>
              <mc:Fallback>
                <p:oleObj name="Equation" r:id="rId18" imgW="12446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828" y="5264250"/>
                        <a:ext cx="1645348" cy="332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49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54D087-C6AC-45F9-B984-0BB570F23C6E}"/>
              </a:ext>
            </a:extLst>
          </p:cNvPr>
          <p:cNvSpPr txBox="1"/>
          <p:nvPr/>
        </p:nvSpPr>
        <p:spPr>
          <a:xfrm>
            <a:off x="1043608" y="4869160"/>
            <a:ext cx="7200800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Левая панель – первая вспышка, правая панель – вторая вспышка.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Сплошная, штриховая и пунктирная линии соответствуют моментам времени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t=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невозмущенная концентрация электронов),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t=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05DD6C-6B17-4D32-B449-2A077263E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6817" y="1772816"/>
            <a:ext cx="3682608" cy="26949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48DC55-5673-4ADB-87B1-3210168F26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692279"/>
            <a:ext cx="4176464" cy="2751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97DC8C-7E67-4D02-BBFE-24721A28167D}"/>
              </a:ext>
            </a:extLst>
          </p:cNvPr>
          <p:cNvSpPr txBox="1"/>
          <p:nvPr/>
        </p:nvSpPr>
        <p:spPr>
          <a:xfrm>
            <a:off x="1403648" y="260648"/>
            <a:ext cx="6624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концентрации электронов в ионосфере под действием ионизирующего излучения солнечной вспышки. </a:t>
            </a:r>
          </a:p>
        </p:txBody>
      </p:sp>
    </p:spTree>
    <p:extLst>
      <p:ext uri="{BB962C8B-B14F-4D97-AF65-F5344CB8AC3E}">
        <p14:creationId xmlns:p14="http://schemas.microsoft.com/office/powerpoint/2010/main" val="117430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7F7B58D-88C6-4389-9B38-B678C653D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692695"/>
            <a:ext cx="105611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92E4D8C0-7AC6-4C4D-83EB-F236A4004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780021"/>
              </p:ext>
            </p:extLst>
          </p:nvPr>
        </p:nvGraphicFramePr>
        <p:xfrm>
          <a:off x="611560" y="946236"/>
          <a:ext cx="479266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3441600" imgH="1180800" progId="Equation.DSMT4">
                  <p:embed/>
                </p:oleObj>
              </mc:Choice>
              <mc:Fallback>
                <p:oleObj name="Equation" r:id="rId3" imgW="3441600" imgH="1180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46236"/>
                        <a:ext cx="4792663" cy="165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DAE3DC0-7704-4C81-8A2D-02DB138D7F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91680" y="2780927"/>
            <a:ext cx="100687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E704213A-770B-4B4C-B29A-A6EBE75B3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647256"/>
              </p:ext>
            </p:extLst>
          </p:nvPr>
        </p:nvGraphicFramePr>
        <p:xfrm>
          <a:off x="925713" y="3612550"/>
          <a:ext cx="6520046" cy="157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4318000" imgH="1041400" progId="Equation.DSMT4">
                  <p:embed/>
                </p:oleObj>
              </mc:Choice>
              <mc:Fallback>
                <p:oleObj name="Equation" r:id="rId5" imgW="4318000" imgH="1041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713" y="3612550"/>
                        <a:ext cx="6520046" cy="1576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760A4B40-DA7B-4A15-86D0-F4D728DF29E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04142" y="5517231"/>
            <a:ext cx="11076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8C76DB09-CD25-4FC7-9D58-684BFD31CD6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51719" y="2731320"/>
            <a:ext cx="109075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945074B9-7A03-499E-A451-0DEAE4E5D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68878"/>
              </p:ext>
            </p:extLst>
          </p:nvPr>
        </p:nvGraphicFramePr>
        <p:xfrm>
          <a:off x="2699792" y="2478569"/>
          <a:ext cx="389731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2361960" imgH="431640" progId="Equation.DSMT4">
                  <p:embed/>
                </p:oleObj>
              </mc:Choice>
              <mc:Fallback>
                <p:oleObj name="Equation" r:id="rId7" imgW="23619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478569"/>
                        <a:ext cx="3897313" cy="715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84DC8E85-B9E4-467D-BAE4-55DAFF74234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71599" y="5671703"/>
            <a:ext cx="99978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D59C05D9-D5E8-404E-9A9C-13EB08F3E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684510"/>
              </p:ext>
            </p:extLst>
          </p:nvPr>
        </p:nvGraphicFramePr>
        <p:xfrm>
          <a:off x="971599" y="5373216"/>
          <a:ext cx="7480329" cy="7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9" imgW="4610100" imgH="482600" progId="Equation.DSMT4">
                  <p:embed/>
                </p:oleObj>
              </mc:Choice>
              <mc:Fallback>
                <p:oleObj name="Equation" r:id="rId9" imgW="46101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99" y="5373216"/>
                        <a:ext cx="7480329" cy="77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830DD4-9B93-4C16-AE8C-5EB6328BA4B1}"/>
              </a:ext>
            </a:extLst>
          </p:cNvPr>
          <p:cNvSpPr txBox="1"/>
          <p:nvPr/>
        </p:nvSpPr>
        <p:spPr>
          <a:xfrm>
            <a:off x="1741268" y="172172"/>
            <a:ext cx="5704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Генерация АГВ источником тепла и силой Ампера в нижней ионосфере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7996457-A94F-4EDF-9C08-AB788E6B48FE}"/>
              </a:ext>
            </a:extLst>
          </p:cNvPr>
          <p:cNvSpPr txBox="1"/>
          <p:nvPr/>
        </p:nvSpPr>
        <p:spPr>
          <a:xfrm>
            <a:off x="3563888" y="2163744"/>
            <a:ext cx="1768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Сила Ампера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9B2B5D-C9DB-475B-803B-50B0318E0D5D}"/>
              </a:ext>
            </a:extLst>
          </p:cNvPr>
          <p:cNvSpPr txBox="1"/>
          <p:nvPr/>
        </p:nvSpPr>
        <p:spPr>
          <a:xfrm>
            <a:off x="779791" y="3104774"/>
            <a:ext cx="3384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Скорость газа АГВ в ионосфере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88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5178BB-3EB7-4E82-9782-9E7D7C28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98855"/>
            <a:ext cx="7886700" cy="649657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Высотная зависимость объемной плотности мощности источника тепла и силы Ампера, возникающего в результате поглощения излучения солнечной вспышки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2EEFF9-A570-4404-BC39-3AAF5E0BA7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761265"/>
            <a:ext cx="3168352" cy="50416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9C7950-D7B9-4C59-AEDB-F37B60560E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34930" y="761265"/>
            <a:ext cx="3096344" cy="50804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888023-91BF-4887-8C8B-83B7BF717DEC}"/>
              </a:ext>
            </a:extLst>
          </p:cNvPr>
          <p:cNvSpPr txBox="1"/>
          <p:nvPr/>
        </p:nvSpPr>
        <p:spPr>
          <a:xfrm>
            <a:off x="899592" y="5805264"/>
            <a:ext cx="7200800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Левая панель – первая вспышка, правая панель – вторая вспышка.</a:t>
            </a:r>
          </a:p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Сплошная, штриховая и пунктирная линии соответствуют моментам времени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t=50 c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c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t=400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</a:t>
            </a:r>
          </a:p>
        </p:txBody>
      </p:sp>
    </p:spTree>
    <p:extLst>
      <p:ext uri="{BB962C8B-B14F-4D97-AF65-F5344CB8AC3E}">
        <p14:creationId xmlns:p14="http://schemas.microsoft.com/office/powerpoint/2010/main" val="134158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BCA137-1089-44BA-AC37-89E63853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3686"/>
            <a:ext cx="7886700" cy="86409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Триггерный механизм генерации геомагнитных возмущений. 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48E287-3C8F-4064-89CB-2783D82F10F8}"/>
              </a:ext>
            </a:extLst>
          </p:cNvPr>
          <p:cNvSpPr txBox="1"/>
          <p:nvPr/>
        </p:nvSpPr>
        <p:spPr>
          <a:xfrm>
            <a:off x="711718" y="794204"/>
            <a:ext cx="7838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Поток тепловой энергии, выделившийся в ионосфере в результате поглощения энергии излучения. </a:t>
            </a: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94DDFC0-3C5B-48F3-9D52-6C05FAB9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709519"/>
            <a:ext cx="102959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5FFCBC4A-911F-40B8-8ADA-52E4FC397B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007686"/>
              </p:ext>
            </p:extLst>
          </p:nvPr>
        </p:nvGraphicFramePr>
        <p:xfrm>
          <a:off x="1655675" y="1477874"/>
          <a:ext cx="4680520" cy="65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3454400" imgH="482600" progId="Equation.DSMT4">
                  <p:embed/>
                </p:oleObj>
              </mc:Choice>
              <mc:Fallback>
                <p:oleObj name="Equation" r:id="rId3" imgW="34544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675" y="1477874"/>
                        <a:ext cx="4680520" cy="650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ECC72E-D91B-45DF-9E39-7A445EAF9C24}"/>
              </a:ext>
            </a:extLst>
          </p:cNvPr>
          <p:cNvSpPr txBox="1"/>
          <p:nvPr/>
        </p:nvSpPr>
        <p:spPr>
          <a:xfrm>
            <a:off x="600396" y="2044691"/>
            <a:ext cx="627585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Возмущение концентрации электронов для короткой вспышки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D371F499-D7AD-4D70-855A-91942AAC448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28183" y="2731227"/>
            <a:ext cx="113894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2612811F-7512-414C-AAE1-A9BD12120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189200"/>
              </p:ext>
            </p:extLst>
          </p:nvPr>
        </p:nvGraphicFramePr>
        <p:xfrm>
          <a:off x="7125132" y="2133343"/>
          <a:ext cx="1196883" cy="40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698500" imgH="228600" progId="Equation.DSMT4">
                  <p:embed/>
                </p:oleObj>
              </mc:Choice>
              <mc:Fallback>
                <p:oleObj name="Equation" r:id="rId5" imgW="6985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132" y="2133343"/>
                        <a:ext cx="1196883" cy="408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628D5383-2EF9-47A6-9917-BB5D45C80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43" y="3172271"/>
            <a:ext cx="96929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0C1092C4-2211-458A-99FE-05E425DB2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3131" y="3289809"/>
            <a:ext cx="106350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9B6CFF77-8109-4633-AB66-217B4D145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xmlns="" id="{E89D7C44-CC77-4AA2-ABC6-AA15AF7F71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604313"/>
              </p:ext>
            </p:extLst>
          </p:nvPr>
        </p:nvGraphicFramePr>
        <p:xfrm>
          <a:off x="4074761" y="2593616"/>
          <a:ext cx="18288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1320480" imgH="431640" progId="Equation.DSMT4">
                  <p:embed/>
                </p:oleObj>
              </mc:Choice>
              <mc:Fallback>
                <p:oleObj name="Equation" r:id="rId7" imgW="132048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4761" y="2593616"/>
                        <a:ext cx="1828800" cy="603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72FD04A-486E-45D8-A586-4102E2281B6D}"/>
              </a:ext>
            </a:extLst>
          </p:cNvPr>
          <p:cNvSpPr txBox="1"/>
          <p:nvPr/>
        </p:nvSpPr>
        <p:spPr>
          <a:xfrm>
            <a:off x="361559" y="5589377"/>
            <a:ext cx="82395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Плотность потока энергии возникающего источника тепла в нижней ионосфере превышает плотность потока энергии солнечной вспышки, поглощенной в нижней ионосфере. </a:t>
            </a:r>
            <a:endParaRPr lang="ru-RU" dirty="0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xmlns="" id="{E90BC212-A091-4B57-91E2-E863D2128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090" y="4819850"/>
            <a:ext cx="110083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xmlns="" id="{1942EF3D-C805-4251-A6E3-679EBF18F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5" y="3243730"/>
            <a:ext cx="93800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xmlns="" id="{80CACFCE-2B2A-48ED-8F88-34C83F2DB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303130"/>
              </p:ext>
            </p:extLst>
          </p:nvPr>
        </p:nvGraphicFramePr>
        <p:xfrm>
          <a:off x="1527718" y="2637109"/>
          <a:ext cx="1512168" cy="61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9" imgW="1104840" imgH="431640" progId="Equation.DSMT4">
                  <p:embed/>
                </p:oleObj>
              </mc:Choice>
              <mc:Fallback>
                <p:oleObj name="Equation" r:id="rId9" imgW="1104840" imgH="4316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718" y="2637109"/>
                        <a:ext cx="1512168" cy="610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F4EAE10-D977-4BCA-B0F4-771ED8679DB4}"/>
              </a:ext>
            </a:extLst>
          </p:cNvPr>
          <p:cNvSpPr txBox="1"/>
          <p:nvPr/>
        </p:nvSpPr>
        <p:spPr>
          <a:xfrm>
            <a:off x="587469" y="4591162"/>
            <a:ext cx="6537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Для оценки выбраны следующие значения величин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89E932E8-2345-47D6-9C9A-DF069CA71D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094" y="5148481"/>
            <a:ext cx="7742511" cy="4405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57EB09-B15F-4E65-BE18-7FBB1C60D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36685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BBCB8196-C9BD-492E-BFC1-3D20884A5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67650"/>
              </p:ext>
            </p:extLst>
          </p:nvPr>
        </p:nvGraphicFramePr>
        <p:xfrm>
          <a:off x="7125132" y="3171787"/>
          <a:ext cx="1260497" cy="429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698500" imgH="228600" progId="Equation.DSMT4">
                  <p:embed/>
                </p:oleObj>
              </mc:Choice>
              <mc:Fallback>
                <p:oleObj name="Equation" r:id="rId12" imgW="6985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132" y="3171787"/>
                        <a:ext cx="1260497" cy="429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5878F8E-701C-433A-A748-C47041B46C4A}"/>
              </a:ext>
            </a:extLst>
          </p:cNvPr>
          <p:cNvSpPr txBox="1"/>
          <p:nvPr/>
        </p:nvSpPr>
        <p:spPr>
          <a:xfrm>
            <a:off x="591226" y="3242891"/>
            <a:ext cx="6357037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Возмущение концентрации электронов для длинной вспышки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237D78B9-210B-4871-B08A-2C25F11D1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211" y="36903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xmlns="" id="{2090135B-9C2D-4C96-8218-0036C5833D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80156"/>
              </p:ext>
            </p:extLst>
          </p:nvPr>
        </p:nvGraphicFramePr>
        <p:xfrm>
          <a:off x="1273163" y="3709489"/>
          <a:ext cx="2647082" cy="797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1841500" imgH="558800" progId="Equation.DSMT4">
                  <p:embed/>
                </p:oleObj>
              </mc:Choice>
              <mc:Fallback>
                <p:oleObj name="Equation" r:id="rId14" imgW="18415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63" y="3709489"/>
                        <a:ext cx="2647082" cy="797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07F4CBB2-EBFF-45F9-B057-0D27C2869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86" y="3798459"/>
            <a:ext cx="115509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xmlns="" id="{1D9AB251-4010-4099-AE9C-9FCB07BFE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99143"/>
              </p:ext>
            </p:extLst>
          </p:nvPr>
        </p:nvGraphicFramePr>
        <p:xfrm>
          <a:off x="4044950" y="3798888"/>
          <a:ext cx="25082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1739880" imgH="431640" progId="Equation.DSMT4">
                  <p:embed/>
                </p:oleObj>
              </mc:Choice>
              <mc:Fallback>
                <p:oleObj name="Equation" r:id="rId16" imgW="17398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3798888"/>
                        <a:ext cx="2508250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40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E8BDDF0-FB28-4941-9E4B-EE3463BEE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588521"/>
            <a:ext cx="94173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75F0F559-10AB-41ED-A151-FA0EF3D6B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1348"/>
              </p:ext>
            </p:extLst>
          </p:nvPr>
        </p:nvGraphicFramePr>
        <p:xfrm>
          <a:off x="1666322" y="1074369"/>
          <a:ext cx="4129814" cy="44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324100" imgH="254000" progId="Equation.DSMT4">
                  <p:embed/>
                </p:oleObj>
              </mc:Choice>
              <mc:Fallback>
                <p:oleObj name="Equation" r:id="rId3" imgW="23241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322" y="1074369"/>
                        <a:ext cx="4129814" cy="445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476D79-0048-4E5D-AA80-7E9C6E760B2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64608" y="1916831"/>
            <a:ext cx="120754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299F57-745B-42E9-A546-167C4006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35730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2828D2E8-81C5-4A70-A9D4-B4857DA614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5576" y="1985391"/>
            <a:ext cx="109503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6DB12D4B-77BB-465E-95E0-F4B50B6BB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98702"/>
              </p:ext>
            </p:extLst>
          </p:nvPr>
        </p:nvGraphicFramePr>
        <p:xfrm>
          <a:off x="755576" y="1628800"/>
          <a:ext cx="6552951" cy="153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3911600" imgH="914400" progId="Equation.DSMT4">
                  <p:embed/>
                </p:oleObj>
              </mc:Choice>
              <mc:Fallback>
                <p:oleObj name="Equation" r:id="rId5" imgW="391160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28800"/>
                        <a:ext cx="6552951" cy="1533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4872545C-1A9D-4E7A-A583-5A095FFDD9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99592" y="4049758"/>
            <a:ext cx="115135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285514-FDB8-428A-A8AE-B26B1527338F}"/>
              </a:ext>
            </a:extLst>
          </p:cNvPr>
          <p:cNvSpPr txBox="1"/>
          <p:nvPr/>
        </p:nvSpPr>
        <p:spPr>
          <a:xfrm>
            <a:off x="683568" y="198307"/>
            <a:ext cx="76328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Возмущение магнитного поля генерируемого вспышкой в нижней ионосфере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9DDD6E-1FD4-4113-9AAB-AA86BB32C4C5}"/>
              </a:ext>
            </a:extLst>
          </p:cNvPr>
          <p:cNvSpPr txBox="1"/>
          <p:nvPr/>
        </p:nvSpPr>
        <p:spPr>
          <a:xfrm>
            <a:off x="1187624" y="3248770"/>
            <a:ext cx="4392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Компоненты поля на поверхности Земли</a:t>
            </a: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ACEDE27-7E5C-46FD-9236-12AFBE1D110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43607" y="4274105"/>
            <a:ext cx="10668804" cy="4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45FB0DE8-432A-43C5-9509-B234F490C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04690"/>
              </p:ext>
            </p:extLst>
          </p:nvPr>
        </p:nvGraphicFramePr>
        <p:xfrm>
          <a:off x="1043607" y="3714799"/>
          <a:ext cx="7152551" cy="2882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4749800" imgH="1905000" progId="Equation.DSMT4">
                  <p:embed/>
                </p:oleObj>
              </mc:Choice>
              <mc:Fallback>
                <p:oleObj name="Equation" r:id="rId7" imgW="4749800" imgH="190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7" y="3714799"/>
                        <a:ext cx="7152551" cy="2882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22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F41447-8977-465A-9925-6A044A708EF3}"/>
              </a:ext>
            </a:extLst>
          </p:cNvPr>
          <p:cNvSpPr txBox="1"/>
          <p:nvPr/>
        </p:nvSpPr>
        <p:spPr>
          <a:xfrm>
            <a:off x="4586064" y="2636912"/>
            <a:ext cx="3600400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Верхняя панель – поток излучения. </a:t>
            </a:r>
          </a:p>
          <a:p>
            <a:pPr algn="just"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панель – магнитограмма. </a:t>
            </a:r>
          </a:p>
          <a:p>
            <a:pPr algn="just"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Нижняя панель – результаты расчета.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7AD6C7-8CB6-4525-B7D1-43F798DFCDC1}"/>
              </a:ext>
            </a:extLst>
          </p:cNvPr>
          <p:cNvSpPr txBox="1"/>
          <p:nvPr/>
        </p:nvSpPr>
        <p:spPr>
          <a:xfrm>
            <a:off x="827584" y="188640"/>
            <a:ext cx="7272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расчета геомагнитного возмущения,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генерируемого поглощением излучения первой солнечной вспышки. 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AA40D2-328F-477A-AB67-B0B5019D6D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316835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381BDBA-AB4C-4459-8825-19DE9FD1B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3672408" cy="20162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69C747-22CB-47D5-B814-4F3082243E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591217"/>
            <a:ext cx="3744416" cy="20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FAE97B-C75C-4BD0-884B-F7D9C506581D}"/>
              </a:ext>
            </a:extLst>
          </p:cNvPr>
          <p:cNvSpPr txBox="1"/>
          <p:nvPr/>
        </p:nvSpPr>
        <p:spPr>
          <a:xfrm>
            <a:off x="827584" y="188640"/>
            <a:ext cx="7272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расчета геомагнитных возмущений, генерируемых импульсом АГВ, возникающим в результате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поглощения излучения солнечных вспышек. 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94E3B6-E430-4666-B7B8-601EDCDD24D9}"/>
              </a:ext>
            </a:extLst>
          </p:cNvPr>
          <p:cNvSpPr txBox="1"/>
          <p:nvPr/>
        </p:nvSpPr>
        <p:spPr>
          <a:xfrm>
            <a:off x="1187624" y="4149080"/>
            <a:ext cx="6768752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Левая панель – возмущения магнитного поля в результате генерации АГВ излучением первой вспышки с коротким фронтом нарастания его потока порядка 100с.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Правая панель – возмущения магнитного поля в результате генерации АГВ излучением второй вспышки с длинным фронтом нарастания его потока порядка 700с.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3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CECE8C-43DA-458D-BF71-D21220E7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792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зависимости формы возмущения магнитного поля от времени фронта нарастания потока излучения солнечной вспышки.</a:t>
            </a:r>
            <a:endParaRPr lang="ru-RU" sz="1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CB7999-DBF2-4E45-9F76-CFEC0F7611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2613" y="1196751"/>
            <a:ext cx="3383111" cy="4680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D688AE-71DC-4E15-A7F6-A52630999D6C}"/>
              </a:ext>
            </a:extLst>
          </p:cNvPr>
          <p:cNvSpPr txBox="1"/>
          <p:nvPr/>
        </p:nvSpPr>
        <p:spPr>
          <a:xfrm>
            <a:off x="3787611" y="115691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Выбрана зависимость плотности потока излучения от времени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D3F03C9-F4C1-413E-9A59-53F66431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22768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63174F7-EDC7-4C54-B947-46E71AAD8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83807"/>
              </p:ext>
            </p:extLst>
          </p:nvPr>
        </p:nvGraphicFramePr>
        <p:xfrm>
          <a:off x="3907409" y="1934000"/>
          <a:ext cx="4893070" cy="43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3200400" imgH="279400" progId="Equation.DSMT4">
                  <p:embed/>
                </p:oleObj>
              </mc:Choice>
              <mc:Fallback>
                <p:oleObj name="Equation" r:id="rId4" imgW="32004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409" y="1934000"/>
                        <a:ext cx="4893070" cy="432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85F862-60CB-4CC4-ADA4-82FE88F65ED2}"/>
              </a:ext>
            </a:extLst>
          </p:cNvPr>
          <p:cNvSpPr txBox="1"/>
          <p:nvPr/>
        </p:nvSpPr>
        <p:spPr>
          <a:xfrm>
            <a:off x="3779912" y="2536284"/>
            <a:ext cx="3024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Максимум плотности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потока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мощности излучения  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F92E00-7411-412A-89D8-FBAB7383F7EB}"/>
              </a:ext>
            </a:extLst>
          </p:cNvPr>
          <p:cNvSpPr txBox="1"/>
          <p:nvPr/>
        </p:nvSpPr>
        <p:spPr>
          <a:xfrm>
            <a:off x="3779912" y="3167806"/>
            <a:ext cx="1728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достигается при </a:t>
            </a:r>
            <a:endParaRPr lang="ru-RU" sz="16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E1089BED-8279-47C5-8AED-DDD27DFE1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85" y="2626676"/>
            <a:ext cx="172294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2F7F1268-21F6-465E-B717-9BBA1E567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136809"/>
              </p:ext>
            </p:extLst>
          </p:nvPr>
        </p:nvGraphicFramePr>
        <p:xfrm>
          <a:off x="7021585" y="2626677"/>
          <a:ext cx="358728" cy="358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585" y="2626677"/>
                        <a:ext cx="358728" cy="358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AA822380-ABDF-4A22-B9B5-349875A2C90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62291" y="3358090"/>
            <a:ext cx="151361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xmlns="" id="{F0A07D3E-46F3-4A3C-95DD-A92A425B1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977895"/>
              </p:ext>
            </p:extLst>
          </p:nvPr>
        </p:nvGraphicFramePr>
        <p:xfrm>
          <a:off x="5562291" y="3152530"/>
          <a:ext cx="593884" cy="37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355446" imgH="228501" progId="Equation.DSMT4">
                  <p:embed/>
                </p:oleObj>
              </mc:Choice>
              <mc:Fallback>
                <p:oleObj name="Equation" r:id="rId8" imgW="355446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291" y="3152530"/>
                        <a:ext cx="593884" cy="378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E85757E4-1018-4B91-9DB4-98F84B6A5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37499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xmlns="" id="{1117C125-7C11-41DA-BF64-DE30A7D45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11545"/>
              </p:ext>
            </p:extLst>
          </p:nvPr>
        </p:nvGraphicFramePr>
        <p:xfrm>
          <a:off x="5983942" y="3671101"/>
          <a:ext cx="1591583" cy="323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1206500" imgH="241300" progId="Equation.DSMT4">
                  <p:embed/>
                </p:oleObj>
              </mc:Choice>
              <mc:Fallback>
                <p:oleObj name="Equation" r:id="rId10" imgW="12065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942" y="3671101"/>
                        <a:ext cx="1591583" cy="323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B3F3A5-26CA-4F87-BD34-FAC57238017B}"/>
              </a:ext>
            </a:extLst>
          </p:cNvPr>
          <p:cNvSpPr txBox="1"/>
          <p:nvPr/>
        </p:nvSpPr>
        <p:spPr>
          <a:xfrm>
            <a:off x="3779912" y="3655037"/>
            <a:ext cx="1856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Выбрано значение 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B463A00-B853-4800-AE33-5C2486247D07}"/>
              </a:ext>
            </a:extLst>
          </p:cNvPr>
          <p:cNvSpPr txBox="1"/>
          <p:nvPr/>
        </p:nvSpPr>
        <p:spPr>
          <a:xfrm>
            <a:off x="3901911" y="4477110"/>
            <a:ext cx="3114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расчетов сверху вниз: </a:t>
            </a:r>
            <a:endParaRPr lang="ru-RU" sz="1600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xmlns="" id="{E5EA5A9F-EE35-404B-A210-05DE74E4A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464" y="5013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xmlns="" id="{9C792B9A-D889-4D98-A3CD-F72FF3399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16675"/>
              </p:ext>
            </p:extLst>
          </p:nvPr>
        </p:nvGraphicFramePr>
        <p:xfrm>
          <a:off x="3989467" y="5079465"/>
          <a:ext cx="3145647" cy="33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2120760" imgH="228600" progId="Equation.DSMT4">
                  <p:embed/>
                </p:oleObj>
              </mc:Choice>
              <mc:Fallback>
                <p:oleObj name="Equation" r:id="rId12" imgW="21207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467" y="5079465"/>
                        <a:ext cx="3145647" cy="338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83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C6721E-1F26-4E35-9CEC-494547F9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127"/>
            <a:ext cx="8784976" cy="97564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исследования геомагнитных эффектов солнечных вспышек 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geomagnetic solar flare effect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Sfe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в течении Международного Геофизического Года 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IGY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Nagata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1966. </a:t>
            </a:r>
            <a:endParaRPr lang="ru-RU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7AEEE9-3B84-4C0D-B316-0E03ED5BAEBB}"/>
              </a:ext>
            </a:extLst>
          </p:cNvPr>
          <p:cNvSpPr txBox="1"/>
          <p:nvPr/>
        </p:nvSpPr>
        <p:spPr>
          <a:xfrm>
            <a:off x="899592" y="1268760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Кратковременные всплески вариаций геомагнитного поля на солнечной полусфере возникают в результате увеличения концентрации электронов и ионов в нижней ионосфере под действием ионизирующего излучения солнечных вспышек.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F2916B6-8FA0-4E91-ACFF-3ED81DD9C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03907"/>
            <a:ext cx="7164288" cy="44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9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7273" y="882373"/>
            <a:ext cx="7103119" cy="445147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30321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2994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D4BBCE-9D69-47DB-B5FE-9A6D7176B529}"/>
              </a:ext>
            </a:extLst>
          </p:cNvPr>
          <p:cNvSpPr txBox="1"/>
          <p:nvPr/>
        </p:nvSpPr>
        <p:spPr>
          <a:xfrm>
            <a:off x="1331640" y="1541919"/>
            <a:ext cx="6768752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магнитограмм показал, что поглощение ионизирующего излучения солнечной вспышки в нижней ионосфере сопровождается возникновением возмущений геомагнитного поля с периодами 5 – 10 мин. </a:t>
            </a: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Поглощение излучения сопровождается генерацией АГВ источником тепла и силы Ампера, возникающим под действием возмущения электрического тока в нижней ионосфере.</a:t>
            </a: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Распространение импульса АГВ в ионосфере формирует колебания геомагнитного поля с периодами 5 – 10 мин.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Триггерный механизм генерации колебаний – выделяющаяся энергия в нижней ионосфере значительно превышает поглощенную энергию излучения солнечной вспышки.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Амплитуда колебаний геомагнитного поля убывает с ростом длительности импульса излучения.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0B647E-B5B3-4F4B-806F-E4ED2568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988840"/>
            <a:ext cx="3168352" cy="1143000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1322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247B4-AADB-4B38-AA71-C064F713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72663"/>
            <a:ext cx="6679654" cy="5040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Примеры регистрации короткопериодных геомагнитных пульсаций, связанных с солнечными вспышками</a:t>
            </a:r>
            <a:endParaRPr lang="ru-RU" sz="1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290B8B9-FCFE-4B63-B9A8-C4E5F716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4264516" cy="33096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C47E8F-43CC-44E7-BE21-995F3F1D7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916832"/>
            <a:ext cx="3240360" cy="3309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B03DED-005C-4710-8C60-55BDE479461B}"/>
              </a:ext>
            </a:extLst>
          </p:cNvPr>
          <p:cNvSpPr txBox="1"/>
          <p:nvPr/>
        </p:nvSpPr>
        <p:spPr>
          <a:xfrm>
            <a:off x="1115616" y="5517232"/>
            <a:ext cx="1728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Kato Y, et al., 1959.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D206F9A-C2AA-456C-9A0D-65950E0A058B}"/>
              </a:ext>
            </a:extLst>
          </p:cNvPr>
          <p:cNvSpPr txBox="1">
            <a:spLocks/>
          </p:cNvSpPr>
          <p:nvPr/>
        </p:nvSpPr>
        <p:spPr>
          <a:xfrm>
            <a:off x="6300194" y="5497439"/>
            <a:ext cx="1435430" cy="32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Pintér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S. 1968.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38351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352779-BCFB-47A2-ADFF-78267F1C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2460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Длиннопериодные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пульсаций геомагнитного поля регистрируемые вслед за внезапным расширением магнитосферы в результате уменьшения плотности плазмы в солнечном ветре во время магнитной бури 22.03.1979.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Parkhomov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al., 1998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0CAC13-C618-4EB8-8BF6-78BB67D1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362634"/>
            <a:ext cx="2592288" cy="52047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281E11-4914-49A8-AFA9-B7DAF4DEC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01870"/>
            <a:ext cx="3228471" cy="5278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C263D3-1DE1-4A8F-AF32-9A898E19D080}"/>
              </a:ext>
            </a:extLst>
          </p:cNvPr>
          <p:cNvSpPr txBox="1"/>
          <p:nvPr/>
        </p:nvSpPr>
        <p:spPr>
          <a:xfrm>
            <a:off x="6228184" y="1484784"/>
            <a:ext cx="23762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u="none" strike="noStrike" baseline="0" dirty="0">
                <a:latin typeface="AdvTimes"/>
              </a:rPr>
              <a:t>Две группы спектров:</a:t>
            </a:r>
          </a:p>
          <a:p>
            <a:pPr marL="228600" indent="-228600" algn="l">
              <a:buAutoNum type="arabicPeriod"/>
            </a:pPr>
            <a:r>
              <a:rPr lang="ru-RU" sz="1400" dirty="0">
                <a:latin typeface="AdvTimes"/>
              </a:rPr>
              <a:t>Спектральный максимум</a:t>
            </a:r>
          </a:p>
          <a:p>
            <a:pPr algn="l"/>
            <a:r>
              <a:rPr lang="en-US" sz="1400" dirty="0">
                <a:latin typeface="AdvTimes"/>
              </a:rPr>
              <a:t>f </a:t>
            </a:r>
            <a:r>
              <a:rPr lang="ru-RU" sz="1400" b="0" i="0" u="none" strike="noStrike" baseline="0" dirty="0">
                <a:latin typeface="AdvTimes"/>
              </a:rPr>
              <a:t>= (2.2-2.5)</a:t>
            </a:r>
            <a:r>
              <a:rPr lang="ru-RU" sz="1400" dirty="0" err="1">
                <a:latin typeface="AdvTimes"/>
              </a:rPr>
              <a:t>м</a:t>
            </a:r>
            <a:r>
              <a:rPr lang="ru-RU" sz="1400" b="0" i="0" u="none" strike="noStrike" baseline="0" dirty="0" err="1">
                <a:latin typeface="AdvTimes"/>
              </a:rPr>
              <a:t>Гц</a:t>
            </a:r>
            <a:r>
              <a:rPr lang="ru-RU" sz="1400" b="0" i="0" u="none" strike="noStrike" baseline="0" dirty="0">
                <a:latin typeface="AdvTimes"/>
              </a:rPr>
              <a:t>  - (450-400)с.</a:t>
            </a:r>
          </a:p>
          <a:p>
            <a:pPr algn="l"/>
            <a:r>
              <a:rPr lang="ru-RU" sz="1400" dirty="0">
                <a:latin typeface="AdvTimes"/>
              </a:rPr>
              <a:t>Колебания </a:t>
            </a:r>
            <a:r>
              <a:rPr lang="ru-RU" sz="1400" dirty="0" err="1">
                <a:latin typeface="AdvTimes"/>
              </a:rPr>
              <a:t>магнитопаузы</a:t>
            </a:r>
            <a:endParaRPr lang="ru-RU" sz="1400" dirty="0">
              <a:latin typeface="AdvTimes"/>
            </a:endParaRPr>
          </a:p>
          <a:p>
            <a:pPr algn="l"/>
            <a:endParaRPr lang="ru-RU" sz="1400" b="0" i="0" u="none" strike="noStrike" baseline="0" dirty="0">
              <a:latin typeface="AdvTimes"/>
            </a:endParaRPr>
          </a:p>
          <a:p>
            <a:pPr algn="l"/>
            <a:r>
              <a:rPr lang="ru-RU" sz="1400" b="0" i="0" u="none" strike="noStrike" baseline="0" dirty="0">
                <a:latin typeface="AdvTimes"/>
              </a:rPr>
              <a:t>2. Спектральный максимум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imes"/>
                <a:ea typeface="+mn-ea"/>
                <a:cs typeface="+mn-cs"/>
              </a:rPr>
              <a:t>f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imes"/>
                <a:ea typeface="+mn-ea"/>
                <a:cs typeface="+mn-cs"/>
              </a:rPr>
              <a:t>= (4.5-5.5)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imes"/>
                <a:ea typeface="+mn-ea"/>
                <a:cs typeface="+mn-cs"/>
              </a:rPr>
              <a:t>мГц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imes"/>
                <a:ea typeface="+mn-ea"/>
                <a:cs typeface="+mn-cs"/>
              </a:rPr>
              <a:t>  - (230-180)с.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AdvTimes"/>
              </a:rPr>
              <a:t>Магнитосферные резонансы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v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72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66F228-0210-4394-A018-9F49EDFFD2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03677"/>
            <a:ext cx="6090480" cy="38556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58FF9F-113C-4A70-9933-DAC726E0C1D2}"/>
              </a:ext>
            </a:extLst>
          </p:cNvPr>
          <p:cNvSpPr txBox="1"/>
          <p:nvPr/>
        </p:nvSpPr>
        <p:spPr>
          <a:xfrm>
            <a:off x="6732240" y="465313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UT</a:t>
            </a:r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48DE72-B62C-4DC3-A63C-5EF20DA6F7DD}"/>
              </a:ext>
            </a:extLst>
          </p:cNvPr>
          <p:cNvSpPr txBox="1"/>
          <p:nvPr/>
        </p:nvSpPr>
        <p:spPr>
          <a:xfrm>
            <a:off x="827584" y="332656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Две солнечные вспышки классов Х2.2 и Х1.5, которые наблюдались 10.06.2014 года. 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F6B1ED-7EB1-49E7-8219-E80A5B6E67D8}"/>
              </a:ext>
            </a:extLst>
          </p:cNvPr>
          <p:cNvSpPr txBox="1"/>
          <p:nvPr/>
        </p:nvSpPr>
        <p:spPr>
          <a:xfrm>
            <a:off x="755576" y="995900"/>
            <a:ext cx="3816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https://umbra.nascom.nasa.gov/goes/fits</a:t>
            </a:r>
            <a:endParaRPr lang="ru-RU" sz="1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6A4B365-F4B9-4F55-AC6E-C580EDE72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0" y="5174374"/>
            <a:ext cx="7596336" cy="105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7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A21D3233-01CA-4206-9B1B-846A38648964}"/>
              </a:ext>
            </a:extLst>
          </p:cNvPr>
          <p:cNvPicPr/>
          <p:nvPr/>
        </p:nvPicPr>
        <p:blipFill rotWithShape="1">
          <a:blip r:embed="rId2" cstate="print"/>
          <a:srcRect l="25020" t="12235" r="22532" b="17471"/>
          <a:stretch/>
        </p:blipFill>
        <p:spPr bwMode="auto">
          <a:xfrm>
            <a:off x="539552" y="2132856"/>
            <a:ext cx="3600400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2A132C0-0D3F-44BD-8EED-7CF7DB77266A}"/>
              </a:ext>
            </a:extLst>
          </p:cNvPr>
          <p:cNvSpPr txBox="1"/>
          <p:nvPr/>
        </p:nvSpPr>
        <p:spPr>
          <a:xfrm>
            <a:off x="1583668" y="764704"/>
            <a:ext cx="5976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Геомагнитные станции на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освещенном полушарии:</a:t>
            </a:r>
          </a:p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EBR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MBO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PEG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CLF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BDV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F61BA3-528B-4908-B1F3-E3B468A35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13" y="2132856"/>
            <a:ext cx="4732103" cy="2592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D3241B-DF87-4272-B1FE-F9FFBEEACC7A}"/>
              </a:ext>
            </a:extLst>
          </p:cNvPr>
          <p:cNvSpPr txBox="1"/>
          <p:nvPr/>
        </p:nvSpPr>
        <p:spPr>
          <a:xfrm>
            <a:off x="827584" y="5591562"/>
            <a:ext cx="3816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https://www.intermagnet.org/index-eng.php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9350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Work\Izmiran\Wave\Out\Data2014_Sol\10_cl\aa\_s-tam-140610-1220-0.0250Hz-01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37" y="836712"/>
            <a:ext cx="3898667" cy="195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Work\Izmiran\Wave\Out\Data2014_Sol\10_cl\aa\_s-tam-140610-1100-0.0250Hz-01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7" y="766585"/>
            <a:ext cx="3929498" cy="196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:\Work\Izmiran\Wave\Out\Data2014_Sol\10_cl\aa\_s-ebr-140610-1100-0.0250Hz-01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6" y="2652660"/>
            <a:ext cx="4037351" cy="20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D:\Work\Izmiran\Wave\Out\Data2014_Sol\10_cl\aa\_s-ebr-140610-1122-0.0250Hz-01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61" y="2706720"/>
            <a:ext cx="3929498" cy="196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D:\Work\Izmiran\Wave\Out\Data2014_Sol\10_cl\aa\_s-mbo-140610-1100-0.0250Hz-01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7" y="4662957"/>
            <a:ext cx="4109359" cy="20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D:\Work\Izmiran\Wave\Out\Data2014_Sol\10_cl\aa\_s-mbo-140610-1120-0.0250Hz-01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61" y="4638684"/>
            <a:ext cx="4012363" cy="20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7AA85C-2BB5-4EDC-A2A5-8E3E28B2C643}"/>
              </a:ext>
            </a:extLst>
          </p:cNvPr>
          <p:cNvSpPr txBox="1"/>
          <p:nvPr/>
        </p:nvSpPr>
        <p:spPr>
          <a:xfrm>
            <a:off x="1598242" y="211641"/>
            <a:ext cx="1872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1я вспышка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94F97D-6A18-4B78-8CC9-E575A2DD8DBF}"/>
              </a:ext>
            </a:extLst>
          </p:cNvPr>
          <p:cNvSpPr txBox="1"/>
          <p:nvPr/>
        </p:nvSpPr>
        <p:spPr>
          <a:xfrm>
            <a:off x="5413779" y="208157"/>
            <a:ext cx="1750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я вспышка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245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D:\Work\Izmiran\Wave\Out\Data2014_Sol\10_cl\aa\_s-peg-140610-1100-0.0250Hz-01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5" y="548680"/>
            <a:ext cx="4222433" cy="21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Work\Izmiran\Wave\Out\Data2014_Sol\10_cl\aa\_s-peg-140610-1220-0.0250Hz-01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15" y="548679"/>
            <a:ext cx="4222433" cy="211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:\Work\Izmiran\Wave\Out\Data2014_Sol\10_cl\aa\_s-clf-140610-1100-0.0250Hz-01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2580465"/>
            <a:ext cx="4222433" cy="21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:\Work\Izmiran\Wave\Out\Data2014_Sol\10_cl\aa\_s-clf-140610-1220-0.0250Hz-01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3873"/>
            <a:ext cx="4222433" cy="21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:\Work\Izmiran\Wave\Out\Data2014_Sol\10_cl\aa\_s-bdv-140610-1100-0.0250Hz-01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9" y="4696920"/>
            <a:ext cx="4222434" cy="21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D:\Work\Izmiran\Wave\Out\Data2014_Sol\10_cl\aa\_s-bdv-140610-1220-0.0250Hz-01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50" y="4581128"/>
            <a:ext cx="4222433" cy="21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5D6491-6699-442A-B437-BB58AF5476A5}"/>
              </a:ext>
            </a:extLst>
          </p:cNvPr>
          <p:cNvSpPr txBox="1"/>
          <p:nvPr/>
        </p:nvSpPr>
        <p:spPr>
          <a:xfrm>
            <a:off x="1598242" y="211641"/>
            <a:ext cx="1872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1я вспышка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887F38-74A5-4142-B68D-027CB7DD4E8A}"/>
              </a:ext>
            </a:extLst>
          </p:cNvPr>
          <p:cNvSpPr txBox="1"/>
          <p:nvPr/>
        </p:nvSpPr>
        <p:spPr>
          <a:xfrm>
            <a:off x="5413779" y="208157"/>
            <a:ext cx="1750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я вспышка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117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2F2BA76B-B842-4481-83EC-E8E510B1A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20608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9D91BD-32B6-4F3A-838E-7671E06DE3A6}"/>
              </a:ext>
            </a:extLst>
          </p:cNvPr>
          <p:cNvSpPr txBox="1"/>
          <p:nvPr/>
        </p:nvSpPr>
        <p:spPr>
          <a:xfrm>
            <a:off x="2051720" y="278882"/>
            <a:ext cx="5565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1я вспышка. Максимум излучения в 11.42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UT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lang="ru-RU" b="1" dirty="0"/>
          </a:p>
        </p:txBody>
      </p:sp>
      <p:pic>
        <p:nvPicPr>
          <p:cNvPr id="13" name="Picture 2" descr="D:\Work\Izmiran\Wave\Out\Data2014_Sol\10_cl\tam_s01-140610-1100-0.0250Hz-01h.png">
            <a:extLst>
              <a:ext uri="{FF2B5EF4-FFF2-40B4-BE49-F238E27FC236}">
                <a16:creationId xmlns:a16="http://schemas.microsoft.com/office/drawing/2014/main" xmlns="" id="{746F3291-71AB-485C-A255-A433FBD4D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4" y="895670"/>
            <a:ext cx="8320947" cy="13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Work\Izmiran\Wave\Out\Data2014_Sol\10_cl\mbo_s01-140610-1100-0.0250Hz-01h.png">
            <a:extLst>
              <a:ext uri="{FF2B5EF4-FFF2-40B4-BE49-F238E27FC236}">
                <a16:creationId xmlns:a16="http://schemas.microsoft.com/office/drawing/2014/main" xmlns="" id="{5A4957EC-4E56-4CEA-A436-DF91B237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8859"/>
            <a:ext cx="8124775" cy="13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Work\Izmiran\Wave\Out\Data2014_Sol\10_cl\peg_s01-140610-1100-0.0250Hz-01h.png">
            <a:extLst>
              <a:ext uri="{FF2B5EF4-FFF2-40B4-BE49-F238E27FC236}">
                <a16:creationId xmlns:a16="http://schemas.microsoft.com/office/drawing/2014/main" xmlns="" id="{2F4A1BC2-4371-4257-903E-073029A4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5" y="3675939"/>
            <a:ext cx="8064896" cy="13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Work\Izmiran\Wave\Out\Data2014_Sol\10_cl\bdv_s01-140610-1100-0.0250Hz-01h.png">
            <a:extLst>
              <a:ext uri="{FF2B5EF4-FFF2-40B4-BE49-F238E27FC236}">
                <a16:creationId xmlns:a16="http://schemas.microsoft.com/office/drawing/2014/main" xmlns="" id="{FBBA3C1B-03C8-46B3-AB0F-18C6D32A0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0" y="5013176"/>
            <a:ext cx="8064896" cy="13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41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12338</TotalTime>
  <Words>719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1_Тема Office</vt:lpstr>
      <vt:lpstr>Ретро</vt:lpstr>
      <vt:lpstr>Equation</vt:lpstr>
      <vt:lpstr> 6ая международная конференция «Триггерные эффекты в геосистемах» Институт динамики геосфер РАН, 21-24 июня 2022 г. Москва, Россия    Триггерный эффект генерации геомагнитных возмущений ионизирующим излучением солнечных вспышек.  В.М. Сорокин,   А.К. Ященко   </vt:lpstr>
      <vt:lpstr>Результаты исследования геомагнитных эффектов солнечных вспышек (geomagnetic solar flare effect Sfe) в течении Международного Геофизического Года (IGY).  Nagata, 1966. </vt:lpstr>
      <vt:lpstr>Примеры регистрации короткопериодных геомагнитных пульсаций, связанных с солнечными вспышками</vt:lpstr>
      <vt:lpstr>Длиннопериодные пульсаций геомагнитного поля регистрируемые вслед за внезапным расширением магнитосферы в результате уменьшения плотности плазмы в солнечном ветре во время магнитной бури 22.03.1979. Parkhomov et al., 1998.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Высотная зависимость объемной плотности мощности источника тепла и силы Ампера, возникающего в результате поглощения излучения солнечной вспышки</vt:lpstr>
      <vt:lpstr>Триггерный механизм генерации геомагнитных возмущений. </vt:lpstr>
      <vt:lpstr>Презентация PowerPoint</vt:lpstr>
      <vt:lpstr>Презентация PowerPoint</vt:lpstr>
      <vt:lpstr>Презентация PowerPoint</vt:lpstr>
      <vt:lpstr>Моделирование зависимости формы возмущения магнитного поля от времени фронта нарастания потока излучения солнечной вспышки.</vt:lpstr>
      <vt:lpstr>Презентация PowerPoint</vt:lpstr>
      <vt:lpstr>Спасибо за внимание!</vt:lpstr>
    </vt:vector>
  </TitlesOfParts>
  <Company>ИЗМИРАН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Ружин</dc:creator>
  <cp:lastModifiedBy>Пользователь Windows</cp:lastModifiedBy>
  <cp:revision>738</cp:revision>
  <dcterms:created xsi:type="dcterms:W3CDTF">2007-11-22T11:56:21Z</dcterms:created>
  <dcterms:modified xsi:type="dcterms:W3CDTF">2022-06-30T20:18:26Z</dcterms:modified>
</cp:coreProperties>
</file>