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9" r:id="rId1"/>
    <p:sldMasterId id="2147484131" r:id="rId2"/>
  </p:sldMasterIdLst>
  <p:notesMasterIdLst>
    <p:notesMasterId r:id="rId17"/>
  </p:notesMasterIdLst>
  <p:sldIdLst>
    <p:sldId id="370" r:id="rId3"/>
    <p:sldId id="485" r:id="rId4"/>
    <p:sldId id="443" r:id="rId5"/>
    <p:sldId id="462" r:id="rId6"/>
    <p:sldId id="478" r:id="rId7"/>
    <p:sldId id="487" r:id="rId8"/>
    <p:sldId id="488" r:id="rId9"/>
    <p:sldId id="460" r:id="rId10"/>
    <p:sldId id="470" r:id="rId11"/>
    <p:sldId id="474" r:id="rId12"/>
    <p:sldId id="486" r:id="rId13"/>
    <p:sldId id="484" r:id="rId14"/>
    <p:sldId id="392" r:id="rId15"/>
    <p:sldId id="393"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FF"/>
    <a:srgbClr val="FF33CC"/>
    <a:srgbClr val="F91525"/>
    <a:srgbClr val="FFCCCC"/>
    <a:srgbClr val="FF9999"/>
    <a:srgbClr val="FF99CC"/>
    <a:srgbClr val="FF99FF"/>
    <a:srgbClr val="081058"/>
    <a:srgbClr val="D6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7217" autoAdjust="0"/>
  </p:normalViewPr>
  <p:slideViewPr>
    <p:cSldViewPr>
      <p:cViewPr>
        <p:scale>
          <a:sx n="60" d="100"/>
          <a:sy n="60" d="100"/>
        </p:scale>
        <p:origin x="-1555" y="-72"/>
      </p:cViewPr>
      <p:guideLst>
        <p:guide orient="horz" pos="2160"/>
        <p:guide pos="2880"/>
      </p:guideLst>
    </p:cSldViewPr>
  </p:slideViewPr>
  <p:outlineViewPr>
    <p:cViewPr>
      <p:scale>
        <a:sx n="33" d="100"/>
        <a:sy n="33" d="100"/>
      </p:scale>
      <p:origin x="0" y="4325"/>
    </p:cViewPr>
  </p:outlineViewPr>
  <p:notesTextViewPr>
    <p:cViewPr>
      <p:scale>
        <a:sx n="100" d="100"/>
        <a:sy n="100" d="100"/>
      </p:scale>
      <p:origin x="0" y="0"/>
    </p:cViewPr>
  </p:notesTextViewPr>
  <p:sorterViewPr>
    <p:cViewPr>
      <p:scale>
        <a:sx n="100" d="100"/>
        <a:sy n="100" d="100"/>
      </p:scale>
      <p:origin x="0" y="1392"/>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9B0278DB-402A-44A1-BAD8-0F504B1AE95E}" type="datetimeFigureOut">
              <a:rPr lang="ru-RU"/>
              <a:pPr>
                <a:defRPr/>
              </a:pPr>
              <a:t>17.06.2022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E6F6E7B-024F-4A8C-928C-0F09171380F2}" type="slidenum">
              <a:rPr lang="ru-RU" altLang="ru-RU"/>
              <a:pPr>
                <a:defRPr/>
              </a:pPr>
              <a:t>‹#›</a:t>
            </a:fld>
            <a:endParaRPr lang="ru-RU" altLang="ru-RU"/>
          </a:p>
        </p:txBody>
      </p:sp>
    </p:spTree>
    <p:extLst>
      <p:ext uri="{BB962C8B-B14F-4D97-AF65-F5344CB8AC3E}">
        <p14:creationId xmlns:p14="http://schemas.microsoft.com/office/powerpoint/2010/main" val="2867840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621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слайде показана динамика частотного затухания рассмотренного эксперимента по одному из выбранных направлений зондирования. Как было сказано ранее в качестве оценки частотного затухания мы</a:t>
            </a:r>
            <a:r>
              <a:rPr lang="ru-RU" baseline="0" dirty="0" smtClean="0"/>
              <a:t> взяли показатель наклона спектра сигнала ультразвукового зондирования в диапазоне 50-500кГц. </a:t>
            </a:r>
            <a:r>
              <a:rPr lang="ru-RU" dirty="0" smtClean="0"/>
              <a:t>На начальном этапе нагружения для сухого</a:t>
            </a:r>
            <a:r>
              <a:rPr lang="ru-RU" baseline="0" dirty="0" smtClean="0"/>
              <a:t> образца, показатель наклона спектра падает, так же как и скорости распространения упругих волн (</a:t>
            </a:r>
            <a:r>
              <a:rPr lang="ru-RU" sz="1200" b="1" kern="1200" baseline="0" dirty="0" smtClean="0">
                <a:solidFill>
                  <a:schemeClr val="tx1"/>
                </a:solidFill>
                <a:effectLst/>
                <a:latin typeface="+mn-lt"/>
                <a:ea typeface="+mn-ea"/>
                <a:cs typeface="+mn-cs"/>
              </a:rPr>
              <a:t>КЛИК</a:t>
            </a:r>
            <a:r>
              <a:rPr lang="ru-RU" baseline="0" dirty="0" smtClean="0"/>
              <a:t>). Это связано с начальным уплотнением материала и ростом высокочастотных составляющих спектра. С началом </a:t>
            </a:r>
            <a:r>
              <a:rPr lang="ru-RU" baseline="0" dirty="0" err="1" smtClean="0"/>
              <a:t>дилатансии</a:t>
            </a:r>
            <a:r>
              <a:rPr lang="ru-RU" baseline="0" dirty="0" smtClean="0"/>
              <a:t> образца и образованием новых микротрещин, затухание этой (высокочастотной) части спектра увеличивается, что отражается в росте показателя наклона (</a:t>
            </a:r>
            <a:r>
              <a:rPr lang="ru-RU" sz="1200" b="1" kern="1200" baseline="0" dirty="0" smtClean="0">
                <a:solidFill>
                  <a:schemeClr val="tx1"/>
                </a:solidFill>
                <a:effectLst/>
                <a:latin typeface="+mn-lt"/>
                <a:ea typeface="+mn-ea"/>
                <a:cs typeface="+mn-cs"/>
              </a:rPr>
              <a:t>КЛИК</a:t>
            </a:r>
            <a:r>
              <a:rPr lang="ru-RU" baseline="0" dirty="0" smtClean="0"/>
              <a:t>). Инжекция воды в образец приводит к сильному затуханию высокочастотной составляющей и скачкообразному росту показателя наклона спектра. Дальнейшая динамика изменения показателя наклона спектра полностью коррелирует с изменениями порового давления. Очередной скачек показателя наклона связан с моментом повышения всестороннего давления (</a:t>
            </a:r>
            <a:r>
              <a:rPr lang="ru-RU" b="1" baseline="0" dirty="0" smtClean="0"/>
              <a:t>КЛИК</a:t>
            </a:r>
            <a:r>
              <a:rPr lang="ru-RU" baseline="0" dirty="0" smtClean="0"/>
              <a:t> ).</a:t>
            </a:r>
          </a:p>
          <a:p>
            <a:r>
              <a:rPr lang="ru-RU" baseline="0" dirty="0" smtClean="0"/>
              <a:t> На финальной части испытания, когда мы изменяли амплитуду модуляции порового давления, наблюдается пропорциональное увеличение амплитуды модуляции показателя наклона спектра (</a:t>
            </a:r>
            <a:r>
              <a:rPr lang="ru-RU" b="1" baseline="0" dirty="0" smtClean="0"/>
              <a:t>КЛИК</a:t>
            </a:r>
            <a:r>
              <a:rPr lang="ru-RU" baseline="0" dirty="0" smtClean="0"/>
              <a:t> ).</a:t>
            </a:r>
          </a:p>
          <a:p>
            <a:r>
              <a:rPr lang="ru-RU" baseline="0" dirty="0" smtClean="0"/>
              <a:t>Несмотря на то, что представленная динамика частотного затухания показывает яркую  зависимость от величины порового давления, тем не менее мы отметили, что такое поведение характерно не для всех, имеющихся у нас направлений зондирования. По отдельным направлениям показатель наклона спектра слабо реагирует на изменение порового давления, и в ряде случаев вместо синфазного изменения с величиной порового давления, происходит его противофазное изменение. Все вариации поведения показателя наклона спектра сильно зависят от направлений трасс ( расположения приемник-источник) и ориентацией этого направления относительно ориентации </a:t>
            </a:r>
            <a:r>
              <a:rPr lang="ru-RU" baseline="0" dirty="0" err="1" smtClean="0"/>
              <a:t>трещиноватости</a:t>
            </a:r>
            <a:r>
              <a:rPr lang="ru-RU" baseline="0" dirty="0" smtClean="0"/>
              <a:t> образца или магистрального разлома. </a:t>
            </a:r>
          </a:p>
          <a:p>
            <a:r>
              <a:rPr lang="ru-RU" baseline="0" dirty="0" smtClean="0"/>
              <a:t>В прошлом году нами, в состав измерительного комплекса ИНОВА, была включена 4-х канальная система непрерывной и полной оцифровки сигналов с датчиков, расположенных в основаниях образца. Частота оцифровки составила 2.5МГц на канал. Это позволило нам начать работу по спектральному анализу потока акустической энергии, излучаемой в процессе деформации материала.</a:t>
            </a:r>
            <a:endParaRPr lang="ru-RU" dirty="0"/>
          </a:p>
        </p:txBody>
      </p:sp>
      <p:sp>
        <p:nvSpPr>
          <p:cNvPr id="4" name="Номер слайда 3"/>
          <p:cNvSpPr>
            <a:spLocks noGrp="1"/>
          </p:cNvSpPr>
          <p:nvPr>
            <p:ph type="sldNum" sz="quarter" idx="10"/>
          </p:nvPr>
        </p:nvSpPr>
        <p:spPr/>
        <p:txBody>
          <a:bodyPr/>
          <a:lstStyle/>
          <a:p>
            <a:pPr>
              <a:defRPr/>
            </a:pPr>
            <a:fld id="{6E6F6E7B-024F-4A8C-928C-0F09171380F2}" type="slidenum">
              <a:rPr lang="ru-RU" altLang="ru-RU" smtClean="0"/>
              <a:pPr>
                <a:defRPr/>
              </a:pPr>
              <a:t>10</a:t>
            </a:fld>
            <a:endParaRPr lang="ru-RU" altLang="ru-RU"/>
          </a:p>
        </p:txBody>
      </p:sp>
    </p:spTree>
    <p:extLst>
      <p:ext uri="{BB962C8B-B14F-4D97-AF65-F5344CB8AC3E}">
        <p14:creationId xmlns:p14="http://schemas.microsoft.com/office/powerpoint/2010/main" val="339439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слайде показан пример спектра на одном из секундных интервалов</a:t>
            </a:r>
            <a:r>
              <a:rPr lang="ru-RU" baseline="0" dirty="0" smtClean="0"/>
              <a:t> полной записи потока АЭ. При этом, как было сказано ранее , эти данные получены не с датчиков, которые используются для определения скоростей упругих волн. Как можно видеть из рисунка , спектр имеет очень не равномерный характер. Поэтому при анализе наклона спектра  мы провели разделение его по частотным диапазонам. На рисунке различные анализируемые участки  спектра обозначены цветом.</a:t>
            </a:r>
            <a:endParaRPr lang="ru-RU" dirty="0"/>
          </a:p>
        </p:txBody>
      </p:sp>
      <p:sp>
        <p:nvSpPr>
          <p:cNvPr id="4" name="Номер слайда 3"/>
          <p:cNvSpPr>
            <a:spLocks noGrp="1"/>
          </p:cNvSpPr>
          <p:nvPr>
            <p:ph type="sldNum" sz="quarter" idx="10"/>
          </p:nvPr>
        </p:nvSpPr>
        <p:spPr/>
        <p:txBody>
          <a:bodyPr/>
          <a:lstStyle/>
          <a:p>
            <a:pPr>
              <a:defRPr/>
            </a:pPr>
            <a:fld id="{6E6F6E7B-024F-4A8C-928C-0F09171380F2}" type="slidenum">
              <a:rPr lang="ru-RU" altLang="ru-RU" smtClean="0"/>
              <a:pPr>
                <a:defRPr/>
              </a:pPr>
              <a:t>11</a:t>
            </a:fld>
            <a:endParaRPr lang="ru-RU" altLang="ru-RU"/>
          </a:p>
        </p:txBody>
      </p:sp>
    </p:spTree>
    <p:extLst>
      <p:ext uri="{BB962C8B-B14F-4D97-AF65-F5344CB8AC3E}">
        <p14:creationId xmlns:p14="http://schemas.microsoft.com/office/powerpoint/2010/main" val="2055217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этом слайде приведен пример изменения показателя наклона спектра, сделанный по непрерывной записи для другого, аналогичного  эксперимента на песчанике, проводимого в условиях трехосной деформации. Как</a:t>
            </a:r>
            <a:r>
              <a:rPr lang="ru-RU" baseline="0" dirty="0" smtClean="0"/>
              <a:t> можно видеть на разных частотных диапазонах этот показатель ведет себя по разному. В то время как самая низкочастотная часть спектра ведет себя достаточно стабильно (черный график) и имеет выбросы только в моменты резкой смены состояния образца (образование макро разломов и подвижек по ним), средне и высокочастотные части спектра показывают противофазную тенденцию изменения друг относительно друга. Поскольку мы только начинаем работать с этими данными, и возможно не учитываем некоторые особенности аппаратуры, то описать физику происходящих изменений мы можем пока только предположительно. Так на начальном этапе нагружения до образования магистрального разлома </a:t>
            </a:r>
            <a:r>
              <a:rPr lang="ru-RU" b="1" baseline="0" dirty="0" smtClean="0"/>
              <a:t>(КЛИК) </a:t>
            </a:r>
            <a:r>
              <a:rPr lang="ru-RU" baseline="0" dirty="0" smtClean="0"/>
              <a:t>показатель наклона среднечастотной составляющей спектра (зеленый график) понижается, что связано с процессами </a:t>
            </a:r>
            <a:r>
              <a:rPr lang="ru-RU" baseline="0" dirty="0" err="1" smtClean="0"/>
              <a:t>дилатансии</a:t>
            </a:r>
            <a:r>
              <a:rPr lang="ru-RU" baseline="0" dirty="0" smtClean="0"/>
              <a:t> и образованием новых микротрещин. В это же время высокочастотная часть ведет себя противоположным образом. Предположительно такое поведение связано с тем, что в это время увеличивается интенсивность потока сигналов АЭ (особенно мелких, имеющих высокочастотный спектр). Но поскольку наш алгоритм обработки не </a:t>
            </a:r>
            <a:r>
              <a:rPr lang="ru-RU" baseline="0" dirty="0" err="1" smtClean="0"/>
              <a:t>селектирует</a:t>
            </a:r>
            <a:r>
              <a:rPr lang="ru-RU" baseline="0" dirty="0" smtClean="0"/>
              <a:t> эти сигналы, то они и вносят преимущественный вклад в высокочастотную часть исследуемого спектра, что подтверждается графиком интенсивности сигналов АЭ </a:t>
            </a:r>
            <a:r>
              <a:rPr lang="ru-RU" b="1" baseline="0" dirty="0" smtClean="0"/>
              <a:t>(КЛИК). </a:t>
            </a:r>
          </a:p>
          <a:p>
            <a:r>
              <a:rPr lang="ru-RU" baseline="0" dirty="0" smtClean="0"/>
              <a:t>Как я уже отметил, работы по данному направлению спектрального анализа данных у нас только начинаются, и говорить о каких то значимых результатах еще рано.</a:t>
            </a:r>
            <a:endParaRPr lang="ru-RU" dirty="0"/>
          </a:p>
        </p:txBody>
      </p:sp>
      <p:sp>
        <p:nvSpPr>
          <p:cNvPr id="4" name="Номер слайда 3"/>
          <p:cNvSpPr>
            <a:spLocks noGrp="1"/>
          </p:cNvSpPr>
          <p:nvPr>
            <p:ph type="sldNum" sz="quarter" idx="10"/>
          </p:nvPr>
        </p:nvSpPr>
        <p:spPr/>
        <p:txBody>
          <a:bodyPr/>
          <a:lstStyle/>
          <a:p>
            <a:pPr>
              <a:defRPr/>
            </a:pPr>
            <a:fld id="{6E6F6E7B-024F-4A8C-928C-0F09171380F2}" type="slidenum">
              <a:rPr lang="ru-RU" altLang="ru-RU" smtClean="0"/>
              <a:pPr>
                <a:defRPr/>
              </a:pPr>
              <a:t>12</a:t>
            </a:fld>
            <a:endParaRPr lang="ru-RU" altLang="ru-RU"/>
          </a:p>
        </p:txBody>
      </p:sp>
    </p:spTree>
    <p:extLst>
      <p:ext uri="{BB962C8B-B14F-4D97-AF65-F5344CB8AC3E}">
        <p14:creationId xmlns:p14="http://schemas.microsoft.com/office/powerpoint/2010/main" val="79252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Ну и в заключении могу сказать, что наш</a:t>
            </a:r>
            <a:r>
              <a:rPr lang="ru-RU" baseline="0" dirty="0" smtClean="0"/>
              <a:t> лабораторный комплекс оснащен акустическими системами, которые позволяют получать качественные данные, анализ которых мы проводим различными алгоритмами и методами. В настоящее время мы широко развиваем метод определения механизмов очагов акустических событий. Об этом наш следующий доклад.</a:t>
            </a:r>
            <a:endParaRPr lang="ru-RU" dirty="0"/>
          </a:p>
        </p:txBody>
      </p:sp>
      <p:sp>
        <p:nvSpPr>
          <p:cNvPr id="4" name="Номер слайда 3"/>
          <p:cNvSpPr>
            <a:spLocks noGrp="1"/>
          </p:cNvSpPr>
          <p:nvPr>
            <p:ph type="sldNum" sz="quarter" idx="10"/>
          </p:nvPr>
        </p:nvSpPr>
        <p:spPr/>
        <p:txBody>
          <a:bodyPr/>
          <a:lstStyle/>
          <a:p>
            <a:pPr>
              <a:defRPr/>
            </a:pPr>
            <a:fld id="{6E6F6E7B-024F-4A8C-928C-0F09171380F2}" type="slidenum">
              <a:rPr lang="ru-RU" altLang="ru-RU" smtClean="0"/>
              <a:pPr>
                <a:defRPr/>
              </a:pPr>
              <a:t>13</a:t>
            </a:fld>
            <a:endParaRPr lang="ru-RU" altLang="ru-RU"/>
          </a:p>
        </p:txBody>
      </p:sp>
    </p:spTree>
    <p:extLst>
      <p:ext uri="{BB962C8B-B14F-4D97-AF65-F5344CB8AC3E}">
        <p14:creationId xmlns:p14="http://schemas.microsoft.com/office/powerpoint/2010/main" val="169188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нашей лаборатории для испытаний образцов горных пород используется геофизический комплекс. В основе которого электрогидравлическая</a:t>
            </a:r>
            <a:r>
              <a:rPr lang="ru-RU" sz="1200" kern="1200" baseline="0" dirty="0" smtClean="0">
                <a:solidFill>
                  <a:schemeClr val="tx1"/>
                </a:solidFill>
                <a:effectLst/>
                <a:latin typeface="+mn-lt"/>
                <a:ea typeface="+mn-ea"/>
                <a:cs typeface="+mn-cs"/>
              </a:rPr>
              <a:t> испытательная машина ИНОВА, развивающая осевое усилие </a:t>
            </a:r>
            <a:r>
              <a:rPr lang="ru-RU" sz="1200" kern="1200" dirty="0" smtClean="0">
                <a:solidFill>
                  <a:schemeClr val="tx1"/>
                </a:solidFill>
                <a:effectLst/>
                <a:latin typeface="+mn-lt"/>
                <a:ea typeface="+mn-ea"/>
                <a:cs typeface="+mn-cs"/>
              </a:rPr>
              <a:t>до 100</a:t>
            </a:r>
            <a:r>
              <a:rPr lang="ru-RU" sz="1200" kern="1200" baseline="0" dirty="0" smtClean="0">
                <a:solidFill>
                  <a:schemeClr val="tx1"/>
                </a:solidFill>
                <a:effectLst/>
                <a:latin typeface="+mn-lt"/>
                <a:ea typeface="+mn-ea"/>
                <a:cs typeface="+mn-cs"/>
              </a:rPr>
              <a:t> тонн</a:t>
            </a:r>
            <a:r>
              <a:rPr lang="ru-RU" sz="1200" kern="1200" dirty="0" smtClean="0">
                <a:solidFill>
                  <a:schemeClr val="tx1"/>
                </a:solidFill>
                <a:effectLst/>
                <a:latin typeface="+mn-lt"/>
                <a:ea typeface="+mn-ea"/>
                <a:cs typeface="+mn-cs"/>
              </a:rPr>
              <a:t>. При</a:t>
            </a:r>
            <a:r>
              <a:rPr lang="ru-RU" sz="1200" kern="1200" baseline="0" dirty="0" smtClean="0">
                <a:solidFill>
                  <a:schemeClr val="tx1"/>
                </a:solidFill>
                <a:effectLst/>
                <a:latin typeface="+mn-lt"/>
                <a:ea typeface="+mn-ea"/>
                <a:cs typeface="+mn-cs"/>
              </a:rPr>
              <a:t> испытаниях образцов горных пород м</a:t>
            </a:r>
            <a:r>
              <a:rPr lang="ru-RU" sz="1200" kern="1200" dirty="0" smtClean="0">
                <a:solidFill>
                  <a:schemeClr val="tx1"/>
                </a:solidFill>
                <a:effectLst/>
                <a:latin typeface="+mn-lt"/>
                <a:ea typeface="+mn-ea"/>
                <a:cs typeface="+mn-cs"/>
              </a:rPr>
              <a:t>ы</a:t>
            </a:r>
            <a:r>
              <a:rPr lang="ru-RU" sz="1200" kern="1200" baseline="0" dirty="0" smtClean="0">
                <a:solidFill>
                  <a:schemeClr val="tx1"/>
                </a:solidFill>
                <a:effectLst/>
                <a:latin typeface="+mn-lt"/>
                <a:ea typeface="+mn-ea"/>
                <a:cs typeface="+mn-cs"/>
              </a:rPr>
              <a:t> используем режим нагружения с постоянной скоростью деформации. При этом т</a:t>
            </a:r>
            <a:r>
              <a:rPr lang="ru-RU" sz="1200" kern="1200" dirty="0" smtClean="0">
                <a:solidFill>
                  <a:schemeClr val="tx1"/>
                </a:solidFill>
                <a:effectLst/>
                <a:latin typeface="+mn-lt"/>
                <a:ea typeface="+mn-ea"/>
                <a:cs typeface="+mn-cs"/>
              </a:rPr>
              <a:t>очность позиционирования и удержания положения поршня пресса 0.1мкм.  Комплекс оснащен камерой всестороннего сжатия (</a:t>
            </a:r>
            <a:r>
              <a:rPr lang="ru-RU" sz="1200" b="1" kern="1200" dirty="0" smtClean="0">
                <a:solidFill>
                  <a:schemeClr val="tx1"/>
                </a:solidFill>
                <a:effectLst/>
                <a:latin typeface="+mn-lt"/>
                <a:ea typeface="+mn-ea"/>
                <a:cs typeface="+mn-cs"/>
              </a:rPr>
              <a:t>КЛИК)</a:t>
            </a:r>
            <a:r>
              <a:rPr lang="ru-RU" sz="1200" kern="1200" dirty="0" smtClean="0">
                <a:solidFill>
                  <a:schemeClr val="tx1"/>
                </a:solidFill>
                <a:effectLst/>
                <a:latin typeface="+mn-lt"/>
                <a:ea typeface="+mn-ea"/>
                <a:cs typeface="+mn-cs"/>
              </a:rPr>
              <a:t> и системой подачи порового давления.</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При испытании сам образец помещается в специальную ячейку с набором акустических и тензометрических датчиков (</a:t>
            </a:r>
            <a:r>
              <a:rPr lang="ru-RU" sz="1200" b="1" kern="1200" dirty="0" smtClean="0">
                <a:solidFill>
                  <a:schemeClr val="tx1"/>
                </a:solidFill>
                <a:effectLst/>
                <a:latin typeface="+mn-lt"/>
                <a:ea typeface="+mn-ea"/>
                <a:cs typeface="+mn-cs"/>
              </a:rPr>
              <a:t>КЛИК</a:t>
            </a:r>
            <a:r>
              <a:rPr lang="ru-RU" sz="1200" kern="1200" dirty="0" smtClean="0">
                <a:solidFill>
                  <a:schemeClr val="tx1"/>
                </a:solidFill>
                <a:effectLst/>
                <a:latin typeface="+mn-lt"/>
                <a:ea typeface="+mn-ea"/>
                <a:cs typeface="+mn-cs"/>
              </a:rPr>
              <a:t>). Испытания образцов</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проходят полностью в автоматическом режиме. Режим нагружения задает оператор и в ходе испытания может оперативно изменять параметры деформации образца.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6E6F6E7B-024F-4A8C-928C-0F09171380F2}" type="slidenum">
              <a:rPr lang="ru-RU" altLang="ru-RU" smtClean="0">
                <a:solidFill>
                  <a:prstClr val="black"/>
                </a:solidFill>
              </a:rPr>
              <a:pPr>
                <a:defRPr/>
              </a:pPr>
              <a:t>2</a:t>
            </a:fld>
            <a:endParaRPr lang="ru-RU" altLang="ru-RU">
              <a:solidFill>
                <a:prstClr val="black"/>
              </a:solidFill>
            </a:endParaRPr>
          </a:p>
        </p:txBody>
      </p:sp>
    </p:spTree>
    <p:extLst>
      <p:ext uri="{BB962C8B-B14F-4D97-AF65-F5344CB8AC3E}">
        <p14:creationId xmlns:p14="http://schemas.microsoft.com/office/powerpoint/2010/main" val="315394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b="0" kern="1200" dirty="0" smtClean="0">
                <a:solidFill>
                  <a:schemeClr val="tx1"/>
                </a:solidFill>
                <a:effectLst/>
                <a:latin typeface="+mn-lt"/>
                <a:ea typeface="+mn-ea"/>
                <a:cs typeface="+mn-cs"/>
              </a:rPr>
              <a:t>Основной упор</a:t>
            </a:r>
            <a:r>
              <a:rPr lang="ru-RU" sz="1200" b="0" kern="1200" baseline="0" dirty="0" smtClean="0">
                <a:solidFill>
                  <a:schemeClr val="tx1"/>
                </a:solidFill>
                <a:effectLst/>
                <a:latin typeface="+mn-lt"/>
                <a:ea typeface="+mn-ea"/>
                <a:cs typeface="+mn-cs"/>
              </a:rPr>
              <a:t> мы делаем на акустические измерения. Наш</a:t>
            </a:r>
            <a:r>
              <a:rPr lang="ru-RU" sz="1200" b="0" kern="1200" dirty="0" smtClean="0">
                <a:solidFill>
                  <a:schemeClr val="tx1"/>
                </a:solidFill>
                <a:effectLst/>
                <a:latin typeface="+mn-lt"/>
                <a:ea typeface="+mn-ea"/>
                <a:cs typeface="+mn-cs"/>
              </a:rPr>
              <a:t> комплекс оснащен несколькими акустическими</a:t>
            </a:r>
            <a:r>
              <a:rPr lang="ru-RU" sz="1200" b="0" kern="1200" baseline="0" dirty="0" smtClean="0">
                <a:solidFill>
                  <a:schemeClr val="tx1"/>
                </a:solidFill>
                <a:effectLst/>
                <a:latin typeface="+mn-lt"/>
                <a:ea typeface="+mn-ea"/>
                <a:cs typeface="+mn-cs"/>
              </a:rPr>
              <a:t> измерительными системами, такими как 4-х канальная система непрерывной записи потока акустической энергии, 16-ти канальная система записи отдельных волновых форм сигналов АЭ и 16-ти канальная система регистрации скоростей распространения упругих волн. На слайде показана блок-схема системы регистрации скоростей распространения упругих волн. Сигнал задающего генератора, амплитудой до 60в подается на выбранный </a:t>
            </a:r>
            <a:r>
              <a:rPr lang="ru-RU" sz="1200" b="0" kern="1200" baseline="0" dirty="0" err="1" smtClean="0">
                <a:solidFill>
                  <a:schemeClr val="tx1"/>
                </a:solidFill>
                <a:effectLst/>
                <a:latin typeface="+mn-lt"/>
                <a:ea typeface="+mn-ea"/>
                <a:cs typeface="+mn-cs"/>
              </a:rPr>
              <a:t>пьезоизлучатель</a:t>
            </a:r>
            <a:r>
              <a:rPr lang="ru-RU" sz="1200" b="0" kern="1200" baseline="0" dirty="0" smtClean="0">
                <a:solidFill>
                  <a:schemeClr val="tx1"/>
                </a:solidFill>
                <a:effectLst/>
                <a:latin typeface="+mn-lt"/>
                <a:ea typeface="+mn-ea"/>
                <a:cs typeface="+mn-cs"/>
              </a:rPr>
              <a:t>, формирующий в образце упругую волну. На приемной стороне эта волна, пройдя через образец, фиксируется многоканальным АЦП. Для определения скоростей по различным направлениям мы используем симметричную схему расстановки приемных и излучающих датчиков, расположенных в двух ортогональных плоскостях. Всего мы получаем 8 горизонтальных и 8 наклонных направлений .</a:t>
            </a:r>
            <a:endParaRPr lang="ru-RU"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DDA98EE-9A00-453F-ADBF-72C831435D00}" type="slidenum">
              <a:rPr lang="ru-RU" smtClean="0"/>
              <a:pPr/>
              <a:t>3</a:t>
            </a:fld>
            <a:endParaRPr lang="ru-RU"/>
          </a:p>
        </p:txBody>
      </p:sp>
    </p:spTree>
    <p:extLst>
      <p:ext uri="{BB962C8B-B14F-4D97-AF65-F5344CB8AC3E}">
        <p14:creationId xmlns:p14="http://schemas.microsoft.com/office/powerpoint/2010/main" val="7726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слайде показан пример зарегистрированной волновой формы сигнала ультразвукового зондирования. Для расчета </a:t>
            </a:r>
            <a:r>
              <a:rPr lang="ru-RU" baseline="0" dirty="0" smtClean="0"/>
              <a:t>скорости распространения упругой волны мы определяем момент прихода волны на датчик. Для этого используется только начало волновой формы, ее первые полпериода (</a:t>
            </a:r>
            <a:r>
              <a:rPr lang="ru-RU" b="1" baseline="0" dirty="0" smtClean="0"/>
              <a:t>КЛИК</a:t>
            </a:r>
            <a:r>
              <a:rPr lang="ru-RU" baseline="0" dirty="0" smtClean="0"/>
              <a:t>). Остальная запись ранее нами не анализировалась. Тем не менее записанная волновая форма несет в себе полезную информацию о текущем состоянии образца, его </a:t>
            </a:r>
            <a:r>
              <a:rPr lang="ru-RU" baseline="0" dirty="0" err="1" smtClean="0"/>
              <a:t>трещиноватости</a:t>
            </a:r>
            <a:r>
              <a:rPr lang="ru-RU" baseline="0" dirty="0" smtClean="0"/>
              <a:t>, </a:t>
            </a:r>
            <a:r>
              <a:rPr lang="ru-RU" baseline="0" dirty="0" err="1" smtClean="0"/>
              <a:t>разрушенности</a:t>
            </a:r>
            <a:r>
              <a:rPr lang="ru-RU" baseline="0" dirty="0" smtClean="0"/>
              <a:t> и напряженном состоянии в котором он находится. В представленной работе мы попробовали оценить спектральные характеристики записанного сигнала ультразвукового зондирования и связать их с параметрами испытаний образца.</a:t>
            </a:r>
            <a:endParaRPr lang="ru-RU" dirty="0"/>
          </a:p>
        </p:txBody>
      </p:sp>
      <p:sp>
        <p:nvSpPr>
          <p:cNvPr id="4" name="Номер слайда 3"/>
          <p:cNvSpPr>
            <a:spLocks noGrp="1"/>
          </p:cNvSpPr>
          <p:nvPr>
            <p:ph type="sldNum" sz="quarter" idx="10"/>
          </p:nvPr>
        </p:nvSpPr>
        <p:spPr/>
        <p:txBody>
          <a:bodyPr/>
          <a:lstStyle/>
          <a:p>
            <a:pPr>
              <a:defRPr/>
            </a:pPr>
            <a:fld id="{6E6F6E7B-024F-4A8C-928C-0F09171380F2}" type="slidenum">
              <a:rPr lang="ru-RU" altLang="ru-RU" smtClean="0"/>
              <a:pPr>
                <a:defRPr/>
              </a:pPr>
              <a:t>4</a:t>
            </a:fld>
            <a:endParaRPr lang="ru-RU" altLang="ru-RU"/>
          </a:p>
        </p:txBody>
      </p:sp>
    </p:spTree>
    <p:extLst>
      <p:ext uri="{BB962C8B-B14F-4D97-AF65-F5344CB8AC3E}">
        <p14:creationId xmlns:p14="http://schemas.microsoft.com/office/powerpoint/2010/main" val="282229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Затухание</a:t>
            </a:r>
            <a:r>
              <a:rPr lang="ru-RU" baseline="0" dirty="0" smtClean="0"/>
              <a:t> сигнала зондирования определяется двумя факторами. Геометрическое расхождение, которое обратно пропорциональное квадрату расстояния и затухание в результате поглощения, которое в общем случае описывается формулой, показанной на слайде (</a:t>
            </a:r>
            <a:r>
              <a:rPr lang="ru-RU" b="1" baseline="0" dirty="0" smtClean="0"/>
              <a:t>КЛИК</a:t>
            </a:r>
            <a:r>
              <a:rPr lang="ru-RU" baseline="0" dirty="0" smtClean="0"/>
              <a:t>). Поскольку длина трасс зондирования у нас остается неизменной в ходе всего эксперимента, то нас интересует только вторая составляющая затухания, а именно ее показатель степени.</a:t>
            </a:r>
          </a:p>
          <a:p>
            <a:r>
              <a:rPr lang="ru-RU" dirty="0" smtClean="0"/>
              <a:t>В первую очередь нам необходимо было учесть амплитудно-частотную характеристику</a:t>
            </a:r>
            <a:r>
              <a:rPr lang="ru-RU" baseline="0" dirty="0" smtClean="0"/>
              <a:t> приемного тракта. Поскольку она в исследуемом нами диапазоне 50-500кГц практически константа (как показано на предыдущем слайде), то ее мы исключили из расчетов. Далее мы постарались учесть частотные характеристики приемника и источника.</a:t>
            </a:r>
            <a:endParaRPr lang="ru-RU" dirty="0"/>
          </a:p>
        </p:txBody>
      </p:sp>
      <p:sp>
        <p:nvSpPr>
          <p:cNvPr id="4" name="Номер слайда 3"/>
          <p:cNvSpPr>
            <a:spLocks noGrp="1"/>
          </p:cNvSpPr>
          <p:nvPr>
            <p:ph type="sldNum" sz="quarter" idx="10"/>
          </p:nvPr>
        </p:nvSpPr>
        <p:spPr/>
        <p:txBody>
          <a:bodyPr/>
          <a:lstStyle/>
          <a:p>
            <a:pPr>
              <a:defRPr/>
            </a:pPr>
            <a:fld id="{6E6F6E7B-024F-4A8C-928C-0F09171380F2}" type="slidenum">
              <a:rPr lang="ru-RU" altLang="ru-RU" smtClean="0"/>
              <a:pPr>
                <a:defRPr/>
              </a:pPr>
              <a:t>5</a:t>
            </a:fld>
            <a:endParaRPr lang="ru-RU" altLang="ru-RU"/>
          </a:p>
        </p:txBody>
      </p:sp>
    </p:spTree>
    <p:extLst>
      <p:ext uri="{BB962C8B-B14F-4D97-AF65-F5344CB8AC3E}">
        <p14:creationId xmlns:p14="http://schemas.microsoft.com/office/powerpoint/2010/main" val="258063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Для этого мы соединили приемник</a:t>
            </a:r>
            <a:r>
              <a:rPr lang="ru-RU" baseline="0" dirty="0" smtClean="0"/>
              <a:t> и источник, что называется </a:t>
            </a:r>
            <a:r>
              <a:rPr lang="ru-RU" baseline="0" dirty="0" err="1" smtClean="0"/>
              <a:t>фэйс</a:t>
            </a:r>
            <a:r>
              <a:rPr lang="ru-RU" baseline="0" dirty="0" smtClean="0"/>
              <a:t>-ту-</a:t>
            </a:r>
            <a:r>
              <a:rPr lang="ru-RU" baseline="0" dirty="0" err="1" smtClean="0"/>
              <a:t>фэйс</a:t>
            </a:r>
            <a:r>
              <a:rPr lang="ru-RU" baseline="0" dirty="0" smtClean="0"/>
              <a:t> и получили волновую форму, показанную на  верхнем левом рисунке. Все это делалось в масляной ванне, чтобы соблюдать условия камеры всестороннего сжатия. Спектр этого сигнала представлен на правом верхнем рисунке. В результате деления спектра принимаемого сигнала ультразвукового зондирования на калибровочный спектр мы получаем спектр образца, показанный на нижнем рисунке синим цветом. Аппроксимируя полученный спектр в диапазоне 50-500кГц степенной функцией  мы получаем искомый нами показатель степени (красная линия на рисунке). Наши датчики не приклеены к образцу, как это делает ряд исследователей, а соединяются с ним акустически посредством масла в камере высокого давления. Поэтому мы считаем, что сама зона контакта в ходе всего испытания остается достаточно стабильна. Таким образом все изменения в спектральном составе сигнала ультразвукового зондирования будут связаны с изменениями, происходящими в образце.</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Мы проверили работоспособность метода при тестировании образца на стенде.</a:t>
            </a:r>
            <a:endParaRPr lang="ru-RU" dirty="0"/>
          </a:p>
        </p:txBody>
      </p:sp>
      <p:sp>
        <p:nvSpPr>
          <p:cNvPr id="4" name="Номер слайда 3"/>
          <p:cNvSpPr>
            <a:spLocks noGrp="1"/>
          </p:cNvSpPr>
          <p:nvPr>
            <p:ph type="sldNum" sz="quarter" idx="10"/>
          </p:nvPr>
        </p:nvSpPr>
        <p:spPr/>
        <p:txBody>
          <a:bodyPr/>
          <a:lstStyle/>
          <a:p>
            <a:pPr>
              <a:defRPr/>
            </a:pPr>
            <a:fld id="{6E6F6E7B-024F-4A8C-928C-0F09171380F2}" type="slidenum">
              <a:rPr lang="ru-RU" altLang="ru-RU" smtClean="0"/>
              <a:pPr>
                <a:defRPr/>
              </a:pPr>
              <a:t>6</a:t>
            </a:fld>
            <a:endParaRPr lang="ru-RU" altLang="ru-RU"/>
          </a:p>
        </p:txBody>
      </p:sp>
    </p:spTree>
    <p:extLst>
      <p:ext uri="{BB962C8B-B14F-4D97-AF65-F5344CB8AC3E}">
        <p14:creationId xmlns:p14="http://schemas.microsoft.com/office/powerpoint/2010/main" val="413269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В образец, помещенный в ячейку с  </a:t>
            </a:r>
            <a:r>
              <a:rPr lang="ru-RU" baseline="0" dirty="0" err="1" smtClean="0"/>
              <a:t>пьезодатчиками</a:t>
            </a:r>
            <a:r>
              <a:rPr lang="ru-RU" baseline="0" dirty="0" smtClean="0"/>
              <a:t>, </a:t>
            </a:r>
            <a:r>
              <a:rPr lang="ru-RU" dirty="0" smtClean="0"/>
              <a:t>без</a:t>
            </a:r>
            <a:r>
              <a:rPr lang="ru-RU" baseline="0" dirty="0" smtClean="0"/>
              <a:t> приложения осевой нагрузки мы инжектировали воду в верхнее основание (КЛИК). При этом достаточно часто проводили ультразвуковое зондирование по стандартной схеме. Движение фронта воды можно наблюдать визуально. Как только фронт жидкости доходит до трассы, изменяется спектральный состав сигнала ультразвукового зондирования (КЛИК). На рисунке показан график количества воды, инжектированной в образец и соответствующий показатель наклона спектра.</a:t>
            </a:r>
            <a:endParaRPr lang="ru-RU" dirty="0"/>
          </a:p>
        </p:txBody>
      </p:sp>
      <p:sp>
        <p:nvSpPr>
          <p:cNvPr id="4" name="Номер слайда 3"/>
          <p:cNvSpPr>
            <a:spLocks noGrp="1"/>
          </p:cNvSpPr>
          <p:nvPr>
            <p:ph type="sldNum" sz="quarter" idx="10"/>
          </p:nvPr>
        </p:nvSpPr>
        <p:spPr/>
        <p:txBody>
          <a:bodyPr/>
          <a:lstStyle/>
          <a:p>
            <a:pPr>
              <a:defRPr/>
            </a:pPr>
            <a:fld id="{6E6F6E7B-024F-4A8C-928C-0F09171380F2}" type="slidenum">
              <a:rPr lang="ru-RU" altLang="ru-RU" smtClean="0"/>
              <a:pPr>
                <a:defRPr/>
              </a:pPr>
              <a:t>7</a:t>
            </a:fld>
            <a:endParaRPr lang="ru-RU" altLang="ru-RU"/>
          </a:p>
        </p:txBody>
      </p:sp>
    </p:spTree>
    <p:extLst>
      <p:ext uri="{BB962C8B-B14F-4D97-AF65-F5344CB8AC3E}">
        <p14:creationId xmlns:p14="http://schemas.microsoft.com/office/powerpoint/2010/main" val="24345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детального анализа мы взяли многостадийный эксперимент на мелкозернистом песчанике,</a:t>
            </a:r>
            <a:r>
              <a:rPr lang="ru-RU" baseline="0" dirty="0" smtClean="0"/>
              <a:t> проводимый с постоянной скоростью осевой деформации в условиях всестороннего давления при одновременной подаче порового давления. На верхнем рисунке показана нагрузочная кривая (синим), как отклик на создаваемую осевую деформацию. Зеленым показана интенсивность акустической эмиссии, возникающей в ходе нагружения. Эксперимент проходил в камере всестороннего сжатия при начальном обжимном давлении 10МПа. На первой стадии нагружения сухого образца осевая нагрузка постепенно возрастала (</a:t>
            </a:r>
            <a:r>
              <a:rPr lang="ru-RU" b="1" baseline="0" dirty="0" smtClean="0"/>
              <a:t>КЛИК</a:t>
            </a:r>
            <a:r>
              <a:rPr lang="ru-RU" baseline="0" dirty="0" smtClean="0"/>
              <a:t>). Затем в образец была инжектирована вода под давлением 3МПа. Это привело к началу образования в образце магистрального разлома. Однако процесс его формирования не был завершен. Осевая нагрузка несколько упала. </a:t>
            </a:r>
          </a:p>
          <a:p>
            <a:r>
              <a:rPr lang="ru-RU" baseline="0" dirty="0" smtClean="0"/>
              <a:t>Далее мы стали модулировать ступеньками в 1МПа поровое давление. При этом продолжали осевую деформацию образца. На одном из последовательных циклах модуляции порового давления образец разрушился, образовав магистральный разлом (</a:t>
            </a:r>
            <a:r>
              <a:rPr lang="ru-RU" b="1" baseline="0" dirty="0" smtClean="0"/>
              <a:t>КЛИК</a:t>
            </a:r>
            <a:r>
              <a:rPr lang="ru-RU" baseline="0" dirty="0" smtClean="0"/>
              <a:t>). После образования разлома мы подняли всестороннее давление до 20МПа, зажав тем самым его берега. И продолжили </a:t>
            </a:r>
            <a:r>
              <a:rPr lang="ru-RU" baseline="0" dirty="0" err="1" smtClean="0"/>
              <a:t>нагружение</a:t>
            </a:r>
            <a:r>
              <a:rPr lang="ru-RU" baseline="0" dirty="0" smtClean="0"/>
              <a:t> образца. При этом амплитуда модулирующего порового давления оставалась неизменна. Через некоторое время осевая нагрузка начала превышать силу трения берегов разлома и образец, что называется потек. То есть увеличение осевой деформации слабо отражалось в увеличении осевой нагрузки (</a:t>
            </a:r>
            <a:r>
              <a:rPr lang="ru-RU" b="1" baseline="0" dirty="0" smtClean="0"/>
              <a:t>КЛИК</a:t>
            </a:r>
            <a:r>
              <a:rPr lang="ru-RU" baseline="0" dirty="0" smtClean="0"/>
              <a:t>). На финальной стадии испытания мы увеличили амплитуду модуляции порового давления сначала до 7МПа, а затем до 12МПа. Каждый раз изменение амплитуды модуляции приводило к резкому сбросу осевой нагрузки и скачку акустической активности. </a:t>
            </a:r>
            <a:endParaRPr lang="ru-RU" dirty="0"/>
          </a:p>
        </p:txBody>
      </p:sp>
      <p:sp>
        <p:nvSpPr>
          <p:cNvPr id="4" name="Номер слайда 3"/>
          <p:cNvSpPr>
            <a:spLocks noGrp="1"/>
          </p:cNvSpPr>
          <p:nvPr>
            <p:ph type="sldNum" sz="quarter" idx="10"/>
          </p:nvPr>
        </p:nvSpPr>
        <p:spPr/>
        <p:txBody>
          <a:bodyPr/>
          <a:lstStyle/>
          <a:p>
            <a:pPr>
              <a:defRPr/>
            </a:pPr>
            <a:fld id="{6E6F6E7B-024F-4A8C-928C-0F09171380F2}" type="slidenum">
              <a:rPr lang="ru-RU" altLang="ru-RU" smtClean="0"/>
              <a:pPr>
                <a:defRPr/>
              </a:pPr>
              <a:t>8</a:t>
            </a:fld>
            <a:endParaRPr lang="ru-RU" altLang="ru-RU"/>
          </a:p>
        </p:txBody>
      </p:sp>
    </p:spTree>
    <p:extLst>
      <p:ext uri="{BB962C8B-B14F-4D97-AF65-F5344CB8AC3E}">
        <p14:creationId xmlns:p14="http://schemas.microsoft.com/office/powerpoint/2010/main" val="568323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этом слайде показано изменение во времени скоростей распространения упругих волн. Для</a:t>
            </a:r>
            <a:r>
              <a:rPr lang="ru-RU" baseline="0" dirty="0" smtClean="0"/>
              <a:t> </a:t>
            </a:r>
            <a:r>
              <a:rPr lang="ru-RU" baseline="0" dirty="0" err="1" smtClean="0"/>
              <a:t>бОльшей</a:t>
            </a:r>
            <a:r>
              <a:rPr lang="ru-RU" baseline="0" dirty="0" smtClean="0"/>
              <a:t> наглядности начало всех скоростей приведено к единому значению. Здесь показаны скорости как по горизонтальным, так и по наклонным направлениям (трассам). Как можно видеть, наиболее яркая динамика происходит на начальной стадии нагружения сухого образца. Характерно то, что в самом начале скорости упругих волн растут, что обусловлено уплотнением материала и деформацией образца в зоне его </a:t>
            </a:r>
            <a:r>
              <a:rPr lang="ru-RU" baseline="0" dirty="0" err="1" smtClean="0"/>
              <a:t>квази</a:t>
            </a:r>
            <a:r>
              <a:rPr lang="ru-RU" baseline="0" dirty="0" smtClean="0"/>
              <a:t>-упругости. По мере приближения к пределу прочности скорости упругих волн начинают падать, что говорит о начале процесса </a:t>
            </a:r>
            <a:r>
              <a:rPr lang="ru-RU" baseline="0" dirty="0" err="1" smtClean="0"/>
              <a:t>дилатансии</a:t>
            </a:r>
            <a:r>
              <a:rPr lang="ru-RU" baseline="0" dirty="0" smtClean="0"/>
              <a:t> и разрушения материала. Это так же подтверждается ростом акустической активности. Подача порового давления, его модуляция с различной амплитудой слабо отражаются на изменениях скоростей упругих волн.</a:t>
            </a:r>
            <a:endParaRPr lang="ru-RU" dirty="0"/>
          </a:p>
        </p:txBody>
      </p:sp>
      <p:sp>
        <p:nvSpPr>
          <p:cNvPr id="4" name="Номер слайда 3"/>
          <p:cNvSpPr>
            <a:spLocks noGrp="1"/>
          </p:cNvSpPr>
          <p:nvPr>
            <p:ph type="sldNum" sz="quarter" idx="10"/>
          </p:nvPr>
        </p:nvSpPr>
        <p:spPr/>
        <p:txBody>
          <a:bodyPr/>
          <a:lstStyle/>
          <a:p>
            <a:pPr>
              <a:defRPr/>
            </a:pPr>
            <a:fld id="{6E6F6E7B-024F-4A8C-928C-0F09171380F2}" type="slidenum">
              <a:rPr lang="ru-RU" altLang="ru-RU" smtClean="0"/>
              <a:pPr>
                <a:defRPr/>
              </a:pPr>
              <a:t>9</a:t>
            </a:fld>
            <a:endParaRPr lang="ru-RU" altLang="ru-RU"/>
          </a:p>
        </p:txBody>
      </p:sp>
    </p:spTree>
    <p:extLst>
      <p:ext uri="{BB962C8B-B14F-4D97-AF65-F5344CB8AC3E}">
        <p14:creationId xmlns:p14="http://schemas.microsoft.com/office/powerpoint/2010/main" val="328353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5CF81310-042A-4A95-8249-DC48029533AF}" type="datetime1">
              <a:rPr lang="en-GB" smtClean="0"/>
              <a:pPr>
                <a:defRPr/>
              </a:pPr>
              <a:t>17/06/2022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8983487-17EF-40D6-8C4E-CF453BD54E48}" type="slidenum">
              <a:rPr lang="en-GB" altLang="ru-RU" smtClean="0"/>
              <a:pPr>
                <a:defRPr/>
              </a:pPr>
              <a:t>‹#›</a:t>
            </a:fld>
            <a:endParaRPr lang="en-GB"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F4054392-C7F9-4D0A-8D83-5E29E334BECD}" type="datetime1">
              <a:rPr lang="en-GB" smtClean="0"/>
              <a:pPr>
                <a:defRPr/>
              </a:pPr>
              <a:t>17/06/2022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9AA0FB6-4E10-42A3-ADF4-B9203AC75CE7}" type="slidenum">
              <a:rPr lang="en-GB" altLang="ru-RU" smtClean="0"/>
              <a:pPr>
                <a:defRPr/>
              </a:pPr>
              <a:t>‹#›</a:t>
            </a:fld>
            <a:endParaRPr lang="en-GB"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8DC457A4-DF50-4B51-A8D7-E5DEA5828694}" type="datetime1">
              <a:rPr lang="en-GB" smtClean="0"/>
              <a:pPr>
                <a:defRPr/>
              </a:pPr>
              <a:t>17/06/2022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980E44C-A2F0-4959-9ED7-2C8447D1F8D7}" type="slidenum">
              <a:rPr lang="en-GB" altLang="ru-RU" smtClean="0"/>
              <a:pPr>
                <a:defRPr/>
              </a:pPr>
              <a:t>‹#›</a:t>
            </a:fld>
            <a:endParaRPr lang="en-GB" alt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atin typeface="Arial" panose="020B0604020202020204" pitchFamily="34" charset="0"/>
                <a:cs typeface="Arial" panose="020B0604020202020204" pitchFamily="34" charset="0"/>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endParaRPr lang="ru-RU">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C7AC8084-E389-4F38-AF45-8F7910B09F38}"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ru-RU">
              <a:solidFill>
                <a:prstClr val="black">
                  <a:lumMod val="65000"/>
                  <a:lumOff val="35000"/>
                </a:prstClr>
              </a:solidFill>
            </a:endParaRPr>
          </a:p>
        </p:txBody>
      </p:sp>
    </p:spTree>
    <p:extLst>
      <p:ext uri="{BB962C8B-B14F-4D97-AF65-F5344CB8AC3E}">
        <p14:creationId xmlns:p14="http://schemas.microsoft.com/office/powerpoint/2010/main" val="150561337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A26596D-7D2F-4A18-9F19-7749E3EB1DC2}"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905934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4C78FF-01F5-4D60-99A6-1FF21C062D3C}"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6381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B8CB49A-E0AA-4272-B1D2-313B84F2522C}"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840499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endParaRPr lang="ru-RU">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ru-RU">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26CA9AF-5B04-4AF4-B388-7AF5B9345197}"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71723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ru-RU">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CF132D99-5815-4F89-965E-3CB13D6A69B8}"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763400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ru-RU">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44B5FDFA-2833-430F-AFE2-F7078790971A}"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6913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4B88505-610F-49CD-BC01-7110258B9AD8}"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7553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04C54A5B-1004-40DB-992F-60A1271B1128}" type="datetime1">
              <a:rPr lang="en-GB" smtClean="0"/>
              <a:pPr>
                <a:defRPr/>
              </a:pPr>
              <a:t>17/06/2022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F0296D8-079E-48B7-839A-A992CB058349}" type="slidenum">
              <a:rPr lang="en-GB" altLang="ru-RU" smtClean="0"/>
              <a:pPr>
                <a:defRPr/>
              </a:pPr>
              <a:t>‹#›</a:t>
            </a:fld>
            <a:endParaRPr lang="en-GB" alt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FCDAD93-08A1-4D23-9C27-E841D4B495C2}"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8478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E89A786-1A5D-414E-B429-1D293D80F56E}"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058758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1010D9F-2981-4704-9145-D6723C3490D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43826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0F338C2-0AF8-46F3-89C9-1C3E14C44186}" type="datetime1">
              <a:rPr lang="en-GB" smtClean="0"/>
              <a:pPr>
                <a:defRPr/>
              </a:pPr>
              <a:t>17/06/2022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02F4486-5D2A-4AD8-8AC7-9D77AC88FCC8}" type="slidenum">
              <a:rPr lang="en-GB" altLang="ru-RU" smtClean="0"/>
              <a:pPr>
                <a:defRPr/>
              </a:pPr>
              <a:t>‹#›</a:t>
            </a:fld>
            <a:endParaRPr lang="en-GB"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FC6C5E7-1F0D-4A98-8574-8D8333173503}" type="datetime1">
              <a:rPr lang="en-GB" smtClean="0"/>
              <a:pPr>
                <a:defRPr/>
              </a:pPr>
              <a:t>17/06/2022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EABEC06-62F5-4CE7-A696-292872836E73}" type="slidenum">
              <a:rPr lang="en-GB" altLang="ru-RU" smtClean="0"/>
              <a:pPr>
                <a:defRPr/>
              </a:pPr>
              <a:t>‹#›</a:t>
            </a:fld>
            <a:endParaRPr lang="en-GB" alt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0865C807-F604-4702-898D-D52763EDB2F6}" type="datetime1">
              <a:rPr lang="en-GB" smtClean="0"/>
              <a:pPr>
                <a:defRPr/>
              </a:pPr>
              <a:t>17/06/2022</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D8F75B1F-0A50-4812-BEC3-9F2EA797ECCD}" type="slidenum">
              <a:rPr lang="en-GB" altLang="ru-RU" smtClean="0"/>
              <a:pPr>
                <a:defRPr/>
              </a:pPr>
              <a:t>‹#›</a:t>
            </a:fld>
            <a:endParaRPr lang="en-GB"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0E60E1E0-256F-4894-B9BB-2FF68F445376}" type="datetime1">
              <a:rPr lang="en-GB" smtClean="0"/>
              <a:pPr>
                <a:defRPr/>
              </a:pPr>
              <a:t>17/06/2022</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53A0ED43-B6C4-4378-9233-F4AD032A0660}" type="slidenum">
              <a:rPr lang="en-GB" altLang="ru-RU" smtClean="0"/>
              <a:pPr>
                <a:defRPr/>
              </a:pPr>
              <a:t>‹#›</a:t>
            </a:fld>
            <a:endParaRPr lang="en-GB"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1B27B7B1-7002-4F7A-92EE-58ED5FDACD52}" type="datetime1">
              <a:rPr lang="en-GB" smtClean="0"/>
              <a:pPr>
                <a:defRPr/>
              </a:pPr>
              <a:t>17/06/2022</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DE1E8278-5C1D-4158-AC62-9C2FA01A1CD1}" type="slidenum">
              <a:rPr lang="en-GB" altLang="ru-RU" smtClean="0"/>
              <a:pPr>
                <a:defRPr/>
              </a:pPr>
              <a:t>‹#›</a:t>
            </a:fld>
            <a:endParaRPr lang="en-GB"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EC305796-78F2-4FA7-BE84-FA16840FD522}" type="datetime1">
              <a:rPr lang="en-GB" smtClean="0"/>
              <a:pPr>
                <a:defRPr/>
              </a:pPr>
              <a:t>17/06/2022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B68C4CC-4A28-4D74-8741-D2851B8254F2}" type="slidenum">
              <a:rPr lang="en-GB" altLang="ru-RU" smtClean="0"/>
              <a:pPr>
                <a:defRPr/>
              </a:pPr>
              <a:t>‹#›</a:t>
            </a:fld>
            <a:endParaRPr lang="en-GB" alt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6120D671-B6C2-4A44-8CD8-BF81C001D7DB}" type="datetime1">
              <a:rPr lang="en-GB" smtClean="0"/>
              <a:pPr>
                <a:defRPr/>
              </a:pPr>
              <a:t>17/06/2022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60896A94-66C2-4E81-B1D4-7F89AFED0477}" type="slidenum">
              <a:rPr lang="en-GB" altLang="ru-RU" smtClean="0"/>
              <a:pPr>
                <a:defRPr/>
              </a:pPr>
              <a:t>‹#›</a:t>
            </a:fld>
            <a:endParaRPr lang="en-GB" alt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4CAB647C-0B0C-4560-AECE-94C64AF617D3}" type="datetime1">
              <a:rPr lang="en-GB" smtClean="0"/>
              <a:pPr>
                <a:defRPr/>
              </a:pPr>
              <a:t>17/06/2022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31C3E971-9529-4434-8F26-EA078430DC92}"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ru-RU">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598BAB6-6C91-41AE-97BF-FACDCD08BE3A}"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62174394"/>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2DFBB2F8-5228-4616-8FC9-791E00919A88}" type="slidenum">
              <a:rPr lang="en-GB" altLang="ru-RU"/>
              <a:pPr>
                <a:defRPr/>
              </a:pPr>
              <a:t>1</a:t>
            </a:fld>
            <a:endParaRPr lang="en-GB" altLang="ru-RU"/>
          </a:p>
        </p:txBody>
      </p:sp>
      <p:sp>
        <p:nvSpPr>
          <p:cNvPr id="2054" name="Rectangle 6"/>
          <p:cNvSpPr>
            <a:spLocks noChangeArrowheads="1"/>
          </p:cNvSpPr>
          <p:nvPr/>
        </p:nvSpPr>
        <p:spPr bwMode="auto">
          <a:xfrm>
            <a:off x="684213" y="1196974"/>
            <a:ext cx="8077200" cy="3312145"/>
          </a:xfrm>
          <a:prstGeom prst="rect">
            <a:avLst/>
          </a:prstGeom>
          <a:noFill/>
          <a:ln w="9525">
            <a:noFill/>
            <a:miter lim="800000"/>
            <a:headEnd/>
            <a:tailEnd/>
          </a:ln>
          <a:effectLst/>
        </p:spPr>
        <p:txBody>
          <a:bodyPr/>
          <a:lstStyle/>
          <a:p>
            <a:pPr algn="ctr" eaLnBrk="1" hangingPunct="1">
              <a:defRPr/>
            </a:pPr>
            <a:endParaRPr lang="ru-RU" sz="4000" b="1" dirty="0">
              <a:solidFill>
                <a:srgbClr val="000066"/>
              </a:solidFill>
              <a:effectLst>
                <a:outerShdw blurRad="38100" dist="38100" dir="2700000" algn="tl">
                  <a:srgbClr val="C0C0C0"/>
                </a:outerShdw>
              </a:effectLst>
              <a:cs typeface="Arial" panose="020B0604020202020204" pitchFamily="34" charset="0"/>
            </a:endParaRPr>
          </a:p>
        </p:txBody>
      </p:sp>
      <p:sp>
        <p:nvSpPr>
          <p:cNvPr id="3" name="Прямоугольник 2"/>
          <p:cNvSpPr/>
          <p:nvPr/>
        </p:nvSpPr>
        <p:spPr>
          <a:xfrm>
            <a:off x="684212" y="1617625"/>
            <a:ext cx="7056140" cy="2246769"/>
          </a:xfrm>
          <a:prstGeom prst="rect">
            <a:avLst/>
          </a:prstGeom>
        </p:spPr>
        <p:txBody>
          <a:bodyPr wrap="square">
            <a:spAutoFit/>
          </a:bodyPr>
          <a:lstStyle/>
          <a:p>
            <a:pPr algn="ctr"/>
            <a:r>
              <a:rPr lang="ru-RU" sz="2800" b="1" dirty="0"/>
              <a:t>Связь характеристик спектров сигналов ультразвукового зондирования  с условиями нагружения образца горной породы</a:t>
            </a:r>
            <a:endParaRPr lang="ru-RU" sz="2800" dirty="0">
              <a:effectLst/>
            </a:endParaRPr>
          </a:p>
        </p:txBody>
      </p:sp>
      <p:sp>
        <p:nvSpPr>
          <p:cNvPr id="4" name="TextBox 3"/>
          <p:cNvSpPr txBox="1"/>
          <p:nvPr/>
        </p:nvSpPr>
        <p:spPr>
          <a:xfrm>
            <a:off x="52859" y="4365104"/>
            <a:ext cx="8708554" cy="1754326"/>
          </a:xfrm>
          <a:prstGeom prst="rect">
            <a:avLst/>
          </a:prstGeom>
          <a:noFill/>
        </p:spPr>
        <p:txBody>
          <a:bodyPr wrap="square" rtlCol="0">
            <a:spAutoFit/>
          </a:bodyPr>
          <a:lstStyle/>
          <a:p>
            <a:pPr algn="ctr"/>
            <a:r>
              <a:rPr lang="ru-RU" b="1" baseline="30000" dirty="0" smtClean="0">
                <a:solidFill>
                  <a:schemeClr val="tx2"/>
                </a:solidFill>
              </a:rPr>
              <a:t>                  1</a:t>
            </a:r>
            <a:r>
              <a:rPr lang="ru-RU" b="1" u="sng" dirty="0" smtClean="0">
                <a:solidFill>
                  <a:schemeClr val="tx2"/>
                </a:solidFill>
              </a:rPr>
              <a:t>Патонин А.В</a:t>
            </a:r>
            <a:r>
              <a:rPr lang="ru-RU" b="1" dirty="0" smtClean="0">
                <a:solidFill>
                  <a:schemeClr val="tx2"/>
                </a:solidFill>
              </a:rPr>
              <a:t>., </a:t>
            </a:r>
            <a:r>
              <a:rPr lang="ru-RU" b="1" baseline="30000" dirty="0">
                <a:solidFill>
                  <a:schemeClr val="tx2"/>
                </a:solidFill>
              </a:rPr>
              <a:t>1</a:t>
            </a:r>
            <a:r>
              <a:rPr lang="ru-RU" b="1" dirty="0">
                <a:solidFill>
                  <a:schemeClr val="tx2"/>
                </a:solidFill>
              </a:rPr>
              <a:t>Шихова Н.М</a:t>
            </a:r>
            <a:r>
              <a:rPr lang="ru-RU" b="1" dirty="0" smtClean="0">
                <a:solidFill>
                  <a:schemeClr val="tx2"/>
                </a:solidFill>
              </a:rPr>
              <a:t>., </a:t>
            </a:r>
          </a:p>
          <a:p>
            <a:pPr algn="ctr"/>
            <a:r>
              <a:rPr lang="ru-RU" b="1" baseline="30000" dirty="0" smtClean="0">
                <a:solidFill>
                  <a:schemeClr val="tx2"/>
                </a:solidFill>
              </a:rPr>
              <a:t>1</a:t>
            </a:r>
            <a:r>
              <a:rPr lang="ru-RU" b="1" dirty="0" smtClean="0">
                <a:solidFill>
                  <a:schemeClr val="tx2"/>
                </a:solidFill>
              </a:rPr>
              <a:t>Пономарёв А.В</a:t>
            </a:r>
            <a:r>
              <a:rPr lang="ru-RU" b="1" dirty="0">
                <a:solidFill>
                  <a:schemeClr val="tx2"/>
                </a:solidFill>
              </a:rPr>
              <a:t>,</a:t>
            </a:r>
            <a:r>
              <a:rPr lang="ru-RU" b="1" baseline="30000" dirty="0">
                <a:solidFill>
                  <a:schemeClr val="tx2"/>
                </a:solidFill>
              </a:rPr>
              <a:t> </a:t>
            </a:r>
            <a:r>
              <a:rPr lang="ru-RU" b="1" baseline="30000" dirty="0" smtClean="0">
                <a:solidFill>
                  <a:schemeClr val="tx2"/>
                </a:solidFill>
              </a:rPr>
              <a:t>1,2</a:t>
            </a:r>
            <a:r>
              <a:rPr lang="ru-RU" b="1" dirty="0" smtClean="0">
                <a:solidFill>
                  <a:schemeClr val="tx2"/>
                </a:solidFill>
              </a:rPr>
              <a:t>Смирнов В.Б., </a:t>
            </a:r>
            <a:r>
              <a:rPr lang="ru-RU" b="1" baseline="30000" dirty="0" smtClean="0">
                <a:solidFill>
                  <a:schemeClr val="tx2"/>
                </a:solidFill>
              </a:rPr>
              <a:t>2</a:t>
            </a:r>
            <a:r>
              <a:rPr lang="ru-RU" b="1" dirty="0" smtClean="0">
                <a:solidFill>
                  <a:schemeClr val="tx2"/>
                </a:solidFill>
              </a:rPr>
              <a:t>Сахаров  П.С.</a:t>
            </a:r>
          </a:p>
          <a:p>
            <a:pPr algn="ctr"/>
            <a:r>
              <a:rPr lang="ru-RU" b="1" dirty="0" smtClean="0">
                <a:solidFill>
                  <a:schemeClr val="tx2"/>
                </a:solidFill>
              </a:rPr>
              <a:t>.</a:t>
            </a:r>
          </a:p>
          <a:p>
            <a:pPr algn="ctr"/>
            <a:r>
              <a:rPr lang="ru-RU" baseline="30000" dirty="0" smtClean="0"/>
              <a:t>1</a:t>
            </a:r>
            <a:r>
              <a:rPr lang="ru-RU" dirty="0" smtClean="0"/>
              <a:t>Институт </a:t>
            </a:r>
            <a:r>
              <a:rPr lang="ru-RU" dirty="0"/>
              <a:t>физики Земли им. О.Ю. Шмидта РАН, (ИФЗ РАН), </a:t>
            </a:r>
            <a:r>
              <a:rPr lang="ru-RU" dirty="0" smtClean="0"/>
              <a:t>Москва.</a:t>
            </a:r>
            <a:endParaRPr lang="ru-RU" dirty="0"/>
          </a:p>
          <a:p>
            <a:pPr algn="ctr"/>
            <a:r>
              <a:rPr lang="ru-RU" baseline="30000" dirty="0" smtClean="0"/>
              <a:t>2</a:t>
            </a:r>
            <a:r>
              <a:rPr lang="ru-RU" dirty="0" smtClean="0"/>
              <a:t>Физический факультет МГУ им</a:t>
            </a:r>
            <a:r>
              <a:rPr lang="ru-RU" dirty="0"/>
              <a:t>. М.В. Ломоносова, Москва</a:t>
            </a:r>
          </a:p>
          <a:p>
            <a:pPr algn="ctr"/>
            <a:r>
              <a:rPr lang="ru-RU" dirty="0" smtClean="0">
                <a:solidFill>
                  <a:schemeClr val="tx2"/>
                </a:solidFill>
              </a:rPr>
              <a:t> </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1864"/>
            <a:ext cx="2664296" cy="699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s://phys.msu.ru/rus/about/structure/Mediacenter/img/синяя%2020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9032" y="252335"/>
            <a:ext cx="2819239" cy="7092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F0296D8-079E-48B7-839A-A992CB058349}" type="slidenum">
              <a:rPr lang="en-GB" altLang="ru-RU" smtClean="0"/>
              <a:pPr>
                <a:defRPr/>
              </a:pPr>
              <a:t>10</a:t>
            </a:fld>
            <a:endParaRPr lang="en-GB" altLang="ru-RU"/>
          </a:p>
        </p:txBody>
      </p:sp>
      <p:sp>
        <p:nvSpPr>
          <p:cNvPr id="4" name="Заголовок 3"/>
          <p:cNvSpPr>
            <a:spLocks noGrp="1"/>
          </p:cNvSpPr>
          <p:nvPr>
            <p:ph type="title"/>
          </p:nvPr>
        </p:nvSpPr>
        <p:spPr>
          <a:xfrm>
            <a:off x="47625" y="-243408"/>
            <a:ext cx="8589640" cy="936104"/>
          </a:xfrm>
        </p:spPr>
        <p:txBody>
          <a:bodyPr>
            <a:normAutofit/>
          </a:bodyPr>
          <a:lstStyle/>
          <a:p>
            <a:r>
              <a:rPr lang="ru-RU" sz="2000" dirty="0" smtClean="0">
                <a:solidFill>
                  <a:schemeClr val="tx1"/>
                </a:solidFill>
                <a:latin typeface="Arial" panose="020B0604020202020204" pitchFamily="34" charset="0"/>
                <a:cs typeface="Arial" panose="020B0604020202020204" pitchFamily="34" charset="0"/>
              </a:rPr>
              <a:t>Вариации спектра на различных этапах нагружения</a:t>
            </a:r>
            <a:endParaRPr lang="ru-RU" sz="2000" dirty="0">
              <a:solidFill>
                <a:schemeClr val="tx1"/>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7" y="356539"/>
            <a:ext cx="9144000" cy="5160693"/>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5373216"/>
            <a:ext cx="741682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48" y="5585945"/>
            <a:ext cx="946821" cy="307777"/>
          </a:xfrm>
          <a:prstGeom prst="rect">
            <a:avLst/>
          </a:prstGeom>
          <a:noFill/>
        </p:spPr>
        <p:txBody>
          <a:bodyPr wrap="square" rtlCol="0">
            <a:spAutoFit/>
          </a:bodyPr>
          <a:lstStyle/>
          <a:p>
            <a:r>
              <a:rPr lang="ru-RU" sz="1400" dirty="0" err="1" smtClean="0">
                <a:solidFill>
                  <a:prstClr val="black"/>
                </a:solidFill>
              </a:rPr>
              <a:t>Рр</a:t>
            </a:r>
            <a:r>
              <a:rPr lang="ru-RU" sz="1400" dirty="0" smtClean="0">
                <a:solidFill>
                  <a:prstClr val="black"/>
                </a:solidFill>
              </a:rPr>
              <a:t>, МПа</a:t>
            </a:r>
            <a:endParaRPr lang="ru-RU" sz="1400" dirty="0">
              <a:solidFill>
                <a:prstClr val="black"/>
              </a:solidFill>
            </a:endParaRPr>
          </a:p>
        </p:txBody>
      </p:sp>
      <p:sp>
        <p:nvSpPr>
          <p:cNvPr id="8" name="TextBox 7"/>
          <p:cNvSpPr txBox="1"/>
          <p:nvPr/>
        </p:nvSpPr>
        <p:spPr>
          <a:xfrm>
            <a:off x="3635896" y="4653136"/>
            <a:ext cx="4032448" cy="261610"/>
          </a:xfrm>
          <a:prstGeom prst="rect">
            <a:avLst/>
          </a:prstGeom>
          <a:noFill/>
        </p:spPr>
        <p:txBody>
          <a:bodyPr wrap="square" rtlCol="0">
            <a:spAutoFit/>
          </a:bodyPr>
          <a:lstStyle/>
          <a:p>
            <a:r>
              <a:rPr lang="ru-RU" sz="1100" dirty="0" err="1" smtClean="0">
                <a:solidFill>
                  <a:prstClr val="black"/>
                </a:solidFill>
              </a:rPr>
              <a:t>Трещиноватость</a:t>
            </a:r>
            <a:r>
              <a:rPr lang="ru-RU" sz="1100" dirty="0" smtClean="0">
                <a:solidFill>
                  <a:prstClr val="black"/>
                </a:solidFill>
              </a:rPr>
              <a:t> – кумулятивное количество событий, </a:t>
            </a:r>
            <a:r>
              <a:rPr lang="ru-RU" sz="1100" dirty="0" err="1" smtClean="0">
                <a:solidFill>
                  <a:prstClr val="black"/>
                </a:solidFill>
              </a:rPr>
              <a:t>шт</a:t>
            </a:r>
            <a:endParaRPr lang="ru-RU" sz="1100" dirty="0">
              <a:solidFill>
                <a:prstClr val="black"/>
              </a:solidFill>
            </a:endParaRPr>
          </a:p>
        </p:txBody>
      </p:sp>
      <p:cxnSp>
        <p:nvCxnSpPr>
          <p:cNvPr id="9" name="Прямая со стрелкой 8"/>
          <p:cNvCxnSpPr/>
          <p:nvPr/>
        </p:nvCxnSpPr>
        <p:spPr>
          <a:xfrm>
            <a:off x="1441511" y="2564904"/>
            <a:ext cx="610209" cy="15121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2350469" y="4214327"/>
            <a:ext cx="149374" cy="5040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51920" y="1052736"/>
            <a:ext cx="4536504" cy="307777"/>
          </a:xfrm>
          <a:prstGeom prst="rect">
            <a:avLst/>
          </a:prstGeom>
          <a:noFill/>
        </p:spPr>
        <p:txBody>
          <a:bodyPr wrap="square" rtlCol="0">
            <a:spAutoFit/>
          </a:bodyPr>
          <a:lstStyle/>
          <a:p>
            <a:r>
              <a:rPr lang="ru-RU" sz="1400" dirty="0" smtClean="0">
                <a:solidFill>
                  <a:prstClr val="black"/>
                </a:solidFill>
              </a:rPr>
              <a:t>Диапазон спектральных оценок 50-500кГц.</a:t>
            </a:r>
            <a:endParaRPr lang="ru-RU" sz="1400" dirty="0">
              <a:solidFill>
                <a:prstClr val="black"/>
              </a:solidFill>
            </a:endParaRPr>
          </a:p>
        </p:txBody>
      </p:sp>
      <p:cxnSp>
        <p:nvCxnSpPr>
          <p:cNvPr id="19" name="Прямая со стрелкой 18"/>
          <p:cNvCxnSpPr/>
          <p:nvPr/>
        </p:nvCxnSpPr>
        <p:spPr>
          <a:xfrm flipV="1">
            <a:off x="4358655" y="2312876"/>
            <a:ext cx="74687" cy="6240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Овал 19"/>
          <p:cNvSpPr/>
          <p:nvPr/>
        </p:nvSpPr>
        <p:spPr>
          <a:xfrm>
            <a:off x="6444208" y="1988840"/>
            <a:ext cx="1656184" cy="468052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31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FF0296D8-079E-48B7-839A-A992CB058349}" type="slidenum">
              <a:rPr lang="en-GB" altLang="ru-RU" smtClean="0"/>
              <a:pPr>
                <a:defRPr/>
              </a:pPr>
              <a:t>11</a:t>
            </a:fld>
            <a:endParaRPr lang="en-GB" altLang="ru-RU"/>
          </a:p>
        </p:txBody>
      </p:sp>
      <p:sp>
        <p:nvSpPr>
          <p:cNvPr id="4" name="Заголовок 3"/>
          <p:cNvSpPr>
            <a:spLocks noGrp="1"/>
          </p:cNvSpPr>
          <p:nvPr>
            <p:ph type="title"/>
          </p:nvPr>
        </p:nvSpPr>
        <p:spPr>
          <a:xfrm>
            <a:off x="457200" y="338328"/>
            <a:ext cx="8229600" cy="714408"/>
          </a:xfrm>
        </p:spPr>
        <p:txBody>
          <a:bodyPr>
            <a:normAutofit fontScale="90000"/>
          </a:bodyPr>
          <a:lstStyle/>
          <a:p>
            <a:r>
              <a:rPr lang="ru-RU" sz="2400" dirty="0" smtClean="0">
                <a:solidFill>
                  <a:schemeClr val="tx2">
                    <a:lumMod val="75000"/>
                  </a:schemeClr>
                </a:solidFill>
                <a:latin typeface="Arial" panose="020B0604020202020204" pitchFamily="34" charset="0"/>
                <a:cs typeface="Arial" panose="020B0604020202020204" pitchFamily="34" charset="0"/>
              </a:rPr>
              <a:t>Диапазоны  диссипации энергии акустической эмиссии на интервале времени 1 с</a:t>
            </a:r>
            <a:endParaRPr lang="ru-RU" sz="2400" dirty="0">
              <a:solidFill>
                <a:schemeClr val="tx2">
                  <a:lumMod val="75000"/>
                </a:schemeClr>
              </a:solidFill>
              <a:latin typeface="Arial" panose="020B0604020202020204" pitchFamily="34" charset="0"/>
              <a:cs typeface="Arial" panose="020B0604020202020204" pitchFamily="34" charset="0"/>
            </a:endParaRPr>
          </a:p>
        </p:txBody>
      </p:sp>
      <p:pic>
        <p:nvPicPr>
          <p:cNvPr id="5" name="Рисунок 4"/>
          <p:cNvPicPr/>
          <p:nvPr/>
        </p:nvPicPr>
        <p:blipFill>
          <a:blip r:embed="rId3"/>
          <a:stretch>
            <a:fillRect/>
          </a:stretch>
        </p:blipFill>
        <p:spPr>
          <a:xfrm>
            <a:off x="611560" y="1196752"/>
            <a:ext cx="7776863" cy="5400600"/>
          </a:xfrm>
          <a:prstGeom prst="rect">
            <a:avLst/>
          </a:prstGeom>
        </p:spPr>
      </p:pic>
      <p:cxnSp>
        <p:nvCxnSpPr>
          <p:cNvPr id="8" name="Прямая со стрелкой 7"/>
          <p:cNvCxnSpPr/>
          <p:nvPr/>
        </p:nvCxnSpPr>
        <p:spPr>
          <a:xfrm>
            <a:off x="6218703" y="2636912"/>
            <a:ext cx="18963" cy="3384376"/>
          </a:xfrm>
          <a:prstGeom prst="straightConnector1">
            <a:avLst/>
          </a:prstGeom>
          <a:ln w="19050">
            <a:solidFill>
              <a:srgbClr val="C00000"/>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76056" y="4896156"/>
            <a:ext cx="1224137" cy="338554"/>
          </a:xfrm>
          <a:prstGeom prst="rect">
            <a:avLst/>
          </a:prstGeom>
          <a:noFill/>
        </p:spPr>
        <p:txBody>
          <a:bodyPr wrap="square" rtlCol="0">
            <a:spAutoFit/>
          </a:bodyPr>
          <a:lstStyle/>
          <a:p>
            <a:r>
              <a:rPr lang="ru-RU" sz="1600" dirty="0" smtClean="0">
                <a:solidFill>
                  <a:srgbClr val="C00000"/>
                </a:solidFill>
              </a:rPr>
              <a:t>90-100 кГц</a:t>
            </a:r>
            <a:endParaRPr lang="ru-RU" sz="1600" dirty="0">
              <a:solidFill>
                <a:srgbClr val="C00000"/>
              </a:solidFill>
            </a:endParaRPr>
          </a:p>
        </p:txBody>
      </p:sp>
      <p:cxnSp>
        <p:nvCxnSpPr>
          <p:cNvPr id="18" name="Прямая со стрелкой 17"/>
          <p:cNvCxnSpPr/>
          <p:nvPr/>
        </p:nvCxnSpPr>
        <p:spPr>
          <a:xfrm>
            <a:off x="6588224" y="3356992"/>
            <a:ext cx="0" cy="2664296"/>
          </a:xfrm>
          <a:prstGeom prst="straightConnector1">
            <a:avLst/>
          </a:prstGeom>
          <a:ln w="19050">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18702" y="6165304"/>
            <a:ext cx="1161609" cy="276999"/>
          </a:xfrm>
          <a:prstGeom prst="rect">
            <a:avLst/>
          </a:prstGeom>
          <a:noFill/>
        </p:spPr>
        <p:txBody>
          <a:bodyPr wrap="square" rtlCol="0">
            <a:spAutoFit/>
          </a:bodyPr>
          <a:lstStyle/>
          <a:p>
            <a:r>
              <a:rPr lang="ru-RU" sz="1200" dirty="0" smtClean="0"/>
              <a:t>180-200 кГц</a:t>
            </a:r>
            <a:endParaRPr lang="ru-RU" sz="1200" dirty="0"/>
          </a:p>
        </p:txBody>
      </p:sp>
      <p:cxnSp>
        <p:nvCxnSpPr>
          <p:cNvPr id="28" name="Прямая со стрелкой 27"/>
          <p:cNvCxnSpPr/>
          <p:nvPr/>
        </p:nvCxnSpPr>
        <p:spPr>
          <a:xfrm>
            <a:off x="7092280" y="3789040"/>
            <a:ext cx="0" cy="2232248"/>
          </a:xfrm>
          <a:prstGeom prst="straightConnector1">
            <a:avLst/>
          </a:prstGeom>
          <a:ln w="19050">
            <a:solidFill>
              <a:srgbClr val="33CC33"/>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092280" y="5744288"/>
            <a:ext cx="985114" cy="276999"/>
          </a:xfrm>
          <a:prstGeom prst="rect">
            <a:avLst/>
          </a:prstGeom>
          <a:noFill/>
        </p:spPr>
        <p:txBody>
          <a:bodyPr wrap="square" rtlCol="0">
            <a:spAutoFit/>
          </a:bodyPr>
          <a:lstStyle/>
          <a:p>
            <a:r>
              <a:rPr lang="ru-RU" sz="1200" b="1" dirty="0" smtClean="0">
                <a:solidFill>
                  <a:srgbClr val="33CC33"/>
                </a:solidFill>
              </a:rPr>
              <a:t>400 кГц</a:t>
            </a:r>
            <a:endParaRPr lang="ru-RU" sz="1200" b="1" dirty="0">
              <a:solidFill>
                <a:srgbClr val="33CC33"/>
              </a:solidFill>
            </a:endParaRPr>
          </a:p>
        </p:txBody>
      </p:sp>
      <mc:AlternateContent xmlns:mc="http://schemas.openxmlformats.org/markup-compatibility/2006" xmlns:a14="http://schemas.microsoft.com/office/drawing/2010/main">
        <mc:Choice Requires="a14">
          <p:sp>
            <p:nvSpPr>
              <p:cNvPr id="33" name="Прямоугольник 32"/>
              <p:cNvSpPr/>
              <p:nvPr/>
            </p:nvSpPr>
            <p:spPr>
              <a:xfrm>
                <a:off x="2404914" y="1628800"/>
                <a:ext cx="2664296" cy="578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ru-RU" sz="2800" b="1" i="1">
                          <a:latin typeface="Cambria Math"/>
                        </a:rPr>
                        <m:t>𝑺</m:t>
                      </m:r>
                      <m:d>
                        <m:dPr>
                          <m:ctrlPr>
                            <a:rPr lang="ru-RU" sz="2800" b="1" i="1">
                              <a:latin typeface="Cambria Math"/>
                            </a:rPr>
                          </m:ctrlPr>
                        </m:dPr>
                        <m:e>
                          <m:r>
                            <a:rPr lang="ru-RU" sz="2800" b="1" i="1">
                              <a:latin typeface="Cambria Math"/>
                            </a:rPr>
                            <m:t>𝒇</m:t>
                          </m:r>
                        </m:e>
                      </m:d>
                      <m:r>
                        <a:rPr lang="ru-RU" sz="2800" b="1" i="1">
                          <a:latin typeface="Cambria Math"/>
                        </a:rPr>
                        <m:t>~</m:t>
                      </m:r>
                      <m:sSup>
                        <m:sSupPr>
                          <m:ctrlPr>
                            <a:rPr lang="ru-RU" sz="2800" b="1" i="1">
                              <a:latin typeface="Cambria Math"/>
                            </a:rPr>
                          </m:ctrlPr>
                        </m:sSupPr>
                        <m:e>
                          <m:r>
                            <a:rPr lang="ru-RU" sz="2800" b="1" i="1">
                              <a:latin typeface="Cambria Math"/>
                            </a:rPr>
                            <m:t>𝒇</m:t>
                          </m:r>
                        </m:e>
                        <m:sup>
                          <m:r>
                            <a:rPr lang="ru-RU" sz="2800" b="1" i="1">
                              <a:latin typeface="Cambria Math"/>
                            </a:rPr>
                            <m:t>−</m:t>
                          </m:r>
                          <m:r>
                            <a:rPr lang="ru-RU" sz="2800" b="1" i="1">
                              <a:latin typeface="Cambria Math"/>
                            </a:rPr>
                            <m:t>𝜷</m:t>
                          </m:r>
                        </m:sup>
                      </m:sSup>
                    </m:oMath>
                  </m:oMathPara>
                </a14:m>
                <a:endParaRPr lang="ru-RU" sz="2800" b="1" dirty="0"/>
              </a:p>
            </p:txBody>
          </p:sp>
        </mc:Choice>
        <mc:Fallback xmlns="">
          <p:sp>
            <p:nvSpPr>
              <p:cNvPr id="33" name="Прямоугольник 32"/>
              <p:cNvSpPr>
                <a:spLocks noRot="1" noChangeAspect="1" noMove="1" noResize="1" noEditPoints="1" noAdjustHandles="1" noChangeArrowheads="1" noChangeShapeType="1" noTextEdit="1"/>
              </p:cNvSpPr>
              <p:nvPr/>
            </p:nvSpPr>
            <p:spPr>
              <a:xfrm>
                <a:off x="2404914" y="1628800"/>
                <a:ext cx="2664296" cy="578941"/>
              </a:xfrm>
              <a:prstGeom prst="rect">
                <a:avLst/>
              </a:prstGeom>
              <a:blipFill rotWithShape="1">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251522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FF0296D8-079E-48B7-839A-A992CB058349}" type="slidenum">
              <a:rPr lang="en-GB" altLang="ru-RU" smtClean="0"/>
              <a:pPr>
                <a:defRPr/>
              </a:pPr>
              <a:t>12</a:t>
            </a:fld>
            <a:endParaRPr lang="en-GB" altLang="ru-RU"/>
          </a:p>
        </p:txBody>
      </p:sp>
      <p:sp>
        <p:nvSpPr>
          <p:cNvPr id="4" name="Заголовок 3"/>
          <p:cNvSpPr>
            <a:spLocks noGrp="1"/>
          </p:cNvSpPr>
          <p:nvPr>
            <p:ph type="title"/>
          </p:nvPr>
        </p:nvSpPr>
        <p:spPr>
          <a:xfrm>
            <a:off x="434528" y="194312"/>
            <a:ext cx="8229600" cy="930432"/>
          </a:xfrm>
        </p:spPr>
        <p:txBody>
          <a:bodyPr>
            <a:normAutofit/>
          </a:bodyPr>
          <a:lstStyle/>
          <a:p>
            <a:r>
              <a:rPr lang="ru-RU" sz="1800" dirty="0" smtClean="0">
                <a:solidFill>
                  <a:schemeClr val="bg1"/>
                </a:solidFill>
                <a:latin typeface="Arial" panose="020B0604020202020204" pitchFamily="34" charset="0"/>
                <a:cs typeface="Arial" panose="020B0604020202020204" pitchFamily="34" charset="0"/>
              </a:rPr>
              <a:t>Изменения наклона спектра в эксперименте с песчаником</a:t>
            </a:r>
            <a:endParaRPr lang="ru-RU" sz="1800" strike="sngStrike" dirty="0">
              <a:solidFill>
                <a:schemeClr val="bg1"/>
              </a:solidFill>
              <a:latin typeface="Arial" panose="020B0604020202020204" pitchFamily="34" charset="0"/>
              <a:cs typeface="Arial" panose="020B0604020202020204" pitchFamily="34" charset="0"/>
            </a:endParaRPr>
          </a:p>
        </p:txBody>
      </p:sp>
      <p:pic>
        <p:nvPicPr>
          <p:cNvPr id="5" name="Рисунок 4"/>
          <p:cNvPicPr/>
          <p:nvPr/>
        </p:nvPicPr>
        <p:blipFill>
          <a:blip r:embed="rId3"/>
          <a:stretch>
            <a:fillRect/>
          </a:stretch>
        </p:blipFill>
        <p:spPr>
          <a:xfrm>
            <a:off x="539552" y="1106353"/>
            <a:ext cx="7920880" cy="5256584"/>
          </a:xfrm>
          <a:prstGeom prst="rect">
            <a:avLst/>
          </a:prstGeom>
        </p:spPr>
      </p:pic>
      <p:sp>
        <p:nvSpPr>
          <p:cNvPr id="6" name="TextBox 5"/>
          <p:cNvSpPr txBox="1"/>
          <p:nvPr/>
        </p:nvSpPr>
        <p:spPr>
          <a:xfrm>
            <a:off x="7308304" y="1484784"/>
            <a:ext cx="1342008" cy="553998"/>
          </a:xfrm>
          <a:prstGeom prst="rect">
            <a:avLst/>
          </a:prstGeom>
          <a:noFill/>
        </p:spPr>
        <p:txBody>
          <a:bodyPr wrap="square" rtlCol="0">
            <a:spAutoFit/>
          </a:bodyPr>
          <a:lstStyle/>
          <a:p>
            <a:r>
              <a:rPr lang="ru-RU" sz="1000" dirty="0" smtClean="0">
                <a:solidFill>
                  <a:prstClr val="black"/>
                </a:solidFill>
              </a:rPr>
              <a:t>100-200 кГц</a:t>
            </a:r>
          </a:p>
          <a:p>
            <a:r>
              <a:rPr lang="ru-RU" sz="1000" dirty="0" smtClean="0">
                <a:solidFill>
                  <a:srgbClr val="33CC33"/>
                </a:solidFill>
              </a:rPr>
              <a:t>200-400 кГц</a:t>
            </a:r>
          </a:p>
          <a:p>
            <a:r>
              <a:rPr lang="ru-RU" sz="1000" dirty="0" smtClean="0">
                <a:solidFill>
                  <a:schemeClr val="bg2">
                    <a:lumMod val="50000"/>
                  </a:schemeClr>
                </a:solidFill>
              </a:rPr>
              <a:t>400-700 кГц</a:t>
            </a:r>
            <a:endParaRPr lang="ru-RU" sz="1000" dirty="0">
              <a:solidFill>
                <a:schemeClr val="bg2">
                  <a:lumMod val="50000"/>
                </a:schemeClr>
              </a:solidFill>
            </a:endParaRPr>
          </a:p>
        </p:txBody>
      </p:sp>
      <p:cxnSp>
        <p:nvCxnSpPr>
          <p:cNvPr id="7" name="Прямая со стрелкой 6"/>
          <p:cNvCxnSpPr/>
          <p:nvPr/>
        </p:nvCxnSpPr>
        <p:spPr>
          <a:xfrm>
            <a:off x="4194887" y="1484784"/>
            <a:ext cx="0" cy="5539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64" y="5517232"/>
            <a:ext cx="7596844" cy="133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23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090" y="908720"/>
            <a:ext cx="8740390" cy="5949280"/>
          </a:xfrm>
        </p:spPr>
        <p:txBody>
          <a:bodyPr>
            <a:noAutofit/>
          </a:bodyPr>
          <a:lstStyle/>
          <a:p>
            <a:pPr>
              <a:spcAft>
                <a:spcPts val="0"/>
              </a:spcAft>
            </a:pPr>
            <a:r>
              <a:rPr lang="ru-RU" dirty="0"/>
              <a:t>Отмечено значимое влияние подаваемого флюида на характеристики спектра сигнала ультразвукового зондирования. </a:t>
            </a:r>
            <a:endParaRPr lang="ru-RU" dirty="0" smtClean="0">
              <a:latin typeface="Arial" pitchFamily="34" charset="0"/>
              <a:cs typeface="Arial" pitchFamily="34" charset="0"/>
            </a:endParaRPr>
          </a:p>
          <a:p>
            <a:pPr>
              <a:spcAft>
                <a:spcPts val="0"/>
              </a:spcAft>
            </a:pPr>
            <a:r>
              <a:rPr lang="ru-RU" dirty="0"/>
              <a:t>Показано, что частотно-зависимое затухание УЗ связано </a:t>
            </a:r>
            <a:r>
              <a:rPr lang="ru-RU" dirty="0" smtClean="0"/>
              <a:t>не только со </a:t>
            </a:r>
            <a:r>
              <a:rPr lang="ru-RU" dirty="0"/>
              <a:t>степенью </a:t>
            </a:r>
            <a:r>
              <a:rPr lang="ru-RU" dirty="0" err="1"/>
              <a:t>разрушенности</a:t>
            </a:r>
            <a:r>
              <a:rPr lang="ru-RU" dirty="0"/>
              <a:t> образца, </a:t>
            </a:r>
            <a:r>
              <a:rPr lang="ru-RU" dirty="0" smtClean="0"/>
              <a:t>но и в </a:t>
            </a:r>
            <a:r>
              <a:rPr lang="ru-RU" dirty="0" err="1" smtClean="0"/>
              <a:t>бОльшей</a:t>
            </a:r>
            <a:r>
              <a:rPr lang="ru-RU" dirty="0" smtClean="0"/>
              <a:t> степени с величиной давления </a:t>
            </a:r>
            <a:r>
              <a:rPr lang="ru-RU" dirty="0"/>
              <a:t>порового флюида.</a:t>
            </a:r>
            <a:endParaRPr lang="ru-RU" dirty="0" smtClean="0">
              <a:latin typeface="Arial" pitchFamily="34" charset="0"/>
              <a:cs typeface="Arial" pitchFamily="34" charset="0"/>
            </a:endParaRPr>
          </a:p>
          <a:p>
            <a:pPr>
              <a:spcAft>
                <a:spcPts val="0"/>
              </a:spcAft>
            </a:pPr>
            <a:r>
              <a:rPr lang="ru-RU" dirty="0" smtClean="0"/>
              <a:t>В </a:t>
            </a:r>
            <a:r>
              <a:rPr lang="ru-RU" dirty="0"/>
              <a:t>сухом </a:t>
            </a:r>
            <a:r>
              <a:rPr lang="ru-RU" dirty="0" smtClean="0"/>
              <a:t>образце (до подачи порового флюида) отмечается </a:t>
            </a:r>
            <a:r>
              <a:rPr lang="ru-RU" dirty="0"/>
              <a:t>сходство динамики скоростей распространения упругих волн </a:t>
            </a:r>
            <a:r>
              <a:rPr lang="ru-RU" dirty="0" smtClean="0"/>
              <a:t>с </a:t>
            </a:r>
            <a:r>
              <a:rPr lang="ru-RU" dirty="0"/>
              <a:t>вариациями показателем степени частотно-зависимого </a:t>
            </a:r>
            <a:r>
              <a:rPr lang="ru-RU" dirty="0" smtClean="0"/>
              <a:t>затухания. </a:t>
            </a:r>
            <a:endParaRPr lang="ru-RU" dirty="0" smtClean="0">
              <a:latin typeface="Arial" pitchFamily="34" charset="0"/>
              <a:cs typeface="Arial" pitchFamily="34" charset="0"/>
            </a:endParaRPr>
          </a:p>
          <a:p>
            <a:pPr>
              <a:spcAft>
                <a:spcPts val="0"/>
              </a:spcAft>
            </a:pPr>
            <a:r>
              <a:rPr lang="ru-RU" dirty="0"/>
              <a:t>На этапе насыщенного образца  изменения скоростей распространения упругих волн во времени в основном повторяют динамику осевой нагрузки и слабо зависят от величины порового давления. </a:t>
            </a:r>
            <a:endParaRPr lang="ru-RU"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FF0296D8-079E-48B7-839A-A992CB058349}" type="slidenum">
              <a:rPr lang="en-GB" altLang="ru-RU" smtClean="0"/>
              <a:pPr>
                <a:defRPr/>
              </a:pPr>
              <a:t>13</a:t>
            </a:fld>
            <a:endParaRPr lang="en-GB" altLang="ru-RU"/>
          </a:p>
        </p:txBody>
      </p:sp>
      <p:sp>
        <p:nvSpPr>
          <p:cNvPr id="2" name="Заголовок 1"/>
          <p:cNvSpPr>
            <a:spLocks noGrp="1"/>
          </p:cNvSpPr>
          <p:nvPr>
            <p:ph type="title"/>
          </p:nvPr>
        </p:nvSpPr>
        <p:spPr>
          <a:xfrm>
            <a:off x="457200" y="332656"/>
            <a:ext cx="8686800" cy="534541"/>
          </a:xfrm>
        </p:spPr>
        <p:txBody>
          <a:bodyPr>
            <a:noAutofit/>
          </a:bodyPr>
          <a:lstStyle/>
          <a:p>
            <a:pPr algn="ctr"/>
            <a:r>
              <a:rPr lang="ru-RU" sz="3200" b="1" dirty="0" smtClean="0">
                <a:solidFill>
                  <a:schemeClr val="tx2">
                    <a:lumMod val="75000"/>
                  </a:schemeClr>
                </a:solidFill>
                <a:latin typeface="Arial" pitchFamily="34" charset="0"/>
                <a:cs typeface="Arial" pitchFamily="34" charset="0"/>
              </a:rPr>
              <a:t>Заключение</a:t>
            </a:r>
            <a:endParaRPr lang="ru-RU" sz="3200" b="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589666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F0296D8-079E-48B7-839A-A992CB058349}" type="slidenum">
              <a:rPr lang="en-GB" altLang="ru-RU" smtClean="0"/>
              <a:pPr>
                <a:defRPr/>
              </a:pPr>
              <a:t>14</a:t>
            </a:fld>
            <a:endParaRPr lang="en-GB" altLang="ru-RU" dirty="0"/>
          </a:p>
        </p:txBody>
      </p:sp>
      <p:sp>
        <p:nvSpPr>
          <p:cNvPr id="3" name="TextBox 2"/>
          <p:cNvSpPr txBox="1"/>
          <p:nvPr/>
        </p:nvSpPr>
        <p:spPr>
          <a:xfrm>
            <a:off x="827584" y="2636912"/>
            <a:ext cx="7488832" cy="923330"/>
          </a:xfrm>
          <a:prstGeom prst="rect">
            <a:avLst/>
          </a:prstGeom>
          <a:noFill/>
        </p:spPr>
        <p:txBody>
          <a:bodyPr wrap="square" rtlCol="0">
            <a:spAutoFit/>
          </a:bodyPr>
          <a:lstStyle/>
          <a:p>
            <a:r>
              <a:rPr lang="ru-RU" sz="5400" dirty="0" smtClean="0">
                <a:solidFill>
                  <a:schemeClr val="tx2">
                    <a:lumMod val="75000"/>
                  </a:schemeClr>
                </a:solidFill>
              </a:rPr>
              <a:t>Спасибо за внимание!</a:t>
            </a:r>
            <a:endParaRPr lang="ru-RU" sz="5400" dirty="0">
              <a:solidFill>
                <a:schemeClr val="tx2">
                  <a:lumMod val="75000"/>
                </a:schemeClr>
              </a:solidFill>
            </a:endParaRPr>
          </a:p>
        </p:txBody>
      </p:sp>
      <p:sp>
        <p:nvSpPr>
          <p:cNvPr id="7" name="TextBox 6"/>
          <p:cNvSpPr txBox="1"/>
          <p:nvPr/>
        </p:nvSpPr>
        <p:spPr>
          <a:xfrm>
            <a:off x="6588224" y="6174596"/>
            <a:ext cx="1757917" cy="369332"/>
          </a:xfrm>
          <a:prstGeom prst="rect">
            <a:avLst/>
          </a:prstGeom>
          <a:noFill/>
        </p:spPr>
        <p:txBody>
          <a:bodyPr wrap="none" rtlCol="0">
            <a:spAutoFit/>
          </a:bodyPr>
          <a:lstStyle/>
          <a:p>
            <a:r>
              <a:rPr lang="ru-RU" dirty="0" smtClean="0"/>
              <a:t>23 июня 2022г.</a:t>
            </a:r>
            <a:endParaRPr lang="ru-RU" dirty="0"/>
          </a:p>
        </p:txBody>
      </p:sp>
    </p:spTree>
    <p:extLst>
      <p:ext uri="{BB962C8B-B14F-4D97-AF65-F5344CB8AC3E}">
        <p14:creationId xmlns:p14="http://schemas.microsoft.com/office/powerpoint/2010/main" val="42302522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291264" cy="994122"/>
          </a:xfrm>
        </p:spPr>
        <p:txBody>
          <a:bodyPr>
            <a:normAutofit fontScale="90000"/>
          </a:bodyPr>
          <a:lstStyle/>
          <a:p>
            <a:pPr algn="ctr">
              <a:lnSpc>
                <a:spcPct val="100000"/>
              </a:lnSpc>
            </a:pPr>
            <a:r>
              <a:rPr lang="en-US" sz="3100" dirty="0" smtClean="0">
                <a:effectLst/>
              </a:rPr>
              <a:t>INOVA:</a:t>
            </a:r>
            <a:r>
              <a:rPr lang="ru-RU" sz="3100" dirty="0" smtClean="0">
                <a:effectLst/>
              </a:rPr>
              <a:t> </a:t>
            </a:r>
            <a:r>
              <a:rPr lang="ru-RU" sz="3100" dirty="0" smtClean="0">
                <a:solidFill>
                  <a:schemeClr val="tx2"/>
                </a:solidFill>
                <a:effectLst/>
              </a:rPr>
              <a:t>Испытательная </a:t>
            </a:r>
            <a:r>
              <a:rPr lang="ru-RU" sz="3100" dirty="0">
                <a:solidFill>
                  <a:schemeClr val="tx2"/>
                </a:solidFill>
                <a:effectLst/>
              </a:rPr>
              <a:t>электро-гидравлическая </a:t>
            </a:r>
            <a:r>
              <a:rPr lang="ru-RU" sz="3100" dirty="0" smtClean="0">
                <a:solidFill>
                  <a:schemeClr val="tx2"/>
                </a:solidFill>
                <a:effectLst/>
              </a:rPr>
              <a:t>система</a:t>
            </a:r>
            <a:endParaRPr lang="ru-RU" dirty="0"/>
          </a:p>
        </p:txBody>
      </p:sp>
      <p:pic>
        <p:nvPicPr>
          <p:cNvPr id="5" name="Объект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4378" t="1518" r="28951" b="5873"/>
          <a:stretch/>
        </p:blipFill>
        <p:spPr>
          <a:xfrm>
            <a:off x="107504" y="1052736"/>
            <a:ext cx="3385002" cy="5698989"/>
          </a:xfrm>
        </p:spPr>
      </p:pic>
      <p:sp>
        <p:nvSpPr>
          <p:cNvPr id="4" name="Номер слайда 3"/>
          <p:cNvSpPr>
            <a:spLocks noGrp="1"/>
          </p:cNvSpPr>
          <p:nvPr>
            <p:ph type="sldNum" sz="quarter" idx="12"/>
          </p:nvPr>
        </p:nvSpPr>
        <p:spPr/>
        <p:txBody>
          <a:bodyPr/>
          <a:lstStyle/>
          <a:p>
            <a:pPr>
              <a:defRPr/>
            </a:pPr>
            <a:fld id="{FF0296D8-079E-48B7-839A-A992CB058349}" type="slidenum">
              <a:rPr lang="en-GB" altLang="ru-RU" smtClean="0">
                <a:solidFill>
                  <a:prstClr val="black">
                    <a:lumMod val="65000"/>
                    <a:lumOff val="35000"/>
                  </a:prstClr>
                </a:solidFill>
              </a:rPr>
              <a:pPr>
                <a:defRPr/>
              </a:pPr>
              <a:t>2</a:t>
            </a:fld>
            <a:endParaRPr lang="en-GB" altLang="ru-RU">
              <a:solidFill>
                <a:prstClr val="black">
                  <a:lumMod val="65000"/>
                  <a:lumOff val="35000"/>
                </a:prstClr>
              </a:solidFill>
            </a:endParaRPr>
          </a:p>
        </p:txBody>
      </p:sp>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13779" t="4671" r="28186" b="3822"/>
          <a:stretch/>
        </p:blipFill>
        <p:spPr>
          <a:xfrm>
            <a:off x="3707904" y="1030326"/>
            <a:ext cx="3035485" cy="3190762"/>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l="25974" t="9918" r="28052" b="28133"/>
          <a:stretch/>
        </p:blipFill>
        <p:spPr>
          <a:xfrm>
            <a:off x="3527842" y="4250952"/>
            <a:ext cx="2772350" cy="2490416"/>
          </a:xfrm>
          <a:prstGeom prst="rect">
            <a:avLst/>
          </a:prstGeom>
        </p:spPr>
      </p:pic>
      <p:sp>
        <p:nvSpPr>
          <p:cNvPr id="8" name="TextBox 7"/>
          <p:cNvSpPr txBox="1"/>
          <p:nvPr/>
        </p:nvSpPr>
        <p:spPr>
          <a:xfrm>
            <a:off x="6336238" y="4361036"/>
            <a:ext cx="2772266" cy="2308324"/>
          </a:xfrm>
          <a:prstGeom prst="rect">
            <a:avLst/>
          </a:prstGeom>
          <a:noFill/>
        </p:spPr>
        <p:txBody>
          <a:bodyPr wrap="square" rtlCol="0">
            <a:spAutoFit/>
          </a:bodyPr>
          <a:lstStyle/>
          <a:p>
            <a:r>
              <a:rPr lang="ru-RU" dirty="0" smtClean="0">
                <a:solidFill>
                  <a:prstClr val="black"/>
                </a:solidFill>
              </a:rPr>
              <a:t>Максимальное усилие 1000кН</a:t>
            </a:r>
          </a:p>
          <a:p>
            <a:r>
              <a:rPr lang="ru-RU" dirty="0" smtClean="0">
                <a:solidFill>
                  <a:prstClr val="black"/>
                </a:solidFill>
              </a:rPr>
              <a:t>Контроль положения с точностью ±0.1мкм</a:t>
            </a:r>
          </a:p>
          <a:p>
            <a:r>
              <a:rPr lang="ru-RU" dirty="0" smtClean="0">
                <a:solidFill>
                  <a:prstClr val="black"/>
                </a:solidFill>
              </a:rPr>
              <a:t>Всестороннее давление до 150МПа</a:t>
            </a:r>
          </a:p>
          <a:p>
            <a:r>
              <a:rPr lang="ru-RU" dirty="0" smtClean="0">
                <a:solidFill>
                  <a:prstClr val="black"/>
                </a:solidFill>
              </a:rPr>
              <a:t>Поровое давление до 25МПа</a:t>
            </a:r>
            <a:endParaRPr lang="ru-RU" dirty="0">
              <a:solidFill>
                <a:prstClr val="black"/>
              </a:solidFill>
            </a:endParaRPr>
          </a:p>
        </p:txBody>
      </p:sp>
      <p:pic>
        <p:nvPicPr>
          <p:cNvPr id="614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0122" t="3222" r="5405" b="13192"/>
          <a:stretch/>
        </p:blipFill>
        <p:spPr bwMode="auto">
          <a:xfrm>
            <a:off x="179512" y="4246957"/>
            <a:ext cx="3240360" cy="242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Рисунок 11"/>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32000"/>
                    </a14:imgEffect>
                    <a14:imgEffect>
                      <a14:brightnessContrast bright="24000" contrast="-5000"/>
                    </a14:imgEffect>
                  </a14:imgLayer>
                </a14:imgProps>
              </a:ext>
              <a:ext uri="{28A0092B-C50C-407E-A947-70E740481C1C}">
                <a14:useLocalDpi xmlns:a14="http://schemas.microsoft.com/office/drawing/2010/main" val="0"/>
              </a:ext>
            </a:extLst>
          </a:blip>
          <a:srcRect l="41899" t="25269" r="30588" b="45047"/>
          <a:stretch/>
        </p:blipFill>
        <p:spPr>
          <a:xfrm>
            <a:off x="7020272" y="1257611"/>
            <a:ext cx="1721529" cy="2459421"/>
          </a:xfrm>
          <a:prstGeom prst="rect">
            <a:avLst/>
          </a:prstGeom>
        </p:spPr>
      </p:pic>
    </p:spTree>
    <p:extLst>
      <p:ext uri="{BB962C8B-B14F-4D97-AF65-F5344CB8AC3E}">
        <p14:creationId xmlns:p14="http://schemas.microsoft.com/office/powerpoint/2010/main" val="2781131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1250" fill="hold"/>
                                        <p:tgtEl>
                                          <p:spTgt spid="6147"/>
                                        </p:tgtEl>
                                        <p:attrNameLst>
                                          <p:attrName>ppt_x</p:attrName>
                                        </p:attrNameLst>
                                      </p:cBhvr>
                                      <p:tavLst>
                                        <p:tav tm="0">
                                          <p:val>
                                            <p:strVal val="#ppt_x"/>
                                          </p:val>
                                        </p:tav>
                                        <p:tav tm="100000">
                                          <p:val>
                                            <p:strVal val="#ppt_x"/>
                                          </p:val>
                                        </p:tav>
                                      </p:tavLst>
                                    </p:anim>
                                    <p:anim calcmode="lin" valueType="num">
                                      <p:cBhvr additive="base">
                                        <p:cTn id="8" dur="1250" fill="hold"/>
                                        <p:tgtEl>
                                          <p:spTgt spid="614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6" presetClass="entr" presetSubtype="37"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188803" y="1056904"/>
            <a:ext cx="2993336" cy="387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489" name="Rectangle 9"/>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0" name="TextBox 89"/>
          <p:cNvSpPr txBox="1"/>
          <p:nvPr/>
        </p:nvSpPr>
        <p:spPr>
          <a:xfrm>
            <a:off x="611560" y="282045"/>
            <a:ext cx="8136904" cy="523220"/>
          </a:xfrm>
          <a:prstGeom prst="rect">
            <a:avLst/>
          </a:prstGeom>
          <a:noFill/>
        </p:spPr>
        <p:txBody>
          <a:bodyPr wrap="square" rtlCol="0">
            <a:spAutoFit/>
          </a:bodyPr>
          <a:lstStyle/>
          <a:p>
            <a:pPr algn="ctr"/>
            <a:r>
              <a:rPr lang="ru-RU" sz="2800" b="1" dirty="0" smtClean="0">
                <a:solidFill>
                  <a:schemeClr val="tx2">
                    <a:lumMod val="75000"/>
                  </a:schemeClr>
                </a:solidFill>
                <a:latin typeface="Arial" pitchFamily="34" charset="0"/>
                <a:cs typeface="Arial" pitchFamily="34" charset="0"/>
              </a:rPr>
              <a:t>Система ультразвукового зондирования</a:t>
            </a:r>
            <a:endParaRPr lang="ru-RU" sz="2800" b="1" dirty="0">
              <a:solidFill>
                <a:schemeClr val="tx2">
                  <a:lumMod val="75000"/>
                </a:schemeClr>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FF0296D8-079E-48B7-839A-A992CB058349}" type="slidenum">
              <a:rPr lang="en-GB" altLang="ru-RU" smtClean="0"/>
              <a:pPr>
                <a:defRPr/>
              </a:pPr>
              <a:t>3</a:t>
            </a:fld>
            <a:endParaRPr lang="en-GB" altLang="ru-RU"/>
          </a:p>
        </p:txBody>
      </p:sp>
      <p:sp>
        <p:nvSpPr>
          <p:cNvPr id="3" name="TextBox 2"/>
          <p:cNvSpPr txBox="1"/>
          <p:nvPr/>
        </p:nvSpPr>
        <p:spPr>
          <a:xfrm>
            <a:off x="1594738" y="5766355"/>
            <a:ext cx="6937702" cy="923330"/>
          </a:xfrm>
          <a:prstGeom prst="rect">
            <a:avLst/>
          </a:prstGeom>
          <a:noFill/>
        </p:spPr>
        <p:txBody>
          <a:bodyPr wrap="square" rtlCol="0">
            <a:spAutoFit/>
          </a:bodyPr>
          <a:lstStyle/>
          <a:p>
            <a:r>
              <a:rPr lang="ru-RU" b="1" dirty="0" smtClean="0">
                <a:solidFill>
                  <a:schemeClr val="tx2">
                    <a:lumMod val="75000"/>
                  </a:schemeClr>
                </a:solidFill>
              </a:rPr>
              <a:t>АЦП</a:t>
            </a:r>
            <a:r>
              <a:rPr lang="en-US" b="1" dirty="0" smtClean="0">
                <a:solidFill>
                  <a:schemeClr val="tx2">
                    <a:lumMod val="75000"/>
                  </a:schemeClr>
                </a:solidFill>
              </a:rPr>
              <a:t>:</a:t>
            </a:r>
            <a:r>
              <a:rPr lang="ru-RU" b="1" dirty="0" smtClean="0">
                <a:solidFill>
                  <a:schemeClr val="tx2">
                    <a:lumMod val="75000"/>
                  </a:schemeClr>
                </a:solidFill>
              </a:rPr>
              <a:t>   16- каналов, 12 бит, частота оцифровки 40  МГц </a:t>
            </a:r>
            <a:r>
              <a:rPr lang="ru-RU" b="1" dirty="0" err="1" smtClean="0">
                <a:solidFill>
                  <a:schemeClr val="tx2">
                    <a:lumMod val="75000"/>
                  </a:schemeClr>
                </a:solidFill>
              </a:rPr>
              <a:t>Пьезопреобразователи</a:t>
            </a:r>
            <a:r>
              <a:rPr lang="ru-RU" b="1" dirty="0" smtClean="0">
                <a:solidFill>
                  <a:schemeClr val="tx2">
                    <a:lumMod val="75000"/>
                  </a:schemeClr>
                </a:solidFill>
              </a:rPr>
              <a:t> : диаметр 5мм, толщина 0.9мм </a:t>
            </a:r>
          </a:p>
          <a:p>
            <a:r>
              <a:rPr lang="ru-RU" b="1" dirty="0" smtClean="0">
                <a:solidFill>
                  <a:schemeClr val="tx2">
                    <a:lumMod val="75000"/>
                  </a:schemeClr>
                </a:solidFill>
              </a:rPr>
              <a:t>Амплитуда импульсов зондирования 20-60 В </a:t>
            </a:r>
          </a:p>
        </p:txBody>
      </p:sp>
      <p:grpSp>
        <p:nvGrpSpPr>
          <p:cNvPr id="2" name="Группа 1"/>
          <p:cNvGrpSpPr/>
          <p:nvPr/>
        </p:nvGrpSpPr>
        <p:grpSpPr>
          <a:xfrm>
            <a:off x="2862448" y="859442"/>
            <a:ext cx="2933688" cy="4362138"/>
            <a:chOff x="659540" y="472504"/>
            <a:chExt cx="2933688" cy="4362138"/>
          </a:xfrm>
        </p:grpSpPr>
        <p:grpSp>
          <p:nvGrpSpPr>
            <p:cNvPr id="94" name="Группа 93"/>
            <p:cNvGrpSpPr/>
            <p:nvPr/>
          </p:nvGrpSpPr>
          <p:grpSpPr>
            <a:xfrm>
              <a:off x="659540" y="472504"/>
              <a:ext cx="2933688" cy="4362138"/>
              <a:chOff x="611560" y="1491327"/>
              <a:chExt cx="3312368" cy="4633952"/>
            </a:xfrm>
          </p:grpSpPr>
          <p:sp>
            <p:nvSpPr>
              <p:cNvPr id="95" name="Freeform 109"/>
              <p:cNvSpPr>
                <a:spLocks/>
              </p:cNvSpPr>
              <p:nvPr/>
            </p:nvSpPr>
            <p:spPr bwMode="auto">
              <a:xfrm>
                <a:off x="3161255" y="2606275"/>
                <a:ext cx="738543" cy="363141"/>
              </a:xfrm>
              <a:custGeom>
                <a:avLst/>
                <a:gdLst>
                  <a:gd name="T0" fmla="*/ 0 w 478"/>
                  <a:gd name="T1" fmla="*/ 122 h 237"/>
                  <a:gd name="T2" fmla="*/ 65 w 478"/>
                  <a:gd name="T3" fmla="*/ 120 h 237"/>
                  <a:gd name="T4" fmla="*/ 73 w 478"/>
                  <a:gd name="T5" fmla="*/ 44 h 237"/>
                  <a:gd name="T6" fmla="*/ 85 w 478"/>
                  <a:gd name="T7" fmla="*/ 231 h 237"/>
                  <a:gd name="T8" fmla="*/ 100 w 478"/>
                  <a:gd name="T9" fmla="*/ 8 h 237"/>
                  <a:gd name="T10" fmla="*/ 115 w 478"/>
                  <a:gd name="T11" fmla="*/ 192 h 237"/>
                  <a:gd name="T12" fmla="*/ 124 w 478"/>
                  <a:gd name="T13" fmla="*/ 107 h 237"/>
                  <a:gd name="T14" fmla="*/ 131 w 478"/>
                  <a:gd name="T15" fmla="*/ 194 h 237"/>
                  <a:gd name="T16" fmla="*/ 142 w 478"/>
                  <a:gd name="T17" fmla="*/ 77 h 237"/>
                  <a:gd name="T18" fmla="*/ 146 w 478"/>
                  <a:gd name="T19" fmla="*/ 237 h 237"/>
                  <a:gd name="T20" fmla="*/ 160 w 478"/>
                  <a:gd name="T21" fmla="*/ 0 h 237"/>
                  <a:gd name="T22" fmla="*/ 169 w 478"/>
                  <a:gd name="T23" fmla="*/ 150 h 237"/>
                  <a:gd name="T24" fmla="*/ 176 w 478"/>
                  <a:gd name="T25" fmla="*/ 72 h 237"/>
                  <a:gd name="T26" fmla="*/ 187 w 478"/>
                  <a:gd name="T27" fmla="*/ 194 h 237"/>
                  <a:gd name="T28" fmla="*/ 197 w 478"/>
                  <a:gd name="T29" fmla="*/ 77 h 237"/>
                  <a:gd name="T30" fmla="*/ 211 w 478"/>
                  <a:gd name="T31" fmla="*/ 129 h 237"/>
                  <a:gd name="T32" fmla="*/ 223 w 478"/>
                  <a:gd name="T33" fmla="*/ 107 h 237"/>
                  <a:gd name="T34" fmla="*/ 229 w 478"/>
                  <a:gd name="T35" fmla="*/ 141 h 237"/>
                  <a:gd name="T36" fmla="*/ 241 w 478"/>
                  <a:gd name="T37" fmla="*/ 116 h 237"/>
                  <a:gd name="T38" fmla="*/ 250 w 478"/>
                  <a:gd name="T39" fmla="*/ 161 h 237"/>
                  <a:gd name="T40" fmla="*/ 260 w 478"/>
                  <a:gd name="T41" fmla="*/ 83 h 237"/>
                  <a:gd name="T42" fmla="*/ 277 w 478"/>
                  <a:gd name="T43" fmla="*/ 114 h 237"/>
                  <a:gd name="T44" fmla="*/ 289 w 478"/>
                  <a:gd name="T45" fmla="*/ 135 h 237"/>
                  <a:gd name="T46" fmla="*/ 302 w 478"/>
                  <a:gd name="T47" fmla="*/ 117 h 237"/>
                  <a:gd name="T48" fmla="*/ 314 w 478"/>
                  <a:gd name="T49" fmla="*/ 143 h 237"/>
                  <a:gd name="T50" fmla="*/ 326 w 478"/>
                  <a:gd name="T51" fmla="*/ 134 h 237"/>
                  <a:gd name="T52" fmla="*/ 344 w 478"/>
                  <a:gd name="T53" fmla="*/ 95 h 237"/>
                  <a:gd name="T54" fmla="*/ 355 w 478"/>
                  <a:gd name="T55" fmla="*/ 126 h 237"/>
                  <a:gd name="T56" fmla="*/ 368 w 478"/>
                  <a:gd name="T57" fmla="*/ 143 h 237"/>
                  <a:gd name="T58" fmla="*/ 379 w 478"/>
                  <a:gd name="T59" fmla="*/ 128 h 237"/>
                  <a:gd name="T60" fmla="*/ 388 w 478"/>
                  <a:gd name="T61" fmla="*/ 117 h 237"/>
                  <a:gd name="T62" fmla="*/ 404 w 478"/>
                  <a:gd name="T63" fmla="*/ 110 h 237"/>
                  <a:gd name="T64" fmla="*/ 421 w 478"/>
                  <a:gd name="T65" fmla="*/ 123 h 237"/>
                  <a:gd name="T66" fmla="*/ 431 w 478"/>
                  <a:gd name="T67" fmla="*/ 129 h 237"/>
                  <a:gd name="T68" fmla="*/ 446 w 478"/>
                  <a:gd name="T69" fmla="*/ 119 h 237"/>
                  <a:gd name="T70" fmla="*/ 466 w 478"/>
                  <a:gd name="T71" fmla="*/ 129 h 237"/>
                  <a:gd name="T72" fmla="*/ 478 w 478"/>
                  <a:gd name="T73" fmla="*/ 122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8"/>
                  <a:gd name="T112" fmla="*/ 0 h 237"/>
                  <a:gd name="T113" fmla="*/ 478 w 478"/>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8" h="237">
                    <a:moveTo>
                      <a:pt x="0" y="122"/>
                    </a:moveTo>
                    <a:lnTo>
                      <a:pt x="65" y="120"/>
                    </a:lnTo>
                    <a:lnTo>
                      <a:pt x="73" y="44"/>
                    </a:lnTo>
                    <a:lnTo>
                      <a:pt x="85" y="231"/>
                    </a:lnTo>
                    <a:lnTo>
                      <a:pt x="100" y="8"/>
                    </a:lnTo>
                    <a:lnTo>
                      <a:pt x="115" y="192"/>
                    </a:lnTo>
                    <a:lnTo>
                      <a:pt x="124" y="107"/>
                    </a:lnTo>
                    <a:lnTo>
                      <a:pt x="131" y="194"/>
                    </a:lnTo>
                    <a:lnTo>
                      <a:pt x="142" y="77"/>
                    </a:lnTo>
                    <a:lnTo>
                      <a:pt x="146" y="237"/>
                    </a:lnTo>
                    <a:lnTo>
                      <a:pt x="160" y="0"/>
                    </a:lnTo>
                    <a:lnTo>
                      <a:pt x="169" y="150"/>
                    </a:lnTo>
                    <a:lnTo>
                      <a:pt x="176" y="72"/>
                    </a:lnTo>
                    <a:lnTo>
                      <a:pt x="187" y="194"/>
                    </a:lnTo>
                    <a:lnTo>
                      <a:pt x="197" y="77"/>
                    </a:lnTo>
                    <a:lnTo>
                      <a:pt x="211" y="129"/>
                    </a:lnTo>
                    <a:lnTo>
                      <a:pt x="223" y="107"/>
                    </a:lnTo>
                    <a:lnTo>
                      <a:pt x="229" y="141"/>
                    </a:lnTo>
                    <a:lnTo>
                      <a:pt x="241" y="116"/>
                    </a:lnTo>
                    <a:lnTo>
                      <a:pt x="250" y="161"/>
                    </a:lnTo>
                    <a:lnTo>
                      <a:pt x="260" y="83"/>
                    </a:lnTo>
                    <a:lnTo>
                      <a:pt x="277" y="114"/>
                    </a:lnTo>
                    <a:lnTo>
                      <a:pt x="289" y="135"/>
                    </a:lnTo>
                    <a:lnTo>
                      <a:pt x="302" y="117"/>
                    </a:lnTo>
                    <a:lnTo>
                      <a:pt x="314" y="143"/>
                    </a:lnTo>
                    <a:lnTo>
                      <a:pt x="326" y="134"/>
                    </a:lnTo>
                    <a:lnTo>
                      <a:pt x="344" y="95"/>
                    </a:lnTo>
                    <a:lnTo>
                      <a:pt x="355" y="126"/>
                    </a:lnTo>
                    <a:lnTo>
                      <a:pt x="368" y="143"/>
                    </a:lnTo>
                    <a:lnTo>
                      <a:pt x="379" y="128"/>
                    </a:lnTo>
                    <a:lnTo>
                      <a:pt x="388" y="117"/>
                    </a:lnTo>
                    <a:lnTo>
                      <a:pt x="404" y="110"/>
                    </a:lnTo>
                    <a:lnTo>
                      <a:pt x="421" y="123"/>
                    </a:lnTo>
                    <a:lnTo>
                      <a:pt x="431" y="129"/>
                    </a:lnTo>
                    <a:lnTo>
                      <a:pt x="446" y="119"/>
                    </a:lnTo>
                    <a:lnTo>
                      <a:pt x="466" y="129"/>
                    </a:lnTo>
                    <a:lnTo>
                      <a:pt x="478" y="122"/>
                    </a:lnTo>
                  </a:path>
                </a:pathLst>
              </a:custGeom>
              <a:noFill/>
              <a:ln w="9525">
                <a:solidFill>
                  <a:schemeClr val="accent3">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7" name="Freeform 110"/>
              <p:cNvSpPr>
                <a:spLocks/>
              </p:cNvSpPr>
              <p:nvPr/>
            </p:nvSpPr>
            <p:spPr bwMode="auto">
              <a:xfrm>
                <a:off x="611560" y="3260325"/>
                <a:ext cx="738543" cy="363141"/>
              </a:xfrm>
              <a:custGeom>
                <a:avLst/>
                <a:gdLst>
                  <a:gd name="T0" fmla="*/ 0 w 478"/>
                  <a:gd name="T1" fmla="*/ 122 h 237"/>
                  <a:gd name="T2" fmla="*/ 65 w 478"/>
                  <a:gd name="T3" fmla="*/ 120 h 237"/>
                  <a:gd name="T4" fmla="*/ 74 w 478"/>
                  <a:gd name="T5" fmla="*/ 77 h 237"/>
                  <a:gd name="T6" fmla="*/ 85 w 478"/>
                  <a:gd name="T7" fmla="*/ 231 h 237"/>
                  <a:gd name="T8" fmla="*/ 100 w 478"/>
                  <a:gd name="T9" fmla="*/ 8 h 237"/>
                  <a:gd name="T10" fmla="*/ 115 w 478"/>
                  <a:gd name="T11" fmla="*/ 192 h 237"/>
                  <a:gd name="T12" fmla="*/ 124 w 478"/>
                  <a:gd name="T13" fmla="*/ 107 h 237"/>
                  <a:gd name="T14" fmla="*/ 131 w 478"/>
                  <a:gd name="T15" fmla="*/ 194 h 237"/>
                  <a:gd name="T16" fmla="*/ 142 w 478"/>
                  <a:gd name="T17" fmla="*/ 77 h 237"/>
                  <a:gd name="T18" fmla="*/ 146 w 478"/>
                  <a:gd name="T19" fmla="*/ 237 h 237"/>
                  <a:gd name="T20" fmla="*/ 160 w 478"/>
                  <a:gd name="T21" fmla="*/ 0 h 237"/>
                  <a:gd name="T22" fmla="*/ 169 w 478"/>
                  <a:gd name="T23" fmla="*/ 150 h 237"/>
                  <a:gd name="T24" fmla="*/ 176 w 478"/>
                  <a:gd name="T25" fmla="*/ 72 h 237"/>
                  <a:gd name="T26" fmla="*/ 187 w 478"/>
                  <a:gd name="T27" fmla="*/ 194 h 237"/>
                  <a:gd name="T28" fmla="*/ 197 w 478"/>
                  <a:gd name="T29" fmla="*/ 77 h 237"/>
                  <a:gd name="T30" fmla="*/ 211 w 478"/>
                  <a:gd name="T31" fmla="*/ 129 h 237"/>
                  <a:gd name="T32" fmla="*/ 223 w 478"/>
                  <a:gd name="T33" fmla="*/ 107 h 237"/>
                  <a:gd name="T34" fmla="*/ 229 w 478"/>
                  <a:gd name="T35" fmla="*/ 141 h 237"/>
                  <a:gd name="T36" fmla="*/ 241 w 478"/>
                  <a:gd name="T37" fmla="*/ 116 h 237"/>
                  <a:gd name="T38" fmla="*/ 250 w 478"/>
                  <a:gd name="T39" fmla="*/ 161 h 237"/>
                  <a:gd name="T40" fmla="*/ 260 w 478"/>
                  <a:gd name="T41" fmla="*/ 83 h 237"/>
                  <a:gd name="T42" fmla="*/ 277 w 478"/>
                  <a:gd name="T43" fmla="*/ 114 h 237"/>
                  <a:gd name="T44" fmla="*/ 289 w 478"/>
                  <a:gd name="T45" fmla="*/ 135 h 237"/>
                  <a:gd name="T46" fmla="*/ 302 w 478"/>
                  <a:gd name="T47" fmla="*/ 117 h 237"/>
                  <a:gd name="T48" fmla="*/ 314 w 478"/>
                  <a:gd name="T49" fmla="*/ 143 h 237"/>
                  <a:gd name="T50" fmla="*/ 326 w 478"/>
                  <a:gd name="T51" fmla="*/ 134 h 237"/>
                  <a:gd name="T52" fmla="*/ 344 w 478"/>
                  <a:gd name="T53" fmla="*/ 95 h 237"/>
                  <a:gd name="T54" fmla="*/ 355 w 478"/>
                  <a:gd name="T55" fmla="*/ 126 h 237"/>
                  <a:gd name="T56" fmla="*/ 368 w 478"/>
                  <a:gd name="T57" fmla="*/ 143 h 237"/>
                  <a:gd name="T58" fmla="*/ 379 w 478"/>
                  <a:gd name="T59" fmla="*/ 128 h 237"/>
                  <a:gd name="T60" fmla="*/ 388 w 478"/>
                  <a:gd name="T61" fmla="*/ 117 h 237"/>
                  <a:gd name="T62" fmla="*/ 404 w 478"/>
                  <a:gd name="T63" fmla="*/ 110 h 237"/>
                  <a:gd name="T64" fmla="*/ 421 w 478"/>
                  <a:gd name="T65" fmla="*/ 123 h 237"/>
                  <a:gd name="T66" fmla="*/ 431 w 478"/>
                  <a:gd name="T67" fmla="*/ 129 h 237"/>
                  <a:gd name="T68" fmla="*/ 446 w 478"/>
                  <a:gd name="T69" fmla="*/ 119 h 237"/>
                  <a:gd name="T70" fmla="*/ 466 w 478"/>
                  <a:gd name="T71" fmla="*/ 129 h 237"/>
                  <a:gd name="T72" fmla="*/ 478 w 478"/>
                  <a:gd name="T73" fmla="*/ 122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8"/>
                  <a:gd name="T112" fmla="*/ 0 h 237"/>
                  <a:gd name="T113" fmla="*/ 478 w 478"/>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8" h="237">
                    <a:moveTo>
                      <a:pt x="0" y="122"/>
                    </a:moveTo>
                    <a:lnTo>
                      <a:pt x="65" y="120"/>
                    </a:lnTo>
                    <a:lnTo>
                      <a:pt x="74" y="77"/>
                    </a:lnTo>
                    <a:lnTo>
                      <a:pt x="85" y="231"/>
                    </a:lnTo>
                    <a:lnTo>
                      <a:pt x="100" y="8"/>
                    </a:lnTo>
                    <a:lnTo>
                      <a:pt x="115" y="192"/>
                    </a:lnTo>
                    <a:lnTo>
                      <a:pt x="124" y="107"/>
                    </a:lnTo>
                    <a:lnTo>
                      <a:pt x="131" y="194"/>
                    </a:lnTo>
                    <a:lnTo>
                      <a:pt x="142" y="77"/>
                    </a:lnTo>
                    <a:lnTo>
                      <a:pt x="146" y="237"/>
                    </a:lnTo>
                    <a:lnTo>
                      <a:pt x="160" y="0"/>
                    </a:lnTo>
                    <a:lnTo>
                      <a:pt x="169" y="150"/>
                    </a:lnTo>
                    <a:lnTo>
                      <a:pt x="176" y="72"/>
                    </a:lnTo>
                    <a:lnTo>
                      <a:pt x="187" y="194"/>
                    </a:lnTo>
                    <a:lnTo>
                      <a:pt x="197" y="77"/>
                    </a:lnTo>
                    <a:lnTo>
                      <a:pt x="211" y="129"/>
                    </a:lnTo>
                    <a:lnTo>
                      <a:pt x="223" y="107"/>
                    </a:lnTo>
                    <a:lnTo>
                      <a:pt x="229" y="141"/>
                    </a:lnTo>
                    <a:lnTo>
                      <a:pt x="241" y="116"/>
                    </a:lnTo>
                    <a:lnTo>
                      <a:pt x="250" y="161"/>
                    </a:lnTo>
                    <a:lnTo>
                      <a:pt x="260" y="83"/>
                    </a:lnTo>
                    <a:lnTo>
                      <a:pt x="277" y="114"/>
                    </a:lnTo>
                    <a:lnTo>
                      <a:pt x="289" y="135"/>
                    </a:lnTo>
                    <a:lnTo>
                      <a:pt x="302" y="117"/>
                    </a:lnTo>
                    <a:lnTo>
                      <a:pt x="314" y="143"/>
                    </a:lnTo>
                    <a:lnTo>
                      <a:pt x="326" y="134"/>
                    </a:lnTo>
                    <a:lnTo>
                      <a:pt x="344" y="95"/>
                    </a:lnTo>
                    <a:lnTo>
                      <a:pt x="355" y="126"/>
                    </a:lnTo>
                    <a:lnTo>
                      <a:pt x="368" y="143"/>
                    </a:lnTo>
                    <a:lnTo>
                      <a:pt x="379" y="128"/>
                    </a:lnTo>
                    <a:lnTo>
                      <a:pt x="388" y="117"/>
                    </a:lnTo>
                    <a:lnTo>
                      <a:pt x="404" y="110"/>
                    </a:lnTo>
                    <a:lnTo>
                      <a:pt x="421" y="123"/>
                    </a:lnTo>
                    <a:lnTo>
                      <a:pt x="431" y="129"/>
                    </a:lnTo>
                    <a:lnTo>
                      <a:pt x="446" y="119"/>
                    </a:lnTo>
                    <a:lnTo>
                      <a:pt x="466" y="129"/>
                    </a:lnTo>
                    <a:lnTo>
                      <a:pt x="478" y="122"/>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8" name="Freeform 111"/>
              <p:cNvSpPr>
                <a:spLocks/>
              </p:cNvSpPr>
              <p:nvPr/>
            </p:nvSpPr>
            <p:spPr bwMode="auto">
              <a:xfrm>
                <a:off x="611560" y="2606275"/>
                <a:ext cx="709187" cy="341690"/>
              </a:xfrm>
              <a:custGeom>
                <a:avLst/>
                <a:gdLst>
                  <a:gd name="T0" fmla="*/ 0 w 459"/>
                  <a:gd name="T1" fmla="*/ 106 h 223"/>
                  <a:gd name="T2" fmla="*/ 62 w 459"/>
                  <a:gd name="T3" fmla="*/ 106 h 223"/>
                  <a:gd name="T4" fmla="*/ 73 w 459"/>
                  <a:gd name="T5" fmla="*/ 181 h 223"/>
                  <a:gd name="T6" fmla="*/ 85 w 459"/>
                  <a:gd name="T7" fmla="*/ 5 h 223"/>
                  <a:gd name="T8" fmla="*/ 96 w 459"/>
                  <a:gd name="T9" fmla="*/ 217 h 223"/>
                  <a:gd name="T10" fmla="*/ 113 w 459"/>
                  <a:gd name="T11" fmla="*/ 37 h 223"/>
                  <a:gd name="T12" fmla="*/ 119 w 459"/>
                  <a:gd name="T13" fmla="*/ 117 h 223"/>
                  <a:gd name="T14" fmla="*/ 125 w 459"/>
                  <a:gd name="T15" fmla="*/ 37 h 223"/>
                  <a:gd name="T16" fmla="*/ 136 w 459"/>
                  <a:gd name="T17" fmla="*/ 148 h 223"/>
                  <a:gd name="T18" fmla="*/ 142 w 459"/>
                  <a:gd name="T19" fmla="*/ 0 h 223"/>
                  <a:gd name="T20" fmla="*/ 153 w 459"/>
                  <a:gd name="T21" fmla="*/ 223 h 223"/>
                  <a:gd name="T22" fmla="*/ 164 w 459"/>
                  <a:gd name="T23" fmla="*/ 80 h 223"/>
                  <a:gd name="T24" fmla="*/ 170 w 459"/>
                  <a:gd name="T25" fmla="*/ 154 h 223"/>
                  <a:gd name="T26" fmla="*/ 181 w 459"/>
                  <a:gd name="T27" fmla="*/ 37 h 223"/>
                  <a:gd name="T28" fmla="*/ 187 w 459"/>
                  <a:gd name="T29" fmla="*/ 148 h 223"/>
                  <a:gd name="T30" fmla="*/ 204 w 459"/>
                  <a:gd name="T31" fmla="*/ 101 h 223"/>
                  <a:gd name="T32" fmla="*/ 215 w 459"/>
                  <a:gd name="T33" fmla="*/ 117 h 223"/>
                  <a:gd name="T34" fmla="*/ 221 w 459"/>
                  <a:gd name="T35" fmla="*/ 90 h 223"/>
                  <a:gd name="T36" fmla="*/ 233 w 459"/>
                  <a:gd name="T37" fmla="*/ 111 h 223"/>
                  <a:gd name="T38" fmla="*/ 238 w 459"/>
                  <a:gd name="T39" fmla="*/ 64 h 223"/>
                  <a:gd name="T40" fmla="*/ 250 w 459"/>
                  <a:gd name="T41" fmla="*/ 143 h 223"/>
                  <a:gd name="T42" fmla="*/ 267 w 459"/>
                  <a:gd name="T43" fmla="*/ 111 h 223"/>
                  <a:gd name="T44" fmla="*/ 278 w 459"/>
                  <a:gd name="T45" fmla="*/ 95 h 223"/>
                  <a:gd name="T46" fmla="*/ 295 w 459"/>
                  <a:gd name="T47" fmla="*/ 111 h 223"/>
                  <a:gd name="T48" fmla="*/ 306 w 459"/>
                  <a:gd name="T49" fmla="*/ 85 h 223"/>
                  <a:gd name="T50" fmla="*/ 318 w 459"/>
                  <a:gd name="T51" fmla="*/ 95 h 223"/>
                  <a:gd name="T52" fmla="*/ 335 w 459"/>
                  <a:gd name="T53" fmla="*/ 127 h 223"/>
                  <a:gd name="T54" fmla="*/ 346 w 459"/>
                  <a:gd name="T55" fmla="*/ 101 h 223"/>
                  <a:gd name="T56" fmla="*/ 357 w 459"/>
                  <a:gd name="T57" fmla="*/ 85 h 223"/>
                  <a:gd name="T58" fmla="*/ 369 w 459"/>
                  <a:gd name="T59" fmla="*/ 101 h 223"/>
                  <a:gd name="T60" fmla="*/ 374 w 459"/>
                  <a:gd name="T61" fmla="*/ 111 h 223"/>
                  <a:gd name="T62" fmla="*/ 391 w 459"/>
                  <a:gd name="T63" fmla="*/ 117 h 223"/>
                  <a:gd name="T64" fmla="*/ 408 w 459"/>
                  <a:gd name="T65" fmla="*/ 106 h 223"/>
                  <a:gd name="T66" fmla="*/ 414 w 459"/>
                  <a:gd name="T67" fmla="*/ 101 h 223"/>
                  <a:gd name="T68" fmla="*/ 431 w 459"/>
                  <a:gd name="T69" fmla="*/ 106 h 223"/>
                  <a:gd name="T70" fmla="*/ 448 w 459"/>
                  <a:gd name="T71" fmla="*/ 101 h 223"/>
                  <a:gd name="T72" fmla="*/ 459 w 459"/>
                  <a:gd name="T73" fmla="*/ 106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9"/>
                  <a:gd name="T112" fmla="*/ 0 h 223"/>
                  <a:gd name="T113" fmla="*/ 459 w 459"/>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9" h="223">
                    <a:moveTo>
                      <a:pt x="0" y="106"/>
                    </a:moveTo>
                    <a:lnTo>
                      <a:pt x="62" y="106"/>
                    </a:lnTo>
                    <a:lnTo>
                      <a:pt x="73" y="181"/>
                    </a:lnTo>
                    <a:lnTo>
                      <a:pt x="85" y="5"/>
                    </a:lnTo>
                    <a:lnTo>
                      <a:pt x="96" y="217"/>
                    </a:lnTo>
                    <a:lnTo>
                      <a:pt x="113" y="37"/>
                    </a:lnTo>
                    <a:lnTo>
                      <a:pt x="119" y="117"/>
                    </a:lnTo>
                    <a:lnTo>
                      <a:pt x="125" y="37"/>
                    </a:lnTo>
                    <a:lnTo>
                      <a:pt x="136" y="148"/>
                    </a:lnTo>
                    <a:lnTo>
                      <a:pt x="142" y="0"/>
                    </a:lnTo>
                    <a:lnTo>
                      <a:pt x="153" y="223"/>
                    </a:lnTo>
                    <a:lnTo>
                      <a:pt x="164" y="80"/>
                    </a:lnTo>
                    <a:lnTo>
                      <a:pt x="170" y="154"/>
                    </a:lnTo>
                    <a:lnTo>
                      <a:pt x="181" y="37"/>
                    </a:lnTo>
                    <a:lnTo>
                      <a:pt x="187" y="148"/>
                    </a:lnTo>
                    <a:lnTo>
                      <a:pt x="204" y="101"/>
                    </a:lnTo>
                    <a:lnTo>
                      <a:pt x="215" y="117"/>
                    </a:lnTo>
                    <a:lnTo>
                      <a:pt x="221" y="90"/>
                    </a:lnTo>
                    <a:lnTo>
                      <a:pt x="233" y="111"/>
                    </a:lnTo>
                    <a:lnTo>
                      <a:pt x="238" y="64"/>
                    </a:lnTo>
                    <a:lnTo>
                      <a:pt x="250" y="143"/>
                    </a:lnTo>
                    <a:lnTo>
                      <a:pt x="267" y="111"/>
                    </a:lnTo>
                    <a:lnTo>
                      <a:pt x="278" y="95"/>
                    </a:lnTo>
                    <a:lnTo>
                      <a:pt x="295" y="111"/>
                    </a:lnTo>
                    <a:lnTo>
                      <a:pt x="306" y="85"/>
                    </a:lnTo>
                    <a:lnTo>
                      <a:pt x="318" y="95"/>
                    </a:lnTo>
                    <a:lnTo>
                      <a:pt x="335" y="127"/>
                    </a:lnTo>
                    <a:lnTo>
                      <a:pt x="346" y="101"/>
                    </a:lnTo>
                    <a:lnTo>
                      <a:pt x="357" y="85"/>
                    </a:lnTo>
                    <a:lnTo>
                      <a:pt x="369" y="101"/>
                    </a:lnTo>
                    <a:lnTo>
                      <a:pt x="374" y="111"/>
                    </a:lnTo>
                    <a:lnTo>
                      <a:pt x="391" y="117"/>
                    </a:lnTo>
                    <a:lnTo>
                      <a:pt x="408" y="106"/>
                    </a:lnTo>
                    <a:lnTo>
                      <a:pt x="414" y="101"/>
                    </a:lnTo>
                    <a:lnTo>
                      <a:pt x="431" y="106"/>
                    </a:lnTo>
                    <a:lnTo>
                      <a:pt x="448" y="101"/>
                    </a:lnTo>
                    <a:lnTo>
                      <a:pt x="459" y="106"/>
                    </a:lnTo>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9" name="Rectangle 65" descr="Granite"/>
              <p:cNvSpPr>
                <a:spLocks noChangeArrowheads="1"/>
              </p:cNvSpPr>
              <p:nvPr/>
            </p:nvSpPr>
            <p:spPr bwMode="auto">
              <a:xfrm>
                <a:off x="1475656" y="2339478"/>
                <a:ext cx="1600200" cy="3048000"/>
              </a:xfrm>
              <a:prstGeom prst="rect">
                <a:avLst/>
              </a:prstGeom>
              <a:blipFill dpi="0" rotWithShape="0">
                <a:blip r:embed="rId3"/>
                <a:srcRect/>
                <a:tile tx="0" ty="0" sx="100000" sy="100000" flip="none" algn="tl"/>
              </a:blipFill>
              <a:ln w="19050">
                <a:solidFill>
                  <a:srgbClr val="000000"/>
                </a:solidFill>
                <a:miter lim="800000"/>
                <a:headEnd/>
                <a:tailEnd/>
              </a:ln>
            </p:spPr>
            <p:txBody>
              <a:bodyPr wrap="none" anchor="ctr"/>
              <a:lstStyle/>
              <a:p>
                <a:endParaRPr lang="ru-RU"/>
              </a:p>
            </p:txBody>
          </p:sp>
          <p:sp>
            <p:nvSpPr>
              <p:cNvPr id="100" name="Freeform 110"/>
              <p:cNvSpPr>
                <a:spLocks/>
              </p:cNvSpPr>
              <p:nvPr/>
            </p:nvSpPr>
            <p:spPr bwMode="auto">
              <a:xfrm>
                <a:off x="644083" y="4797152"/>
                <a:ext cx="738543" cy="363141"/>
              </a:xfrm>
              <a:custGeom>
                <a:avLst/>
                <a:gdLst>
                  <a:gd name="T0" fmla="*/ 0 w 478"/>
                  <a:gd name="T1" fmla="*/ 122 h 237"/>
                  <a:gd name="T2" fmla="*/ 65 w 478"/>
                  <a:gd name="T3" fmla="*/ 120 h 237"/>
                  <a:gd name="T4" fmla="*/ 74 w 478"/>
                  <a:gd name="T5" fmla="*/ 77 h 237"/>
                  <a:gd name="T6" fmla="*/ 85 w 478"/>
                  <a:gd name="T7" fmla="*/ 231 h 237"/>
                  <a:gd name="T8" fmla="*/ 100 w 478"/>
                  <a:gd name="T9" fmla="*/ 8 h 237"/>
                  <a:gd name="T10" fmla="*/ 115 w 478"/>
                  <a:gd name="T11" fmla="*/ 192 h 237"/>
                  <a:gd name="T12" fmla="*/ 124 w 478"/>
                  <a:gd name="T13" fmla="*/ 107 h 237"/>
                  <a:gd name="T14" fmla="*/ 131 w 478"/>
                  <a:gd name="T15" fmla="*/ 194 h 237"/>
                  <a:gd name="T16" fmla="*/ 142 w 478"/>
                  <a:gd name="T17" fmla="*/ 77 h 237"/>
                  <a:gd name="T18" fmla="*/ 146 w 478"/>
                  <a:gd name="T19" fmla="*/ 237 h 237"/>
                  <a:gd name="T20" fmla="*/ 160 w 478"/>
                  <a:gd name="T21" fmla="*/ 0 h 237"/>
                  <a:gd name="T22" fmla="*/ 169 w 478"/>
                  <a:gd name="T23" fmla="*/ 150 h 237"/>
                  <a:gd name="T24" fmla="*/ 176 w 478"/>
                  <a:gd name="T25" fmla="*/ 72 h 237"/>
                  <a:gd name="T26" fmla="*/ 187 w 478"/>
                  <a:gd name="T27" fmla="*/ 194 h 237"/>
                  <a:gd name="T28" fmla="*/ 197 w 478"/>
                  <a:gd name="T29" fmla="*/ 77 h 237"/>
                  <a:gd name="T30" fmla="*/ 211 w 478"/>
                  <a:gd name="T31" fmla="*/ 129 h 237"/>
                  <a:gd name="T32" fmla="*/ 223 w 478"/>
                  <a:gd name="T33" fmla="*/ 107 h 237"/>
                  <a:gd name="T34" fmla="*/ 229 w 478"/>
                  <a:gd name="T35" fmla="*/ 141 h 237"/>
                  <a:gd name="T36" fmla="*/ 241 w 478"/>
                  <a:gd name="T37" fmla="*/ 116 h 237"/>
                  <a:gd name="T38" fmla="*/ 250 w 478"/>
                  <a:gd name="T39" fmla="*/ 161 h 237"/>
                  <a:gd name="T40" fmla="*/ 260 w 478"/>
                  <a:gd name="T41" fmla="*/ 83 h 237"/>
                  <a:gd name="T42" fmla="*/ 277 w 478"/>
                  <a:gd name="T43" fmla="*/ 114 h 237"/>
                  <a:gd name="T44" fmla="*/ 289 w 478"/>
                  <a:gd name="T45" fmla="*/ 135 h 237"/>
                  <a:gd name="T46" fmla="*/ 302 w 478"/>
                  <a:gd name="T47" fmla="*/ 117 h 237"/>
                  <a:gd name="T48" fmla="*/ 314 w 478"/>
                  <a:gd name="T49" fmla="*/ 143 h 237"/>
                  <a:gd name="T50" fmla="*/ 326 w 478"/>
                  <a:gd name="T51" fmla="*/ 134 h 237"/>
                  <a:gd name="T52" fmla="*/ 344 w 478"/>
                  <a:gd name="T53" fmla="*/ 95 h 237"/>
                  <a:gd name="T54" fmla="*/ 355 w 478"/>
                  <a:gd name="T55" fmla="*/ 126 h 237"/>
                  <a:gd name="T56" fmla="*/ 368 w 478"/>
                  <a:gd name="T57" fmla="*/ 143 h 237"/>
                  <a:gd name="T58" fmla="*/ 379 w 478"/>
                  <a:gd name="T59" fmla="*/ 128 h 237"/>
                  <a:gd name="T60" fmla="*/ 388 w 478"/>
                  <a:gd name="T61" fmla="*/ 117 h 237"/>
                  <a:gd name="T62" fmla="*/ 404 w 478"/>
                  <a:gd name="T63" fmla="*/ 110 h 237"/>
                  <a:gd name="T64" fmla="*/ 421 w 478"/>
                  <a:gd name="T65" fmla="*/ 123 h 237"/>
                  <a:gd name="T66" fmla="*/ 431 w 478"/>
                  <a:gd name="T67" fmla="*/ 129 h 237"/>
                  <a:gd name="T68" fmla="*/ 446 w 478"/>
                  <a:gd name="T69" fmla="*/ 119 h 237"/>
                  <a:gd name="T70" fmla="*/ 466 w 478"/>
                  <a:gd name="T71" fmla="*/ 129 h 237"/>
                  <a:gd name="T72" fmla="*/ 478 w 478"/>
                  <a:gd name="T73" fmla="*/ 122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8"/>
                  <a:gd name="T112" fmla="*/ 0 h 237"/>
                  <a:gd name="T113" fmla="*/ 478 w 478"/>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8" h="237">
                    <a:moveTo>
                      <a:pt x="0" y="122"/>
                    </a:moveTo>
                    <a:lnTo>
                      <a:pt x="65" y="120"/>
                    </a:lnTo>
                    <a:lnTo>
                      <a:pt x="74" y="77"/>
                    </a:lnTo>
                    <a:lnTo>
                      <a:pt x="85" y="231"/>
                    </a:lnTo>
                    <a:lnTo>
                      <a:pt x="100" y="8"/>
                    </a:lnTo>
                    <a:lnTo>
                      <a:pt x="115" y="192"/>
                    </a:lnTo>
                    <a:lnTo>
                      <a:pt x="124" y="107"/>
                    </a:lnTo>
                    <a:lnTo>
                      <a:pt x="131" y="194"/>
                    </a:lnTo>
                    <a:lnTo>
                      <a:pt x="142" y="77"/>
                    </a:lnTo>
                    <a:lnTo>
                      <a:pt x="146" y="237"/>
                    </a:lnTo>
                    <a:lnTo>
                      <a:pt x="160" y="0"/>
                    </a:lnTo>
                    <a:lnTo>
                      <a:pt x="169" y="150"/>
                    </a:lnTo>
                    <a:lnTo>
                      <a:pt x="176" y="72"/>
                    </a:lnTo>
                    <a:lnTo>
                      <a:pt x="187" y="194"/>
                    </a:lnTo>
                    <a:lnTo>
                      <a:pt x="197" y="77"/>
                    </a:lnTo>
                    <a:lnTo>
                      <a:pt x="211" y="129"/>
                    </a:lnTo>
                    <a:lnTo>
                      <a:pt x="223" y="107"/>
                    </a:lnTo>
                    <a:lnTo>
                      <a:pt x="229" y="141"/>
                    </a:lnTo>
                    <a:lnTo>
                      <a:pt x="241" y="116"/>
                    </a:lnTo>
                    <a:lnTo>
                      <a:pt x="250" y="161"/>
                    </a:lnTo>
                    <a:lnTo>
                      <a:pt x="260" y="83"/>
                    </a:lnTo>
                    <a:lnTo>
                      <a:pt x="277" y="114"/>
                    </a:lnTo>
                    <a:lnTo>
                      <a:pt x="289" y="135"/>
                    </a:lnTo>
                    <a:lnTo>
                      <a:pt x="302" y="117"/>
                    </a:lnTo>
                    <a:lnTo>
                      <a:pt x="314" y="143"/>
                    </a:lnTo>
                    <a:lnTo>
                      <a:pt x="326" y="134"/>
                    </a:lnTo>
                    <a:lnTo>
                      <a:pt x="344" y="95"/>
                    </a:lnTo>
                    <a:lnTo>
                      <a:pt x="355" y="126"/>
                    </a:lnTo>
                    <a:lnTo>
                      <a:pt x="368" y="143"/>
                    </a:lnTo>
                    <a:lnTo>
                      <a:pt x="379" y="128"/>
                    </a:lnTo>
                    <a:lnTo>
                      <a:pt x="388" y="117"/>
                    </a:lnTo>
                    <a:lnTo>
                      <a:pt x="404" y="110"/>
                    </a:lnTo>
                    <a:lnTo>
                      <a:pt x="421" y="123"/>
                    </a:lnTo>
                    <a:lnTo>
                      <a:pt x="431" y="129"/>
                    </a:lnTo>
                    <a:lnTo>
                      <a:pt x="446" y="119"/>
                    </a:lnTo>
                    <a:lnTo>
                      <a:pt x="466" y="129"/>
                    </a:lnTo>
                    <a:lnTo>
                      <a:pt x="478" y="122"/>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1" name="Freeform 111"/>
              <p:cNvSpPr>
                <a:spLocks/>
              </p:cNvSpPr>
              <p:nvPr/>
            </p:nvSpPr>
            <p:spPr bwMode="auto">
              <a:xfrm>
                <a:off x="683568" y="4205168"/>
                <a:ext cx="709187" cy="341690"/>
              </a:xfrm>
              <a:custGeom>
                <a:avLst/>
                <a:gdLst>
                  <a:gd name="T0" fmla="*/ 0 w 459"/>
                  <a:gd name="T1" fmla="*/ 106 h 223"/>
                  <a:gd name="T2" fmla="*/ 62 w 459"/>
                  <a:gd name="T3" fmla="*/ 106 h 223"/>
                  <a:gd name="T4" fmla="*/ 73 w 459"/>
                  <a:gd name="T5" fmla="*/ 181 h 223"/>
                  <a:gd name="T6" fmla="*/ 85 w 459"/>
                  <a:gd name="T7" fmla="*/ 5 h 223"/>
                  <a:gd name="T8" fmla="*/ 96 w 459"/>
                  <a:gd name="T9" fmla="*/ 217 h 223"/>
                  <a:gd name="T10" fmla="*/ 113 w 459"/>
                  <a:gd name="T11" fmla="*/ 37 h 223"/>
                  <a:gd name="T12" fmla="*/ 119 w 459"/>
                  <a:gd name="T13" fmla="*/ 117 h 223"/>
                  <a:gd name="T14" fmla="*/ 125 w 459"/>
                  <a:gd name="T15" fmla="*/ 37 h 223"/>
                  <a:gd name="T16" fmla="*/ 136 w 459"/>
                  <a:gd name="T17" fmla="*/ 148 h 223"/>
                  <a:gd name="T18" fmla="*/ 142 w 459"/>
                  <a:gd name="T19" fmla="*/ 0 h 223"/>
                  <a:gd name="T20" fmla="*/ 153 w 459"/>
                  <a:gd name="T21" fmla="*/ 223 h 223"/>
                  <a:gd name="T22" fmla="*/ 164 w 459"/>
                  <a:gd name="T23" fmla="*/ 80 h 223"/>
                  <a:gd name="T24" fmla="*/ 170 w 459"/>
                  <a:gd name="T25" fmla="*/ 154 h 223"/>
                  <a:gd name="T26" fmla="*/ 181 w 459"/>
                  <a:gd name="T27" fmla="*/ 37 h 223"/>
                  <a:gd name="T28" fmla="*/ 187 w 459"/>
                  <a:gd name="T29" fmla="*/ 148 h 223"/>
                  <a:gd name="T30" fmla="*/ 204 w 459"/>
                  <a:gd name="T31" fmla="*/ 101 h 223"/>
                  <a:gd name="T32" fmla="*/ 215 w 459"/>
                  <a:gd name="T33" fmla="*/ 117 h 223"/>
                  <a:gd name="T34" fmla="*/ 221 w 459"/>
                  <a:gd name="T35" fmla="*/ 90 h 223"/>
                  <a:gd name="T36" fmla="*/ 233 w 459"/>
                  <a:gd name="T37" fmla="*/ 111 h 223"/>
                  <a:gd name="T38" fmla="*/ 238 w 459"/>
                  <a:gd name="T39" fmla="*/ 64 h 223"/>
                  <a:gd name="T40" fmla="*/ 250 w 459"/>
                  <a:gd name="T41" fmla="*/ 143 h 223"/>
                  <a:gd name="T42" fmla="*/ 267 w 459"/>
                  <a:gd name="T43" fmla="*/ 111 h 223"/>
                  <a:gd name="T44" fmla="*/ 278 w 459"/>
                  <a:gd name="T45" fmla="*/ 95 h 223"/>
                  <a:gd name="T46" fmla="*/ 295 w 459"/>
                  <a:gd name="T47" fmla="*/ 111 h 223"/>
                  <a:gd name="T48" fmla="*/ 306 w 459"/>
                  <a:gd name="T49" fmla="*/ 85 h 223"/>
                  <a:gd name="T50" fmla="*/ 318 w 459"/>
                  <a:gd name="T51" fmla="*/ 95 h 223"/>
                  <a:gd name="T52" fmla="*/ 335 w 459"/>
                  <a:gd name="T53" fmla="*/ 127 h 223"/>
                  <a:gd name="T54" fmla="*/ 346 w 459"/>
                  <a:gd name="T55" fmla="*/ 101 h 223"/>
                  <a:gd name="T56" fmla="*/ 357 w 459"/>
                  <a:gd name="T57" fmla="*/ 85 h 223"/>
                  <a:gd name="T58" fmla="*/ 369 w 459"/>
                  <a:gd name="T59" fmla="*/ 101 h 223"/>
                  <a:gd name="T60" fmla="*/ 374 w 459"/>
                  <a:gd name="T61" fmla="*/ 111 h 223"/>
                  <a:gd name="T62" fmla="*/ 391 w 459"/>
                  <a:gd name="T63" fmla="*/ 117 h 223"/>
                  <a:gd name="T64" fmla="*/ 408 w 459"/>
                  <a:gd name="T65" fmla="*/ 106 h 223"/>
                  <a:gd name="T66" fmla="*/ 414 w 459"/>
                  <a:gd name="T67" fmla="*/ 101 h 223"/>
                  <a:gd name="T68" fmla="*/ 431 w 459"/>
                  <a:gd name="T69" fmla="*/ 106 h 223"/>
                  <a:gd name="T70" fmla="*/ 448 w 459"/>
                  <a:gd name="T71" fmla="*/ 101 h 223"/>
                  <a:gd name="T72" fmla="*/ 459 w 459"/>
                  <a:gd name="T73" fmla="*/ 106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9"/>
                  <a:gd name="T112" fmla="*/ 0 h 223"/>
                  <a:gd name="T113" fmla="*/ 459 w 459"/>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9" h="223">
                    <a:moveTo>
                      <a:pt x="0" y="106"/>
                    </a:moveTo>
                    <a:lnTo>
                      <a:pt x="62" y="106"/>
                    </a:lnTo>
                    <a:lnTo>
                      <a:pt x="73" y="181"/>
                    </a:lnTo>
                    <a:lnTo>
                      <a:pt x="85" y="5"/>
                    </a:lnTo>
                    <a:lnTo>
                      <a:pt x="96" y="217"/>
                    </a:lnTo>
                    <a:lnTo>
                      <a:pt x="113" y="37"/>
                    </a:lnTo>
                    <a:lnTo>
                      <a:pt x="119" y="117"/>
                    </a:lnTo>
                    <a:lnTo>
                      <a:pt x="125" y="37"/>
                    </a:lnTo>
                    <a:lnTo>
                      <a:pt x="136" y="148"/>
                    </a:lnTo>
                    <a:lnTo>
                      <a:pt x="142" y="0"/>
                    </a:lnTo>
                    <a:lnTo>
                      <a:pt x="153" y="223"/>
                    </a:lnTo>
                    <a:lnTo>
                      <a:pt x="164" y="80"/>
                    </a:lnTo>
                    <a:lnTo>
                      <a:pt x="170" y="154"/>
                    </a:lnTo>
                    <a:lnTo>
                      <a:pt x="181" y="37"/>
                    </a:lnTo>
                    <a:lnTo>
                      <a:pt x="187" y="148"/>
                    </a:lnTo>
                    <a:lnTo>
                      <a:pt x="204" y="101"/>
                    </a:lnTo>
                    <a:lnTo>
                      <a:pt x="215" y="117"/>
                    </a:lnTo>
                    <a:lnTo>
                      <a:pt x="221" y="90"/>
                    </a:lnTo>
                    <a:lnTo>
                      <a:pt x="233" y="111"/>
                    </a:lnTo>
                    <a:lnTo>
                      <a:pt x="238" y="64"/>
                    </a:lnTo>
                    <a:lnTo>
                      <a:pt x="250" y="143"/>
                    </a:lnTo>
                    <a:lnTo>
                      <a:pt x="267" y="111"/>
                    </a:lnTo>
                    <a:lnTo>
                      <a:pt x="278" y="95"/>
                    </a:lnTo>
                    <a:lnTo>
                      <a:pt x="295" y="111"/>
                    </a:lnTo>
                    <a:lnTo>
                      <a:pt x="306" y="85"/>
                    </a:lnTo>
                    <a:lnTo>
                      <a:pt x="318" y="95"/>
                    </a:lnTo>
                    <a:lnTo>
                      <a:pt x="335" y="127"/>
                    </a:lnTo>
                    <a:lnTo>
                      <a:pt x="346" y="101"/>
                    </a:lnTo>
                    <a:lnTo>
                      <a:pt x="357" y="85"/>
                    </a:lnTo>
                    <a:lnTo>
                      <a:pt x="369" y="101"/>
                    </a:lnTo>
                    <a:lnTo>
                      <a:pt x="374" y="111"/>
                    </a:lnTo>
                    <a:lnTo>
                      <a:pt x="391" y="117"/>
                    </a:lnTo>
                    <a:lnTo>
                      <a:pt x="408" y="106"/>
                    </a:lnTo>
                    <a:lnTo>
                      <a:pt x="414" y="101"/>
                    </a:lnTo>
                    <a:lnTo>
                      <a:pt x="431" y="106"/>
                    </a:lnTo>
                    <a:lnTo>
                      <a:pt x="448" y="101"/>
                    </a:lnTo>
                    <a:lnTo>
                      <a:pt x="459" y="106"/>
                    </a:lnTo>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2" name="Freeform 109"/>
              <p:cNvSpPr>
                <a:spLocks/>
              </p:cNvSpPr>
              <p:nvPr/>
            </p:nvSpPr>
            <p:spPr bwMode="auto">
              <a:xfrm>
                <a:off x="3140169" y="3271017"/>
                <a:ext cx="738543" cy="363141"/>
              </a:xfrm>
              <a:custGeom>
                <a:avLst/>
                <a:gdLst>
                  <a:gd name="T0" fmla="*/ 0 w 478"/>
                  <a:gd name="T1" fmla="*/ 122 h 237"/>
                  <a:gd name="T2" fmla="*/ 65 w 478"/>
                  <a:gd name="T3" fmla="*/ 120 h 237"/>
                  <a:gd name="T4" fmla="*/ 73 w 478"/>
                  <a:gd name="T5" fmla="*/ 44 h 237"/>
                  <a:gd name="T6" fmla="*/ 85 w 478"/>
                  <a:gd name="T7" fmla="*/ 231 h 237"/>
                  <a:gd name="T8" fmla="*/ 100 w 478"/>
                  <a:gd name="T9" fmla="*/ 8 h 237"/>
                  <a:gd name="T10" fmla="*/ 115 w 478"/>
                  <a:gd name="T11" fmla="*/ 192 h 237"/>
                  <a:gd name="T12" fmla="*/ 124 w 478"/>
                  <a:gd name="T13" fmla="*/ 107 h 237"/>
                  <a:gd name="T14" fmla="*/ 131 w 478"/>
                  <a:gd name="T15" fmla="*/ 194 h 237"/>
                  <a:gd name="T16" fmla="*/ 142 w 478"/>
                  <a:gd name="T17" fmla="*/ 77 h 237"/>
                  <a:gd name="T18" fmla="*/ 146 w 478"/>
                  <a:gd name="T19" fmla="*/ 237 h 237"/>
                  <a:gd name="T20" fmla="*/ 160 w 478"/>
                  <a:gd name="T21" fmla="*/ 0 h 237"/>
                  <a:gd name="T22" fmla="*/ 169 w 478"/>
                  <a:gd name="T23" fmla="*/ 150 h 237"/>
                  <a:gd name="T24" fmla="*/ 176 w 478"/>
                  <a:gd name="T25" fmla="*/ 72 h 237"/>
                  <a:gd name="T26" fmla="*/ 187 w 478"/>
                  <a:gd name="T27" fmla="*/ 194 h 237"/>
                  <a:gd name="T28" fmla="*/ 197 w 478"/>
                  <a:gd name="T29" fmla="*/ 77 h 237"/>
                  <a:gd name="T30" fmla="*/ 211 w 478"/>
                  <a:gd name="T31" fmla="*/ 129 h 237"/>
                  <a:gd name="T32" fmla="*/ 223 w 478"/>
                  <a:gd name="T33" fmla="*/ 107 h 237"/>
                  <a:gd name="T34" fmla="*/ 229 w 478"/>
                  <a:gd name="T35" fmla="*/ 141 h 237"/>
                  <a:gd name="T36" fmla="*/ 241 w 478"/>
                  <a:gd name="T37" fmla="*/ 116 h 237"/>
                  <a:gd name="T38" fmla="*/ 250 w 478"/>
                  <a:gd name="T39" fmla="*/ 161 h 237"/>
                  <a:gd name="T40" fmla="*/ 260 w 478"/>
                  <a:gd name="T41" fmla="*/ 83 h 237"/>
                  <a:gd name="T42" fmla="*/ 277 w 478"/>
                  <a:gd name="T43" fmla="*/ 114 h 237"/>
                  <a:gd name="T44" fmla="*/ 289 w 478"/>
                  <a:gd name="T45" fmla="*/ 135 h 237"/>
                  <a:gd name="T46" fmla="*/ 302 w 478"/>
                  <a:gd name="T47" fmla="*/ 117 h 237"/>
                  <a:gd name="T48" fmla="*/ 314 w 478"/>
                  <a:gd name="T49" fmla="*/ 143 h 237"/>
                  <a:gd name="T50" fmla="*/ 326 w 478"/>
                  <a:gd name="T51" fmla="*/ 134 h 237"/>
                  <a:gd name="T52" fmla="*/ 344 w 478"/>
                  <a:gd name="T53" fmla="*/ 95 h 237"/>
                  <a:gd name="T54" fmla="*/ 355 w 478"/>
                  <a:gd name="T55" fmla="*/ 126 h 237"/>
                  <a:gd name="T56" fmla="*/ 368 w 478"/>
                  <a:gd name="T57" fmla="*/ 143 h 237"/>
                  <a:gd name="T58" fmla="*/ 379 w 478"/>
                  <a:gd name="T59" fmla="*/ 128 h 237"/>
                  <a:gd name="T60" fmla="*/ 388 w 478"/>
                  <a:gd name="T61" fmla="*/ 117 h 237"/>
                  <a:gd name="T62" fmla="*/ 404 w 478"/>
                  <a:gd name="T63" fmla="*/ 110 h 237"/>
                  <a:gd name="T64" fmla="*/ 421 w 478"/>
                  <a:gd name="T65" fmla="*/ 123 h 237"/>
                  <a:gd name="T66" fmla="*/ 431 w 478"/>
                  <a:gd name="T67" fmla="*/ 129 h 237"/>
                  <a:gd name="T68" fmla="*/ 446 w 478"/>
                  <a:gd name="T69" fmla="*/ 119 h 237"/>
                  <a:gd name="T70" fmla="*/ 466 w 478"/>
                  <a:gd name="T71" fmla="*/ 129 h 237"/>
                  <a:gd name="T72" fmla="*/ 478 w 478"/>
                  <a:gd name="T73" fmla="*/ 122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8"/>
                  <a:gd name="T112" fmla="*/ 0 h 237"/>
                  <a:gd name="T113" fmla="*/ 478 w 478"/>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8" h="237">
                    <a:moveTo>
                      <a:pt x="0" y="122"/>
                    </a:moveTo>
                    <a:lnTo>
                      <a:pt x="65" y="120"/>
                    </a:lnTo>
                    <a:lnTo>
                      <a:pt x="73" y="44"/>
                    </a:lnTo>
                    <a:lnTo>
                      <a:pt x="85" y="231"/>
                    </a:lnTo>
                    <a:lnTo>
                      <a:pt x="100" y="8"/>
                    </a:lnTo>
                    <a:lnTo>
                      <a:pt x="115" y="192"/>
                    </a:lnTo>
                    <a:lnTo>
                      <a:pt x="124" y="107"/>
                    </a:lnTo>
                    <a:lnTo>
                      <a:pt x="131" y="194"/>
                    </a:lnTo>
                    <a:lnTo>
                      <a:pt x="142" y="77"/>
                    </a:lnTo>
                    <a:lnTo>
                      <a:pt x="146" y="237"/>
                    </a:lnTo>
                    <a:lnTo>
                      <a:pt x="160" y="0"/>
                    </a:lnTo>
                    <a:lnTo>
                      <a:pt x="169" y="150"/>
                    </a:lnTo>
                    <a:lnTo>
                      <a:pt x="176" y="72"/>
                    </a:lnTo>
                    <a:lnTo>
                      <a:pt x="187" y="194"/>
                    </a:lnTo>
                    <a:lnTo>
                      <a:pt x="197" y="77"/>
                    </a:lnTo>
                    <a:lnTo>
                      <a:pt x="211" y="129"/>
                    </a:lnTo>
                    <a:lnTo>
                      <a:pt x="223" y="107"/>
                    </a:lnTo>
                    <a:lnTo>
                      <a:pt x="229" y="141"/>
                    </a:lnTo>
                    <a:lnTo>
                      <a:pt x="241" y="116"/>
                    </a:lnTo>
                    <a:lnTo>
                      <a:pt x="250" y="161"/>
                    </a:lnTo>
                    <a:lnTo>
                      <a:pt x="260" y="83"/>
                    </a:lnTo>
                    <a:lnTo>
                      <a:pt x="277" y="114"/>
                    </a:lnTo>
                    <a:lnTo>
                      <a:pt x="289" y="135"/>
                    </a:lnTo>
                    <a:lnTo>
                      <a:pt x="302" y="117"/>
                    </a:lnTo>
                    <a:lnTo>
                      <a:pt x="314" y="143"/>
                    </a:lnTo>
                    <a:lnTo>
                      <a:pt x="326" y="134"/>
                    </a:lnTo>
                    <a:lnTo>
                      <a:pt x="344" y="95"/>
                    </a:lnTo>
                    <a:lnTo>
                      <a:pt x="355" y="126"/>
                    </a:lnTo>
                    <a:lnTo>
                      <a:pt x="368" y="143"/>
                    </a:lnTo>
                    <a:lnTo>
                      <a:pt x="379" y="128"/>
                    </a:lnTo>
                    <a:lnTo>
                      <a:pt x="388" y="117"/>
                    </a:lnTo>
                    <a:lnTo>
                      <a:pt x="404" y="110"/>
                    </a:lnTo>
                    <a:lnTo>
                      <a:pt x="421" y="123"/>
                    </a:lnTo>
                    <a:lnTo>
                      <a:pt x="431" y="129"/>
                    </a:lnTo>
                    <a:lnTo>
                      <a:pt x="446" y="119"/>
                    </a:lnTo>
                    <a:lnTo>
                      <a:pt x="466" y="129"/>
                    </a:lnTo>
                    <a:lnTo>
                      <a:pt x="478" y="122"/>
                    </a:lnTo>
                  </a:path>
                </a:pathLst>
              </a:custGeom>
              <a:noFill/>
              <a:ln w="9525">
                <a:solidFill>
                  <a:schemeClr val="accent3">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3" name="Freeform 109"/>
              <p:cNvSpPr>
                <a:spLocks/>
              </p:cNvSpPr>
              <p:nvPr/>
            </p:nvSpPr>
            <p:spPr bwMode="auto">
              <a:xfrm>
                <a:off x="3185385" y="4205168"/>
                <a:ext cx="738543" cy="363141"/>
              </a:xfrm>
              <a:custGeom>
                <a:avLst/>
                <a:gdLst>
                  <a:gd name="T0" fmla="*/ 0 w 478"/>
                  <a:gd name="T1" fmla="*/ 122 h 237"/>
                  <a:gd name="T2" fmla="*/ 65 w 478"/>
                  <a:gd name="T3" fmla="*/ 120 h 237"/>
                  <a:gd name="T4" fmla="*/ 73 w 478"/>
                  <a:gd name="T5" fmla="*/ 44 h 237"/>
                  <a:gd name="T6" fmla="*/ 85 w 478"/>
                  <a:gd name="T7" fmla="*/ 231 h 237"/>
                  <a:gd name="T8" fmla="*/ 100 w 478"/>
                  <a:gd name="T9" fmla="*/ 8 h 237"/>
                  <a:gd name="T10" fmla="*/ 115 w 478"/>
                  <a:gd name="T11" fmla="*/ 192 h 237"/>
                  <a:gd name="T12" fmla="*/ 124 w 478"/>
                  <a:gd name="T13" fmla="*/ 107 h 237"/>
                  <a:gd name="T14" fmla="*/ 131 w 478"/>
                  <a:gd name="T15" fmla="*/ 194 h 237"/>
                  <a:gd name="T16" fmla="*/ 142 w 478"/>
                  <a:gd name="T17" fmla="*/ 77 h 237"/>
                  <a:gd name="T18" fmla="*/ 146 w 478"/>
                  <a:gd name="T19" fmla="*/ 237 h 237"/>
                  <a:gd name="T20" fmla="*/ 160 w 478"/>
                  <a:gd name="T21" fmla="*/ 0 h 237"/>
                  <a:gd name="T22" fmla="*/ 169 w 478"/>
                  <a:gd name="T23" fmla="*/ 150 h 237"/>
                  <a:gd name="T24" fmla="*/ 176 w 478"/>
                  <a:gd name="T25" fmla="*/ 72 h 237"/>
                  <a:gd name="T26" fmla="*/ 187 w 478"/>
                  <a:gd name="T27" fmla="*/ 194 h 237"/>
                  <a:gd name="T28" fmla="*/ 197 w 478"/>
                  <a:gd name="T29" fmla="*/ 77 h 237"/>
                  <a:gd name="T30" fmla="*/ 211 w 478"/>
                  <a:gd name="T31" fmla="*/ 129 h 237"/>
                  <a:gd name="T32" fmla="*/ 223 w 478"/>
                  <a:gd name="T33" fmla="*/ 107 h 237"/>
                  <a:gd name="T34" fmla="*/ 229 w 478"/>
                  <a:gd name="T35" fmla="*/ 141 h 237"/>
                  <a:gd name="T36" fmla="*/ 241 w 478"/>
                  <a:gd name="T37" fmla="*/ 116 h 237"/>
                  <a:gd name="T38" fmla="*/ 250 w 478"/>
                  <a:gd name="T39" fmla="*/ 161 h 237"/>
                  <a:gd name="T40" fmla="*/ 260 w 478"/>
                  <a:gd name="T41" fmla="*/ 83 h 237"/>
                  <a:gd name="T42" fmla="*/ 277 w 478"/>
                  <a:gd name="T43" fmla="*/ 114 h 237"/>
                  <a:gd name="T44" fmla="*/ 289 w 478"/>
                  <a:gd name="T45" fmla="*/ 135 h 237"/>
                  <a:gd name="T46" fmla="*/ 302 w 478"/>
                  <a:gd name="T47" fmla="*/ 117 h 237"/>
                  <a:gd name="T48" fmla="*/ 314 w 478"/>
                  <a:gd name="T49" fmla="*/ 143 h 237"/>
                  <a:gd name="T50" fmla="*/ 326 w 478"/>
                  <a:gd name="T51" fmla="*/ 134 h 237"/>
                  <a:gd name="T52" fmla="*/ 344 w 478"/>
                  <a:gd name="T53" fmla="*/ 95 h 237"/>
                  <a:gd name="T54" fmla="*/ 355 w 478"/>
                  <a:gd name="T55" fmla="*/ 126 h 237"/>
                  <a:gd name="T56" fmla="*/ 368 w 478"/>
                  <a:gd name="T57" fmla="*/ 143 h 237"/>
                  <a:gd name="T58" fmla="*/ 379 w 478"/>
                  <a:gd name="T59" fmla="*/ 128 h 237"/>
                  <a:gd name="T60" fmla="*/ 388 w 478"/>
                  <a:gd name="T61" fmla="*/ 117 h 237"/>
                  <a:gd name="T62" fmla="*/ 404 w 478"/>
                  <a:gd name="T63" fmla="*/ 110 h 237"/>
                  <a:gd name="T64" fmla="*/ 421 w 478"/>
                  <a:gd name="T65" fmla="*/ 123 h 237"/>
                  <a:gd name="T66" fmla="*/ 431 w 478"/>
                  <a:gd name="T67" fmla="*/ 129 h 237"/>
                  <a:gd name="T68" fmla="*/ 446 w 478"/>
                  <a:gd name="T69" fmla="*/ 119 h 237"/>
                  <a:gd name="T70" fmla="*/ 466 w 478"/>
                  <a:gd name="T71" fmla="*/ 129 h 237"/>
                  <a:gd name="T72" fmla="*/ 478 w 478"/>
                  <a:gd name="T73" fmla="*/ 122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8"/>
                  <a:gd name="T112" fmla="*/ 0 h 237"/>
                  <a:gd name="T113" fmla="*/ 478 w 478"/>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8" h="237">
                    <a:moveTo>
                      <a:pt x="0" y="122"/>
                    </a:moveTo>
                    <a:lnTo>
                      <a:pt x="65" y="120"/>
                    </a:lnTo>
                    <a:lnTo>
                      <a:pt x="73" y="44"/>
                    </a:lnTo>
                    <a:lnTo>
                      <a:pt x="85" y="231"/>
                    </a:lnTo>
                    <a:lnTo>
                      <a:pt x="100" y="8"/>
                    </a:lnTo>
                    <a:lnTo>
                      <a:pt x="115" y="192"/>
                    </a:lnTo>
                    <a:lnTo>
                      <a:pt x="124" y="107"/>
                    </a:lnTo>
                    <a:lnTo>
                      <a:pt x="131" y="194"/>
                    </a:lnTo>
                    <a:lnTo>
                      <a:pt x="142" y="77"/>
                    </a:lnTo>
                    <a:lnTo>
                      <a:pt x="146" y="237"/>
                    </a:lnTo>
                    <a:lnTo>
                      <a:pt x="160" y="0"/>
                    </a:lnTo>
                    <a:lnTo>
                      <a:pt x="169" y="150"/>
                    </a:lnTo>
                    <a:lnTo>
                      <a:pt x="176" y="72"/>
                    </a:lnTo>
                    <a:lnTo>
                      <a:pt x="187" y="194"/>
                    </a:lnTo>
                    <a:lnTo>
                      <a:pt x="197" y="77"/>
                    </a:lnTo>
                    <a:lnTo>
                      <a:pt x="211" y="129"/>
                    </a:lnTo>
                    <a:lnTo>
                      <a:pt x="223" y="107"/>
                    </a:lnTo>
                    <a:lnTo>
                      <a:pt x="229" y="141"/>
                    </a:lnTo>
                    <a:lnTo>
                      <a:pt x="241" y="116"/>
                    </a:lnTo>
                    <a:lnTo>
                      <a:pt x="250" y="161"/>
                    </a:lnTo>
                    <a:lnTo>
                      <a:pt x="260" y="83"/>
                    </a:lnTo>
                    <a:lnTo>
                      <a:pt x="277" y="114"/>
                    </a:lnTo>
                    <a:lnTo>
                      <a:pt x="289" y="135"/>
                    </a:lnTo>
                    <a:lnTo>
                      <a:pt x="302" y="117"/>
                    </a:lnTo>
                    <a:lnTo>
                      <a:pt x="314" y="143"/>
                    </a:lnTo>
                    <a:lnTo>
                      <a:pt x="326" y="134"/>
                    </a:lnTo>
                    <a:lnTo>
                      <a:pt x="344" y="95"/>
                    </a:lnTo>
                    <a:lnTo>
                      <a:pt x="355" y="126"/>
                    </a:lnTo>
                    <a:lnTo>
                      <a:pt x="368" y="143"/>
                    </a:lnTo>
                    <a:lnTo>
                      <a:pt x="379" y="128"/>
                    </a:lnTo>
                    <a:lnTo>
                      <a:pt x="388" y="117"/>
                    </a:lnTo>
                    <a:lnTo>
                      <a:pt x="404" y="110"/>
                    </a:lnTo>
                    <a:lnTo>
                      <a:pt x="421" y="123"/>
                    </a:lnTo>
                    <a:lnTo>
                      <a:pt x="431" y="129"/>
                    </a:lnTo>
                    <a:lnTo>
                      <a:pt x="446" y="119"/>
                    </a:lnTo>
                    <a:lnTo>
                      <a:pt x="466" y="129"/>
                    </a:lnTo>
                    <a:lnTo>
                      <a:pt x="478" y="122"/>
                    </a:lnTo>
                  </a:path>
                </a:pathLst>
              </a:custGeom>
              <a:noFill/>
              <a:ln w="9525">
                <a:solidFill>
                  <a:schemeClr val="accent3">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4" name="Freeform 109"/>
              <p:cNvSpPr>
                <a:spLocks/>
              </p:cNvSpPr>
              <p:nvPr/>
            </p:nvSpPr>
            <p:spPr bwMode="auto">
              <a:xfrm>
                <a:off x="3161256" y="4794051"/>
                <a:ext cx="738543" cy="363141"/>
              </a:xfrm>
              <a:custGeom>
                <a:avLst/>
                <a:gdLst>
                  <a:gd name="T0" fmla="*/ 0 w 478"/>
                  <a:gd name="T1" fmla="*/ 122 h 237"/>
                  <a:gd name="T2" fmla="*/ 65 w 478"/>
                  <a:gd name="T3" fmla="*/ 120 h 237"/>
                  <a:gd name="T4" fmla="*/ 73 w 478"/>
                  <a:gd name="T5" fmla="*/ 44 h 237"/>
                  <a:gd name="T6" fmla="*/ 85 w 478"/>
                  <a:gd name="T7" fmla="*/ 231 h 237"/>
                  <a:gd name="T8" fmla="*/ 100 w 478"/>
                  <a:gd name="T9" fmla="*/ 8 h 237"/>
                  <a:gd name="T10" fmla="*/ 115 w 478"/>
                  <a:gd name="T11" fmla="*/ 192 h 237"/>
                  <a:gd name="T12" fmla="*/ 124 w 478"/>
                  <a:gd name="T13" fmla="*/ 107 h 237"/>
                  <a:gd name="T14" fmla="*/ 131 w 478"/>
                  <a:gd name="T15" fmla="*/ 194 h 237"/>
                  <a:gd name="T16" fmla="*/ 142 w 478"/>
                  <a:gd name="T17" fmla="*/ 77 h 237"/>
                  <a:gd name="T18" fmla="*/ 146 w 478"/>
                  <a:gd name="T19" fmla="*/ 237 h 237"/>
                  <a:gd name="T20" fmla="*/ 160 w 478"/>
                  <a:gd name="T21" fmla="*/ 0 h 237"/>
                  <a:gd name="T22" fmla="*/ 169 w 478"/>
                  <a:gd name="T23" fmla="*/ 150 h 237"/>
                  <a:gd name="T24" fmla="*/ 176 w 478"/>
                  <a:gd name="T25" fmla="*/ 72 h 237"/>
                  <a:gd name="T26" fmla="*/ 187 w 478"/>
                  <a:gd name="T27" fmla="*/ 194 h 237"/>
                  <a:gd name="T28" fmla="*/ 197 w 478"/>
                  <a:gd name="T29" fmla="*/ 77 h 237"/>
                  <a:gd name="T30" fmla="*/ 211 w 478"/>
                  <a:gd name="T31" fmla="*/ 129 h 237"/>
                  <a:gd name="T32" fmla="*/ 223 w 478"/>
                  <a:gd name="T33" fmla="*/ 107 h 237"/>
                  <a:gd name="T34" fmla="*/ 229 w 478"/>
                  <a:gd name="T35" fmla="*/ 141 h 237"/>
                  <a:gd name="T36" fmla="*/ 241 w 478"/>
                  <a:gd name="T37" fmla="*/ 116 h 237"/>
                  <a:gd name="T38" fmla="*/ 250 w 478"/>
                  <a:gd name="T39" fmla="*/ 161 h 237"/>
                  <a:gd name="T40" fmla="*/ 260 w 478"/>
                  <a:gd name="T41" fmla="*/ 83 h 237"/>
                  <a:gd name="T42" fmla="*/ 277 w 478"/>
                  <a:gd name="T43" fmla="*/ 114 h 237"/>
                  <a:gd name="T44" fmla="*/ 289 w 478"/>
                  <a:gd name="T45" fmla="*/ 135 h 237"/>
                  <a:gd name="T46" fmla="*/ 302 w 478"/>
                  <a:gd name="T47" fmla="*/ 117 h 237"/>
                  <a:gd name="T48" fmla="*/ 314 w 478"/>
                  <a:gd name="T49" fmla="*/ 143 h 237"/>
                  <a:gd name="T50" fmla="*/ 326 w 478"/>
                  <a:gd name="T51" fmla="*/ 134 h 237"/>
                  <a:gd name="T52" fmla="*/ 344 w 478"/>
                  <a:gd name="T53" fmla="*/ 95 h 237"/>
                  <a:gd name="T54" fmla="*/ 355 w 478"/>
                  <a:gd name="T55" fmla="*/ 126 h 237"/>
                  <a:gd name="T56" fmla="*/ 368 w 478"/>
                  <a:gd name="T57" fmla="*/ 143 h 237"/>
                  <a:gd name="T58" fmla="*/ 379 w 478"/>
                  <a:gd name="T59" fmla="*/ 128 h 237"/>
                  <a:gd name="T60" fmla="*/ 388 w 478"/>
                  <a:gd name="T61" fmla="*/ 117 h 237"/>
                  <a:gd name="T62" fmla="*/ 404 w 478"/>
                  <a:gd name="T63" fmla="*/ 110 h 237"/>
                  <a:gd name="T64" fmla="*/ 421 w 478"/>
                  <a:gd name="T65" fmla="*/ 123 h 237"/>
                  <a:gd name="T66" fmla="*/ 431 w 478"/>
                  <a:gd name="T67" fmla="*/ 129 h 237"/>
                  <a:gd name="T68" fmla="*/ 446 w 478"/>
                  <a:gd name="T69" fmla="*/ 119 h 237"/>
                  <a:gd name="T70" fmla="*/ 466 w 478"/>
                  <a:gd name="T71" fmla="*/ 129 h 237"/>
                  <a:gd name="T72" fmla="*/ 478 w 478"/>
                  <a:gd name="T73" fmla="*/ 122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8"/>
                  <a:gd name="T112" fmla="*/ 0 h 237"/>
                  <a:gd name="T113" fmla="*/ 478 w 478"/>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8" h="237">
                    <a:moveTo>
                      <a:pt x="0" y="122"/>
                    </a:moveTo>
                    <a:lnTo>
                      <a:pt x="65" y="120"/>
                    </a:lnTo>
                    <a:lnTo>
                      <a:pt x="73" y="44"/>
                    </a:lnTo>
                    <a:lnTo>
                      <a:pt x="85" y="231"/>
                    </a:lnTo>
                    <a:lnTo>
                      <a:pt x="100" y="8"/>
                    </a:lnTo>
                    <a:lnTo>
                      <a:pt x="115" y="192"/>
                    </a:lnTo>
                    <a:lnTo>
                      <a:pt x="124" y="107"/>
                    </a:lnTo>
                    <a:lnTo>
                      <a:pt x="131" y="194"/>
                    </a:lnTo>
                    <a:lnTo>
                      <a:pt x="142" y="77"/>
                    </a:lnTo>
                    <a:lnTo>
                      <a:pt x="146" y="237"/>
                    </a:lnTo>
                    <a:lnTo>
                      <a:pt x="160" y="0"/>
                    </a:lnTo>
                    <a:lnTo>
                      <a:pt x="169" y="150"/>
                    </a:lnTo>
                    <a:lnTo>
                      <a:pt x="176" y="72"/>
                    </a:lnTo>
                    <a:lnTo>
                      <a:pt x="187" y="194"/>
                    </a:lnTo>
                    <a:lnTo>
                      <a:pt x="197" y="77"/>
                    </a:lnTo>
                    <a:lnTo>
                      <a:pt x="211" y="129"/>
                    </a:lnTo>
                    <a:lnTo>
                      <a:pt x="223" y="107"/>
                    </a:lnTo>
                    <a:lnTo>
                      <a:pt x="229" y="141"/>
                    </a:lnTo>
                    <a:lnTo>
                      <a:pt x="241" y="116"/>
                    </a:lnTo>
                    <a:lnTo>
                      <a:pt x="250" y="161"/>
                    </a:lnTo>
                    <a:lnTo>
                      <a:pt x="260" y="83"/>
                    </a:lnTo>
                    <a:lnTo>
                      <a:pt x="277" y="114"/>
                    </a:lnTo>
                    <a:lnTo>
                      <a:pt x="289" y="135"/>
                    </a:lnTo>
                    <a:lnTo>
                      <a:pt x="302" y="117"/>
                    </a:lnTo>
                    <a:lnTo>
                      <a:pt x="314" y="143"/>
                    </a:lnTo>
                    <a:lnTo>
                      <a:pt x="326" y="134"/>
                    </a:lnTo>
                    <a:lnTo>
                      <a:pt x="344" y="95"/>
                    </a:lnTo>
                    <a:lnTo>
                      <a:pt x="355" y="126"/>
                    </a:lnTo>
                    <a:lnTo>
                      <a:pt x="368" y="143"/>
                    </a:lnTo>
                    <a:lnTo>
                      <a:pt x="379" y="128"/>
                    </a:lnTo>
                    <a:lnTo>
                      <a:pt x="388" y="117"/>
                    </a:lnTo>
                    <a:lnTo>
                      <a:pt x="404" y="110"/>
                    </a:lnTo>
                    <a:lnTo>
                      <a:pt x="421" y="123"/>
                    </a:lnTo>
                    <a:lnTo>
                      <a:pt x="431" y="129"/>
                    </a:lnTo>
                    <a:lnTo>
                      <a:pt x="446" y="119"/>
                    </a:lnTo>
                    <a:lnTo>
                      <a:pt x="466" y="129"/>
                    </a:lnTo>
                    <a:lnTo>
                      <a:pt x="478" y="122"/>
                    </a:lnTo>
                  </a:path>
                </a:pathLst>
              </a:custGeom>
              <a:noFill/>
              <a:ln w="9525">
                <a:solidFill>
                  <a:schemeClr val="accent3">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cxnSp>
            <p:nvCxnSpPr>
              <p:cNvPr id="105" name="Прямая со стрелкой 104"/>
              <p:cNvCxnSpPr/>
              <p:nvPr/>
            </p:nvCxnSpPr>
            <p:spPr>
              <a:xfrm flipH="1" flipV="1">
                <a:off x="1475656" y="2777120"/>
                <a:ext cx="1600200" cy="1072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 стрелкой 105"/>
              <p:cNvCxnSpPr/>
              <p:nvPr/>
            </p:nvCxnSpPr>
            <p:spPr>
              <a:xfrm flipH="1">
                <a:off x="1494347" y="2787845"/>
                <a:ext cx="1581509" cy="64034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Прямая со стрелкой 106"/>
              <p:cNvCxnSpPr/>
              <p:nvPr/>
            </p:nvCxnSpPr>
            <p:spPr>
              <a:xfrm flipH="1" flipV="1">
                <a:off x="1494347" y="2787845"/>
                <a:ext cx="1581511" cy="640346"/>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p:nvPr/>
            </p:nvCxnSpPr>
            <p:spPr>
              <a:xfrm flipH="1" flipV="1">
                <a:off x="1494347" y="3428190"/>
                <a:ext cx="1600200" cy="1072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Прямая со стрелкой 108"/>
              <p:cNvCxnSpPr/>
              <p:nvPr/>
            </p:nvCxnSpPr>
            <p:spPr>
              <a:xfrm flipH="1" flipV="1">
                <a:off x="1513037" y="4365288"/>
                <a:ext cx="1562820" cy="618779"/>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 стрелкой 109"/>
              <p:cNvCxnSpPr/>
              <p:nvPr/>
            </p:nvCxnSpPr>
            <p:spPr>
              <a:xfrm flipH="1">
                <a:off x="1475656" y="4386738"/>
                <a:ext cx="1600201" cy="588883"/>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p:nvPr/>
            </p:nvCxnSpPr>
            <p:spPr>
              <a:xfrm flipH="1" flipV="1">
                <a:off x="1475656" y="4365288"/>
                <a:ext cx="1600200" cy="1072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 стрелкой 111"/>
              <p:cNvCxnSpPr/>
              <p:nvPr/>
            </p:nvCxnSpPr>
            <p:spPr>
              <a:xfrm flipH="1" flipV="1">
                <a:off x="1475656" y="4984067"/>
                <a:ext cx="1600200" cy="1072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3" name="Стрелка вниз 112"/>
              <p:cNvSpPr/>
              <p:nvPr/>
            </p:nvSpPr>
            <p:spPr>
              <a:xfrm>
                <a:off x="1409937" y="1491327"/>
                <a:ext cx="1673393" cy="539893"/>
              </a:xfrm>
              <a:prstGeom prst="downArrow">
                <a:avLst>
                  <a:gd name="adj1" fmla="val 68762"/>
                  <a:gd name="adj2" fmla="val 5000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F, </a:t>
                </a:r>
                <a:r>
                  <a:rPr lang="ru-RU" dirty="0" err="1" smtClean="0">
                    <a:solidFill>
                      <a:schemeClr val="tx1">
                        <a:lumMod val="95000"/>
                        <a:lumOff val="5000"/>
                      </a:schemeClr>
                    </a:solidFill>
                  </a:rPr>
                  <a:t>Рс</a:t>
                </a:r>
                <a:r>
                  <a:rPr lang="ru-RU" dirty="0" smtClean="0">
                    <a:solidFill>
                      <a:schemeClr val="tx1">
                        <a:lumMod val="95000"/>
                        <a:lumOff val="5000"/>
                      </a:schemeClr>
                    </a:solidFill>
                  </a:rPr>
                  <a:t>, </a:t>
                </a:r>
                <a:r>
                  <a:rPr lang="en-US" dirty="0" err="1" smtClean="0">
                    <a:solidFill>
                      <a:schemeClr val="tx1">
                        <a:lumMod val="95000"/>
                        <a:lumOff val="5000"/>
                      </a:schemeClr>
                    </a:solidFill>
                  </a:rPr>
                  <a:t>Pp</a:t>
                </a:r>
                <a:endParaRPr lang="ru-RU" dirty="0">
                  <a:solidFill>
                    <a:schemeClr val="tx1">
                      <a:lumMod val="95000"/>
                      <a:lumOff val="5000"/>
                    </a:schemeClr>
                  </a:solidFill>
                </a:endParaRPr>
              </a:p>
            </p:txBody>
          </p:sp>
          <p:cxnSp>
            <p:nvCxnSpPr>
              <p:cNvPr id="114" name="Прямая соединительная линия 113"/>
              <p:cNvCxnSpPr/>
              <p:nvPr/>
            </p:nvCxnSpPr>
            <p:spPr>
              <a:xfrm flipH="1">
                <a:off x="2699792" y="2479751"/>
                <a:ext cx="320333" cy="34169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p:cNvCxnSpPr/>
              <p:nvPr/>
            </p:nvCxnSpPr>
            <p:spPr>
              <a:xfrm flipH="1">
                <a:off x="2258592" y="3705754"/>
                <a:ext cx="320333" cy="34169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flipH="1">
                <a:off x="2098426" y="4023049"/>
                <a:ext cx="320333" cy="34169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p:cNvCxnSpPr/>
              <p:nvPr/>
            </p:nvCxnSpPr>
            <p:spPr>
              <a:xfrm flipH="1">
                <a:off x="1938260" y="4321294"/>
                <a:ext cx="320333" cy="34169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p:cNvCxnSpPr/>
              <p:nvPr/>
            </p:nvCxnSpPr>
            <p:spPr>
              <a:xfrm flipH="1">
                <a:off x="1779838" y="4662984"/>
                <a:ext cx="320333" cy="34169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p:nvPr/>
            </p:nvCxnSpPr>
            <p:spPr>
              <a:xfrm flipH="1">
                <a:off x="1619672" y="5028712"/>
                <a:ext cx="320333" cy="34169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a:xfrm flipH="1">
                <a:off x="2581383" y="2798571"/>
                <a:ext cx="320333" cy="34169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p:cNvCxnSpPr/>
              <p:nvPr/>
            </p:nvCxnSpPr>
            <p:spPr>
              <a:xfrm flipH="1">
                <a:off x="2527719" y="3101361"/>
                <a:ext cx="320333" cy="34169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p:cNvCxnSpPr/>
              <p:nvPr/>
            </p:nvCxnSpPr>
            <p:spPr>
              <a:xfrm flipH="1">
                <a:off x="2370634" y="3428190"/>
                <a:ext cx="320333" cy="34169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Стрелка вверх 123"/>
              <p:cNvSpPr/>
              <p:nvPr/>
            </p:nvSpPr>
            <p:spPr>
              <a:xfrm>
                <a:off x="1866254" y="5693231"/>
                <a:ext cx="833538" cy="432048"/>
              </a:xfrm>
              <a:prstGeom prst="up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F</a:t>
                </a:r>
                <a:endParaRPr lang="ru-RU" sz="2400" dirty="0">
                  <a:solidFill>
                    <a:schemeClr val="tx1">
                      <a:lumMod val="95000"/>
                      <a:lumOff val="5000"/>
                    </a:schemeClr>
                  </a:solidFill>
                </a:endParaRPr>
              </a:p>
            </p:txBody>
          </p:sp>
          <p:sp>
            <p:nvSpPr>
              <p:cNvPr id="125" name="Прямоугольник с одним скругленным углом 124"/>
              <p:cNvSpPr/>
              <p:nvPr/>
            </p:nvSpPr>
            <p:spPr>
              <a:xfrm>
                <a:off x="1938260" y="3634158"/>
                <a:ext cx="88162" cy="630363"/>
              </a:xfrm>
              <a:prstGeom prst="round1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Прямоугольник с одним скругленным углом 125"/>
              <p:cNvSpPr/>
              <p:nvPr/>
            </p:nvSpPr>
            <p:spPr>
              <a:xfrm>
                <a:off x="2090659" y="3861048"/>
                <a:ext cx="490723" cy="131520"/>
              </a:xfrm>
              <a:prstGeom prst="round1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Прямоугольник 126"/>
              <p:cNvSpPr/>
              <p:nvPr/>
            </p:nvSpPr>
            <p:spPr>
              <a:xfrm>
                <a:off x="3094547" y="2650596"/>
                <a:ext cx="90838" cy="31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Прямоугольник 127"/>
              <p:cNvSpPr/>
              <p:nvPr/>
            </p:nvSpPr>
            <p:spPr>
              <a:xfrm>
                <a:off x="1398392" y="4841473"/>
                <a:ext cx="90838" cy="31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Прямоугольник 128"/>
              <p:cNvSpPr/>
              <p:nvPr/>
            </p:nvSpPr>
            <p:spPr>
              <a:xfrm>
                <a:off x="1389471" y="4205168"/>
                <a:ext cx="90838" cy="31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Прямоугольник 129"/>
              <p:cNvSpPr/>
              <p:nvPr/>
            </p:nvSpPr>
            <p:spPr>
              <a:xfrm>
                <a:off x="1366533" y="3293177"/>
                <a:ext cx="90838" cy="31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Прямоугольник 130"/>
              <p:cNvSpPr/>
              <p:nvPr/>
            </p:nvSpPr>
            <p:spPr>
              <a:xfrm>
                <a:off x="1379342" y="2623072"/>
                <a:ext cx="90838" cy="31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Прямоугольник 131"/>
              <p:cNvSpPr/>
              <p:nvPr/>
            </p:nvSpPr>
            <p:spPr>
              <a:xfrm>
                <a:off x="3075856" y="3300121"/>
                <a:ext cx="90838" cy="31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3" name="Прямоугольник 132"/>
              <p:cNvSpPr/>
              <p:nvPr/>
            </p:nvSpPr>
            <p:spPr>
              <a:xfrm>
                <a:off x="3067133" y="4240986"/>
                <a:ext cx="90838" cy="31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Прямоугольник 133"/>
              <p:cNvSpPr/>
              <p:nvPr/>
            </p:nvSpPr>
            <p:spPr>
              <a:xfrm>
                <a:off x="3094547" y="4869302"/>
                <a:ext cx="90838" cy="31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4" name="Прямоугольник 53"/>
            <p:cNvSpPr/>
            <p:nvPr/>
          </p:nvSpPr>
          <p:spPr>
            <a:xfrm>
              <a:off x="1753727" y="1056904"/>
              <a:ext cx="752867" cy="201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рямоугольник 54"/>
            <p:cNvSpPr/>
            <p:nvPr/>
          </p:nvSpPr>
          <p:spPr>
            <a:xfrm>
              <a:off x="1784512" y="4140118"/>
              <a:ext cx="752867" cy="201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827584" y="1339917"/>
            <a:ext cx="720080" cy="380548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dirty="0" smtClean="0">
                <a:solidFill>
                  <a:schemeClr val="tx1"/>
                </a:solidFill>
              </a:rPr>
              <a:t>АЦП </a:t>
            </a:r>
            <a:r>
              <a:rPr lang="en-US" dirty="0" smtClean="0">
                <a:solidFill>
                  <a:schemeClr val="tx1"/>
                </a:solidFill>
              </a:rPr>
              <a:t>ADM121x40M</a:t>
            </a:r>
            <a:endParaRPr lang="ru-RU" dirty="0">
              <a:solidFill>
                <a:schemeClr val="tx1"/>
              </a:solidFill>
            </a:endParaRPr>
          </a:p>
        </p:txBody>
      </p:sp>
      <p:sp>
        <p:nvSpPr>
          <p:cNvPr id="59" name="Прямоугольник 58"/>
          <p:cNvSpPr/>
          <p:nvPr/>
        </p:nvSpPr>
        <p:spPr>
          <a:xfrm>
            <a:off x="7020272" y="2224920"/>
            <a:ext cx="1080120" cy="191443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dirty="0" smtClean="0">
                <a:solidFill>
                  <a:schemeClr val="tx1"/>
                </a:solidFill>
              </a:rPr>
              <a:t>Генератор импульсов</a:t>
            </a:r>
            <a:endParaRPr lang="ru-RU" dirty="0">
              <a:solidFill>
                <a:schemeClr val="tx1"/>
              </a:solidFill>
            </a:endParaRPr>
          </a:p>
        </p:txBody>
      </p:sp>
      <p:sp>
        <p:nvSpPr>
          <p:cNvPr id="9" name="Стрелка влево 8"/>
          <p:cNvSpPr/>
          <p:nvPr/>
        </p:nvSpPr>
        <p:spPr>
          <a:xfrm>
            <a:off x="5868144" y="3004341"/>
            <a:ext cx="1008112" cy="4097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Стрелка влево 61"/>
          <p:cNvSpPr/>
          <p:nvPr/>
        </p:nvSpPr>
        <p:spPr>
          <a:xfrm>
            <a:off x="1835696" y="1657843"/>
            <a:ext cx="720080" cy="32728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7" name="Группа 16"/>
          <p:cNvGrpSpPr/>
          <p:nvPr/>
        </p:nvGrpSpPr>
        <p:grpSpPr>
          <a:xfrm>
            <a:off x="6156176" y="2586568"/>
            <a:ext cx="720080" cy="410384"/>
            <a:chOff x="6012160" y="2204864"/>
            <a:chExt cx="720080" cy="410384"/>
          </a:xfrm>
        </p:grpSpPr>
        <p:cxnSp>
          <p:nvCxnSpPr>
            <p:cNvPr id="11" name="Соединительная линия уступом 10"/>
            <p:cNvCxnSpPr/>
            <p:nvPr/>
          </p:nvCxnSpPr>
          <p:spPr>
            <a:xfrm>
              <a:off x="6228184" y="2204864"/>
              <a:ext cx="504056" cy="410384"/>
            </a:xfrm>
            <a:prstGeom prst="bentConnector3">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Соединительная линия уступом 64"/>
            <p:cNvCxnSpPr/>
            <p:nvPr/>
          </p:nvCxnSpPr>
          <p:spPr>
            <a:xfrm rot="5400000">
              <a:off x="5919172" y="2297852"/>
              <a:ext cx="410384" cy="224408"/>
            </a:xfrm>
            <a:prstGeom prst="bentConnector3">
              <a:avLst>
                <a:gd name="adj1" fmla="val 101062"/>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443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F0296D8-079E-48B7-839A-A992CB058349}" type="slidenum">
              <a:rPr lang="en-GB" altLang="ru-RU" smtClean="0"/>
              <a:pPr>
                <a:defRPr/>
              </a:pPr>
              <a:t>4</a:t>
            </a:fld>
            <a:endParaRPr lang="en-GB" altLang="ru-RU" dirty="0"/>
          </a:p>
        </p:txBody>
      </p:sp>
      <p:pic>
        <p:nvPicPr>
          <p:cNvPr id="6" name="Объект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845" r="7772"/>
          <a:stretch/>
        </p:blipFill>
        <p:spPr>
          <a:xfrm>
            <a:off x="323528" y="4509120"/>
            <a:ext cx="4717476" cy="1901245"/>
          </a:xfrm>
        </p:spPr>
      </p:pic>
      <p:sp>
        <p:nvSpPr>
          <p:cNvPr id="7" name="TextBox 6"/>
          <p:cNvSpPr txBox="1"/>
          <p:nvPr/>
        </p:nvSpPr>
        <p:spPr>
          <a:xfrm>
            <a:off x="5004048" y="4653136"/>
            <a:ext cx="4176464" cy="1477328"/>
          </a:xfrm>
          <a:prstGeom prst="rect">
            <a:avLst/>
          </a:prstGeom>
          <a:noFill/>
        </p:spPr>
        <p:txBody>
          <a:bodyPr wrap="square" rtlCol="0">
            <a:spAutoFit/>
          </a:bodyPr>
          <a:lstStyle/>
          <a:p>
            <a:r>
              <a:rPr lang="ru-RU" dirty="0" smtClean="0">
                <a:solidFill>
                  <a:prstClr val="black"/>
                </a:solidFill>
              </a:rPr>
              <a:t>АЧХ предварительных усилителей</a:t>
            </a:r>
            <a:r>
              <a:rPr lang="en-US" dirty="0" smtClean="0">
                <a:solidFill>
                  <a:prstClr val="black"/>
                </a:solidFill>
              </a:rPr>
              <a:t>:</a:t>
            </a:r>
            <a:endParaRPr lang="ru-RU" dirty="0" smtClean="0">
              <a:solidFill>
                <a:prstClr val="black"/>
              </a:solidFill>
            </a:endParaRPr>
          </a:p>
          <a:p>
            <a:r>
              <a:rPr lang="ru-RU" dirty="0" smtClean="0">
                <a:solidFill>
                  <a:prstClr val="black"/>
                </a:solidFill>
              </a:rPr>
              <a:t>Коэффициент усиления по напряжению 40 </a:t>
            </a:r>
            <a:r>
              <a:rPr lang="en-US" dirty="0" err="1" smtClean="0">
                <a:solidFill>
                  <a:prstClr val="black"/>
                </a:solidFill>
              </a:rPr>
              <a:t>db</a:t>
            </a:r>
            <a:endParaRPr lang="ru-RU" dirty="0" smtClean="0">
              <a:solidFill>
                <a:prstClr val="black"/>
              </a:solidFill>
            </a:endParaRPr>
          </a:p>
          <a:p>
            <a:r>
              <a:rPr lang="ru-RU" dirty="0" smtClean="0">
                <a:solidFill>
                  <a:prstClr val="black"/>
                </a:solidFill>
              </a:rPr>
              <a:t>Полоса пропускания на уровне 0.7  7кГц÷1.2МГц</a:t>
            </a:r>
            <a:endParaRPr lang="ru-RU"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74" y="460407"/>
            <a:ext cx="8070762" cy="318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76304" y="3635732"/>
            <a:ext cx="7972160" cy="369332"/>
          </a:xfrm>
          <a:prstGeom prst="rect">
            <a:avLst/>
          </a:prstGeom>
          <a:noFill/>
        </p:spPr>
        <p:txBody>
          <a:bodyPr wrap="square" rtlCol="0">
            <a:spAutoFit/>
          </a:bodyPr>
          <a:lstStyle/>
          <a:p>
            <a:r>
              <a:rPr lang="ru-RU" dirty="0" smtClean="0">
                <a:solidFill>
                  <a:prstClr val="black"/>
                </a:solidFill>
              </a:rPr>
              <a:t>Зарегистрированный сигнал по одному из направлений зондирования</a:t>
            </a:r>
            <a:endParaRPr lang="ru-RU" dirty="0">
              <a:solidFill>
                <a:prstClr val="black"/>
              </a:solidFill>
            </a:endParaRPr>
          </a:p>
        </p:txBody>
      </p:sp>
      <p:sp>
        <p:nvSpPr>
          <p:cNvPr id="10" name="TextBox 9"/>
          <p:cNvSpPr txBox="1"/>
          <p:nvPr/>
        </p:nvSpPr>
        <p:spPr>
          <a:xfrm>
            <a:off x="4067944" y="3429000"/>
            <a:ext cx="1224136" cy="307777"/>
          </a:xfrm>
          <a:prstGeom prst="rect">
            <a:avLst/>
          </a:prstGeom>
          <a:solidFill>
            <a:schemeClr val="bg1"/>
          </a:solidFill>
        </p:spPr>
        <p:txBody>
          <a:bodyPr wrap="square" rtlCol="0">
            <a:spAutoFit/>
          </a:bodyPr>
          <a:lstStyle/>
          <a:p>
            <a:r>
              <a:rPr lang="ru-RU" sz="1400" dirty="0" smtClean="0">
                <a:solidFill>
                  <a:prstClr val="black"/>
                </a:solidFill>
              </a:rPr>
              <a:t>Такты АЦП</a:t>
            </a:r>
            <a:endParaRPr lang="ru-RU" sz="1400" dirty="0">
              <a:solidFill>
                <a:prstClr val="black"/>
              </a:solidFill>
            </a:endParaRPr>
          </a:p>
        </p:txBody>
      </p:sp>
      <p:sp>
        <p:nvSpPr>
          <p:cNvPr id="11" name="TextBox 10"/>
          <p:cNvSpPr txBox="1"/>
          <p:nvPr/>
        </p:nvSpPr>
        <p:spPr>
          <a:xfrm>
            <a:off x="2411760" y="6433591"/>
            <a:ext cx="769381" cy="307777"/>
          </a:xfrm>
          <a:prstGeom prst="rect">
            <a:avLst/>
          </a:prstGeom>
          <a:solidFill>
            <a:schemeClr val="bg1"/>
          </a:solidFill>
        </p:spPr>
        <p:txBody>
          <a:bodyPr wrap="square" rtlCol="0">
            <a:spAutoFit/>
          </a:bodyPr>
          <a:lstStyle/>
          <a:p>
            <a:r>
              <a:rPr lang="en-US" sz="1400" dirty="0" smtClean="0">
                <a:solidFill>
                  <a:prstClr val="black"/>
                </a:solidFill>
              </a:rPr>
              <a:t>F, kHz</a:t>
            </a:r>
            <a:endParaRPr lang="ru-RU" sz="1400" dirty="0">
              <a:solidFill>
                <a:prstClr val="black"/>
              </a:solidFill>
            </a:endParaRPr>
          </a:p>
        </p:txBody>
      </p:sp>
      <p:sp>
        <p:nvSpPr>
          <p:cNvPr id="2" name="Овал 1"/>
          <p:cNvSpPr/>
          <p:nvPr/>
        </p:nvSpPr>
        <p:spPr>
          <a:xfrm>
            <a:off x="1187624" y="692696"/>
            <a:ext cx="288032" cy="1872208"/>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7586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 presetClass="exit" presetSubtype="0" fill="hold" grpId="1" nodeType="afterEffect">
                                  <p:stCondLst>
                                    <p:cond delay="5000"/>
                                  </p:stCondLst>
                                  <p:childTnLst>
                                    <p:set>
                                      <p:cBhvr>
                                        <p:cTn id="1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Объект 1"/>
              <p:cNvSpPr>
                <a:spLocks noGrp="1"/>
              </p:cNvSpPr>
              <p:nvPr>
                <p:ph idx="1"/>
              </p:nvPr>
            </p:nvSpPr>
            <p:spPr>
              <a:xfrm>
                <a:off x="755576" y="1556792"/>
                <a:ext cx="7408333" cy="4536504"/>
              </a:xfrm>
            </p:spPr>
            <p:txBody>
              <a:bodyPr>
                <a:normAutofit lnSpcReduction="10000"/>
              </a:bodyPr>
              <a:lstStyle/>
              <a:p>
                <a:endParaRPr lang="ru-RU" dirty="0" smtClean="0"/>
              </a:p>
              <a:p>
                <a:r>
                  <a:rPr lang="ru-RU" dirty="0"/>
                  <a:t>Затухание в </a:t>
                </a:r>
                <a:r>
                  <a:rPr lang="ru-RU" dirty="0" smtClean="0"/>
                  <a:t>результате расхождения </a:t>
                </a:r>
              </a:p>
              <a:p>
                <a:pPr marL="0" indent="0">
                  <a:buNone/>
                </a:pPr>
                <a14:m>
                  <m:oMathPara xmlns:m="http://schemas.openxmlformats.org/officeDocument/2006/math">
                    <m:oMathParaPr>
                      <m:jc m:val="centerGroup"/>
                    </m:oMathParaPr>
                    <m:oMath xmlns:m="http://schemas.openxmlformats.org/officeDocument/2006/math">
                      <m:eqArr>
                        <m:eqArrPr>
                          <m:ctrlPr>
                            <a:rPr lang="ru-RU" i="1">
                              <a:latin typeface="Cambria Math"/>
                            </a:rPr>
                          </m:ctrlPr>
                        </m:eqArrPr>
                        <m:e>
                          <m:r>
                            <a:rPr lang="ru-RU" i="1">
                              <a:latin typeface="Cambria Math"/>
                            </a:rPr>
                            <m:t>𝐴</m:t>
                          </m:r>
                          <m:d>
                            <m:dPr>
                              <m:ctrlPr>
                                <a:rPr lang="ru-RU" i="1">
                                  <a:latin typeface="Cambria Math"/>
                                </a:rPr>
                              </m:ctrlPr>
                            </m:dPr>
                            <m:e>
                              <m:r>
                                <a:rPr lang="ru-RU" i="1">
                                  <a:latin typeface="Cambria Math"/>
                                </a:rPr>
                                <m:t>𝑟</m:t>
                              </m:r>
                            </m:e>
                          </m:d>
                          <m:r>
                            <a:rPr lang="ru-RU" i="1">
                              <a:latin typeface="Cambria Math"/>
                            </a:rPr>
                            <m:t>=</m:t>
                          </m:r>
                          <m:f>
                            <m:fPr>
                              <m:ctrlPr>
                                <a:rPr lang="ru-RU" i="1">
                                  <a:latin typeface="Cambria Math"/>
                                </a:rPr>
                              </m:ctrlPr>
                            </m:fPr>
                            <m:num>
                              <m:r>
                                <a:rPr lang="ru-RU" i="1">
                                  <a:latin typeface="Cambria Math"/>
                                </a:rPr>
                                <m:t>𝐴</m:t>
                              </m:r>
                              <m:d>
                                <m:dPr>
                                  <m:ctrlPr>
                                    <a:rPr lang="ru-RU" i="1">
                                      <a:latin typeface="Cambria Math"/>
                                    </a:rPr>
                                  </m:ctrlPr>
                                </m:dPr>
                                <m:e>
                                  <m:r>
                                    <a:rPr lang="ru-RU" i="1">
                                      <a:latin typeface="Cambria Math"/>
                                    </a:rPr>
                                    <m:t>0</m:t>
                                  </m:r>
                                </m:e>
                              </m:d>
                            </m:num>
                            <m:den>
                              <m:sSup>
                                <m:sSupPr>
                                  <m:ctrlPr>
                                    <a:rPr lang="ru-RU" i="1">
                                      <a:latin typeface="Cambria Math"/>
                                    </a:rPr>
                                  </m:ctrlPr>
                                </m:sSupPr>
                                <m:e>
                                  <m:r>
                                    <a:rPr lang="ru-RU" i="1">
                                      <a:latin typeface="Cambria Math"/>
                                    </a:rPr>
                                    <m:t>𝑟</m:t>
                                  </m:r>
                                </m:e>
                                <m:sup>
                                  <m:r>
                                    <a:rPr lang="ru-RU" i="1">
                                      <a:latin typeface="Cambria Math"/>
                                    </a:rPr>
                                    <m:t>𝑛</m:t>
                                  </m:r>
                                </m:sup>
                              </m:sSup>
                            </m:den>
                          </m:f>
                          <m:r>
                            <a:rPr lang="ru-RU" b="0" i="1" smtClean="0">
                              <a:latin typeface="Cambria Math"/>
                            </a:rPr>
                            <m:t>, </m:t>
                          </m:r>
                          <m:r>
                            <a:rPr lang="en-US" b="0" i="1" smtClean="0">
                              <a:latin typeface="Cambria Math"/>
                            </a:rPr>
                            <m:t>𝑛</m:t>
                          </m:r>
                          <m:r>
                            <a:rPr lang="en-US" b="0" i="1" smtClean="0">
                              <a:latin typeface="Cambria Math"/>
                            </a:rPr>
                            <m:t>=2</m:t>
                          </m:r>
                        </m:e>
                      </m:eqArr>
                    </m:oMath>
                  </m:oMathPara>
                </a14:m>
                <a:endParaRPr lang="ru-RU" dirty="0"/>
              </a:p>
              <a:p>
                <a:r>
                  <a:rPr lang="ru-RU" dirty="0" smtClean="0"/>
                  <a:t>Затухание в результате поглощения</a:t>
                </a:r>
              </a:p>
              <a:p>
                <a:pPr marL="0" indent="0">
                  <a:buNone/>
                </a:pPr>
                <a14:m>
                  <m:oMath xmlns:m="http://schemas.openxmlformats.org/officeDocument/2006/math">
                    <m:eqArr>
                      <m:eqArrPr>
                        <m:ctrlPr>
                          <a:rPr lang="ru-RU" b="0" i="1" smtClean="0">
                            <a:latin typeface="Cambria Math"/>
                          </a:rPr>
                        </m:ctrlPr>
                      </m:eqArrPr>
                      <m:e>
                        <m:r>
                          <m:rPr>
                            <m:brk/>
                          </m:rPr>
                          <a:rPr lang="ru-RU" b="0" i="1" smtClean="0">
                            <a:latin typeface="Cambria Math"/>
                          </a:rPr>
                          <m:t> </m:t>
                        </m:r>
                      </m:e>
                      <m:e>
                        <m:r>
                          <a:rPr lang="ru-RU" b="0" i="1" smtClean="0">
                            <a:latin typeface="Cambria Math"/>
                          </a:rPr>
                          <m:t>           </m:t>
                        </m:r>
                        <m:r>
                          <a:rPr lang="ru-RU" i="1">
                            <a:latin typeface="Cambria Math"/>
                          </a:rPr>
                          <m:t>𝐴</m:t>
                        </m:r>
                        <m:d>
                          <m:dPr>
                            <m:ctrlPr>
                              <a:rPr lang="ru-RU" i="1">
                                <a:latin typeface="Cambria Math"/>
                              </a:rPr>
                            </m:ctrlPr>
                          </m:dPr>
                          <m:e>
                            <m:r>
                              <a:rPr lang="en-US" i="1">
                                <a:latin typeface="Cambria Math"/>
                              </a:rPr>
                              <m:t>𝑓</m:t>
                            </m:r>
                          </m:e>
                        </m:d>
                        <m:r>
                          <a:rPr lang="ru-RU" i="1">
                            <a:latin typeface="Cambria Math"/>
                          </a:rPr>
                          <m:t>=</m:t>
                        </m:r>
                        <m:sSub>
                          <m:sSubPr>
                            <m:ctrlPr>
                              <a:rPr lang="ru-RU" i="1">
                                <a:latin typeface="Cambria Math"/>
                              </a:rPr>
                            </m:ctrlPr>
                          </m:sSubPr>
                          <m:e>
                            <m:r>
                              <a:rPr lang="ru-RU" i="1">
                                <a:latin typeface="Cambria Math"/>
                              </a:rPr>
                              <m:t>𝐴</m:t>
                            </m:r>
                          </m:e>
                          <m:sub>
                            <m:r>
                              <a:rPr lang="ru-RU" i="1">
                                <a:latin typeface="Cambria Math"/>
                              </a:rPr>
                              <m:t>0</m:t>
                            </m:r>
                          </m:sub>
                        </m:sSub>
                        <m:sSup>
                          <m:sSupPr>
                            <m:ctrlPr>
                              <a:rPr lang="ru-RU" i="1">
                                <a:latin typeface="Cambria Math"/>
                              </a:rPr>
                            </m:ctrlPr>
                          </m:sSupPr>
                          <m:e>
                            <m:r>
                              <a:rPr lang="ru-RU" i="1">
                                <a:latin typeface="Cambria Math"/>
                              </a:rPr>
                              <m:t>𝑒</m:t>
                            </m:r>
                          </m:e>
                          <m:sup>
                            <m:r>
                              <a:rPr lang="ru-RU" i="1">
                                <a:latin typeface="Cambria Math"/>
                              </a:rPr>
                              <m:t>−</m:t>
                            </m:r>
                            <m:r>
                              <a:rPr lang="ru-RU" i="1">
                                <a:latin typeface="Cambria Math"/>
                              </a:rPr>
                              <m:t>𝛼</m:t>
                            </m:r>
                            <m:d>
                              <m:dPr>
                                <m:ctrlPr>
                                  <a:rPr lang="ru-RU" i="1">
                                    <a:latin typeface="Cambria Math"/>
                                  </a:rPr>
                                </m:ctrlPr>
                              </m:dPr>
                              <m:e>
                                <m:r>
                                  <a:rPr lang="ru-RU" i="1">
                                    <a:latin typeface="Cambria Math"/>
                                  </a:rPr>
                                  <m:t>𝑓</m:t>
                                </m:r>
                              </m:e>
                            </m:d>
                            <m:r>
                              <a:rPr lang="ru-RU" i="1">
                                <a:latin typeface="Cambria Math"/>
                              </a:rPr>
                              <m:t>𝑟</m:t>
                            </m:r>
                          </m:sup>
                        </m:sSup>
                      </m:e>
                    </m:eqArr>
                    <m:r>
                      <a:rPr lang="ru-RU" b="0" i="0" smtClean="0">
                        <a:latin typeface="Cambria Math"/>
                      </a:rPr>
                      <m:t>, </m:t>
                    </m:r>
                  </m:oMath>
                </a14:m>
                <a:r>
                  <a:rPr lang="ru-RU" dirty="0" smtClean="0"/>
                  <a:t>где </a:t>
                </a:r>
                <a14:m>
                  <m:oMath xmlns:m="http://schemas.openxmlformats.org/officeDocument/2006/math">
                    <m:r>
                      <a:rPr lang="ru-RU" i="1">
                        <a:latin typeface="Cambria Math"/>
                      </a:rPr>
                      <m:t>𝛼</m:t>
                    </m:r>
                    <m:r>
                      <a:rPr lang="ru-RU" i="1">
                        <a:latin typeface="Cambria Math"/>
                      </a:rPr>
                      <m:t>(</m:t>
                    </m:r>
                    <m:r>
                      <a:rPr lang="en-US" i="1">
                        <a:latin typeface="Cambria Math"/>
                      </a:rPr>
                      <m:t>𝑓</m:t>
                    </m:r>
                    <m:r>
                      <a:rPr lang="ru-RU" i="1">
                        <a:latin typeface="Cambria Math"/>
                      </a:rPr>
                      <m:t>)</m:t>
                    </m:r>
                  </m:oMath>
                </a14:m>
                <a:r>
                  <a:rPr lang="ru-RU" dirty="0"/>
                  <a:t> – функция затухания, зависящая от частоты</a:t>
                </a:r>
                <a:r>
                  <a:rPr lang="ru-RU" dirty="0" smtClean="0"/>
                  <a:t>.</a:t>
                </a:r>
              </a:p>
              <a:p>
                <a:r>
                  <a:rPr lang="ru-RU" dirty="0" smtClean="0"/>
                  <a:t>Калибровка приемного тракта.</a:t>
                </a:r>
              </a:p>
              <a:p>
                <a:r>
                  <a:rPr lang="ru-RU" dirty="0" smtClean="0"/>
                  <a:t> Вычисление спектра Фурье сигнала зондирования</a:t>
                </a:r>
              </a:p>
              <a:p>
                <a:r>
                  <a:rPr lang="ru-RU" dirty="0" smtClean="0"/>
                  <a:t>Оценка уровня частотно зависимого затухания спектра (аппроксимация степенной функцией)</a:t>
                </a:r>
              </a:p>
            </p:txBody>
          </p:sp>
        </mc:Choice>
        <mc:Fallback xmlns="">
          <p:sp>
            <p:nvSpPr>
              <p:cNvPr id="2" name="Объект 1"/>
              <p:cNvSpPr>
                <a:spLocks noGrp="1" noRot="1" noChangeAspect="1" noMove="1" noResize="1" noEditPoints="1" noAdjustHandles="1" noChangeArrowheads="1" noChangeShapeType="1" noTextEdit="1"/>
              </p:cNvSpPr>
              <p:nvPr>
                <p:ph idx="1"/>
              </p:nvPr>
            </p:nvSpPr>
            <p:spPr>
              <a:xfrm>
                <a:off x="755576" y="1556792"/>
                <a:ext cx="7408333" cy="4536504"/>
              </a:xfrm>
              <a:blipFill rotWithShape="1">
                <a:blip r:embed="rId3"/>
                <a:stretch>
                  <a:fillRect l="-1317" r="-329"/>
                </a:stretch>
              </a:blipFill>
            </p:spPr>
            <p:txBody>
              <a:bodyPr/>
              <a:lstStyle/>
              <a:p>
                <a:r>
                  <a:rPr lang="ru-RU">
                    <a:noFill/>
                  </a:rPr>
                  <a:t> </a:t>
                </a:r>
              </a:p>
            </p:txBody>
          </p:sp>
        </mc:Fallback>
      </mc:AlternateContent>
      <p:sp>
        <p:nvSpPr>
          <p:cNvPr id="3" name="Номер слайда 2"/>
          <p:cNvSpPr>
            <a:spLocks noGrp="1"/>
          </p:cNvSpPr>
          <p:nvPr>
            <p:ph type="sldNum" sz="quarter" idx="12"/>
          </p:nvPr>
        </p:nvSpPr>
        <p:spPr/>
        <p:txBody>
          <a:bodyPr/>
          <a:lstStyle/>
          <a:p>
            <a:pPr>
              <a:defRPr/>
            </a:pPr>
            <a:fld id="{FF0296D8-079E-48B7-839A-A992CB058349}" type="slidenum">
              <a:rPr lang="en-GB" altLang="ru-RU" smtClean="0"/>
              <a:pPr>
                <a:defRPr/>
              </a:pPr>
              <a:t>5</a:t>
            </a:fld>
            <a:endParaRPr lang="en-GB" altLang="ru-RU"/>
          </a:p>
        </p:txBody>
      </p:sp>
      <p:sp>
        <p:nvSpPr>
          <p:cNvPr id="5" name="Заголовок 4"/>
          <p:cNvSpPr>
            <a:spLocks noGrp="1"/>
          </p:cNvSpPr>
          <p:nvPr>
            <p:ph type="title"/>
          </p:nvPr>
        </p:nvSpPr>
        <p:spPr>
          <a:xfrm>
            <a:off x="1547664" y="620688"/>
            <a:ext cx="6336704" cy="792088"/>
          </a:xfrm>
        </p:spPr>
        <p:txBody>
          <a:bodyPr>
            <a:normAutofit/>
          </a:bodyPr>
          <a:lstStyle/>
          <a:p>
            <a:r>
              <a:rPr lang="ru-RU" sz="2400" dirty="0" smtClean="0">
                <a:solidFill>
                  <a:schemeClr val="bg2">
                    <a:lumMod val="25000"/>
                  </a:schemeClr>
                </a:solidFill>
                <a:latin typeface="Arial" panose="020B0604020202020204" pitchFamily="34" charset="0"/>
                <a:cs typeface="Arial" panose="020B0604020202020204" pitchFamily="34" charset="0"/>
              </a:rPr>
              <a:t>Алгоритмы спектрального анализа</a:t>
            </a:r>
            <a:endParaRPr lang="ru-RU" sz="24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71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4" end="4"/>
                                            </p:txEl>
                                          </p:spTgt>
                                        </p:tgtEl>
                                      </p:cBhvr>
                                    </p:animEffect>
                                    <p:animScale>
                                      <p:cBhvr>
                                        <p:cTn id="7" dur="250" autoRev="1" fill="hold"/>
                                        <p:tgtEl>
                                          <p:spTgt spid="2">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F0296D8-079E-48B7-839A-A992CB058349}" type="slidenum">
              <a:rPr lang="en-GB" altLang="ru-RU" smtClean="0"/>
              <a:pPr>
                <a:defRPr/>
              </a:pPr>
              <a:t>6</a:t>
            </a:fld>
            <a:endParaRPr lang="en-GB" altLang="ru-RU"/>
          </a:p>
        </p:txBody>
      </p:sp>
      <p:pic>
        <p:nvPicPr>
          <p:cNvPr id="6" name="Picture 3" descr="спектр калибровочного сигнала"/>
          <p:cNvPicPr>
            <a:picLocks noChangeAspect="1" noChangeArrowheads="1"/>
          </p:cNvPicPr>
          <p:nvPr/>
        </p:nvPicPr>
        <p:blipFill>
          <a:blip r:embed="rId3" cstate="print">
            <a:extLst>
              <a:ext uri="{28A0092B-C50C-407E-A947-70E740481C1C}">
                <a14:useLocalDpi xmlns:a14="http://schemas.microsoft.com/office/drawing/2010/main" val="0"/>
              </a:ext>
            </a:extLst>
          </a:blip>
          <a:srcRect l="7079" r="6940"/>
          <a:stretch>
            <a:fillRect/>
          </a:stretch>
        </p:blipFill>
        <p:spPr bwMode="auto">
          <a:xfrm>
            <a:off x="4838351" y="286666"/>
            <a:ext cx="4043165" cy="219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сигнал калибровки"/>
          <p:cNvPicPr>
            <a:picLocks noChangeAspect="1" noChangeArrowheads="1"/>
          </p:cNvPicPr>
          <p:nvPr/>
        </p:nvPicPr>
        <p:blipFill>
          <a:blip r:embed="rId4" cstate="print">
            <a:extLst>
              <a:ext uri="{28A0092B-C50C-407E-A947-70E740481C1C}">
                <a14:useLocalDpi xmlns:a14="http://schemas.microsoft.com/office/drawing/2010/main" val="0"/>
              </a:ext>
            </a:extLst>
          </a:blip>
          <a:srcRect l="6950" r="7336"/>
          <a:stretch>
            <a:fillRect/>
          </a:stretch>
        </p:blipFill>
        <p:spPr bwMode="auto">
          <a:xfrm>
            <a:off x="84810" y="116632"/>
            <a:ext cx="4590731" cy="23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38157" y="2482087"/>
            <a:ext cx="7528791" cy="307777"/>
          </a:xfrm>
          <a:prstGeom prst="rect">
            <a:avLst/>
          </a:prstGeom>
          <a:noFill/>
        </p:spPr>
        <p:txBody>
          <a:bodyPr wrap="square" rtlCol="0">
            <a:spAutoFit/>
          </a:bodyPr>
          <a:lstStyle/>
          <a:p>
            <a:r>
              <a:rPr lang="ru-RU" sz="1400" dirty="0" smtClean="0">
                <a:solidFill>
                  <a:prstClr val="black"/>
                </a:solidFill>
              </a:rPr>
              <a:t>Волновая форма, полученная при калибровке тракта и ее спектр Фурье</a:t>
            </a:r>
            <a:endParaRPr lang="ru-RU" sz="1400" dirty="0">
              <a:solidFill>
                <a:prstClr val="black"/>
              </a:solidFill>
            </a:endParaRPr>
          </a:p>
        </p:txBody>
      </p:sp>
      <p:sp>
        <p:nvSpPr>
          <p:cNvPr id="10" name="TextBox 9"/>
          <p:cNvSpPr txBox="1"/>
          <p:nvPr/>
        </p:nvSpPr>
        <p:spPr>
          <a:xfrm>
            <a:off x="7236296" y="3356992"/>
            <a:ext cx="1645220" cy="2462213"/>
          </a:xfrm>
          <a:prstGeom prst="rect">
            <a:avLst/>
          </a:prstGeom>
          <a:noFill/>
        </p:spPr>
        <p:txBody>
          <a:bodyPr wrap="square" rtlCol="0">
            <a:spAutoFit/>
          </a:bodyPr>
          <a:lstStyle/>
          <a:p>
            <a:r>
              <a:rPr lang="ru-RU" sz="1400" dirty="0" smtClean="0">
                <a:solidFill>
                  <a:prstClr val="black"/>
                </a:solidFill>
              </a:rPr>
              <a:t>Результирующий спектр сигнала ультразвукового зондирования с учетом спектра приемного тракта.</a:t>
            </a:r>
          </a:p>
          <a:p>
            <a:endParaRPr lang="ru-RU" sz="1400" dirty="0">
              <a:solidFill>
                <a:prstClr val="black"/>
              </a:solidFill>
            </a:endParaRPr>
          </a:p>
          <a:p>
            <a:r>
              <a:rPr lang="ru-RU" sz="1400" dirty="0" smtClean="0">
                <a:solidFill>
                  <a:prstClr val="black"/>
                </a:solidFill>
              </a:rPr>
              <a:t>Диапазон аппроксимации 50-500кГц </a:t>
            </a:r>
            <a:endParaRPr lang="ru-RU" sz="1400" dirty="0">
              <a:solidFill>
                <a:prstClr val="black"/>
              </a:solidFill>
            </a:endParaRPr>
          </a:p>
        </p:txBody>
      </p:sp>
      <p:pic>
        <p:nvPicPr>
          <p:cNvPr id="14" name="Рисунок 13"/>
          <p:cNvPicPr>
            <a:picLocks noChangeAspect="1"/>
          </p:cNvPicPr>
          <p:nvPr/>
        </p:nvPicPr>
        <p:blipFill rotWithShape="1">
          <a:blip r:embed="rId5">
            <a:extLst>
              <a:ext uri="{28A0092B-C50C-407E-A947-70E740481C1C}">
                <a14:useLocalDpi xmlns:a14="http://schemas.microsoft.com/office/drawing/2010/main" val="0"/>
              </a:ext>
            </a:extLst>
          </a:blip>
          <a:srcRect l="6923" t="4908" r="8538" b="2119"/>
          <a:stretch/>
        </p:blipFill>
        <p:spPr>
          <a:xfrm>
            <a:off x="107504" y="2789863"/>
            <a:ext cx="7003752" cy="3963757"/>
          </a:xfrm>
          <a:prstGeom prst="rect">
            <a:avLst/>
          </a:prstGeom>
        </p:spPr>
      </p:pic>
    </p:spTree>
    <p:extLst>
      <p:ext uri="{BB962C8B-B14F-4D97-AF65-F5344CB8AC3E}">
        <p14:creationId xmlns:p14="http://schemas.microsoft.com/office/powerpoint/2010/main" val="2595326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F0296D8-079E-48B7-839A-A992CB058349}" type="slidenum">
              <a:rPr lang="en-GB" altLang="ru-RU" smtClean="0"/>
              <a:pPr>
                <a:defRPr/>
              </a:pPr>
              <a:t>7</a:t>
            </a:fld>
            <a:endParaRPr lang="en-GB" altLang="ru-RU"/>
          </a:p>
        </p:txBody>
      </p:sp>
      <p:sp>
        <p:nvSpPr>
          <p:cNvPr id="4" name="Заголовок 3"/>
          <p:cNvSpPr>
            <a:spLocks noGrp="1"/>
          </p:cNvSpPr>
          <p:nvPr>
            <p:ph type="title"/>
          </p:nvPr>
        </p:nvSpPr>
        <p:spPr>
          <a:xfrm>
            <a:off x="457200" y="338328"/>
            <a:ext cx="8229600" cy="570392"/>
          </a:xfrm>
        </p:spPr>
        <p:txBody>
          <a:bodyPr>
            <a:normAutofit fontScale="90000"/>
          </a:bodyPr>
          <a:lstStyle/>
          <a:p>
            <a:r>
              <a:rPr lang="ru-RU" dirty="0" smtClean="0">
                <a:solidFill>
                  <a:schemeClr val="tx1"/>
                </a:solidFill>
              </a:rPr>
              <a:t>Смачивание образца на стенде</a:t>
            </a:r>
            <a:endParaRPr lang="ru-RU" dirty="0">
              <a:solidFill>
                <a:schemeClr val="tx1"/>
              </a:solidFill>
            </a:endParaRPr>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1988840"/>
            <a:ext cx="7416824" cy="3816424"/>
          </a:xfrm>
          <a:prstGeom prst="rect">
            <a:avLst/>
          </a:prstGeom>
        </p:spPr>
      </p:pic>
      <p:pic>
        <p:nvPicPr>
          <p:cNvPr id="7" name="Фильм.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34967" t="9824" r="23602" b="10919"/>
          <a:stretch/>
        </p:blipFill>
        <p:spPr>
          <a:xfrm>
            <a:off x="2708176" y="1003269"/>
            <a:ext cx="3959076" cy="5787565"/>
          </a:xfrm>
          <a:prstGeom prst="rect">
            <a:avLst/>
          </a:prstGeom>
        </p:spPr>
      </p:pic>
    </p:spTree>
    <p:extLst>
      <p:ext uri="{BB962C8B-B14F-4D97-AF65-F5344CB8AC3E}">
        <p14:creationId xmlns:p14="http://schemas.microsoft.com/office/powerpoint/2010/main" val="8806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6"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md type="call" cmd="stop">
                                      <p:cBhvr>
                                        <p:cTn id="12" dur="1">
                                          <p:stCondLst>
                                            <p:cond delay="499"/>
                                          </p:stCondLst>
                                        </p:cTn>
                                        <p:tgtEl>
                                          <p:spTgt spid="7"/>
                                        </p:tgtEl>
                                      </p:cBhvr>
                                    </p:cmd>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F0296D8-079E-48B7-839A-A992CB058349}" type="slidenum">
              <a:rPr lang="en-GB" altLang="ru-RU" smtClean="0"/>
              <a:pPr>
                <a:defRPr/>
              </a:pPr>
              <a:t>8</a:t>
            </a:fld>
            <a:endParaRPr lang="en-GB" altLang="ru-RU"/>
          </a:p>
        </p:txBody>
      </p:sp>
      <p:sp>
        <p:nvSpPr>
          <p:cNvPr id="4" name="Заголовок 3"/>
          <p:cNvSpPr>
            <a:spLocks noGrp="1"/>
          </p:cNvSpPr>
          <p:nvPr>
            <p:ph type="title"/>
          </p:nvPr>
        </p:nvSpPr>
        <p:spPr>
          <a:xfrm>
            <a:off x="504975" y="-99392"/>
            <a:ext cx="8229600" cy="930432"/>
          </a:xfrm>
        </p:spPr>
        <p:txBody>
          <a:bodyPr>
            <a:normAutofit/>
          </a:bodyPr>
          <a:lstStyle/>
          <a:p>
            <a:r>
              <a:rPr lang="ru-RU" sz="2400" dirty="0" smtClean="0">
                <a:solidFill>
                  <a:schemeClr val="tx1"/>
                </a:solidFill>
                <a:latin typeface="Arial" panose="020B0604020202020204" pitchFamily="34" charset="0"/>
                <a:cs typeface="Arial" panose="020B0604020202020204" pitchFamily="34" charset="0"/>
              </a:rPr>
              <a:t>Многостадийный эксперимент на песчанике</a:t>
            </a:r>
            <a:endParaRPr lang="ru-RU" sz="2400" dirty="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8517732" cy="376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Объект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9882" t="8326" r="25303" b="21573"/>
          <a:stretch/>
        </p:blipFill>
        <p:spPr>
          <a:xfrm>
            <a:off x="7092280" y="1340768"/>
            <a:ext cx="1428750" cy="2419350"/>
          </a:xfrm>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992" y="4390573"/>
            <a:ext cx="7776864" cy="240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948264" y="5223026"/>
            <a:ext cx="2160240" cy="738664"/>
          </a:xfrm>
          <a:prstGeom prst="rect">
            <a:avLst/>
          </a:prstGeom>
          <a:noFill/>
        </p:spPr>
        <p:txBody>
          <a:bodyPr wrap="square" rtlCol="0">
            <a:spAutoFit/>
          </a:bodyPr>
          <a:lstStyle/>
          <a:p>
            <a:r>
              <a:rPr lang="ru-RU" sz="1400" dirty="0" err="1" smtClean="0">
                <a:solidFill>
                  <a:prstClr val="black"/>
                </a:solidFill>
              </a:rPr>
              <a:t>Рс</a:t>
            </a:r>
            <a:r>
              <a:rPr lang="ru-RU" sz="1400" dirty="0" smtClean="0">
                <a:solidFill>
                  <a:prstClr val="black"/>
                </a:solidFill>
              </a:rPr>
              <a:t> =    10МПа, 20МПа</a:t>
            </a:r>
          </a:p>
          <a:p>
            <a:r>
              <a:rPr lang="ru-RU" sz="1400" dirty="0" err="1" smtClean="0">
                <a:solidFill>
                  <a:prstClr val="black"/>
                </a:solidFill>
              </a:rPr>
              <a:t>Рр</a:t>
            </a:r>
            <a:r>
              <a:rPr lang="ru-RU" sz="1400" dirty="0" smtClean="0">
                <a:solidFill>
                  <a:prstClr val="black"/>
                </a:solidFill>
              </a:rPr>
              <a:t>  =    2МПа, 4МПа, </a:t>
            </a:r>
          </a:p>
          <a:p>
            <a:r>
              <a:rPr lang="ru-RU" sz="1400" dirty="0">
                <a:solidFill>
                  <a:prstClr val="black"/>
                </a:solidFill>
              </a:rPr>
              <a:t> </a:t>
            </a:r>
            <a:r>
              <a:rPr lang="ru-RU" sz="1400" dirty="0" smtClean="0">
                <a:solidFill>
                  <a:prstClr val="black"/>
                </a:solidFill>
              </a:rPr>
              <a:t>           7МПа, 12МПА</a:t>
            </a:r>
            <a:endParaRPr lang="ru-RU" sz="1400" dirty="0">
              <a:solidFill>
                <a:prstClr val="black"/>
              </a:solidFill>
            </a:endParaRPr>
          </a:p>
        </p:txBody>
      </p:sp>
      <p:cxnSp>
        <p:nvCxnSpPr>
          <p:cNvPr id="8" name="Прямая со стрелкой 7"/>
          <p:cNvCxnSpPr/>
          <p:nvPr/>
        </p:nvCxnSpPr>
        <p:spPr>
          <a:xfrm flipV="1">
            <a:off x="1009530" y="1196752"/>
            <a:ext cx="576064" cy="159691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131840" y="836712"/>
            <a:ext cx="0" cy="137653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4067944" y="1628801"/>
            <a:ext cx="1296144" cy="14401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03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F0296D8-079E-48B7-839A-A992CB058349}" type="slidenum">
              <a:rPr lang="en-GB" altLang="ru-RU" smtClean="0"/>
              <a:pPr>
                <a:defRPr/>
              </a:pPr>
              <a:t>9</a:t>
            </a:fld>
            <a:endParaRPr lang="en-GB" altLang="ru-RU"/>
          </a:p>
        </p:txBody>
      </p:sp>
      <p:sp>
        <p:nvSpPr>
          <p:cNvPr id="4" name="Заголовок 3"/>
          <p:cNvSpPr>
            <a:spLocks noGrp="1"/>
          </p:cNvSpPr>
          <p:nvPr>
            <p:ph type="title"/>
          </p:nvPr>
        </p:nvSpPr>
        <p:spPr>
          <a:xfrm>
            <a:off x="522512" y="-243408"/>
            <a:ext cx="8229600" cy="1002440"/>
          </a:xfrm>
        </p:spPr>
        <p:txBody>
          <a:bodyPr>
            <a:noAutofit/>
          </a:bodyPr>
          <a:lstStyle/>
          <a:p>
            <a:r>
              <a:rPr lang="ru-RU" sz="2400" dirty="0" smtClean="0">
                <a:solidFill>
                  <a:schemeClr val="tx1"/>
                </a:solidFill>
                <a:latin typeface="Arial" panose="020B0604020202020204" pitchFamily="34" charset="0"/>
                <a:cs typeface="Arial" panose="020B0604020202020204" pitchFamily="34" charset="0"/>
              </a:rPr>
              <a:t>Скорости распространения упругих волн</a:t>
            </a:r>
            <a:endParaRPr lang="ru-RU" sz="2400"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84984"/>
            <a:ext cx="6840760" cy="216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348263" y="3736622"/>
            <a:ext cx="1656184" cy="1600438"/>
          </a:xfrm>
          <a:prstGeom prst="rect">
            <a:avLst/>
          </a:prstGeom>
          <a:noFill/>
        </p:spPr>
        <p:txBody>
          <a:bodyPr wrap="square" rtlCol="0">
            <a:spAutoFit/>
          </a:bodyPr>
          <a:lstStyle/>
          <a:p>
            <a:r>
              <a:rPr lang="ru-RU" sz="1400" dirty="0" smtClean="0">
                <a:solidFill>
                  <a:prstClr val="black"/>
                </a:solidFill>
              </a:rPr>
              <a:t>Скорости упругих волн по 16 направлениям зондирования.</a:t>
            </a:r>
          </a:p>
          <a:p>
            <a:r>
              <a:rPr lang="ru-RU" sz="1400" dirty="0" smtClean="0">
                <a:solidFill>
                  <a:prstClr val="black"/>
                </a:solidFill>
              </a:rPr>
              <a:t>Размах доверительного интервала 0.5%</a:t>
            </a:r>
            <a:endParaRPr lang="ru-RU" sz="1400" dirty="0">
              <a:solidFill>
                <a:prstClr val="black"/>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373216"/>
            <a:ext cx="67687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348263" y="5544234"/>
            <a:ext cx="1656184" cy="523220"/>
          </a:xfrm>
          <a:prstGeom prst="rect">
            <a:avLst/>
          </a:prstGeom>
          <a:noFill/>
        </p:spPr>
        <p:txBody>
          <a:bodyPr wrap="square" rtlCol="0">
            <a:spAutoFit/>
          </a:bodyPr>
          <a:lstStyle/>
          <a:p>
            <a:r>
              <a:rPr lang="ru-RU" sz="1400" dirty="0" smtClean="0">
                <a:solidFill>
                  <a:prstClr val="black"/>
                </a:solidFill>
              </a:rPr>
              <a:t>Поровое давление </a:t>
            </a:r>
            <a:r>
              <a:rPr lang="ru-RU" sz="1400" dirty="0" err="1" smtClean="0">
                <a:solidFill>
                  <a:prstClr val="black"/>
                </a:solidFill>
              </a:rPr>
              <a:t>Рр</a:t>
            </a:r>
            <a:r>
              <a:rPr lang="ru-RU" sz="1400" dirty="0" smtClean="0">
                <a:solidFill>
                  <a:prstClr val="black"/>
                </a:solidFill>
              </a:rPr>
              <a:t> Мпа</a:t>
            </a:r>
            <a:endParaRPr lang="ru-RU" sz="1400" dirty="0">
              <a:solidFill>
                <a:prstClr val="black"/>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04" y="548680"/>
            <a:ext cx="8363768" cy="269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142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81674</TotalTime>
  <Words>2173</Words>
  <Application>Microsoft Office PowerPoint</Application>
  <PresentationFormat>Экран (4:3)</PresentationFormat>
  <Paragraphs>112</Paragraphs>
  <Slides>14</Slides>
  <Notes>13</Notes>
  <HiddenSlides>0</HiddenSlides>
  <MMClips>1</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Волна</vt:lpstr>
      <vt:lpstr>Исполнительная</vt:lpstr>
      <vt:lpstr>Презентация PowerPoint</vt:lpstr>
      <vt:lpstr>INOVA: Испытательная электро-гидравлическая система</vt:lpstr>
      <vt:lpstr>Презентация PowerPoint</vt:lpstr>
      <vt:lpstr>Презентация PowerPoint</vt:lpstr>
      <vt:lpstr>Алгоритмы спектрального анализа</vt:lpstr>
      <vt:lpstr>Презентация PowerPoint</vt:lpstr>
      <vt:lpstr>Смачивание образца на стенде</vt:lpstr>
      <vt:lpstr>Многостадийный эксперимент на песчанике</vt:lpstr>
      <vt:lpstr>Скорости распространения упругих волн</vt:lpstr>
      <vt:lpstr>Вариации спектра на различных этапах нагружения</vt:lpstr>
      <vt:lpstr>Диапазоны  диссипации энергии акустической эмиссии на интервале времени 1 с</vt:lpstr>
      <vt:lpstr>Изменения наклона спектра в эксперименте с песчаником</vt:lpstr>
      <vt:lpstr>Заключение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vdemid</dc:creator>
  <cp:lastModifiedBy>Station</cp:lastModifiedBy>
  <cp:revision>969</cp:revision>
  <dcterms:created xsi:type="dcterms:W3CDTF">2011-11-23T12:59:11Z</dcterms:created>
  <dcterms:modified xsi:type="dcterms:W3CDTF">2022-06-17T15:20:13Z</dcterms:modified>
</cp:coreProperties>
</file>