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14"/>
  </p:notesMasterIdLst>
  <p:sldIdLst>
    <p:sldId id="293" r:id="rId2"/>
    <p:sldId id="332" r:id="rId3"/>
    <p:sldId id="333" r:id="rId4"/>
    <p:sldId id="295" r:id="rId5"/>
    <p:sldId id="338" r:id="rId6"/>
    <p:sldId id="348" r:id="rId7"/>
    <p:sldId id="339" r:id="rId8"/>
    <p:sldId id="349" r:id="rId9"/>
    <p:sldId id="350" r:id="rId10"/>
    <p:sldId id="347" r:id="rId11"/>
    <p:sldId id="317" r:id="rId12"/>
    <p:sldId id="32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FABE0A-BB3E-4A2D-BC45-A3F1259648C2}" type="datetimeFigureOut">
              <a:rPr lang="ru-RU"/>
              <a:pPr>
                <a:defRPr/>
              </a:pPr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EEF9AC-612F-4114-8D81-A8C04D00B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58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9736-C8F9-4930-8FC8-8FC2ED0F4C1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21.06.2022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C64-714A-4252-A3C1-28C6715E2D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7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2DD5-D94D-45C9-8F78-791F577058D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21.06.2022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C64-714A-4252-A3C1-28C6715E2D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1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2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6AFA-B21B-4630-9385-90E44D64755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21.06.2022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C64-714A-4252-A3C1-28C6715E2D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7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8AA7A-3C50-4515-969E-74F255626E0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21.06.2022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C64-714A-4252-A3C1-28C6715E2D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3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E7C5-C6EA-4476-9421-063A96BB6F0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21.06.2022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C64-714A-4252-A3C1-28C6715E2D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6FE8-8B7C-4F78-B4A2-9B193B7CE03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21.06.2022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C64-714A-4252-A3C1-28C6715E2D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9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B876-B949-42A2-933E-EAB35BCCB1A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21.06.2022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C64-714A-4252-A3C1-28C6715E2D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8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E1157-E3C2-4065-A24C-E6C81576DD2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21.06.2022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C64-714A-4252-A3C1-28C6715E2D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0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F7B08-2BF6-4EBC-95C8-347D5900F44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21.06.2022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C64-714A-4252-A3C1-28C6715E2D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3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02E5-DDD2-4F5F-9719-34024EB9E36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21.06.2022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C64-714A-4252-A3C1-28C6715E2D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9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4CFD-4D95-41C8-8CBC-E80D1CA02B5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21.06.2022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C64-714A-4252-A3C1-28C6715E2D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9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3F5747-6D4B-48E4-80B1-CEFCA481766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21.06.2022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0759C64-714A-4252-A3C1-28C6715E2D7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55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43.wmf"/><Relationship Id="rId3" Type="http://schemas.openxmlformats.org/officeDocument/2006/relationships/image" Target="../media/image44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39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petrol.2014.08.019" TargetMode="External"/><Relationship Id="rId2" Type="http://schemas.openxmlformats.org/officeDocument/2006/relationships/hyperlink" Target="https://doi.org/10.1016/S1876-3804(09)60123-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538162" y="2817699"/>
            <a:ext cx="8282310" cy="14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520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+mn-lt"/>
                <a:cs typeface="Arial" pitchFamily="34" charset="0"/>
              </a:rPr>
              <a:t>Лабораторное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исследование нелинейности </a:t>
            </a:r>
            <a:r>
              <a:rPr lang="ru-RU" dirty="0">
                <a:solidFill>
                  <a:schemeClr val="tx1"/>
                </a:solidFill>
                <a:latin typeface="+mn-lt"/>
                <a:cs typeface="Arial" pitchFamily="34" charset="0"/>
              </a:rPr>
              <a:t>закона 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фильтрации в </a:t>
            </a:r>
            <a:r>
              <a:rPr lang="ru-RU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низкопроницаемой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известняковой </a:t>
            </a:r>
            <a:r>
              <a:rPr lang="ru-RU" dirty="0">
                <a:solidFill>
                  <a:schemeClr val="tx1"/>
                </a:solidFill>
                <a:latin typeface="+mn-lt"/>
                <a:cs typeface="Arial" pitchFamily="34" charset="0"/>
              </a:rPr>
              <a:t>породе</a:t>
            </a:r>
            <a:endParaRPr lang="ru-RU" sz="1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125" name="Text Box 121"/>
          <p:cNvSpPr txBox="1">
            <a:spLocks noChangeArrowheads="1"/>
          </p:cNvSpPr>
          <p:nvPr/>
        </p:nvSpPr>
        <p:spPr bwMode="auto">
          <a:xfrm>
            <a:off x="2123728" y="4144581"/>
            <a:ext cx="547933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ru-RU" sz="2000" u="sng" dirty="0">
                <a:solidFill>
                  <a:schemeClr val="tx1"/>
                </a:solidFill>
                <a:latin typeface="+mn-lt"/>
                <a:cs typeface="Arial" pitchFamily="34" charset="0"/>
              </a:rPr>
              <a:t>Барышников Н.А</a:t>
            </a:r>
            <a:r>
              <a:rPr lang="ru-RU" sz="2000" dirty="0">
                <a:solidFill>
                  <a:schemeClr val="tx1"/>
                </a:solidFill>
                <a:latin typeface="+mn-lt"/>
                <a:cs typeface="Arial" pitchFamily="34" charset="0"/>
              </a:rPr>
              <a:t>., Зенченко Е.В., Турунтаев С.Б.</a:t>
            </a:r>
          </a:p>
        </p:txBody>
      </p:sp>
      <p:sp>
        <p:nvSpPr>
          <p:cNvPr id="512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A901F9-C373-4E84-A26E-358D9CF776C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CAC5B653-DB09-49DE-AFCF-10A5ABAF23CB}"/>
              </a:ext>
            </a:extLst>
          </p:cNvPr>
          <p:cNvSpPr txBox="1"/>
          <p:nvPr/>
        </p:nvSpPr>
        <p:spPr>
          <a:xfrm>
            <a:off x="3846588" y="260648"/>
            <a:ext cx="4788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Институт динамики геосфер имени академика М.А. Садовского (ИДГ РАН)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F03B11-C91A-4E25-96BE-7D66FC5BB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3619500" cy="190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0945" y="5445224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n-lt"/>
              </a:rPr>
              <a:t>«Триггерные эффекты в </a:t>
            </a:r>
            <a:r>
              <a:rPr lang="ru-RU" dirty="0" err="1">
                <a:latin typeface="+mn-lt"/>
              </a:rPr>
              <a:t>геосистемах</a:t>
            </a:r>
            <a:r>
              <a:rPr lang="ru-RU" dirty="0" smtClean="0">
                <a:latin typeface="+mn-lt"/>
              </a:rPr>
              <a:t>»</a:t>
            </a:r>
          </a:p>
          <a:p>
            <a:pPr algn="ctr"/>
            <a:r>
              <a:rPr lang="ru-RU" dirty="0">
                <a:latin typeface="+mn-lt"/>
              </a:rPr>
              <a:t>21-24 июня 2022 г.</a:t>
            </a:r>
          </a:p>
          <a:p>
            <a:pPr algn="ctr"/>
            <a:r>
              <a:rPr lang="ru-RU" dirty="0">
                <a:latin typeface="+mn-lt"/>
              </a:rPr>
              <a:t>г. Москва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8A979-3DBC-49C2-81C7-9F5F68CB03D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65B520B-2757-4F2A-A729-CAD07B9C0A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5371" y="1816521"/>
            <a:ext cx="5733257" cy="322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8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694B56-0D89-4C8A-B664-E10F5A28A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" y="509332"/>
            <a:ext cx="6105875" cy="457766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8A979-3DBC-49C2-81C7-9F5F68CB03D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79522" y="3134806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Модель газовой </a:t>
            </a:r>
            <a:r>
              <a:rPr lang="ru-RU" sz="1400" dirty="0" err="1"/>
              <a:t>кольматации</a:t>
            </a:r>
            <a:r>
              <a:rPr lang="ru-RU" sz="1400" dirty="0"/>
              <a:t>: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85" y="1325983"/>
            <a:ext cx="2160240" cy="13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588906"/>
              </p:ext>
            </p:extLst>
          </p:nvPr>
        </p:nvGraphicFramePr>
        <p:xfrm>
          <a:off x="5940152" y="3638949"/>
          <a:ext cx="17907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" name="Equation" r:id="rId5" imgW="1790700" imgH="279400" progId="Equation.DSMT4">
                  <p:embed/>
                </p:oleObj>
              </mc:Choice>
              <mc:Fallback>
                <p:oleObj name="Equation" r:id="rId5" imgW="1790700" imgH="279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638949"/>
                        <a:ext cx="17907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229861"/>
              </p:ext>
            </p:extLst>
          </p:nvPr>
        </p:nvGraphicFramePr>
        <p:xfrm>
          <a:off x="6148536" y="400013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5" name="Equation" r:id="rId7" imgW="1447800" imgH="419100" progId="Equation.DSMT4">
                  <p:embed/>
                </p:oleObj>
              </mc:Choice>
              <mc:Fallback>
                <p:oleObj name="Equation" r:id="rId7" imgW="1447800" imgH="419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536" y="4000130"/>
                        <a:ext cx="14478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731659"/>
              </p:ext>
            </p:extLst>
          </p:nvPr>
        </p:nvGraphicFramePr>
        <p:xfrm>
          <a:off x="6483821" y="4440325"/>
          <a:ext cx="7524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" name="Equation" r:id="rId9" imgW="748975" imgH="241195" progId="Equation.DSMT4">
                  <p:embed/>
                </p:oleObj>
              </mc:Choice>
              <mc:Fallback>
                <p:oleObj name="Equation" r:id="rId9" imgW="748975" imgH="24119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821" y="4440325"/>
                        <a:ext cx="7524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740352" y="362714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(1)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40352" y="407022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(2)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40352" y="4358255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(3)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663639"/>
              </p:ext>
            </p:extLst>
          </p:nvPr>
        </p:nvGraphicFramePr>
        <p:xfrm>
          <a:off x="6606505" y="4692493"/>
          <a:ext cx="4857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" name="Equation" r:id="rId11" imgW="482391" imgH="393529" progId="Equation.DSMT4">
                  <p:embed/>
                </p:oleObj>
              </mc:Choice>
              <mc:Fallback>
                <p:oleObj name="Equation" r:id="rId11" imgW="482391" imgH="393529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6505" y="4692493"/>
                        <a:ext cx="4857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740352" y="4707262"/>
            <a:ext cx="492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(4)</a:t>
            </a:r>
            <a:endParaRPr lang="ru-RU" sz="1200" dirty="0"/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764489"/>
              </p:ext>
            </p:extLst>
          </p:nvPr>
        </p:nvGraphicFramePr>
        <p:xfrm>
          <a:off x="1794729" y="5353994"/>
          <a:ext cx="2428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8" name="Equation" r:id="rId13" imgW="2425700" imgH="863600" progId="Equation.DSMT4">
                  <p:embed/>
                </p:oleObj>
              </mc:Choice>
              <mc:Fallback>
                <p:oleObj name="Equation" r:id="rId13" imgW="2425700" imgH="863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729" y="5353994"/>
                        <a:ext cx="2428875" cy="8667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035151"/>
              </p:ext>
            </p:extLst>
          </p:nvPr>
        </p:nvGraphicFramePr>
        <p:xfrm>
          <a:off x="5437772" y="5601875"/>
          <a:ext cx="609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9" name="Equation" r:id="rId15" imgW="609336" imgH="393529" progId="Equation.DSMT4">
                  <p:embed/>
                </p:oleObj>
              </mc:Choice>
              <mc:Fallback>
                <p:oleObj name="Equation" r:id="rId15" imgW="609336" imgH="393529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772" y="5601875"/>
                        <a:ext cx="6096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797916"/>
              </p:ext>
            </p:extLst>
          </p:nvPr>
        </p:nvGraphicFramePr>
        <p:xfrm>
          <a:off x="6149724" y="5593075"/>
          <a:ext cx="771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" name="Equation" r:id="rId17" imgW="774364" imgH="431613" progId="Equation.DSMT4">
                  <p:embed/>
                </p:oleObj>
              </mc:Choice>
              <mc:Fallback>
                <p:oleObj name="Equation" r:id="rId17" imgW="774364" imgH="431613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724" y="5593075"/>
                        <a:ext cx="7715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077732" y="5643393"/>
            <a:ext cx="45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где</a:t>
            </a:r>
          </a:p>
        </p:txBody>
      </p:sp>
    </p:spTree>
    <p:extLst>
      <p:ext uri="{BB962C8B-B14F-4D97-AF65-F5344CB8AC3E}">
        <p14:creationId xmlns:p14="http://schemas.microsoft.com/office/powerpoint/2010/main" val="132370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886700" cy="646082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900" dirty="0">
                <a:latin typeface="Georgia" pitchFamily="18" charset="0"/>
              </a:rPr>
              <a:t>Байков В. А., </a:t>
            </a:r>
            <a:r>
              <a:rPr lang="ru-RU" sz="900" dirty="0" err="1">
                <a:latin typeface="Georgia" pitchFamily="18" charset="0"/>
              </a:rPr>
              <a:t>Галеев</a:t>
            </a:r>
            <a:r>
              <a:rPr lang="ru-RU" sz="900" dirty="0">
                <a:latin typeface="Georgia" pitchFamily="18" charset="0"/>
              </a:rPr>
              <a:t> Р. Р., </a:t>
            </a:r>
            <a:r>
              <a:rPr lang="ru-RU" sz="900" dirty="0" err="1">
                <a:latin typeface="Georgia" pitchFamily="18" charset="0"/>
              </a:rPr>
              <a:t>Колонских</a:t>
            </a:r>
            <a:r>
              <a:rPr lang="ru-RU" sz="900" dirty="0">
                <a:latin typeface="Georgia" pitchFamily="18" charset="0"/>
              </a:rPr>
              <a:t> А. В., </a:t>
            </a:r>
            <a:r>
              <a:rPr lang="ru-RU" sz="900" dirty="0" err="1">
                <a:latin typeface="Georgia" pitchFamily="18" charset="0"/>
              </a:rPr>
              <a:t>Якасов</a:t>
            </a:r>
            <a:r>
              <a:rPr lang="ru-RU" sz="900" dirty="0">
                <a:latin typeface="Georgia" pitchFamily="18" charset="0"/>
              </a:rPr>
              <a:t> А. В., Торопов К. В. Нелинейная фильтрация в низкопроницаемых коллекторах. Влияние на технологические показатели разработки месторождения //Научно-технический вестник «НК «Роснефть». 2013. №2. </a:t>
            </a:r>
            <a:r>
              <a:rPr lang="ru-RU" sz="900" dirty="0" err="1">
                <a:latin typeface="Georgia" pitchFamily="18" charset="0"/>
              </a:rPr>
              <a:t>вып</a:t>
            </a:r>
            <a:r>
              <a:rPr lang="ru-RU" sz="900" dirty="0">
                <a:latin typeface="Georgia" pitchFamily="18" charset="0"/>
              </a:rPr>
              <a:t>. 31(апрель-июнь). С. 17–19</a:t>
            </a:r>
          </a:p>
          <a:p>
            <a:pPr>
              <a:lnSpc>
                <a:spcPct val="120000"/>
              </a:lnSpc>
            </a:pPr>
            <a:r>
              <a:rPr lang="en-US" sz="900" dirty="0" err="1">
                <a:latin typeface="Georgia" pitchFamily="18" charset="0"/>
              </a:rPr>
              <a:t>Kadet</a:t>
            </a:r>
            <a:r>
              <a:rPr lang="en-US" sz="900" dirty="0">
                <a:latin typeface="Georgia" pitchFamily="18" charset="0"/>
              </a:rPr>
              <a:t>, V.V., </a:t>
            </a:r>
            <a:r>
              <a:rPr lang="en-US" sz="900" dirty="0" err="1">
                <a:latin typeface="Georgia" pitchFamily="18" charset="0"/>
              </a:rPr>
              <a:t>Koryuzlov</a:t>
            </a:r>
            <a:r>
              <a:rPr lang="en-US" sz="900" dirty="0">
                <a:latin typeface="Georgia" pitchFamily="18" charset="0"/>
              </a:rPr>
              <a:t>, A.S. Effective viscosity of mineralized water flowing in a porous medium: theory and experiment. </a:t>
            </a:r>
            <a:r>
              <a:rPr lang="en-US" sz="900" dirty="0" err="1">
                <a:latin typeface="Georgia" pitchFamily="18" charset="0"/>
              </a:rPr>
              <a:t>Theor</a:t>
            </a:r>
            <a:r>
              <a:rPr lang="en-US" sz="900" dirty="0">
                <a:latin typeface="Georgia" pitchFamily="18" charset="0"/>
              </a:rPr>
              <a:t> Found Chem </a:t>
            </a:r>
            <a:r>
              <a:rPr lang="en-US" sz="900" dirty="0" err="1">
                <a:latin typeface="Georgia" pitchFamily="18" charset="0"/>
              </a:rPr>
              <a:t>Eng</a:t>
            </a:r>
            <a:r>
              <a:rPr lang="en-US" sz="900" dirty="0">
                <a:latin typeface="Georgia" pitchFamily="18" charset="0"/>
              </a:rPr>
              <a:t> 42, 899–904 (2008). https://doi.org/10.1134/S0040579508060122 </a:t>
            </a:r>
          </a:p>
          <a:p>
            <a:pPr>
              <a:lnSpc>
                <a:spcPct val="120000"/>
              </a:lnSpc>
            </a:pPr>
            <a:r>
              <a:rPr lang="ru-RU" sz="900" dirty="0" err="1">
                <a:latin typeface="Georgia" pitchFamily="18" charset="0"/>
              </a:rPr>
              <a:t>Мархасин</a:t>
            </a:r>
            <a:r>
              <a:rPr lang="ru-RU" sz="900" dirty="0">
                <a:latin typeface="Georgia" pitchFamily="18" charset="0"/>
              </a:rPr>
              <a:t> И.Л. Физико-химическая механика нефтяного пласта. – М.: Недра, 1977. - 214 с.</a:t>
            </a:r>
          </a:p>
          <a:p>
            <a:pPr>
              <a:lnSpc>
                <a:spcPct val="120000"/>
              </a:lnSpc>
            </a:pPr>
            <a:r>
              <a:rPr lang="ru-RU" sz="900" dirty="0">
                <a:latin typeface="Georgia" pitchFamily="18" charset="0"/>
              </a:rPr>
              <a:t>Щукин Е.Д., Перцов А.В., Амелина Е.А. Коллоидная химия. Изд.: </a:t>
            </a:r>
            <a:r>
              <a:rPr lang="ru-RU" sz="900" dirty="0" err="1">
                <a:latin typeface="Georgia" pitchFamily="18" charset="0"/>
              </a:rPr>
              <a:t>Юрайт</a:t>
            </a:r>
            <a:r>
              <a:rPr lang="ru-RU" sz="900" dirty="0">
                <a:latin typeface="Georgia" pitchFamily="18" charset="0"/>
              </a:rPr>
              <a:t>,  2014 г. 445 с.</a:t>
            </a:r>
          </a:p>
          <a:p>
            <a:pPr>
              <a:lnSpc>
                <a:spcPct val="120000"/>
              </a:lnSpc>
            </a:pPr>
            <a:r>
              <a:rPr lang="en-US" sz="900" dirty="0" err="1">
                <a:latin typeface="Georgia" pitchFamily="18" charset="0"/>
              </a:rPr>
              <a:t>Xiukun</a:t>
            </a:r>
            <a:r>
              <a:rPr lang="en-US" sz="900" dirty="0">
                <a:latin typeface="Georgia" pitchFamily="18" charset="0"/>
              </a:rPr>
              <a:t> Wang, James J. Sheng, Discussion of liquid threshold pressure gradient, Petroleum, Volume 3, Issue 2, 2017, Pages 232-236, https://doi.org/10.1016/j.petlm.2017.01.001.</a:t>
            </a:r>
          </a:p>
          <a:p>
            <a:pPr>
              <a:lnSpc>
                <a:spcPct val="120000"/>
              </a:lnSpc>
            </a:pPr>
            <a:r>
              <a:rPr lang="en-US" sz="900" dirty="0">
                <a:latin typeface="Georgia" pitchFamily="18" charset="0"/>
              </a:rPr>
              <a:t>Song </a:t>
            </a:r>
            <a:r>
              <a:rPr lang="en-US" sz="900" dirty="0" err="1">
                <a:latin typeface="Georgia" pitchFamily="18" charset="0"/>
              </a:rPr>
              <a:t>Fuquan</a:t>
            </a:r>
            <a:r>
              <a:rPr lang="en-US" sz="900" dirty="0">
                <a:latin typeface="Georgia" pitchFamily="18" charset="0"/>
              </a:rPr>
              <a:t>, Song </a:t>
            </a:r>
            <a:r>
              <a:rPr lang="en-US" sz="900" dirty="0" err="1">
                <a:latin typeface="Georgia" pitchFamily="18" charset="0"/>
              </a:rPr>
              <a:t>Xingxing</a:t>
            </a:r>
            <a:r>
              <a:rPr lang="en-US" sz="900" dirty="0">
                <a:latin typeface="Georgia" pitchFamily="18" charset="0"/>
              </a:rPr>
              <a:t>, Wang Yong, Sun </a:t>
            </a:r>
            <a:r>
              <a:rPr lang="en-US" sz="900" dirty="0" err="1">
                <a:latin typeface="Georgia" pitchFamily="18" charset="0"/>
              </a:rPr>
              <a:t>Yeheng</a:t>
            </a:r>
            <a:r>
              <a:rPr lang="en-US" sz="900" dirty="0">
                <a:latin typeface="Georgia" pitchFamily="18" charset="0"/>
              </a:rPr>
              <a:t>, Single- and two-phase flow model in low-permeability reservoir, Petroleum, Volume 5, Issue 2, 2019, Pages 183-190, https://doi.org/10.1016/j.petlm.2018.05.004.</a:t>
            </a:r>
          </a:p>
          <a:p>
            <a:pPr>
              <a:lnSpc>
                <a:spcPct val="120000"/>
              </a:lnSpc>
            </a:pPr>
            <a:r>
              <a:rPr lang="en-US" sz="900" dirty="0" err="1">
                <a:latin typeface="Georgia" pitchFamily="18" charset="0"/>
              </a:rPr>
              <a:t>Xiong</a:t>
            </a:r>
            <a:r>
              <a:rPr lang="en-US" sz="900" dirty="0">
                <a:latin typeface="Georgia" pitchFamily="18" charset="0"/>
              </a:rPr>
              <a:t> Wei, Lei </a:t>
            </a:r>
            <a:r>
              <a:rPr lang="en-US" sz="900" dirty="0" err="1">
                <a:latin typeface="Georgia" pitchFamily="18" charset="0"/>
              </a:rPr>
              <a:t>Qun</a:t>
            </a:r>
            <a:r>
              <a:rPr lang="en-US" sz="900" dirty="0">
                <a:latin typeface="Georgia" pitchFamily="18" charset="0"/>
              </a:rPr>
              <a:t>, Gao </a:t>
            </a:r>
            <a:r>
              <a:rPr lang="en-US" sz="900" dirty="0" err="1">
                <a:latin typeface="Georgia" pitchFamily="18" charset="0"/>
              </a:rPr>
              <a:t>Shusheng</a:t>
            </a:r>
            <a:r>
              <a:rPr lang="en-US" sz="900" dirty="0">
                <a:latin typeface="Georgia" pitchFamily="18" charset="0"/>
              </a:rPr>
              <a:t>, Hu </a:t>
            </a:r>
            <a:r>
              <a:rPr lang="en-US" sz="900" dirty="0" err="1">
                <a:latin typeface="Georgia" pitchFamily="18" charset="0"/>
              </a:rPr>
              <a:t>Zhiming</a:t>
            </a:r>
            <a:r>
              <a:rPr lang="en-US" sz="900" dirty="0">
                <a:latin typeface="Georgia" pitchFamily="18" charset="0"/>
              </a:rPr>
              <a:t>, </a:t>
            </a:r>
            <a:r>
              <a:rPr lang="en-US" sz="900" dirty="0" err="1">
                <a:latin typeface="Georgia" pitchFamily="18" charset="0"/>
              </a:rPr>
              <a:t>Xue</a:t>
            </a:r>
            <a:r>
              <a:rPr lang="en-US" sz="900" dirty="0">
                <a:latin typeface="Georgia" pitchFamily="18" charset="0"/>
              </a:rPr>
              <a:t> Hui. Pseudo threshold pressure gradient to flow for low permeability reservoirs, Petroleum Exploration and Development, Volume 36, Issue 2, 2009, Pages 232-236, </a:t>
            </a:r>
            <a:r>
              <a:rPr lang="en-US" sz="900" u="sng" dirty="0">
                <a:latin typeface="Georgia" pitchFamily="18" charset="0"/>
                <a:hlinkClick r:id="rId2"/>
              </a:rPr>
              <a:t>https://doi.org/10.1016/S1876-3804(09)60123-3</a:t>
            </a:r>
            <a:endParaRPr lang="ru-RU" sz="900" u="sng" dirty="0">
              <a:latin typeface="Georgia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900" dirty="0">
                <a:latin typeface="Georgia" pitchFamily="18" charset="0"/>
              </a:rPr>
              <a:t>Wong, R.C.K. &amp; </a:t>
            </a:r>
            <a:r>
              <a:rPr lang="en-US" sz="900" dirty="0" err="1">
                <a:latin typeface="Georgia" pitchFamily="18" charset="0"/>
              </a:rPr>
              <a:t>Mettananda</a:t>
            </a:r>
            <a:r>
              <a:rPr lang="en-US" sz="900" dirty="0">
                <a:latin typeface="Georgia" pitchFamily="18" charset="0"/>
              </a:rPr>
              <a:t>, D.C.A. Permeability Reduction in </a:t>
            </a:r>
            <a:r>
              <a:rPr lang="en-US" sz="900" dirty="0" err="1">
                <a:latin typeface="Georgia" pitchFamily="18" charset="0"/>
              </a:rPr>
              <a:t>Qishn</a:t>
            </a:r>
            <a:r>
              <a:rPr lang="en-US" sz="900" dirty="0">
                <a:latin typeface="Georgia" pitchFamily="18" charset="0"/>
              </a:rPr>
              <a:t> Sandstone Specimens due to Particle Suspension Injection. </a:t>
            </a:r>
            <a:r>
              <a:rPr lang="en-US" sz="900" dirty="0" err="1">
                <a:latin typeface="Georgia" pitchFamily="18" charset="0"/>
              </a:rPr>
              <a:t>Transp</a:t>
            </a:r>
            <a:r>
              <a:rPr lang="en-US" sz="900" dirty="0">
                <a:latin typeface="Georgia" pitchFamily="18" charset="0"/>
              </a:rPr>
              <a:t> Porous Med (2010) 81: 105. https://doi.org/10.1007/s11242-009-9387-0</a:t>
            </a:r>
          </a:p>
          <a:p>
            <a:pPr>
              <a:lnSpc>
                <a:spcPct val="120000"/>
              </a:lnSpc>
            </a:pPr>
            <a:r>
              <a:rPr lang="en-US" sz="900" dirty="0">
                <a:latin typeface="Georgia" pitchFamily="18" charset="0"/>
              </a:rPr>
              <a:t>F. Hao, L. S. Cheng, O. Hassan, J. Hou, C. Z. Liu &amp; J. D. Feng (2008) Threshold Pressure Gradient in Ultra-low Permeability Reservoirs, Petroleum Science and Technology, 26:9, 1024-1035, DOI: 10.1080/10916460701675033</a:t>
            </a:r>
          </a:p>
          <a:p>
            <a:pPr>
              <a:lnSpc>
                <a:spcPct val="120000"/>
              </a:lnSpc>
            </a:pPr>
            <a:r>
              <a:rPr lang="en-US" sz="900" dirty="0">
                <a:latin typeface="Georgia" pitchFamily="18" charset="0"/>
              </a:rPr>
              <a:t>Song, F., Wang, J. Investigation of Influence of Wettability on Poiseuille Flow Via Molecular Dynamics Simulation. J </a:t>
            </a:r>
            <a:r>
              <a:rPr lang="en-US" sz="900" dirty="0" err="1">
                <a:latin typeface="Georgia" pitchFamily="18" charset="0"/>
              </a:rPr>
              <a:t>Hydrodyn</a:t>
            </a:r>
            <a:r>
              <a:rPr lang="en-US" sz="900" dirty="0">
                <a:latin typeface="Georgia" pitchFamily="18" charset="0"/>
              </a:rPr>
              <a:t> 22, 513–517 (2010). https://doi.org/10.1016/S1001-6058(09)60083-4 </a:t>
            </a:r>
          </a:p>
          <a:p>
            <a:pPr lvl="0">
              <a:lnSpc>
                <a:spcPct val="120000"/>
              </a:lnSpc>
            </a:pPr>
            <a:r>
              <a:rPr lang="en-US" sz="900" dirty="0">
                <a:latin typeface="Georgia" pitchFamily="18" charset="0"/>
              </a:rPr>
              <a:t>Mikhailov, D. N., </a:t>
            </a:r>
            <a:r>
              <a:rPr lang="en-US" sz="900" dirty="0" err="1">
                <a:latin typeface="Georgia" pitchFamily="18" charset="0"/>
              </a:rPr>
              <a:t>Ryzhikov</a:t>
            </a:r>
            <a:r>
              <a:rPr lang="en-US" sz="900" dirty="0">
                <a:latin typeface="Georgia" pitchFamily="18" charset="0"/>
              </a:rPr>
              <a:t>, N. I., &amp; Shako, V. V. (2015). Experimental investigation of transport and accumulation of solid particle and clay suspensions in rock samples. Fluid Dynamics, 50(5), 691–704. doi:10.1134/s0015462815050117</a:t>
            </a:r>
          </a:p>
          <a:p>
            <a:pPr>
              <a:lnSpc>
                <a:spcPct val="120000"/>
              </a:lnSpc>
            </a:pPr>
            <a:r>
              <a:rPr lang="en-US" sz="900" dirty="0">
                <a:latin typeface="Georgia" pitchFamily="18" charset="0"/>
              </a:rPr>
              <a:t>Oliveira M. A., </a:t>
            </a:r>
            <a:r>
              <a:rPr lang="en-US" sz="900" dirty="0" err="1">
                <a:latin typeface="Georgia" pitchFamily="18" charset="0"/>
              </a:rPr>
              <a:t>Vaz</a:t>
            </a:r>
            <a:r>
              <a:rPr lang="en-US" sz="900" dirty="0">
                <a:latin typeface="Georgia" pitchFamily="18" charset="0"/>
              </a:rPr>
              <a:t> A.S.L., Siqueira D.F., Yang Y., You Z., </a:t>
            </a:r>
            <a:r>
              <a:rPr lang="en-US" sz="900" dirty="0" err="1">
                <a:latin typeface="Georgia" pitchFamily="18" charset="0"/>
              </a:rPr>
              <a:t>Bedrikovetsky</a:t>
            </a:r>
            <a:r>
              <a:rPr lang="en-US" sz="900" dirty="0">
                <a:latin typeface="Georgia" pitchFamily="18" charset="0"/>
              </a:rPr>
              <a:t> P.. (2014) Slow migration of </a:t>
            </a:r>
            <a:r>
              <a:rPr lang="en-US" sz="900" dirty="0" err="1">
                <a:latin typeface="Georgia" pitchFamily="18" charset="0"/>
              </a:rPr>
              <a:t>mobilised</a:t>
            </a:r>
            <a:r>
              <a:rPr lang="en-US" sz="900" dirty="0">
                <a:latin typeface="Georgia" pitchFamily="18" charset="0"/>
              </a:rPr>
              <a:t> fines during flow in reservoir rocks: Laboratory study, Journal of Petroleum Science and Engineering, Volume 122, 2014, Pages 534-541, </a:t>
            </a:r>
            <a:r>
              <a:rPr lang="en-US" sz="900" dirty="0">
                <a:latin typeface="Georgia" pitchFamily="18" charset="0"/>
                <a:hlinkClick r:id="rId3"/>
              </a:rPr>
              <a:t>https://doi.org/10.1016/j.petrol.2014.08.019</a:t>
            </a:r>
            <a:r>
              <a:rPr lang="en-US" sz="900" dirty="0">
                <a:latin typeface="Georgia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900" dirty="0">
                <a:latin typeface="Georgia" pitchFamily="18" charset="0"/>
              </a:rPr>
              <a:t>Bradford, S. A., </a:t>
            </a:r>
            <a:r>
              <a:rPr lang="en-US" sz="900" dirty="0" err="1">
                <a:latin typeface="Georgia" pitchFamily="18" charset="0"/>
              </a:rPr>
              <a:t>Torkzaban</a:t>
            </a:r>
            <a:r>
              <a:rPr lang="en-US" sz="900" dirty="0">
                <a:latin typeface="Georgia" pitchFamily="18" charset="0"/>
              </a:rPr>
              <a:t> S., and </a:t>
            </a:r>
            <a:r>
              <a:rPr lang="en-US" sz="900" dirty="0" err="1">
                <a:latin typeface="Georgia" pitchFamily="18" charset="0"/>
              </a:rPr>
              <a:t>Wiegmann</a:t>
            </a:r>
            <a:r>
              <a:rPr lang="en-US" sz="900" dirty="0">
                <a:latin typeface="Georgia" pitchFamily="18" charset="0"/>
              </a:rPr>
              <a:t> A.. (2011). Pore-Scale Simulations to Determine the Applied Hydrodynamic Torque and Colloid Immobilization. Vadose Zone J. 10:252-261. doi:10.2136/vzj2010.0064</a:t>
            </a:r>
            <a:endParaRPr lang="ru-RU" sz="900" dirty="0">
              <a:latin typeface="Georgia" pitchFamily="18" charset="0"/>
            </a:endParaRPr>
          </a:p>
          <a:p>
            <a:pPr>
              <a:lnSpc>
                <a:spcPct val="120000"/>
              </a:lnSpc>
            </a:pPr>
            <a:endParaRPr lang="en-US" sz="900" u="sng" dirty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C64-714A-4252-A3C1-28C6715E2D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7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93C8F609-E1B4-40E4-A665-7BCB98C5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07" y="209899"/>
            <a:ext cx="7886700" cy="675429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Зависимость скорости фильтрации от градиента давления</a:t>
            </a:r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918C40E6-1BAC-45C4-8056-A190A5334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4700215"/>
            <a:ext cx="6408712" cy="202126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000" dirty="0"/>
              <a:t>Причины отклонения от линейного закона фильтрации:</a:t>
            </a:r>
          </a:p>
          <a:p>
            <a:r>
              <a:rPr lang="ru-RU" sz="4000" dirty="0"/>
              <a:t>поверхностные явления:</a:t>
            </a:r>
          </a:p>
          <a:p>
            <a:pPr lvl="2"/>
            <a:r>
              <a:rPr lang="ru-RU" sz="4000" dirty="0"/>
              <a:t>ПАВ;</a:t>
            </a:r>
          </a:p>
          <a:p>
            <a:pPr lvl="2"/>
            <a:r>
              <a:rPr lang="ru-RU" sz="4000" dirty="0"/>
              <a:t>ионное взаимодействие;</a:t>
            </a:r>
          </a:p>
          <a:p>
            <a:pPr lvl="2"/>
            <a:r>
              <a:rPr lang="ru-RU" sz="4000" dirty="0"/>
              <a:t>адсорбция</a:t>
            </a:r>
            <a:r>
              <a:rPr lang="en-US" sz="4000" dirty="0"/>
              <a:t>;</a:t>
            </a:r>
            <a:endParaRPr lang="ru-RU" sz="4000" dirty="0"/>
          </a:p>
          <a:p>
            <a:r>
              <a:rPr lang="ru-RU" sz="4000" dirty="0"/>
              <a:t>неньютоновские свойства жидкости;</a:t>
            </a:r>
          </a:p>
          <a:p>
            <a:r>
              <a:rPr lang="ru-RU" sz="4000" dirty="0"/>
              <a:t>многофазная фильтрация.</a:t>
            </a:r>
          </a:p>
          <a:p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D9488-80C0-4F2E-ADA5-CE04858C688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DE42EF7-1E4E-4876-B5F8-06E391633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47" y="885328"/>
            <a:ext cx="5913090" cy="364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3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D9488-80C0-4F2E-ADA5-CE04858C688C}" type="slidenum">
              <a:rPr lang="ru-RU" smtClean="0">
                <a:latin typeface="+mn-lt"/>
              </a:rPr>
              <a:pPr>
                <a:defRPr/>
              </a:pPr>
              <a:t>3</a:t>
            </a:fld>
            <a:endParaRPr lang="ru-RU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965" y="289875"/>
            <a:ext cx="7443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Подходы к описанию зависимости скорости течения от градиента давления</a:t>
            </a:r>
          </a:p>
        </p:txBody>
      </p:sp>
      <p:pic>
        <p:nvPicPr>
          <p:cNvPr id="4098" name="Picture 2" descr="C:\Baryshnikov\!моистатьи\!по адсорбции\статья про опыты первый варик\Рис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65" y="1123873"/>
            <a:ext cx="3544976" cy="230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Baryshnikov\!моистатьи\!по адсорбции\статья про опыты первый варик\рис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41" y="3933056"/>
            <a:ext cx="247571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41277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</a:rPr>
              <a:t>1. Модель порогового градиента для скорости фильтрации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208" y="34197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</a:rPr>
              <a:t>2. Модель адсорбционного слоя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046918"/>
              </p:ext>
            </p:extLst>
          </p:nvPr>
        </p:nvGraphicFramePr>
        <p:xfrm>
          <a:off x="476275" y="2132856"/>
          <a:ext cx="22955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" name="Equation" r:id="rId5" imgW="2298700" imgH="711200" progId="Equation.DSMT4">
                  <p:embed/>
                </p:oleObj>
              </mc:Choice>
              <mc:Fallback>
                <p:oleObj name="Equation" r:id="rId5" imgW="22987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75" y="2132856"/>
                        <a:ext cx="22955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2771800" y="227687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203733"/>
              </p:ext>
            </p:extLst>
          </p:nvPr>
        </p:nvGraphicFramePr>
        <p:xfrm>
          <a:off x="3184773" y="2132087"/>
          <a:ext cx="18192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" name="Equation" r:id="rId7" imgW="1816100" imgH="508000" progId="Equation.DSMT4">
                  <p:embed/>
                </p:oleObj>
              </mc:Choice>
              <mc:Fallback>
                <p:oleObj name="Equation" r:id="rId7" imgW="18161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773" y="2132087"/>
                        <a:ext cx="1819275" cy="5048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18583"/>
              </p:ext>
            </p:extLst>
          </p:nvPr>
        </p:nvGraphicFramePr>
        <p:xfrm>
          <a:off x="198512" y="3837611"/>
          <a:ext cx="35814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" name="Equation" r:id="rId9" imgW="3581400" imgH="508000" progId="Equation.DSMT4">
                  <p:embed/>
                </p:oleObj>
              </mc:Choice>
              <mc:Fallback>
                <p:oleObj name="Equation" r:id="rId9" imgW="3581400" imgH="508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12" y="3837611"/>
                        <a:ext cx="35814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Стрелка вправо 18"/>
          <p:cNvSpPr/>
          <p:nvPr/>
        </p:nvSpPr>
        <p:spPr>
          <a:xfrm>
            <a:off x="832420" y="455846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304386"/>
              </p:ext>
            </p:extLst>
          </p:nvPr>
        </p:nvGraphicFramePr>
        <p:xfrm>
          <a:off x="1288419" y="4414444"/>
          <a:ext cx="20955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" name="Equation" r:id="rId11" imgW="2095500" imgH="508000" progId="Equation.DSMT4">
                  <p:embed/>
                </p:oleObj>
              </mc:Choice>
              <mc:Fallback>
                <p:oleObj name="Equation" r:id="rId11" imgW="2095500" imgH="508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419" y="4414444"/>
                        <a:ext cx="2095500" cy="5048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04787" y="501220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где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+mn-lt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206024"/>
              </p:ext>
            </p:extLst>
          </p:nvPr>
        </p:nvGraphicFramePr>
        <p:xfrm>
          <a:off x="976436" y="5077809"/>
          <a:ext cx="8096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" name="Equation" r:id="rId13" imgW="812447" imgH="241195" progId="Equation.DSMT4">
                  <p:embed/>
                </p:oleObj>
              </mc:Choice>
              <mc:Fallback>
                <p:oleObj name="Equation" r:id="rId13" imgW="812447" imgH="24119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436" y="5077809"/>
                        <a:ext cx="8096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Box 4099"/>
          <p:cNvSpPr txBox="1"/>
          <p:nvPr/>
        </p:nvSpPr>
        <p:spPr>
          <a:xfrm>
            <a:off x="1759821" y="5018772"/>
            <a:ext cx="2383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n-lt"/>
              </a:rPr>
              <a:t>– Толщина адсорбционного слоя</a:t>
            </a:r>
          </a:p>
        </p:txBody>
      </p:sp>
      <p:sp>
        <p:nvSpPr>
          <p:cNvPr id="4101" name="Прямоугольник 4100"/>
          <p:cNvSpPr/>
          <p:nvPr/>
        </p:nvSpPr>
        <p:spPr>
          <a:xfrm>
            <a:off x="535969" y="556949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i="1" dirty="0">
                <a:latin typeface="+mn-lt"/>
              </a:rPr>
              <a:t>С</a:t>
            </a:r>
            <a:r>
              <a:rPr lang="ru-RU" sz="1400" dirty="0">
                <a:latin typeface="+mn-lt"/>
              </a:rPr>
              <a:t> – параметр смачиваемости (таблица)</a:t>
            </a:r>
          </a:p>
        </p:txBody>
      </p:sp>
      <p:graphicFrame>
        <p:nvGraphicFramePr>
          <p:cNvPr id="4102" name="Таблица 4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659576"/>
              </p:ext>
            </p:extLst>
          </p:nvPr>
        </p:nvGraphicFramePr>
        <p:xfrm>
          <a:off x="6372200" y="3717032"/>
          <a:ext cx="2366827" cy="2286000"/>
        </p:xfrm>
        <a:graphic>
          <a:graphicData uri="http://schemas.openxmlformats.org/drawingml/2006/table">
            <a:tbl>
              <a:tblPr firstRow="1" firstCol="1" bandRow="1"/>
              <a:tblGrid>
                <a:gridCol w="1208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0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Параметр </a:t>
                      </a:r>
                      <a:r>
                        <a:rPr lang="ru-RU" sz="1000" i="1" dirty="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с</a:t>
                      </a:r>
                      <a:r>
                        <a:rPr lang="ru-RU" sz="1000" dirty="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 , м/МПа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Контактный угол, 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2.0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1.0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38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0.8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65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0.6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86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0.4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107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0.2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130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0.1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146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0.05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DengXian"/>
                          <a:cs typeface="Times New Roman"/>
                        </a:rPr>
                        <a:t>161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104" name="Прямоугольник 4103"/>
          <p:cNvSpPr/>
          <p:nvPr/>
        </p:nvSpPr>
        <p:spPr>
          <a:xfrm>
            <a:off x="364096" y="6072447"/>
            <a:ext cx="8415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Song </a:t>
            </a:r>
            <a:r>
              <a:rPr lang="en-US" sz="1200" dirty="0" err="1">
                <a:latin typeface="+mn-lt"/>
              </a:rPr>
              <a:t>Fuquan</a:t>
            </a:r>
            <a:r>
              <a:rPr lang="en-US" sz="1200" dirty="0">
                <a:latin typeface="+mn-lt"/>
              </a:rPr>
              <a:t>, Song </a:t>
            </a:r>
            <a:r>
              <a:rPr lang="en-US" sz="1200" dirty="0" err="1">
                <a:latin typeface="+mn-lt"/>
              </a:rPr>
              <a:t>Xingxing</a:t>
            </a:r>
            <a:r>
              <a:rPr lang="en-US" sz="1200" dirty="0">
                <a:latin typeface="+mn-lt"/>
              </a:rPr>
              <a:t>, Wang Yong, Sun </a:t>
            </a:r>
            <a:r>
              <a:rPr lang="en-US" sz="1200" dirty="0" err="1">
                <a:latin typeface="+mn-lt"/>
              </a:rPr>
              <a:t>Yeheng</a:t>
            </a:r>
            <a:r>
              <a:rPr lang="en-US" sz="1200" dirty="0">
                <a:latin typeface="+mn-lt"/>
              </a:rPr>
              <a:t>, Single- and two-phase flow model in low-permeability reservoir, Petroleum, Volume 5, Issue 2, 2019, Pages 183-190, https://doi.org/10.1016/j.petlm.2018.05.004.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383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D9488-80C0-4F2E-ADA5-CE04858C688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63688" y="128710"/>
            <a:ext cx="5976664" cy="491978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Испытание на медленном спаде давления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4" y="1446323"/>
            <a:ext cx="8229600" cy="2990789"/>
          </a:xfrm>
          <a:prstGeom prst="rect">
            <a:avLst/>
          </a:prstGeom>
        </p:spPr>
        <p:txBody>
          <a:bodyPr rtlCol="0">
            <a:normAutofit/>
          </a:bodyPr>
          <a:lstStyle>
            <a:lvl1pPr marL="365125" indent="-255588" algn="l" rtl="0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 kern="1200">
                <a:solidFill>
                  <a:srgbClr val="A04DA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952F55E-570B-494C-BF11-EC6F6794F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5" y="546074"/>
            <a:ext cx="4606824" cy="21313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393CA04-EA41-4A17-A9FE-A5B770C3B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51995"/>
            <a:ext cx="5832648" cy="34013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877367D-1D1E-48EC-A107-E5875D2E47FC}"/>
              </a:ext>
            </a:extLst>
          </p:cNvPr>
          <p:cNvSpPr txBox="1"/>
          <p:nvPr/>
        </p:nvSpPr>
        <p:spPr>
          <a:xfrm>
            <a:off x="6084168" y="908720"/>
            <a:ext cx="29523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+mn-lt"/>
              </a:rPr>
              <a:t>1 – кернодержатель с образцом; </a:t>
            </a:r>
          </a:p>
          <a:p>
            <a:r>
              <a:rPr lang="ru-RU" sz="1400" dirty="0">
                <a:latin typeface="+mn-lt"/>
              </a:rPr>
              <a:t>2 – гидроаккумулятор; </a:t>
            </a:r>
          </a:p>
          <a:p>
            <a:r>
              <a:rPr lang="ru-RU" sz="1400" dirty="0">
                <a:latin typeface="+mn-lt"/>
              </a:rPr>
              <a:t>3 – фильтр очистки жидкости; </a:t>
            </a:r>
          </a:p>
          <a:p>
            <a:r>
              <a:rPr lang="ru-RU" sz="1400" dirty="0">
                <a:latin typeface="+mn-lt"/>
              </a:rPr>
              <a:t>4 – датчик давления;</a:t>
            </a:r>
          </a:p>
          <a:p>
            <a:r>
              <a:rPr lang="ru-RU" sz="1400" dirty="0">
                <a:latin typeface="+mn-lt"/>
              </a:rPr>
              <a:t>5 – весы с ёмкостью для собранной жидкости; </a:t>
            </a:r>
          </a:p>
          <a:p>
            <a:r>
              <a:rPr lang="ru-RU" sz="1400" dirty="0">
                <a:latin typeface="+mn-lt"/>
              </a:rPr>
              <a:t>6 – клапан.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24C7160-F775-4E6A-89AE-3CA5AA3BD24D}"/>
                  </a:ext>
                </a:extLst>
              </p:cNvPr>
              <p:cNvSpPr txBox="1"/>
              <p:nvPr/>
            </p:nvSpPr>
            <p:spPr>
              <a:xfrm>
                <a:off x="35496" y="2852936"/>
                <a:ext cx="3265512" cy="640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600" i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16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ru-RU" sz="16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ru-RU" sz="1600" i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600" i="1">
                                          <a:solidFill>
                                            <a:srgbClr val="836967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6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solidFill>
                                            <a:srgbClr val="836967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6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solidFill>
                                            <a:srgbClr val="836967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6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4C7160-F775-4E6A-89AE-3CA5AA3BD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852936"/>
                <a:ext cx="3265512" cy="6401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F565C356-4916-45F5-A52A-CB31CDE42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414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72C20850-7055-45A0-8723-BC678059EF76}"/>
                  </a:ext>
                </a:extLst>
              </p:cNvPr>
              <p:cNvSpPr txBox="1"/>
              <p:nvPr/>
            </p:nvSpPr>
            <p:spPr>
              <a:xfrm>
                <a:off x="-756592" y="3501008"/>
                <a:ext cx="4572000" cy="640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ru-RU" sz="1600" i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ru-RU" sz="1600" i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C20850-7055-45A0-8723-BC678059E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6592" y="3501008"/>
                <a:ext cx="4572000" cy="6401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D24EA0F7-BEEF-4267-98D1-DCFC274469C1}"/>
                  </a:ext>
                </a:extLst>
              </p:cNvPr>
              <p:cNvSpPr txBox="1"/>
              <p:nvPr/>
            </p:nvSpPr>
            <p:spPr>
              <a:xfrm>
                <a:off x="83823" y="5949280"/>
                <a:ext cx="4869402" cy="659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𝑔𝑟𝑎𝑑𝑃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4EA0F7-BEEF-4267-98D1-DCFC27446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3" y="5949280"/>
                <a:ext cx="4869402" cy="65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2710FF5-61CF-4BB5-AB1B-9301A7125046}"/>
              </a:ext>
            </a:extLst>
          </p:cNvPr>
          <p:cNvSpPr txBox="1"/>
          <p:nvPr/>
        </p:nvSpPr>
        <p:spPr>
          <a:xfrm>
            <a:off x="251520" y="60932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Закон Дарси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xmlns="" id="{F62A3473-555A-4849-A6F7-390A8A19C2BA}"/>
              </a:ext>
            </a:extLst>
          </p:cNvPr>
          <p:cNvSpPr/>
          <p:nvPr/>
        </p:nvSpPr>
        <p:spPr>
          <a:xfrm>
            <a:off x="1675898" y="4221088"/>
            <a:ext cx="208125" cy="257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6845602-61D1-44E3-B941-E4DF46F9E034}"/>
              </a:ext>
            </a:extLst>
          </p:cNvPr>
          <p:cNvSpPr txBox="1"/>
          <p:nvPr/>
        </p:nvSpPr>
        <p:spPr>
          <a:xfrm>
            <a:off x="395536" y="45718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Скорость фильтрации</a:t>
            </a:r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xmlns="" id="{EFFB3515-68DE-4FE5-B8BA-2657509F81D1}"/>
              </a:ext>
            </a:extLst>
          </p:cNvPr>
          <p:cNvSpPr/>
          <p:nvPr/>
        </p:nvSpPr>
        <p:spPr>
          <a:xfrm>
            <a:off x="1681079" y="5763483"/>
            <a:ext cx="208125" cy="257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A508C376-E3AC-485E-A04A-7AF63CD849B5}"/>
                  </a:ext>
                </a:extLst>
              </p:cNvPr>
              <p:cNvSpPr txBox="1"/>
              <p:nvPr/>
            </p:nvSpPr>
            <p:spPr>
              <a:xfrm>
                <a:off x="641156" y="5013176"/>
                <a:ext cx="1986628" cy="665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𝑑𝑚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508C376-E3AC-485E-A04A-7AF63CD84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56" y="5013176"/>
                <a:ext cx="1986628" cy="665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09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D9488-80C0-4F2E-ADA5-CE04858C688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9512FF9-36C6-411D-A95B-F3C0D53F3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76" y="908720"/>
            <a:ext cx="7039348" cy="410503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C2834FD0-92D8-425E-A9F4-E06F6EF49306}"/>
              </a:ext>
            </a:extLst>
          </p:cNvPr>
          <p:cNvSpPr txBox="1">
            <a:spLocks/>
          </p:cNvSpPr>
          <p:nvPr/>
        </p:nvSpPr>
        <p:spPr>
          <a:xfrm>
            <a:off x="1763688" y="332656"/>
            <a:ext cx="5976664" cy="491978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Зависимость проницаемости от градиента давления при медленном спаде давления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C09CEB7-BA88-4BE7-9D14-DBA0C3CE5EC7}"/>
              </a:ext>
            </a:extLst>
          </p:cNvPr>
          <p:cNvSpPr txBox="1"/>
          <p:nvPr/>
        </p:nvSpPr>
        <p:spPr>
          <a:xfrm>
            <a:off x="611560" y="52313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Секущая проницаемость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28C2802-402F-47F6-B8AF-34D08F03B3E7}"/>
                  </a:ext>
                </a:extLst>
              </p:cNvPr>
              <p:cNvSpPr txBox="1"/>
              <p:nvPr/>
            </p:nvSpPr>
            <p:spPr>
              <a:xfrm>
                <a:off x="2771800" y="5085184"/>
                <a:ext cx="4572000" cy="659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𝑔𝑟𝑎𝑑𝑃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8C2802-402F-47F6-B8AF-34D08F03B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085184"/>
                <a:ext cx="4572000" cy="65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CC09E91-90E6-426F-9992-1E36BA9BD1ED}"/>
              </a:ext>
            </a:extLst>
          </p:cNvPr>
          <p:cNvSpPr txBox="1"/>
          <p:nvPr/>
        </p:nvSpPr>
        <p:spPr>
          <a:xfrm>
            <a:off x="611560" y="596484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Тангенциальная проницаемость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D5235D23-4A1A-42B0-9BE7-17BE3E332E88}"/>
                  </a:ext>
                </a:extLst>
              </p:cNvPr>
              <p:cNvSpPr txBox="1"/>
              <p:nvPr/>
            </p:nvSpPr>
            <p:spPr>
              <a:xfrm>
                <a:off x="2987824" y="5816088"/>
                <a:ext cx="4572000" cy="666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𝑔𝑟𝑎𝑑𝑃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5235D23-4A1A-42B0-9BE7-17BE3E332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816088"/>
                <a:ext cx="4572000" cy="6668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2">
            <a:extLst>
              <a:ext uri="{FF2B5EF4-FFF2-40B4-BE49-F238E27FC236}">
                <a16:creationId xmlns:a16="http://schemas.microsoft.com/office/drawing/2014/main" xmlns="" id="{201C8484-026C-47EC-8D46-C631AC6F1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392" y="2128034"/>
            <a:ext cx="137615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D330012-5C58-4460-9E37-3D8406145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953844"/>
            <a:ext cx="2551456" cy="24994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9694217-9428-4337-83AF-D5AA3045DBAE}"/>
              </a:ext>
            </a:extLst>
          </p:cNvPr>
          <p:cNvSpPr txBox="1"/>
          <p:nvPr/>
        </p:nvSpPr>
        <p:spPr>
          <a:xfrm>
            <a:off x="6588224" y="1268760"/>
            <a:ext cx="2419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Известняк </a:t>
            </a:r>
            <a:r>
              <a:rPr lang="en-US" sz="1600" dirty="0"/>
              <a:t>k0~ 7</a:t>
            </a:r>
            <a:r>
              <a:rPr lang="ru-RU" sz="1600" dirty="0"/>
              <a:t> </a:t>
            </a:r>
            <a:r>
              <a:rPr lang="ru-RU" sz="1600" dirty="0" err="1"/>
              <a:t>мД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79A9F6-F5A9-4A0C-964F-836D4A671D1E}"/>
              </a:ext>
            </a:extLst>
          </p:cNvPr>
          <p:cNvSpPr txBox="1"/>
          <p:nvPr/>
        </p:nvSpPr>
        <p:spPr>
          <a:xfrm>
            <a:off x="980318" y="128746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Образец 1</a:t>
            </a:r>
          </a:p>
        </p:txBody>
      </p:sp>
    </p:spTree>
    <p:extLst>
      <p:ext uri="{BB962C8B-B14F-4D97-AF65-F5344CB8AC3E}">
        <p14:creationId xmlns:p14="http://schemas.microsoft.com/office/powerpoint/2010/main" val="402587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D9488-80C0-4F2E-ADA5-CE04858C688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8BAD754-89FA-429D-B5FB-FA6BB482C196}"/>
              </a:ext>
            </a:extLst>
          </p:cNvPr>
          <p:cNvSpPr txBox="1">
            <a:spLocks/>
          </p:cNvSpPr>
          <p:nvPr/>
        </p:nvSpPr>
        <p:spPr>
          <a:xfrm>
            <a:off x="1763688" y="332656"/>
            <a:ext cx="5976664" cy="491978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Зависимость проницаемости от градиента давления в ходе серии испытаний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350E66C-D5D6-4E49-81D2-915842EE9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59750"/>
            <a:ext cx="3026820" cy="22692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7906A7E-8FE8-4C1A-88F0-ECF23537A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80" y="1159749"/>
            <a:ext cx="3026821" cy="22692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91B8CAF-FD0D-41B4-AFE3-C83E8B3423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78" y="1159750"/>
            <a:ext cx="3026820" cy="226925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9AE6147-2FFD-4DC6-9116-2BC9E0EA34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81" y="3588795"/>
            <a:ext cx="3026820" cy="22692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1E59DEF3-67C6-4CAD-A7B5-C10E8845D9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588795"/>
            <a:ext cx="3026820" cy="226925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620C07AC-5FF3-4707-A060-4BFF75BC4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01" y="3588795"/>
            <a:ext cx="3026821" cy="22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6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D9488-80C0-4F2E-ADA5-CE04858C688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94D07E-FF7C-40CE-B9C6-E580B38CA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76136"/>
            <a:ext cx="5256585" cy="394093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071538FB-B171-4374-9F43-93B1431D5FA7}"/>
              </a:ext>
            </a:extLst>
          </p:cNvPr>
          <p:cNvSpPr txBox="1">
            <a:spLocks/>
          </p:cNvSpPr>
          <p:nvPr/>
        </p:nvSpPr>
        <p:spPr>
          <a:xfrm>
            <a:off x="683568" y="208148"/>
            <a:ext cx="7836977" cy="491978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Изменение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начальной проницаемости 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</a:rPr>
              <a:t>k0 </a:t>
            </a:r>
            <a:r>
              <a:rPr lang="ru-RU" sz="2400" dirty="0">
                <a:solidFill>
                  <a:schemeClr val="tx1"/>
                </a:solidFill>
                <a:cs typeface="Arial" pitchFamily="34" charset="0"/>
              </a:rPr>
              <a:t>в ходе серии испытаний</a:t>
            </a:r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xmlns="" id="{AF0C5381-01E2-42D6-B4F3-4C70F11C4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402886"/>
              </p:ext>
            </p:extLst>
          </p:nvPr>
        </p:nvGraphicFramePr>
        <p:xfrm>
          <a:off x="6025606" y="1987624"/>
          <a:ext cx="17303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4" imgW="1346040" imgH="507960" progId="Equation.DSMT4">
                  <p:embed/>
                </p:oleObj>
              </mc:Choice>
              <mc:Fallback>
                <p:oleObj name="Equation" r:id="rId4" imgW="1346040" imgH="507960" progId="Equation.DSMT4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5606" y="1987624"/>
                        <a:ext cx="1730375" cy="649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48DA9B4-9185-4D2F-BA48-BF5DB88F8378}"/>
              </a:ext>
            </a:extLst>
          </p:cNvPr>
          <p:cNvSpPr txBox="1"/>
          <p:nvPr/>
        </p:nvSpPr>
        <p:spPr>
          <a:xfrm>
            <a:off x="539552" y="4671450"/>
            <a:ext cx="45365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+mn-lt"/>
              </a:rPr>
              <a:t>Эндогенные частицы (</a:t>
            </a:r>
            <a:r>
              <a:rPr lang="en-US" sz="1400" dirty="0">
                <a:latin typeface="+mn-lt"/>
              </a:rPr>
              <a:t>Bradford, 2011;</a:t>
            </a:r>
            <a:r>
              <a:rPr lang="ru-RU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Bedrikovetsky</a:t>
            </a:r>
            <a:r>
              <a:rPr lang="en-US" sz="1400" dirty="0">
                <a:latin typeface="+mn-lt"/>
              </a:rPr>
              <a:t>, 2014</a:t>
            </a:r>
            <a:r>
              <a:rPr lang="ru-RU" sz="1400" dirty="0">
                <a:latin typeface="+mn-lt"/>
              </a:rPr>
              <a:t>)</a:t>
            </a:r>
            <a:endParaRPr lang="en-US" sz="14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Пороговая скорость мобилизации эндогенных</a:t>
            </a:r>
            <a:r>
              <a:rPr lang="ru-RU" sz="1400" baseline="0" dirty="0">
                <a:latin typeface="+mn-lt"/>
              </a:rPr>
              <a:t> частиц порядка </a:t>
            </a:r>
            <a:r>
              <a:rPr lang="ru-RU" sz="1400" dirty="0">
                <a:effectLst/>
                <a:latin typeface="+mn-lt"/>
                <a:ea typeface="Calibri"/>
                <a:cs typeface="Times New Roman"/>
              </a:rPr>
              <a:t>10</a:t>
            </a:r>
            <a:r>
              <a:rPr lang="ru-RU" sz="1400" baseline="30000" dirty="0">
                <a:effectLst/>
                <a:latin typeface="+mn-lt"/>
                <a:ea typeface="Calibri"/>
                <a:cs typeface="Times New Roman"/>
              </a:rPr>
              <a:t>-2</a:t>
            </a:r>
            <a:r>
              <a:rPr lang="ru-RU" sz="1400" dirty="0">
                <a:effectLst/>
                <a:latin typeface="+mn-lt"/>
                <a:ea typeface="Calibri"/>
                <a:cs typeface="Times New Roman"/>
              </a:rPr>
              <a:t> – 10</a:t>
            </a:r>
            <a:r>
              <a:rPr lang="ru-RU" sz="1400" baseline="30000" dirty="0">
                <a:effectLst/>
                <a:latin typeface="+mn-lt"/>
                <a:ea typeface="Calibri"/>
                <a:cs typeface="Times New Roman"/>
              </a:rPr>
              <a:t>-3</a:t>
            </a:r>
            <a:r>
              <a:rPr lang="ru-RU" sz="1400" dirty="0">
                <a:effectLst/>
                <a:latin typeface="+mn-lt"/>
                <a:ea typeface="Calibri"/>
                <a:cs typeface="Times New Roman"/>
              </a:rPr>
              <a:t> см/с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Быстрое развитие засорения– доли PVI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+mn-lt"/>
              </a:rPr>
              <a:t>Экзогенные частицы (</a:t>
            </a:r>
            <a:r>
              <a:rPr lang="en-US" sz="1400" dirty="0" err="1">
                <a:latin typeface="+mn-lt"/>
              </a:rPr>
              <a:t>Herzieg</a:t>
            </a:r>
            <a:r>
              <a:rPr lang="en-US" sz="1400" dirty="0">
                <a:latin typeface="+mn-lt"/>
              </a:rPr>
              <a:t>, 1970; Wong</a:t>
            </a:r>
            <a:r>
              <a:rPr lang="ru-RU" sz="1400" dirty="0">
                <a:latin typeface="+mn-lt"/>
              </a:rPr>
              <a:t>, 2</a:t>
            </a:r>
            <a:r>
              <a:rPr lang="en-US" sz="1400" dirty="0">
                <a:latin typeface="+mn-lt"/>
              </a:rPr>
              <a:t>010</a:t>
            </a:r>
            <a:r>
              <a:rPr lang="ru-RU" sz="1400" dirty="0">
                <a:latin typeface="+mn-lt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aseline="0" dirty="0">
                <a:latin typeface="+mn-lt"/>
              </a:rPr>
              <a:t>Медленное </a:t>
            </a:r>
            <a:r>
              <a:rPr lang="ru-RU" sz="1400" dirty="0">
                <a:latin typeface="+mn-lt"/>
              </a:rPr>
              <a:t>развитие засорения </a:t>
            </a:r>
            <a:r>
              <a:rPr lang="ru-RU" sz="1400" baseline="0" dirty="0">
                <a:latin typeface="+mn-lt"/>
              </a:rPr>
              <a:t>– сотни </a:t>
            </a:r>
            <a:r>
              <a:rPr lang="en-US" sz="1400" baseline="0" dirty="0">
                <a:latin typeface="+mn-lt"/>
              </a:rPr>
              <a:t>PVI</a:t>
            </a:r>
            <a:endParaRPr lang="ru-RU" sz="1400" baseline="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b="1" dirty="0">
                <a:latin typeface="+mn-lt"/>
              </a:rPr>
              <a:t>Эффект от присутствия газа в порах?</a:t>
            </a:r>
          </a:p>
          <a:p>
            <a:pPr lvl="1"/>
            <a:endParaRPr lang="ru-RU" sz="1400" dirty="0">
              <a:latin typeface="+mn-lt"/>
            </a:endParaRPr>
          </a:p>
          <a:p>
            <a:endParaRPr lang="ru-RU" sz="1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C2A378A2-81F5-4319-B689-09D5ED380B6B}"/>
                  </a:ext>
                </a:extLst>
              </p:cNvPr>
              <p:cNvSpPr txBox="1"/>
              <p:nvPr/>
            </p:nvSpPr>
            <p:spPr>
              <a:xfrm>
                <a:off x="5580112" y="2695253"/>
                <a:ext cx="2448272" cy="56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</a:rPr>
                        <m:t>𝑃𝑉𝐼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𝑖𝑛𝑗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𝑝𝑜𝑟𝑒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2A378A2-81F5-4319-B689-09D5ED380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695253"/>
                <a:ext cx="2448272" cy="5618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7D7391B3-A065-41E9-A84E-08302ED666FD}"/>
              </a:ext>
            </a:extLst>
          </p:cNvPr>
          <p:cNvCxnSpPr/>
          <p:nvPr/>
        </p:nvCxnSpPr>
        <p:spPr>
          <a:xfrm>
            <a:off x="1388019" y="916624"/>
            <a:ext cx="0" cy="324157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8019C744-3229-4399-9A09-5458311A7FCC}"/>
              </a:ext>
            </a:extLst>
          </p:cNvPr>
          <p:cNvCxnSpPr/>
          <p:nvPr/>
        </p:nvCxnSpPr>
        <p:spPr>
          <a:xfrm>
            <a:off x="1964083" y="916624"/>
            <a:ext cx="0" cy="324157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B5768F29-E096-4000-9168-551D03EADB8B}"/>
              </a:ext>
            </a:extLst>
          </p:cNvPr>
          <p:cNvCxnSpPr/>
          <p:nvPr/>
        </p:nvCxnSpPr>
        <p:spPr>
          <a:xfrm>
            <a:off x="3116211" y="916624"/>
            <a:ext cx="0" cy="324157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E9D489C5-0ECF-4C17-84DA-C60C969F2CD4}"/>
              </a:ext>
            </a:extLst>
          </p:cNvPr>
          <p:cNvCxnSpPr/>
          <p:nvPr/>
        </p:nvCxnSpPr>
        <p:spPr>
          <a:xfrm>
            <a:off x="3476251" y="916624"/>
            <a:ext cx="0" cy="324157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46488A05-CF8F-4651-8569-D3FAC9AE30D9}"/>
              </a:ext>
            </a:extLst>
          </p:cNvPr>
          <p:cNvCxnSpPr/>
          <p:nvPr/>
        </p:nvCxnSpPr>
        <p:spPr>
          <a:xfrm>
            <a:off x="4196331" y="908720"/>
            <a:ext cx="0" cy="324157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F24B96-44ED-4447-BEBE-99CEA192A3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33" y="3501008"/>
            <a:ext cx="3907519" cy="29306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515B71-5746-4BDC-954B-59AFA34127CA}"/>
              </a:ext>
            </a:extLst>
          </p:cNvPr>
          <p:cNvSpPr txBox="1"/>
          <p:nvPr/>
        </p:nvSpPr>
        <p:spPr>
          <a:xfrm>
            <a:off x="5588446" y="3284984"/>
            <a:ext cx="3089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полное перекрытие пор при малом градиенте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104D19-7CAA-4D1A-9E8D-A4590A47332A}"/>
              </a:ext>
            </a:extLst>
          </p:cNvPr>
          <p:cNvSpPr txBox="1"/>
          <p:nvPr/>
        </p:nvSpPr>
        <p:spPr>
          <a:xfrm>
            <a:off x="5540634" y="875922"/>
            <a:ext cx="3184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Изменение проницаемости при </a:t>
            </a:r>
            <a:r>
              <a:rPr lang="ru-RU" sz="1400" dirty="0" err="1"/>
              <a:t>кольматационном</a:t>
            </a:r>
            <a:r>
              <a:rPr lang="ru-RU" sz="1400" dirty="0"/>
              <a:t> процессе пропорционально закаченному объёму суспензии:</a:t>
            </a:r>
          </a:p>
        </p:txBody>
      </p:sp>
    </p:spTree>
    <p:extLst>
      <p:ext uri="{BB962C8B-B14F-4D97-AF65-F5344CB8AC3E}">
        <p14:creationId xmlns:p14="http://schemas.microsoft.com/office/powerpoint/2010/main" val="285190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BE9394-7D88-4693-8A70-A7EDC28A6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C64-714A-4252-A3C1-28C6715E2D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A7BC036-9D65-49E4-9DB1-BF7B36BBE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58" y="332656"/>
            <a:ext cx="3937938" cy="29523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32301D8-EA79-4252-863C-9DD3D0258806}"/>
              </a:ext>
            </a:extLst>
          </p:cNvPr>
          <p:cNvSpPr txBox="1"/>
          <p:nvPr/>
        </p:nvSpPr>
        <p:spPr>
          <a:xfrm>
            <a:off x="5436096" y="3265239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Верхняя оценка порогового градиента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A098BE-6ED6-462E-B197-6BC6B39F6AE7}"/>
              </a:ext>
            </a:extLst>
          </p:cNvPr>
          <p:cNvSpPr txBox="1"/>
          <p:nvPr/>
        </p:nvSpPr>
        <p:spPr>
          <a:xfrm>
            <a:off x="5436096" y="16889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Проницаемость </a:t>
            </a:r>
            <a:r>
              <a:rPr lang="en-US" sz="1400" dirty="0"/>
              <a:t>k0</a:t>
            </a:r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0A588B-2D94-4273-B39B-AAAE4C17E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53" y="3284984"/>
            <a:ext cx="5458649" cy="31832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776FE60-85E9-4EC9-947E-8858D631F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4888588" cy="3126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F0D406-88E9-4E88-AAEE-BBE07E97BB66}"/>
              </a:ext>
            </a:extLst>
          </p:cNvPr>
          <p:cNvSpPr txBox="1"/>
          <p:nvPr/>
        </p:nvSpPr>
        <p:spPr>
          <a:xfrm>
            <a:off x="755576" y="456927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Образец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8747AC-1076-4F79-95FC-DE297C488419}"/>
              </a:ext>
            </a:extLst>
          </p:cNvPr>
          <p:cNvSpPr txBox="1"/>
          <p:nvPr/>
        </p:nvSpPr>
        <p:spPr>
          <a:xfrm>
            <a:off x="835968" y="357301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Образец 3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1D19FAA-6BC1-4FC3-AD93-4B8A824B0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57" y="3501007"/>
            <a:ext cx="3937939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7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C38953-8E17-4910-90CF-4E25D0FA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260648"/>
            <a:ext cx="7886700" cy="54296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Результаты и выводы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24B39F6-04C1-4D09-BBE3-5254398D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59C64-714A-4252-A3C1-28C6715E2D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64BF2F9-EBD2-49E3-B20A-1F0F9FE17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10" y="980728"/>
            <a:ext cx="6579942" cy="24482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F8233C1-56BD-4F80-B457-62FA534794C7}"/>
              </a:ext>
            </a:extLst>
          </p:cNvPr>
          <p:cNvSpPr txBox="1"/>
          <p:nvPr/>
        </p:nvSpPr>
        <p:spPr>
          <a:xfrm>
            <a:off x="635822" y="3553847"/>
            <a:ext cx="75212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испытаний на медленном спаде давления позволяет проводить исследования зависимости эффективной проницаемости от градиента порового давления в диапазоне скоростей порядка 10</a:t>
            </a:r>
            <a:r>
              <a:rPr lang="ru-RU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-6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м/с, что сопоставимо с характерными скоростями фильтрации, возникающими в ходе разработки нефтяных месторождений.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Причиной 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отклонения закона фильтрации от линейного при лабораторных исследованиях может служить засорение газом пор образца.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газового засорения необходимо учитывать при лабораторном изучении нелинейности потоков жидкости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Для определения засорения рекомендуется проводить серию идентичных испытаний на каждом образце.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9462518"/>
      </p:ext>
    </p:extLst>
  </p:cSld>
  <p:clrMapOvr>
    <a:masterClrMapping/>
  </p:clrMapOvr>
</p:sld>
</file>

<file path=ppt/theme/theme1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7889</TotalTime>
  <Words>1066</Words>
  <Application>Microsoft Office PowerPoint</Application>
  <PresentationFormat>Экран (4:3)</PresentationFormat>
  <Paragraphs>112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2_HDOfficeLightV0</vt:lpstr>
      <vt:lpstr>Equation</vt:lpstr>
      <vt:lpstr>Презентация PowerPoint</vt:lpstr>
      <vt:lpstr>Зависимость скорости фильтрации от градиента давления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и выводы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Baryshnikov</dc:creator>
  <cp:lastModifiedBy>Nik Nikopol</cp:lastModifiedBy>
  <cp:revision>417</cp:revision>
  <dcterms:created xsi:type="dcterms:W3CDTF">2013-12-11T11:36:28Z</dcterms:created>
  <dcterms:modified xsi:type="dcterms:W3CDTF">2022-06-21T15:56:48Z</dcterms:modified>
</cp:coreProperties>
</file>