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315" r:id="rId4"/>
    <p:sldId id="328" r:id="rId5"/>
    <p:sldId id="358" r:id="rId6"/>
    <p:sldId id="338" r:id="rId7"/>
    <p:sldId id="349" r:id="rId8"/>
    <p:sldId id="354" r:id="rId9"/>
    <p:sldId id="355" r:id="rId10"/>
    <p:sldId id="348" r:id="rId11"/>
    <p:sldId id="356" r:id="rId12"/>
    <p:sldId id="359" r:id="rId13"/>
    <p:sldId id="360" r:id="rId14"/>
    <p:sldId id="361" r:id="rId15"/>
    <p:sldId id="363" r:id="rId16"/>
    <p:sldId id="364" r:id="rId17"/>
    <p:sldId id="365" r:id="rId18"/>
    <p:sldId id="357" r:id="rId19"/>
    <p:sldId id="332" r:id="rId20"/>
    <p:sldId id="29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FFFCC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8" autoAdjust="0"/>
    <p:restoredTop sz="94650" autoAdjust="0"/>
  </p:normalViewPr>
  <p:slideViewPr>
    <p:cSldViewPr>
      <p:cViewPr>
        <p:scale>
          <a:sx n="66" d="100"/>
          <a:sy n="66" d="100"/>
        </p:scale>
        <p:origin x="-1049" y="3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A14D-CEFF-4D0A-ABF1-AD112AB48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84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EE20-E05A-4D9E-8BB9-F2B918487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9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3607-BBD1-4C20-9B27-DDAAC5866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8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C90A-100A-4AFE-B901-6005C3565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21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2506-C439-4BB1-83EB-2835B8F0C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673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ED4E-E44E-45BE-87A3-397A6930F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51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D3F1-A0BA-417A-8057-31C729BF5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5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E27C-6959-46E7-8A11-5E7881A04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14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BEA3-4FA1-4DC2-A8E2-9D62B20A8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44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4BCE7-77F4-4FCE-B496-A7F3601B6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9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CDE7-AB13-431E-A9AB-0D16CDA490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08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A5A3-52C1-44F0-89CD-0EA68CA88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0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0883-0602-4FE7-B710-CD374DE59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95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8AE2A-E6B8-443C-B952-40133E48F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99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136664-2F9B-42B1-9807-9DCED2493D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8877" y="2204864"/>
            <a:ext cx="8630542" cy="14700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FFCC00"/>
                </a:solidFill>
                <a:latin typeface="Tahoma" pitchFamily="34" charset="0"/>
              </a:rPr>
              <a:t>Влияние зимних внезапных стратосферных потеплений на изменчивость параметров верхней нейтральной атмосферы и ионосферы </a:t>
            </a:r>
            <a:r>
              <a:rPr lang="en-US" altLang="ru-RU" sz="3200" b="1" dirty="0" smtClean="0">
                <a:solidFill>
                  <a:srgbClr val="FFCC00"/>
                </a:solidFill>
                <a:latin typeface="Tahoma" pitchFamily="34" charset="0"/>
              </a:rPr>
              <a:t/>
            </a:r>
            <a:br>
              <a:rPr lang="en-US" altLang="ru-RU" sz="3200" b="1" dirty="0" smtClean="0">
                <a:solidFill>
                  <a:srgbClr val="FFCC00"/>
                </a:solidFill>
                <a:latin typeface="Tahoma" pitchFamily="34" charset="0"/>
              </a:rPr>
            </a:br>
            <a:r>
              <a:rPr lang="ru-RU" altLang="ru-RU" sz="3200" b="1" dirty="0" smtClean="0">
                <a:solidFill>
                  <a:srgbClr val="FFCC00"/>
                </a:solidFill>
                <a:latin typeface="Tahoma" pitchFamily="34" charset="0"/>
              </a:rPr>
              <a:t/>
            </a:r>
            <a:br>
              <a:rPr lang="ru-RU" altLang="ru-RU" sz="3200" b="1" dirty="0" smtClean="0">
                <a:solidFill>
                  <a:srgbClr val="FFCC00"/>
                </a:solidFill>
                <a:latin typeface="Tahoma" pitchFamily="34" charset="0"/>
              </a:rPr>
            </a:br>
            <a:r>
              <a:rPr lang="ru-RU" altLang="ru-RU" sz="2400" b="1" dirty="0">
                <a:solidFill>
                  <a:srgbClr val="FFFF99"/>
                </a:solidFill>
                <a:latin typeface="Tahoma" pitchFamily="34" charset="0"/>
              </a:rPr>
              <a:t>Медведева И.В. (1, 2), </a:t>
            </a:r>
            <a:r>
              <a:rPr lang="ru-RU" altLang="ru-RU" sz="2400" b="1" dirty="0" err="1">
                <a:solidFill>
                  <a:srgbClr val="FFFF99"/>
                </a:solidFill>
                <a:latin typeface="Tahoma" pitchFamily="34" charset="0"/>
              </a:rPr>
              <a:t>Ратовский</a:t>
            </a:r>
            <a:r>
              <a:rPr lang="ru-RU" altLang="ru-RU" sz="2400" b="1" dirty="0">
                <a:solidFill>
                  <a:srgbClr val="FFFF99"/>
                </a:solidFill>
                <a:latin typeface="Tahoma" pitchFamily="34" charset="0"/>
              </a:rPr>
              <a:t> К.Г. </a:t>
            </a:r>
            <a:r>
              <a:rPr lang="ru-RU" altLang="ru-RU" sz="2400" b="1" dirty="0" smtClean="0">
                <a:solidFill>
                  <a:srgbClr val="FFFF99"/>
                </a:solidFill>
                <a:latin typeface="Tahoma" pitchFamily="34" charset="0"/>
              </a:rPr>
              <a:t>(1)</a:t>
            </a:r>
            <a:r>
              <a:rPr lang="en-US" altLang="ru-RU" sz="2000" b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altLang="ru-RU" sz="20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ru-RU" altLang="ru-RU" sz="20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ru-RU" altLang="ru-RU" sz="1800" b="1" i="1" dirty="0">
                <a:solidFill>
                  <a:schemeClr val="bg1"/>
                </a:solidFill>
                <a:latin typeface="Tahoma" pitchFamily="34" charset="0"/>
              </a:rPr>
              <a:t>(</a:t>
            </a:r>
            <a:r>
              <a:rPr lang="ru-RU" altLang="ru-RU" sz="1800" b="1" i="1" dirty="0" smtClean="0">
                <a:solidFill>
                  <a:schemeClr val="bg1"/>
                </a:solidFill>
                <a:latin typeface="Tahoma" pitchFamily="34" charset="0"/>
              </a:rPr>
              <a:t>1)</a:t>
            </a:r>
            <a:r>
              <a:rPr lang="en-US" altLang="ru-RU" sz="1800" b="1" i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altLang="ru-RU" sz="1800" b="1" i="1" dirty="0" smtClean="0">
                <a:solidFill>
                  <a:schemeClr val="bg1"/>
                </a:solidFill>
                <a:latin typeface="Tahoma" pitchFamily="34" charset="0"/>
              </a:rPr>
              <a:t>Институт </a:t>
            </a:r>
            <a:r>
              <a:rPr lang="ru-RU" altLang="ru-RU" sz="1800" b="1" i="1" dirty="0">
                <a:solidFill>
                  <a:schemeClr val="bg1"/>
                </a:solidFill>
                <a:latin typeface="Tahoma" pitchFamily="34" charset="0"/>
              </a:rPr>
              <a:t>солнечно-земной физики СО РАН, </a:t>
            </a:r>
            <a:r>
              <a:rPr lang="ru-RU" altLang="ru-RU" sz="1800" b="1" i="1" dirty="0" smtClean="0">
                <a:solidFill>
                  <a:schemeClr val="bg1"/>
                </a:solidFill>
                <a:latin typeface="Tahoma" pitchFamily="34" charset="0"/>
              </a:rPr>
              <a:t>Иркутск</a:t>
            </a:r>
            <a:r>
              <a:rPr lang="en-US" altLang="ru-RU" sz="1800" b="1" i="1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en-US" altLang="ru-RU" sz="1800" b="1" i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ru-RU" altLang="ru-RU" sz="1800" b="1" i="1" dirty="0" smtClean="0">
                <a:solidFill>
                  <a:schemeClr val="bg1"/>
                </a:solidFill>
                <a:latin typeface="Tahoma" pitchFamily="34" charset="0"/>
              </a:rPr>
              <a:t>(2)</a:t>
            </a:r>
            <a:r>
              <a:rPr lang="en-US" altLang="ru-RU" sz="1800" b="1" i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altLang="ru-RU" sz="1800" b="1" i="1" dirty="0" smtClean="0">
                <a:solidFill>
                  <a:schemeClr val="bg1"/>
                </a:solidFill>
                <a:latin typeface="Tahoma" pitchFamily="34" charset="0"/>
              </a:rPr>
              <a:t>Институт </a:t>
            </a:r>
            <a:r>
              <a:rPr lang="ru-RU" altLang="ru-RU" sz="1800" b="1" i="1" dirty="0">
                <a:solidFill>
                  <a:schemeClr val="bg1"/>
                </a:solidFill>
                <a:latin typeface="Tahoma" pitchFamily="34" charset="0"/>
              </a:rPr>
              <a:t>физики атмосферы имени А. М. Обухова РАН, </a:t>
            </a:r>
            <a:r>
              <a:rPr lang="ru-RU" altLang="ru-RU" sz="1800" b="1" i="1" dirty="0" smtClean="0">
                <a:solidFill>
                  <a:schemeClr val="bg1"/>
                </a:solidFill>
                <a:latin typeface="Tahoma" pitchFamily="34" charset="0"/>
              </a:rPr>
              <a:t>Москва</a:t>
            </a:r>
            <a:r>
              <a:rPr lang="ru-RU" altLang="ru-RU" sz="1700" b="1" i="1" dirty="0" smtClean="0">
                <a:solidFill>
                  <a:srgbClr val="FFCC00"/>
                </a:solidFill>
                <a:latin typeface="Tahoma" pitchFamily="34" charset="0"/>
              </a:rPr>
              <a:t/>
            </a:r>
            <a:br>
              <a:rPr lang="ru-RU" altLang="ru-RU" sz="1700" b="1" i="1" dirty="0" smtClean="0">
                <a:solidFill>
                  <a:srgbClr val="FFCC00"/>
                </a:solidFill>
                <a:latin typeface="Tahoma" pitchFamily="34" charset="0"/>
              </a:rPr>
            </a:br>
            <a:endParaRPr lang="ru-RU" altLang="ru-RU" sz="1700" b="1" i="1" dirty="0" smtClean="0">
              <a:solidFill>
                <a:srgbClr val="FFCC00"/>
              </a:solidFill>
              <a:latin typeface="Tahoma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73725" y="6237312"/>
            <a:ext cx="903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Шестая Международная </a:t>
            </a:r>
            <a:r>
              <a:rPr lang="ru-RU" altLang="ru-RU" sz="12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конференция   «Триггерные </a:t>
            </a:r>
            <a:r>
              <a:rPr lang="ru-RU" altLang="ru-RU" sz="12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эффекты в </a:t>
            </a:r>
            <a:r>
              <a:rPr lang="ru-RU" altLang="ru-RU" sz="12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геосистемах</a:t>
            </a:r>
            <a:r>
              <a:rPr lang="ru-RU" altLang="ru-RU" sz="12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 </a:t>
            </a:r>
            <a:endParaRPr lang="ru-RU" altLang="ru-RU" sz="12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21-24 июня 2022 / Москва</a:t>
            </a:r>
            <a:endParaRPr lang="ru-RU" altLang="ru-RU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82824" y="116632"/>
            <a:ext cx="8229600" cy="49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kern="0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 2013. Ионосферные эффекты</a:t>
            </a:r>
            <a:br>
              <a:rPr lang="ru-RU" sz="2000" b="1" kern="0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kern="0" dirty="0">
              <a:solidFill>
                <a:srgbClr val="FF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570387" y="797935"/>
            <a:ext cx="3350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6. Сверху вниз: вариации среднедневных (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10-14 LT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возмущений 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NmF2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солнечной активности, и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средненочных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(22-02 LT) 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возмущений </a:t>
            </a:r>
            <a:r>
              <a:rPr lang="en-US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NmF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на 91-дневном интервале (01.12.12-01.03.13). Вертикальная линия отмечает день реверса зонального (60</a:t>
            </a:r>
            <a:r>
              <a:rPr lang="en-US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ветра (6.01).</a:t>
            </a:r>
            <a:r>
              <a:rPr lang="en-US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116" y="4310420"/>
            <a:ext cx="86764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kern="0" dirty="0" smtClean="0">
                <a:solidFill>
                  <a:schemeClr val="bg1"/>
                </a:solidFill>
                <a:latin typeface="Tahoma" pitchFamily="34" charset="0"/>
                <a:cs typeface="+mn-cs"/>
              </a:rPr>
              <a:t>Вариации 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дневного </a:t>
            </a:r>
            <a:r>
              <a:rPr lang="en-US" sz="1700" b="1" kern="0" dirty="0" err="1">
                <a:solidFill>
                  <a:schemeClr val="bg1"/>
                </a:solidFill>
                <a:latin typeface="Tahoma" pitchFamily="34" charset="0"/>
                <a:cs typeface="+mn-cs"/>
              </a:rPr>
              <a:t>ΔNmF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2 могут быть связаны как с изменением солнечной активности, так и с эффектом SSW. В пользу того, что это не эффект солнечной активности в чистом виде, говорит, например то, что 12 января вблизи пика солнечной активности дневное </a:t>
            </a:r>
            <a:r>
              <a:rPr lang="en-US" sz="1700" b="1" kern="0" dirty="0" err="1">
                <a:solidFill>
                  <a:schemeClr val="bg1"/>
                </a:solidFill>
                <a:latin typeface="Tahoma" pitchFamily="34" charset="0"/>
                <a:cs typeface="+mn-cs"/>
              </a:rPr>
              <a:t>ΔNmF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2 проседает до невозмущенного </a:t>
            </a:r>
            <a:r>
              <a:rPr lang="ru-RU" sz="1700" b="1" kern="0" dirty="0" smtClean="0">
                <a:solidFill>
                  <a:schemeClr val="bg1"/>
                </a:solidFill>
                <a:latin typeface="Tahoma" pitchFamily="34" charset="0"/>
                <a:cs typeface="+mn-cs"/>
              </a:rPr>
              <a:t>уровня. Что 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касается ночного </a:t>
            </a:r>
            <a:r>
              <a:rPr lang="en-US" sz="1700" b="1" kern="0" dirty="0" err="1">
                <a:solidFill>
                  <a:schemeClr val="bg1"/>
                </a:solidFill>
                <a:latin typeface="Tahoma" pitchFamily="34" charset="0"/>
                <a:cs typeface="+mn-cs"/>
              </a:rPr>
              <a:t>ΔNmF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2, то здесь отсутствует корреляция с солнечной активностью. </a:t>
            </a:r>
            <a:r>
              <a:rPr lang="ru-RU" sz="1700" b="1" kern="0" dirty="0" smtClean="0">
                <a:solidFill>
                  <a:schemeClr val="bg1"/>
                </a:solidFill>
                <a:latin typeface="Tahoma" pitchFamily="34" charset="0"/>
                <a:cs typeface="+mn-cs"/>
              </a:rPr>
              <a:t>В вариациях ночных </a:t>
            </a:r>
            <a:r>
              <a:rPr lang="en-US" sz="1700" b="1" kern="0" dirty="0" err="1">
                <a:solidFill>
                  <a:schemeClr val="bg1"/>
                </a:solidFill>
                <a:latin typeface="Tahoma" pitchFamily="34" charset="0"/>
              </a:rPr>
              <a:t>ΔNmF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</a:rPr>
              <a:t>2 </a:t>
            </a:r>
            <a:r>
              <a:rPr lang="ru-RU" sz="1700" b="1" kern="0" dirty="0" smtClean="0">
                <a:solidFill>
                  <a:schemeClr val="bg1"/>
                </a:solidFill>
                <a:latin typeface="Tahoma" pitchFamily="34" charset="0"/>
              </a:rPr>
              <a:t>п</a:t>
            </a:r>
            <a:r>
              <a:rPr lang="ru-RU" sz="1700" b="1" kern="0" dirty="0" smtClean="0">
                <a:solidFill>
                  <a:schemeClr val="bg1"/>
                </a:solidFill>
                <a:latin typeface="Tahoma" pitchFamily="34" charset="0"/>
                <a:cs typeface="+mn-cs"/>
              </a:rPr>
              <a:t>осле 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начала SSW </a:t>
            </a:r>
            <a:r>
              <a:rPr lang="ru-RU" sz="1700" b="1" kern="0" dirty="0" smtClean="0">
                <a:solidFill>
                  <a:schemeClr val="bg1"/>
                </a:solidFill>
                <a:latin typeface="Tahoma" pitchFamily="34" charset="0"/>
                <a:cs typeface="+mn-cs"/>
              </a:rPr>
              <a:t>наблюдаются 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достаточно мощные возмущения </a:t>
            </a:r>
            <a:r>
              <a:rPr lang="en-US" sz="1700" b="1" kern="0" dirty="0" err="1">
                <a:solidFill>
                  <a:schemeClr val="bg1"/>
                </a:solidFill>
                <a:latin typeface="Tahoma" pitchFamily="34" charset="0"/>
                <a:cs typeface="+mn-cs"/>
              </a:rPr>
              <a:t>NmF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2, которые могут </a:t>
            </a:r>
            <a:r>
              <a:rPr lang="ru-RU" sz="1700" b="1" kern="0">
                <a:solidFill>
                  <a:schemeClr val="bg1"/>
                </a:solidFill>
                <a:latin typeface="Tahoma" pitchFamily="34" charset="0"/>
                <a:cs typeface="+mn-cs"/>
              </a:rPr>
              <a:t>быть </a:t>
            </a:r>
            <a:r>
              <a:rPr lang="ru-RU" sz="1700" b="1" kern="0" smtClean="0">
                <a:solidFill>
                  <a:schemeClr val="bg1"/>
                </a:solidFill>
                <a:latin typeface="Tahoma" pitchFamily="34" charset="0"/>
                <a:cs typeface="+mn-cs"/>
              </a:rPr>
              <a:t>связаны 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с эффектом SSW.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6" y="764704"/>
            <a:ext cx="5256584" cy="26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157192"/>
            <a:ext cx="7259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7. Вариации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ΔNmF2 в диапазонах различных периодов на интервале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01-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января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февраля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Вертикальная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линия отмечает день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реверса зонального ветра (6.01). Горизонтальные линии – средние сезонные  значения ионосферной возмущенности.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43387" y="188640"/>
            <a:ext cx="8147248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kern="0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 2013. Ионосферные эффекты</a:t>
            </a:r>
            <a:br>
              <a:rPr lang="ru-RU" sz="2000" b="1" kern="0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kern="0" dirty="0">
              <a:solidFill>
                <a:srgbClr val="FF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43296" y="764704"/>
            <a:ext cx="3193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После реверса зонального ветра, начиная с 7 января, наблюдались мощные положительные возмущения (</a:t>
            </a:r>
            <a:r>
              <a:rPr lang="en-US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~</a:t>
            </a:r>
            <a:r>
              <a:rPr lang="ru-RU" sz="1700" b="1" kern="0" dirty="0">
                <a:solidFill>
                  <a:schemeClr val="bg1"/>
                </a:solidFill>
                <a:latin typeface="Tahoma" pitchFamily="34" charset="0"/>
                <a:cs typeface="+mn-cs"/>
              </a:rPr>
              <a:t>90%), в диапазонах различных периодов.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5923"/>
            <a:ext cx="4320480" cy="41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ru-RU" sz="2000" b="1" dirty="0">
              <a:solidFill>
                <a:srgbClr val="FF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7127"/>
            <a:ext cx="3727984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144422" cy="3972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4437112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8. Зональные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стратосферы на 10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данным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реанализа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MERRA,  01.01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15.04.16: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–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среднезональная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(60-90ºN) температура на 10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200" b="1" dirty="0" smtClean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среднезональный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(60ºN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зональный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 на 10 ГПа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Вертикальная линия – реверс зонального ветра.</a:t>
            </a:r>
            <a:endParaRPr lang="ru-RU" sz="12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2023" y="4737238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9. Вариации температуры стратосферы над Иркутском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10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~32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км, нижняя панель) и на 1 </a:t>
            </a:r>
            <a:r>
              <a:rPr lang="ru-RU" sz="1200" b="1" dirty="0" err="1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км, верхняя панель) по спутниковым данным 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MLS AURA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01.01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15.04.16.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Вертикальные линии: 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оранжевая</a:t>
            </a:r>
            <a:r>
              <a:rPr lang="en-US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 -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дата максимального повышения температуры на 10 </a:t>
            </a:r>
            <a:r>
              <a:rPr lang="ru-RU" altLang="ru-RU" sz="1200" b="1" kern="0" dirty="0" err="1">
                <a:solidFill>
                  <a:srgbClr val="FFFF99"/>
                </a:solidFill>
                <a:latin typeface="Tahoma" pitchFamily="34" charset="0"/>
              </a:rPr>
              <a:t>гПа</a:t>
            </a:r>
            <a:r>
              <a:rPr lang="en-US" altLang="ru-RU" sz="1200" b="1" kern="0" dirty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для «</a:t>
            </a:r>
            <a:r>
              <a:rPr lang="en-US" altLang="ru-RU" sz="1200" b="1" kern="0" dirty="0">
                <a:solidFill>
                  <a:srgbClr val="FFFF99"/>
                </a:solidFill>
                <a:latin typeface="Tahoma" pitchFamily="34" charset="0"/>
              </a:rPr>
              <a:t>minor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»  ВСП, синяя – реверс зонального ветра</a:t>
            </a:r>
            <a:endParaRPr lang="en-US" altLang="ru-RU" sz="1200" b="1" kern="0" dirty="0">
              <a:solidFill>
                <a:srgbClr val="FFFF99"/>
              </a:solidFill>
              <a:latin typeface="Tahoma" pitchFamily="34" charset="0"/>
            </a:endParaRPr>
          </a:p>
          <a:p>
            <a:pPr algn="just"/>
            <a:endParaRPr lang="ru-RU" sz="12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529"/>
            <a:ext cx="8229600" cy="530477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ВСП 2016. Эффекты </a:t>
            </a: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</a:rPr>
              <a:t>в области 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мезопаузы и нижней термосферы (МНТ)</a:t>
            </a:r>
            <a:endParaRPr lang="ru-RU" sz="1800" b="1" dirty="0">
              <a:solidFill>
                <a:srgbClr val="FFC000"/>
              </a:solidFill>
              <a:latin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4" y="3416232"/>
            <a:ext cx="2661174" cy="22970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790" y="1844824"/>
            <a:ext cx="4387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Остаточные отклонения температуры мезопаузы после вычитания гармоник сезонных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вариаций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.01-15.04.2016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Вертикальные линии: 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оранжевая</a:t>
            </a:r>
            <a:r>
              <a:rPr lang="en-US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 -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дата максимального повышения температуры на 10 </a:t>
            </a:r>
            <a:r>
              <a:rPr lang="ru-RU" altLang="ru-RU" sz="1200" b="1" kern="0" dirty="0" err="1">
                <a:solidFill>
                  <a:srgbClr val="FFFF99"/>
                </a:solidFill>
                <a:latin typeface="Tahoma" pitchFamily="34" charset="0"/>
              </a:rPr>
              <a:t>гПа</a:t>
            </a:r>
            <a:r>
              <a:rPr lang="en-US" altLang="ru-RU" sz="1200" b="1" kern="0" dirty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для 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февральского ВСП, 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синяя 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– реверс зонального ветра</a:t>
            </a:r>
            <a:endParaRPr lang="en-US" altLang="ru-RU" sz="1200" b="1" kern="0" dirty="0">
              <a:solidFill>
                <a:srgbClr val="FFFF99"/>
              </a:solidFill>
              <a:latin typeface="Tahoma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25"/>
          <p:cNvSpPr txBox="1">
            <a:spLocks noChangeArrowheads="1"/>
          </p:cNvSpPr>
          <p:nvPr/>
        </p:nvSpPr>
        <p:spPr bwMode="auto">
          <a:xfrm>
            <a:off x="112790" y="5758867"/>
            <a:ext cx="4519584" cy="6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7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6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	Рис. 11</a:t>
            </a:r>
            <a:r>
              <a:rPr lang="en-US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. 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Изменчивость температуры </a:t>
            </a:r>
            <a:r>
              <a:rPr lang="ru-RU" altLang="ru-RU" sz="1200" b="1" kern="0" dirty="0">
                <a:solidFill>
                  <a:srgbClr val="FFFF99"/>
                </a:solidFill>
                <a:latin typeface="Tahoma" pitchFamily="34" charset="0"/>
              </a:rPr>
              <a:t>м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езопаузы вследствие воздействия приливов (верхняя панель)</a:t>
            </a:r>
            <a:r>
              <a:rPr lang="en-US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и ВГВ</a:t>
            </a:r>
            <a:r>
              <a:rPr lang="en-US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 (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нижняя панель</a:t>
            </a:r>
            <a:r>
              <a:rPr lang="en-US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)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. </a:t>
            </a:r>
            <a:r>
              <a:rPr lang="en-US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1</a:t>
            </a:r>
            <a:r>
              <a:rPr lang="ru-RU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.02-31.03.2016</a:t>
            </a:r>
            <a:r>
              <a:rPr lang="en-US" altLang="ru-RU" sz="1200" b="1" kern="0" dirty="0" smtClean="0">
                <a:solidFill>
                  <a:srgbClr val="FFFF99"/>
                </a:solidFill>
                <a:latin typeface="Tahoma" pitchFamily="34" charset="0"/>
              </a:rPr>
              <a:t>. </a:t>
            </a:r>
            <a:endParaRPr lang="en-US" altLang="ru-RU" sz="1200" b="1" kern="0" dirty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9" name="Прямоугольник 43"/>
          <p:cNvSpPr>
            <a:spLocks noChangeArrowheads="1"/>
          </p:cNvSpPr>
          <p:nvPr/>
        </p:nvSpPr>
        <p:spPr bwMode="auto">
          <a:xfrm>
            <a:off x="4644008" y="548680"/>
            <a:ext cx="4392488" cy="454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8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044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044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044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044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В начале февраля наблюдалось усиление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</a:rPr>
              <a:t>активности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волн различных временных масштабов в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</a:rPr>
              <a:t>области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МНТ: </a:t>
            </a:r>
            <a:r>
              <a:rPr lang="en-US" altLang="ru-RU" sz="1600" b="1" dirty="0" smtClean="0">
                <a:solidFill>
                  <a:schemeClr val="bg1"/>
                </a:solidFill>
                <a:latin typeface="Tahoma" pitchFamily="34" charset="0"/>
              </a:rPr>
              <a:t>PW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и приливов до </a:t>
            </a:r>
            <a:r>
              <a:rPr lang="en-US" altLang="ru-RU" sz="1600" b="1" dirty="0" smtClean="0">
                <a:solidFill>
                  <a:schemeClr val="bg1"/>
                </a:solidFill>
                <a:latin typeface="Tahoma" pitchFamily="34" charset="0"/>
              </a:rPr>
              <a:t>~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  200%, ВГВ до </a:t>
            </a:r>
            <a:r>
              <a:rPr lang="en-US" altLang="ru-RU" sz="1600" b="1" dirty="0" smtClean="0">
                <a:solidFill>
                  <a:schemeClr val="bg1"/>
                </a:solidFill>
                <a:latin typeface="Tahoma" pitchFamily="34" charset="0"/>
              </a:rPr>
              <a:t>~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500%.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6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В конце февраля-начале марта усиление проявлений волновой активности до </a:t>
            </a:r>
            <a:r>
              <a:rPr lang="en-US" altLang="ru-RU" sz="1600" b="1" dirty="0" smtClean="0">
                <a:solidFill>
                  <a:schemeClr val="bg1"/>
                </a:solidFill>
                <a:latin typeface="Tahoma" pitchFamily="34" charset="0"/>
              </a:rPr>
              <a:t>~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200% произошло в диапазоне приливов и ВГВ, 15-17 марта –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</a:rPr>
              <a:t>до </a:t>
            </a: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</a:rPr>
              <a:t>~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</a:rPr>
              <a:t>200%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в диапазоне приливов и </a:t>
            </a:r>
            <a:r>
              <a:rPr lang="en-US" altLang="ru-RU" sz="1600" b="1" dirty="0" smtClean="0">
                <a:solidFill>
                  <a:schemeClr val="bg1"/>
                </a:solidFill>
                <a:latin typeface="Tahoma" pitchFamily="34" charset="0"/>
              </a:rPr>
              <a:t>PW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600" b="1" kern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Наиболее значительный эффект – в поведении </a:t>
            </a:r>
            <a:r>
              <a:rPr lang="ru-RU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внутрисуточной</a:t>
            </a:r>
            <a:r>
              <a:rPr lang="ru-RU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изменчивости температуры мезопаузы.</a:t>
            </a:r>
            <a:endParaRPr lang="ru-RU" altLang="ru-RU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0" y="567667"/>
            <a:ext cx="4004721" cy="1277157"/>
          </a:xfrm>
        </p:spPr>
      </p:pic>
    </p:spTree>
    <p:extLst>
      <p:ext uri="{BB962C8B-B14F-4D97-AF65-F5344CB8AC3E}">
        <p14:creationId xmlns:p14="http://schemas.microsoft.com/office/powerpoint/2010/main" val="25579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0" y="548680"/>
            <a:ext cx="5529412" cy="2269145"/>
          </a:xfrm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2016. Ионосферные эффекты</a:t>
            </a:r>
            <a:endParaRPr lang="ru-RU" sz="1800" b="1" dirty="0">
              <a:solidFill>
                <a:srgbClr val="FFC000"/>
              </a:solidFill>
              <a:latin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" y="4077072"/>
            <a:ext cx="5472608" cy="22706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117" y="2852936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Вариации NmF2, NmF2med, ΔNmF2 и индекса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интервале 01-09 февраля 2016 г. (а) и 01-09 марта (б) 2016 г. Толстые вертикальные линии отмечают дни, когда температура на уровне 10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над Иркутском достигала своего максимального значения. Толстые горизонтальные линии - средние сезонные  значения ионосферной возмущенности</a:t>
            </a:r>
          </a:p>
          <a:p>
            <a:endParaRPr lang="ru-RU" sz="12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548680"/>
            <a:ext cx="3275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 в феврале 2016: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Значительные возмущения ΔNmF2  5-7 февраля в приливном диапазоне; амплитуда приливной компоненты увеличилась в ~ 2 раза относительно среднеквадратичных значений. Возмущения ΔNmF2 8 февраля связаны с межсуточными вариациями NmF2. 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 в марте 2016: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возмущения максимума электронной концентрации, схожие с наблюдаемыми в начале февраля, однако с заметно меньшей амплитудой возмущения. Максимальное положительное значение ΔNmF2 составляло 44% (в отличие от 77% во время февральского ВСП), а максимальное положительное значение приливной компоненты составляло 24% (в отличие от 40% во время февральского ВСП).</a:t>
            </a:r>
          </a:p>
          <a:p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929" y="6377314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Вариации ΔNmF2 в диапазонах различных периодов на интервале 01-09 февраля 2016 г. (а) и 01-09 марта (б) 2016 г. </a:t>
            </a:r>
          </a:p>
        </p:txBody>
      </p:sp>
    </p:spTree>
    <p:extLst>
      <p:ext uri="{BB962C8B-B14F-4D97-AF65-F5344CB8AC3E}">
        <p14:creationId xmlns:p14="http://schemas.microsoft.com/office/powerpoint/2010/main" val="35890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4" y="764704"/>
            <a:ext cx="4026167" cy="309266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0894" y="0"/>
            <a:ext cx="8229600" cy="72494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b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2000" b="1" dirty="0">
              <a:solidFill>
                <a:srgbClr val="FF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37305"/>
            <a:ext cx="3024336" cy="37277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463865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Зональные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стратосферы на 10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данным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реанализа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MERRA для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периода 01.01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15.03.1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–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среднезональная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(60-90ºN) температура на 10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200" b="1" dirty="0" smtClean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среднезональный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(60ºN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зональный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 на 10 ГПа). Вертикальная линия – реверс зонального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ветра.</a:t>
            </a:r>
            <a:endParaRPr lang="ru-RU" sz="12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2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48012" y="4636297"/>
            <a:ext cx="3912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Вариации температуры стратосферы над Иркутском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10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~32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км, нижняя панель) и на 1 </a:t>
            </a:r>
            <a:r>
              <a:rPr lang="ru-RU" sz="1200" b="1" dirty="0" err="1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км, верхняя панель) по спутниковым данным 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MLS AURA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01.01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15.03.1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7" y="602782"/>
            <a:ext cx="4986308" cy="1527091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4784" y="22039"/>
            <a:ext cx="8229600" cy="548680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ВСП 201</a:t>
            </a:r>
            <a:r>
              <a:rPr lang="en-US" altLang="ru-RU" sz="1800" b="1" dirty="0" smtClean="0">
                <a:solidFill>
                  <a:srgbClr val="FFC000"/>
                </a:solidFill>
                <a:latin typeface="Tahoma" pitchFamily="34" charset="0"/>
              </a:rPr>
              <a:t>8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. Эффекты </a:t>
            </a: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</a:rPr>
              <a:t>в области 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МНТ</a:t>
            </a:r>
            <a:endParaRPr lang="ru-RU" sz="1800" b="1" dirty="0">
              <a:solidFill>
                <a:srgbClr val="FFC000"/>
              </a:solidFill>
              <a:latin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30318"/>
            <a:ext cx="3168352" cy="26518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790" y="2225141"/>
            <a:ext cx="5395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Остаточные отклонения температуры мезопаузы после вычитания гармоник сезонных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вариаций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.01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-1.04.2018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2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25"/>
          <p:cNvSpPr txBox="1">
            <a:spLocks noChangeArrowheads="1"/>
          </p:cNvSpPr>
          <p:nvPr/>
        </p:nvSpPr>
        <p:spPr bwMode="auto">
          <a:xfrm>
            <a:off x="5148064" y="692696"/>
            <a:ext cx="3610776" cy="454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7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6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	Наибольший эффект в поведении межсуточной изменчивости температуры мезопаузы: до 400%.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После реверса зонального ветра наблюдаются квазипериодические осцилляции с периодом 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~</a:t>
            </a:r>
            <a:r>
              <a:rPr lang="ru-RU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7-10 дней.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kern="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	</a:t>
            </a:r>
            <a:r>
              <a:rPr lang="ru-RU" altLang="ru-RU" sz="1600" b="1" kern="0" dirty="0">
                <a:solidFill>
                  <a:schemeClr val="bg1"/>
                </a:solidFill>
                <a:latin typeface="Tahoma" pitchFamily="34" charset="0"/>
              </a:rPr>
              <a:t> В диапазоне приливов возмущения не обнаружены. В диапазоне ВГВ – в максимуме ВСП наблюдалось усиление температурной изменчивости </a:t>
            </a:r>
            <a:r>
              <a:rPr lang="ru-RU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до 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~</a:t>
            </a:r>
            <a:r>
              <a:rPr lang="ru-RU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150-200%</a:t>
            </a:r>
            <a:endParaRPr lang="ru-RU" altLang="ru-RU" sz="1600" b="1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790" y="5900930"/>
            <a:ext cx="539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19. Изменчивость температуры мезопаузы вследствие воздействия приливов (верхняя панель) и ВГВ (нижняя панель). 1.01-28.02.2018. </a:t>
            </a:r>
          </a:p>
        </p:txBody>
      </p:sp>
    </p:spTree>
    <p:extLst>
      <p:ext uri="{BB962C8B-B14F-4D97-AF65-F5344CB8AC3E}">
        <p14:creationId xmlns:p14="http://schemas.microsoft.com/office/powerpoint/2010/main" val="34387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11560" y="116632"/>
            <a:ext cx="8229600" cy="5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2018. Ионосферные эффекты</a:t>
            </a:r>
            <a:endParaRPr lang="ru-RU" sz="1800" b="1" dirty="0">
              <a:solidFill>
                <a:srgbClr val="FFC000"/>
              </a:solidFill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09728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Рисунок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среднедневных и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средненочных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(22-02 </a:t>
            </a:r>
            <a:r>
              <a:rPr lang="en-US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значений </a:t>
            </a:r>
            <a:r>
              <a:rPr lang="en-US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NmF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 наложенных на их медианы, а также динамика среднедневных </a:t>
            </a:r>
            <a:r>
              <a:rPr lang="en-US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(10-14 LT)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средненочных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возмущений </a:t>
            </a:r>
            <a:r>
              <a:rPr lang="en-US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NmF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на 91-дневном интервале (дни года 1-90, январь-март) для SSW 2018. Вертикальная линия отмечает день начала реверса ветра (день </a:t>
            </a:r>
            <a:r>
              <a:rPr lang="ru-RU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043)</a:t>
            </a:r>
            <a:r>
              <a:rPr lang="en-US" sz="12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Нижняя панель – вариации геомагнитной активности (При суммарном </a:t>
            </a:r>
            <a:r>
              <a:rPr lang="ru-RU" sz="12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</a:t>
            </a:r>
            <a:r>
              <a:rPr lang="en-US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&gt;20</a:t>
            </a:r>
            <a:r>
              <a:rPr lang="ru-RU" sz="12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геомагнитные возмущения).</a:t>
            </a:r>
          </a:p>
          <a:p>
            <a:pPr algn="just"/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124744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динамике среднедневных возмущений </a:t>
            </a:r>
            <a:r>
              <a:rPr lang="en-US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NmF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после реверса зонального ветра  наблюдается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планетарная волна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Анализ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ионосферных возмущений на 10-дневном интервале 11-19.02.2018 не выявил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явных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коротко-</a:t>
            </a:r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периодных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ионосферных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эффектов ВСП.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9" y="764704"/>
            <a:ext cx="442866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34506"/>
            <a:ext cx="8003232" cy="5089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Резюме</a:t>
            </a:r>
            <a:endParaRPr lang="ru-RU" sz="2000" b="1" dirty="0">
              <a:solidFill>
                <a:srgbClr val="FF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160384"/>
              </p:ext>
            </p:extLst>
          </p:nvPr>
        </p:nvGraphicFramePr>
        <p:xfrm>
          <a:off x="251520" y="548680"/>
          <a:ext cx="8640960" cy="5830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4032448"/>
                <a:gridCol w="3096344"/>
              </a:tblGrid>
              <a:tr h="247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Эффекты в МНТ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Ионосферные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эфекты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 (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major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Наибольший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эффект – возрастание активности планетарных волн,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200%.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Основной эффект в </a:t>
                      </a:r>
                      <a:r>
                        <a:rPr lang="ru-RU" sz="1100" b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поведении </a:t>
                      </a:r>
                      <a:r>
                        <a:rPr lang="ru-RU" sz="1100" b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дневной ионосферной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возмущенности – нарушение корреляции с солнечной активностью. </a:t>
                      </a:r>
                      <a:r>
                        <a:rPr lang="ru-RU" sz="1100" b="1" kern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+mn-cs"/>
                        </a:rPr>
                        <a:t>В вариациях ночных </a:t>
                      </a:r>
                      <a:r>
                        <a:rPr lang="en-US" sz="1100" b="1" kern="0" dirty="0" err="1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ΔNmF</a:t>
                      </a:r>
                      <a:r>
                        <a:rPr lang="ru-RU" sz="1100" b="1" kern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2 п</a:t>
                      </a:r>
                      <a:r>
                        <a:rPr lang="ru-RU" sz="1100" b="1" kern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+mn-cs"/>
                        </a:rPr>
                        <a:t>осле начала SSW наблюдаются достаточно мощные возмущения </a:t>
                      </a:r>
                      <a:r>
                        <a:rPr lang="en-US" sz="1100" b="1" kern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cs typeface="+mn-cs"/>
                        </a:rPr>
                        <a:t>NmF</a:t>
                      </a:r>
                      <a:r>
                        <a:rPr lang="ru-RU" sz="1100" b="1" kern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+mn-cs"/>
                        </a:rPr>
                        <a:t>2.</a:t>
                      </a:r>
                      <a:r>
                        <a:rPr lang="ru-RU" sz="1100" b="1" kern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+mn-cs"/>
                        </a:rPr>
                        <a:t> После реверса зонального ветра, начиная с 7 января, наблюдались мощные положительные возмущения (~90%), в диапазонах различных периодов. 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minor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феврале, финальное в марте) 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Наибольшие эффекты в поведении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внутрисуточной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температурной изменчивости. ВСП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феврале: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PW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приливы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~  200%, ВГВ до ~500%.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ВСП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марте: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PW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приливы,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ВГВ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~200%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Наибольший эффект ВСП в феврале 2016 наблюдался также в поведении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внутрисуточной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ионосферной возмущенности. Сильные периодические возмущения, которые можно отнести к приливным. Их начало соответствует максимуму ВСП (5 февраля).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Приливы: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ВСП в феврале - до 77% , ВСП в марте - до 44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%.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major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PW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400%. После реверса зонального ветра наблюдаются квазипериодические осцилляции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межсуточной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температурной изменчивости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периодом ~7-10 дней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ВГВ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в максимуме ВСП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150-200%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динамике среднедневных возмущений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NmF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сразу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после реверса зонального ветра  наблюдается планетарная волна в противофазе с волной в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температуре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мезопаузы.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1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68312" y="681082"/>
            <a:ext cx="8229600" cy="414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38940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u="sng" kern="0" dirty="0" smtClean="0">
                <a:solidFill>
                  <a:srgbClr val="FFCC00"/>
                </a:solidFill>
                <a:latin typeface="Tahoma" pitchFamily="34" charset="0"/>
              </a:rPr>
              <a:t>Литература</a:t>
            </a:r>
            <a:r>
              <a:rPr lang="en-US" altLang="ru-RU" sz="1800" b="1" u="sng" kern="0" dirty="0" smtClean="0">
                <a:solidFill>
                  <a:srgbClr val="FFCC00"/>
                </a:solidFill>
                <a:latin typeface="Tahoma" pitchFamily="34" charset="0"/>
              </a:rPr>
              <a:t>: </a:t>
            </a:r>
          </a:p>
          <a:p>
            <a:pPr marL="0" indent="0" algn="just" defTabSz="38940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1800" b="1" u="sng" kern="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0" indent="0" algn="just" defTabSz="38940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1800" b="1" u="sng" kern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 defTabSz="389400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chemeClr val="bg1"/>
                </a:solidFill>
                <a:latin typeface="Tahoma" pitchFamily="34" charset="0"/>
              </a:rPr>
              <a:t>Медведева И. В., </a:t>
            </a:r>
            <a:r>
              <a:rPr lang="ru-RU" altLang="ru-RU" sz="1600" b="1" kern="0" dirty="0" err="1">
                <a:solidFill>
                  <a:schemeClr val="bg1"/>
                </a:solidFill>
                <a:latin typeface="Tahoma" pitchFamily="34" charset="0"/>
              </a:rPr>
              <a:t>Ратовский</a:t>
            </a:r>
            <a:r>
              <a:rPr lang="ru-RU" altLang="ru-RU" sz="1600" b="1" kern="0" dirty="0">
                <a:solidFill>
                  <a:schemeClr val="bg1"/>
                </a:solidFill>
                <a:latin typeface="Tahoma" pitchFamily="34" charset="0"/>
              </a:rPr>
              <a:t> К. Г. Сравнительный анализ атмосферной и ионосферной изменчивости по измерениям температуры области мезопаузы и максимума электронной концентрации NmF2 // Геомагнетизм и аэрономия. 2017. Т. 57. № 2. С. 236–248. DOI: 10.7868/S0016794017020109.</a:t>
            </a:r>
          </a:p>
          <a:p>
            <a:pPr algn="just" defTabSz="389400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Medvedeva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, I., and K.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Ratovsky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(2015), Studying atmospheric and ionospheric variabilities from long-term spectrometric and radio sounding measurements, J.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Geophys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. Res. Space Physics, 120, Issue 6, J.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Geophys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. Res. Space Physics, 120, 5151–5159, doi:10.1002/2015JA021289.</a:t>
            </a:r>
          </a:p>
          <a:p>
            <a:pPr algn="just" defTabSz="389400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Perminov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V.I., Semenov A.I.,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Medvedeva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I.V.,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Zheleznov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Yu.A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., (2014b), Variability of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mesopause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temperature from the hydroxyl airglow observations over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midlatitudinal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sites, </a:t>
            </a:r>
            <a:r>
              <a:rPr lang="en-US" altLang="ru-RU" sz="1600" b="1" kern="0" dirty="0" err="1" smtClean="0">
                <a:solidFill>
                  <a:schemeClr val="bg1"/>
                </a:solidFill>
                <a:latin typeface="Tahoma" pitchFamily="34" charset="0"/>
              </a:rPr>
              <a:t>Zvenigorod</a:t>
            </a:r>
            <a:r>
              <a:rPr lang="en-US" altLang="ru-RU" sz="1600" b="1" kern="0" dirty="0" smtClean="0">
                <a:solidFill>
                  <a:schemeClr val="bg1"/>
                </a:solidFill>
                <a:latin typeface="Tahoma" pitchFamily="34" charset="0"/>
              </a:rPr>
              <a:t> and Tory, Russia, Adv. Space Res., .54,  2511–2517. </a:t>
            </a:r>
            <a:endParaRPr lang="ru-RU" altLang="ru-RU" sz="1600" b="1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45224"/>
            <a:ext cx="815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выполнена при финансовой поддержке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гранта РФФИ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(проект №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-05</a:t>
            </a:r>
            <a:r>
              <a:rPr lang="ru-RU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-00212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49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Внезапное стратосферное потепление 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значительное и внезапное повышение температуры «взрывного характера» в полярной стратосфере зимой, иногда до 80° в течение нескольких суток. ВСП влияют на температурный и динамический режим атмосферы не только в полярной области. Эффекты, связанные с ВСП, наблюдаются в большом диапазоне широт - от полюса до тропиков. Во время сильных  ВСП возмущениями охватывается большой высотный  диапазон, простирающийся от  тропосферы до  термосферы. </a:t>
            </a:r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 механизмом переноса энергии между различными слоями атмосферы являются волновые процессы. Волны могут распространяться на значительные расстояния и переносить энергию с нижних атмосферных уровней на большие высоты, обеспечивая процесс взаимосвязи атмосферных слоев</a:t>
            </a: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581" y="2910574"/>
            <a:ext cx="88924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ru-RU" sz="1400" b="1" kern="0" dirty="0" smtClean="0">
                <a:solidFill>
                  <a:schemeClr val="bg1"/>
                </a:solidFill>
                <a:latin typeface="Tahoma" pitchFamily="34" charset="0"/>
              </a:rPr>
              <a:t>Согласно классификации Всемирной Метеорологической Организации, ВСП можно разделить на: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ru-RU" sz="1400" b="1" kern="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ru-RU" sz="1400" b="1" kern="0" dirty="0" smtClean="0">
                <a:solidFill>
                  <a:srgbClr val="FFC000"/>
                </a:solidFill>
                <a:latin typeface="Tahoma" pitchFamily="34" charset="0"/>
              </a:rPr>
              <a:t>Значительное (“</a:t>
            </a:r>
            <a:r>
              <a:rPr lang="ru-RU" sz="1400" b="1" kern="0" dirty="0" err="1" smtClean="0">
                <a:solidFill>
                  <a:srgbClr val="FFC000"/>
                </a:solidFill>
                <a:latin typeface="Tahoma" pitchFamily="34" charset="0"/>
              </a:rPr>
              <a:t>Major</a:t>
            </a:r>
            <a:r>
              <a:rPr lang="ru-RU" sz="1400" b="1" kern="0" dirty="0" smtClean="0">
                <a:solidFill>
                  <a:srgbClr val="FFC000"/>
                </a:solidFill>
                <a:latin typeface="Tahoma" pitchFamily="34" charset="0"/>
              </a:rPr>
              <a:t>”) </a:t>
            </a:r>
            <a:r>
              <a:rPr lang="ru-RU" sz="1400" b="1" kern="0" dirty="0" smtClean="0">
                <a:solidFill>
                  <a:schemeClr val="bg1"/>
                </a:solidFill>
                <a:latin typeface="Tahoma" pitchFamily="34" charset="0"/>
              </a:rPr>
              <a:t>ВСП - когда направление зонального ветра на 60 N на 10 </a:t>
            </a:r>
            <a:r>
              <a:rPr lang="ru-RU" sz="1400" b="1" kern="0" dirty="0" err="1" smtClean="0">
                <a:solidFill>
                  <a:schemeClr val="bg1"/>
                </a:solidFill>
                <a:latin typeface="Tahoma" pitchFamily="34" charset="0"/>
              </a:rPr>
              <a:t>гПа</a:t>
            </a:r>
            <a:r>
              <a:rPr lang="ru-RU" sz="1400" b="1" kern="0" dirty="0" smtClean="0">
                <a:solidFill>
                  <a:schemeClr val="bg1"/>
                </a:solidFill>
                <a:latin typeface="Tahoma" pitchFamily="34" charset="0"/>
              </a:rPr>
              <a:t> меняется с западного на восточное, а градиент температуры на 10 </a:t>
            </a:r>
            <a:r>
              <a:rPr lang="ru-RU" sz="1400" b="1" kern="0" dirty="0" err="1" smtClean="0">
                <a:solidFill>
                  <a:schemeClr val="bg1"/>
                </a:solidFill>
                <a:latin typeface="Tahoma" pitchFamily="34" charset="0"/>
              </a:rPr>
              <a:t>гПа</a:t>
            </a:r>
            <a:r>
              <a:rPr lang="ru-RU" sz="1400" b="1" kern="0" dirty="0" smtClean="0">
                <a:solidFill>
                  <a:schemeClr val="bg1"/>
                </a:solidFill>
                <a:latin typeface="Tahoma" pitchFamily="34" charset="0"/>
              </a:rPr>
              <a:t> от 60N к полюсу становится положительным.</a:t>
            </a:r>
          </a:p>
          <a:p>
            <a:pPr algn="just">
              <a:spcBef>
                <a:spcPct val="50000"/>
              </a:spcBef>
            </a:pPr>
            <a:r>
              <a:rPr lang="ru-RU" sz="1400" b="1" kern="0" dirty="0" smtClean="0">
                <a:solidFill>
                  <a:srgbClr val="FFC000"/>
                </a:solidFill>
                <a:latin typeface="Tahoma" pitchFamily="34" charset="0"/>
              </a:rPr>
              <a:t>Незначительное (“</a:t>
            </a:r>
            <a:r>
              <a:rPr lang="ru-RU" sz="1400" b="1" kern="0" dirty="0" err="1" smtClean="0">
                <a:solidFill>
                  <a:srgbClr val="FFC000"/>
                </a:solidFill>
                <a:latin typeface="Tahoma" pitchFamily="34" charset="0"/>
              </a:rPr>
              <a:t>Minor</a:t>
            </a:r>
            <a:r>
              <a:rPr lang="ru-RU" sz="1400" b="1" kern="0" dirty="0" smtClean="0">
                <a:solidFill>
                  <a:srgbClr val="FFC000"/>
                </a:solidFill>
                <a:latin typeface="Tahoma" pitchFamily="34" charset="0"/>
              </a:rPr>
              <a:t>”) </a:t>
            </a:r>
            <a:r>
              <a:rPr lang="ru-RU" sz="1400" b="1" kern="0" dirty="0" smtClean="0">
                <a:solidFill>
                  <a:schemeClr val="bg1"/>
                </a:solidFill>
                <a:latin typeface="Tahoma" pitchFamily="34" charset="0"/>
              </a:rPr>
              <a:t>ВСП - если происходит рост температуры на любом уровне стратосферы над любой широтой зимнего полушария, по меньшей мере на 25°, но направление зональной циркуляции не меняется.</a:t>
            </a:r>
          </a:p>
          <a:p>
            <a:pPr algn="just">
              <a:spcBef>
                <a:spcPct val="50000"/>
              </a:spcBef>
            </a:pPr>
            <a:r>
              <a:rPr lang="ru-RU" sz="1400" b="1" kern="0" dirty="0" smtClean="0">
                <a:solidFill>
                  <a:srgbClr val="FFC000"/>
                </a:solidFill>
                <a:latin typeface="Tahoma" pitchFamily="34" charset="0"/>
              </a:rPr>
              <a:t>Финальное</a:t>
            </a:r>
            <a:r>
              <a:rPr lang="ru-RU" sz="1400" b="1" kern="0" dirty="0" smtClean="0">
                <a:solidFill>
                  <a:schemeClr val="bg1"/>
                </a:solidFill>
                <a:latin typeface="Tahoma" pitchFamily="34" charset="0"/>
              </a:rPr>
              <a:t> стратосферное потепление может развиться в конце зимы (конец февраля  –  начало марта), в результате зимний полярный вихрь разрушается и уже больше не восстанавливается ,  т.е. имеет место ранняя перестройка циркуляции. </a:t>
            </a:r>
            <a:endParaRPr lang="en-US" sz="1400" b="1" kern="0" dirty="0">
              <a:solidFill>
                <a:schemeClr val="accent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53915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198438" y="404664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Исследование </a:t>
            </a:r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активности атмосферных волн </a:t>
            </a:r>
            <a:r>
              <a:rPr lang="ru-RU" alt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различных временных масштабов на </a:t>
            </a:r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высотах мезопаузы (80-100 км) и ионосферной F2-области в периоды действия зимних внезапных стратосферных потеплений (ВСП) различного типа в  </a:t>
            </a:r>
            <a:r>
              <a:rPr lang="ru-RU" alt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январе </a:t>
            </a:r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2013 </a:t>
            </a:r>
            <a:r>
              <a:rPr lang="ru-RU" alt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г., феврале-марте </a:t>
            </a:r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2016 </a:t>
            </a:r>
            <a:r>
              <a:rPr lang="ru-RU" alt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и феврале 2018 гг. </a:t>
            </a:r>
            <a:endParaRPr lang="ru-RU" altLang="ru-RU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288" y="11113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000" b="1" kern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Цель:</a:t>
            </a:r>
            <a:endParaRPr lang="ru-RU" altLang="ru-RU" sz="2000" b="1" kern="0" dirty="0" smtClean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3880" y="1772816"/>
            <a:ext cx="87852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alt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Данные спектрометрических измерений вращательной температуры молекулы </a:t>
            </a: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гидроксила 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(834.0 </a:t>
            </a:r>
            <a:r>
              <a:rPr lang="ru-RU" altLang="ru-RU" sz="17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нм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(6-2), ~87 км)</a:t>
            </a:r>
            <a:r>
              <a:rPr lang="en-US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(51.8°N, 103.1°E, 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Торы); </a:t>
            </a:r>
          </a:p>
          <a:p>
            <a:pPr algn="just"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Данные 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вертикального зондирования о максимуме электронной концентрации NmF2, полученные на  </a:t>
            </a: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иркутском 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(52.3º N, 104.3º E</a:t>
            </a: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  </a:t>
            </a:r>
            <a:r>
              <a:rPr lang="ru-RU" altLang="ru-RU" sz="17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дигизонде</a:t>
            </a: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DPS-4;</a:t>
            </a:r>
            <a:endParaRPr lang="ru-RU" altLang="ru-RU" sz="1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Спутниковые 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данные измерений вертикальных профилей температуры атмосферы MLS </a:t>
            </a:r>
            <a:r>
              <a:rPr lang="ru-RU" altLang="ru-RU" sz="17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Aura</a:t>
            </a:r>
            <a:r>
              <a:rPr lang="en-US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v.3.3</a:t>
            </a: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altLang="ru-RU" sz="1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Данные </a:t>
            </a:r>
            <a:r>
              <a:rPr lang="ru-RU" altLang="ru-RU" sz="17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реанализа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MERRA о температуре и динамике средней атмосферы северного полушария (http://gmao.gsfc.nasa.gov/research/merra/);</a:t>
            </a:r>
          </a:p>
          <a:p>
            <a:pPr>
              <a:lnSpc>
                <a:spcPct val="110000"/>
              </a:lnSpc>
            </a:pP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Данные </a:t>
            </a:r>
            <a:r>
              <a:rPr lang="en-US" altLang="ru-RU" sz="17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Kp</a:t>
            </a:r>
            <a:r>
              <a:rPr lang="en-US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индекса геомагнитной активности и </a:t>
            </a:r>
            <a:r>
              <a:rPr lang="en-US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F10.7 </a:t>
            </a:r>
            <a:r>
              <a:rPr lang="ru-RU" alt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индекса солнечной </a:t>
            </a:r>
            <a:r>
              <a:rPr lang="ru-RU" alt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активности,</a:t>
            </a:r>
            <a:r>
              <a:rPr lang="ru-RU" sz="1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полученные </a:t>
            </a:r>
            <a:r>
              <a:rPr 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через интерфейс GSFC/SPDF </a:t>
            </a:r>
            <a:r>
              <a:rPr lang="ru-RU" sz="17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OMNIWeb</a:t>
            </a:r>
            <a:r>
              <a:rPr lang="ru-RU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на веб-сайте </a:t>
            </a:r>
            <a:r>
              <a:rPr lang="en-US" sz="1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https://omniweb.gsfc.nasa.gov/form/dx1.html </a:t>
            </a:r>
            <a:endParaRPr lang="ru-RU" altLang="ru-RU" sz="1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n-US" altLang="ru-RU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altLang="ru-RU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n-US" altLang="ru-RU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n-US" alt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5625" y="160499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+mj-cs"/>
              </a:rPr>
              <a:t>Анализируемые данные</a:t>
            </a:r>
            <a:endParaRPr lang="ru-RU" altLang="ru-RU" sz="2000" b="1" dirty="0">
              <a:solidFill>
                <a:srgbClr val="FFC000"/>
              </a:solidFill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2" y="885532"/>
            <a:ext cx="8686801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Использована методика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оценки атмосферной и ионосферной изменчивости, изложенной в (</a:t>
            </a:r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Medvedeva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Ratovsky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2015),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которая позволяет анализировать проявление волновой активности в широком диапазоне высот верхней атмосферы.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Межсуточные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температуры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мезосфере и нижней термосфере в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основном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обусловлены мигрирующими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планетарными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волнами. Основной вклад в ночную изменчивость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температуры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мезопаузы вносят приливы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ВГВ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 характеристики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межсуточной атмосферной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изменчивости использованы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остаточные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отклонения температуры мезопаузы после вычитания гармоник сезонных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вариаций, которые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вычислялись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методу наименьших квадратов для каждого года: </a:t>
            </a:r>
            <a:endParaRPr lang="en-US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качестве характеристики ночной температурной изменчивости использованы стандартные отклонения от ее </a:t>
            </a:r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средненочных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значений (σ), которые можно представить как сумму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σ</a:t>
            </a:r>
            <a:r>
              <a:rPr lang="en-US" altLang="ru-RU" sz="1600" b="1" baseline="30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 = σ</a:t>
            </a:r>
            <a:r>
              <a:rPr lang="en-US" altLang="ru-RU" sz="1600" b="1" baseline="-25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td</a:t>
            </a:r>
            <a:r>
              <a:rPr lang="en-US" altLang="ru-RU" sz="1600" b="1" baseline="30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+ σ</a:t>
            </a:r>
            <a:r>
              <a:rPr lang="en-US" altLang="ru-RU" sz="1600" b="1" baseline="-25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gw</a:t>
            </a:r>
            <a:r>
              <a:rPr lang="en-US" altLang="ru-RU" sz="1600" b="1" baseline="30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+ σ</a:t>
            </a:r>
            <a:r>
              <a:rPr lang="en-US" altLang="ru-RU" sz="1600" b="1" baseline="-25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altLang="ru-RU" sz="1600" b="1" baseline="30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σ</a:t>
            </a:r>
            <a:r>
              <a:rPr lang="en-US" altLang="ru-RU" sz="16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td</a:t>
            </a:r>
            <a:r>
              <a:rPr lang="en-US" altLang="ru-RU" sz="1600" b="1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altLang="ru-RU" sz="1600" b="1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</a:t>
            </a:r>
            <a:r>
              <a:rPr lang="ru-RU" altLang="ru-RU" sz="1600" b="1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σ</a:t>
            </a:r>
            <a:r>
              <a:rPr lang="en-US" altLang="ru-RU" sz="16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gw</a:t>
            </a:r>
            <a:r>
              <a:rPr lang="en-US" altLang="ru-RU" sz="1600" b="1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altLang="ru-RU" sz="1600" b="1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основном обусловлены активностью приливов и ВГВ,</a:t>
            </a:r>
            <a:r>
              <a:rPr lang="ru-RU" altLang="ru-RU" sz="1600" b="1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соответственно,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σ</a:t>
            </a:r>
            <a:r>
              <a:rPr lang="en-US" altLang="ru-RU" sz="16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altLang="ru-RU" sz="1600" b="1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altLang="ru-RU" sz="1600" b="1" baseline="30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стандартное отклонение, вызванное флуктуациями </a:t>
            </a:r>
            <a:r>
              <a:rPr lang="ru-RU" altLang="ru-RU" sz="16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темнового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тока, которые определяются при закрытой входной щели прибора. </a:t>
            </a:r>
          </a:p>
          <a:p>
            <a:pPr marL="0" indent="0" algn="just">
              <a:buNone/>
            </a:pP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2822"/>
            <a:ext cx="3366939" cy="80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3777" y="38804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средняя температура, </a:t>
            </a: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US" altLang="ru-RU" sz="16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</a:t>
            </a: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6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φ</a:t>
            </a:r>
            <a:r>
              <a:rPr lang="en-US" altLang="ru-RU" sz="1600" b="1" baseline="-25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амплитуды и фазы гармоник </a:t>
            </a: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n, t</a:t>
            </a:r>
            <a:r>
              <a:rPr lang="en-US" altLang="ru-RU" sz="16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en-US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день года</a:t>
            </a:r>
            <a:r>
              <a:rPr lang="en-US" altLang="ru-RU" sz="1600" b="1" dirty="0">
                <a:latin typeface="Tahoma" pitchFamily="34" charset="0"/>
                <a:cs typeface="Tahoma" pitchFamily="34" charset="0"/>
              </a:rPr>
              <a:t>both </a:t>
            </a:r>
            <a:endParaRPr lang="ru-RU" sz="1600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25" y="3843290"/>
            <a:ext cx="250825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619819" y="0"/>
            <a:ext cx="8229600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kern="0" dirty="0" smtClean="0">
                <a:solidFill>
                  <a:srgbClr val="FFC000"/>
                </a:solidFill>
                <a:latin typeface="Tahoma" pitchFamily="34" charset="0"/>
              </a:rPr>
              <a:t>Метод оценки проявления активности атмосферных волн на высотах мезопаузы и </a:t>
            </a:r>
            <a:r>
              <a:rPr lang="en-US" altLang="ru-RU" sz="2000" b="1" kern="0" dirty="0" smtClean="0">
                <a:solidFill>
                  <a:srgbClr val="FFC000"/>
                </a:solidFill>
                <a:latin typeface="Tahoma" pitchFamily="34" charset="0"/>
              </a:rPr>
              <a:t>F2</a:t>
            </a:r>
            <a:r>
              <a:rPr lang="ru-RU" altLang="ru-RU" sz="2000" b="1" kern="0" dirty="0" smtClean="0">
                <a:solidFill>
                  <a:srgbClr val="FFC000"/>
                </a:solidFill>
                <a:latin typeface="Tahoma" pitchFamily="34" charset="0"/>
              </a:rPr>
              <a:t>-области ионосферы</a:t>
            </a:r>
          </a:p>
        </p:txBody>
      </p:sp>
    </p:spTree>
    <p:extLst>
      <p:ext uri="{BB962C8B-B14F-4D97-AF65-F5344CB8AC3E}">
        <p14:creationId xmlns:p14="http://schemas.microsoft.com/office/powerpoint/2010/main" val="1128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360363"/>
          </a:xfrm>
        </p:spPr>
        <p:txBody>
          <a:bodyPr/>
          <a:lstStyle/>
          <a:p>
            <a:pPr>
              <a:defRPr/>
            </a:pPr>
            <a:r>
              <a:rPr lang="ru-RU" altLang="ru-RU" sz="2000" b="1" kern="1200" dirty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Метод оценки ионосферной изменчивости</a:t>
            </a:r>
            <a:endParaRPr lang="en-US" altLang="ru-RU" sz="2000" b="1" kern="1200" dirty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2962275"/>
            <a:ext cx="8785225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Рис. </a:t>
            </a:r>
            <a:r>
              <a:rPr lang="ru-RU" altLang="ru-RU" sz="1600" b="1" dirty="0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(a) -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Экспериментальные данные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NmF2 (NmF2</a:t>
            </a:r>
            <a:r>
              <a:rPr lang="en-US" altLang="ru-RU" sz="1600" b="1" baseline="-25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OBS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черная линия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и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скользящая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27-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дневная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медиана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(NmF2</a:t>
            </a:r>
            <a:r>
              <a:rPr lang="en-US" altLang="ru-RU" sz="1600" b="1" baseline="-25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MED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серая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); </a:t>
            </a:r>
            <a:endParaRPr lang="ru-RU" altLang="ru-RU" sz="1600" b="1" dirty="0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(b) -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относительные возмущения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(Δ</a:t>
            </a:r>
            <a:r>
              <a:rPr lang="en-US" altLang="ru-RU" sz="1600" b="1" baseline="-25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NmF2); </a:t>
            </a:r>
            <a:endParaRPr lang="ru-RU" altLang="ru-RU" sz="1600" b="1" dirty="0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(с)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Компоненты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Δ</a:t>
            </a:r>
            <a:r>
              <a:rPr lang="en-US" altLang="ru-RU" sz="1600" b="1" baseline="-25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NmF2: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межсуточная 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черный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, T &gt; 24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час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),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с периодами приливов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красный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, 8 ≤ T ≤ 24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час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),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и с </a:t>
            </a:r>
            <a:r>
              <a:rPr lang="ru-RU" altLang="ru-RU" sz="18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периодами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 ВГВ (зеленый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, T &lt; 8 </a:t>
            </a:r>
            <a:r>
              <a:rPr lang="ru-RU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час</a:t>
            </a:r>
            <a:r>
              <a:rPr lang="en-US" altLang="ru-RU" sz="1600" b="1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). </a:t>
            </a:r>
            <a:endParaRPr lang="ru-RU" altLang="ru-RU" sz="1600" b="1" dirty="0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ru-RU" altLang="ru-RU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ru-RU" altLang="ru-RU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2157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04813"/>
            <a:ext cx="74866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252413" y="4365625"/>
            <a:ext cx="87122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Для расчета изменчивости максимума электронной концентрации использовались относительные возмущения NmF2 (ΔNmF2), представляющие собой относительную разницу между наблюдаемыми значениями (NmF2</a:t>
            </a:r>
            <a:r>
              <a:rPr lang="ru-RU" altLang="ru-RU" sz="18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OBS</a:t>
            </a: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 и значениями скользящей 27-дневной медианы (NmF2</a:t>
            </a:r>
            <a:r>
              <a:rPr lang="ru-RU" altLang="ru-RU" sz="18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</a:t>
            </a: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ΔNmF2=NmF2</a:t>
            </a:r>
            <a:r>
              <a:rPr lang="ru-RU" altLang="ru-RU" sz="18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OBS</a:t>
            </a: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-NmF2</a:t>
            </a:r>
            <a:r>
              <a:rPr lang="ru-RU" altLang="ru-RU" sz="18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</a:t>
            </a: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;  ΔRNmF2(%) = ΔNmF2/NmF2</a:t>
            </a:r>
            <a:r>
              <a:rPr lang="ru-RU" altLang="ru-RU" sz="18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</a:t>
            </a: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∙100%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		- анализируемый параметр, характеризующий 			изменчивость NmF2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84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7606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Анализируемые ВСП</a:t>
            </a:r>
            <a:endParaRPr lang="ru-RU" sz="2400" b="1" dirty="0">
              <a:solidFill>
                <a:srgbClr val="FF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146760"/>
              </p:ext>
            </p:extLst>
          </p:nvPr>
        </p:nvGraphicFramePr>
        <p:xfrm>
          <a:off x="1187624" y="1844824"/>
          <a:ext cx="7056783" cy="3364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777"/>
                <a:gridCol w="3259524"/>
                <a:gridCol w="2717482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 ВСП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реверса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зонального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ветра (60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10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гПа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52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Значительное (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major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 января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Незначительное 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minor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в начале февраля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Финальное в начале марта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марта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0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Значительное (</a:t>
                      </a: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major</a:t>
                      </a: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12-28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февраля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0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33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Полная ионосферная изменчивости по Иркутску и Норильску за 2003-2012 гг.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1688" y="260648"/>
            <a:ext cx="82809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Усредненные за период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2008-2015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значения изменчивости температуры мезопаузы (К) вследствие активности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139895"/>
              </p:ext>
            </p:extLst>
          </p:nvPr>
        </p:nvGraphicFramePr>
        <p:xfrm>
          <a:off x="617712" y="1052736"/>
          <a:ext cx="7848872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218"/>
                <a:gridCol w="2184623"/>
                <a:gridCol w="1465579"/>
                <a:gridCol w="2236452"/>
              </a:tblGrid>
              <a:tr h="596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Месяц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Планетарных волн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Приливов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ВГВ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01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Декабрь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3,1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01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Январь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3,1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01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Февраль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98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9592" y="3119300"/>
            <a:ext cx="73812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Усредненные за период </a:t>
            </a:r>
            <a:r>
              <a:rPr lang="ru-RU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2008-2015 </a:t>
            </a:r>
            <a:r>
              <a:rPr lang="ru-RU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</a:t>
            </a:r>
            <a:r>
              <a:rPr lang="ru-RU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 ионосферной </a:t>
            </a:r>
            <a:r>
              <a:rPr lang="ru-RU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изменчивости (%) вследствие активности</a:t>
            </a:r>
            <a:endParaRPr lang="ru-RU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22420"/>
              </p:ext>
            </p:extLst>
          </p:nvPr>
        </p:nvGraphicFramePr>
        <p:xfrm>
          <a:off x="467544" y="4149080"/>
          <a:ext cx="7992888" cy="2386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499"/>
                <a:gridCol w="1752072"/>
                <a:gridCol w="1400488"/>
                <a:gridCol w="1024686"/>
                <a:gridCol w="803381"/>
                <a:gridCol w="803381"/>
                <a:gridCol w="803381"/>
              </a:tblGrid>
              <a:tr h="3830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Месяц</a:t>
                      </a: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Планетарных волн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Приливов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ВГВ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Ночь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Ночь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День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Ночь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4045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Декабрь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14.11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12.51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15.36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11.17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Январь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17.75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12.71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16.54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11.21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Февраль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17.56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11.37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15.94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8.89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10.03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213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FFFF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7.54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2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836712"/>
            <a:ext cx="46085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2. Зональные 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стратосферы на 10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данным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реанализа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MERRA для периода 01.11.12 - 01.03.13: а –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среднезональная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(60-90ºN) температура на 10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 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среднезональный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(60ºN) зональный ветер на 10 ГПа). Вертикальная линия – реверс 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зонального 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(60</a:t>
            </a:r>
            <a:r>
              <a:rPr lang="en-US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ветра 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(6.01).</a:t>
            </a:r>
            <a:endParaRPr lang="ru-RU" sz="14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3025159"/>
            <a:ext cx="33963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3. Вариации температуры стратосферы над Иркутском на 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ru-RU" sz="1400" b="1" dirty="0" err="1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~32 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км, нижняя панель) и на 1 </a:t>
            </a:r>
            <a:r>
              <a:rPr lang="ru-RU" sz="1400" b="1" dirty="0" err="1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гПа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км, верхняя панель) по спутниковым данным 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MLS AURA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01.12.21 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01.03.13.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5536" y="116632"/>
            <a:ext cx="8229600" cy="43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kern="0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Результаты. ВСП 201</a:t>
            </a:r>
            <a:r>
              <a:rPr lang="en-US" sz="2000" b="1" kern="0" dirty="0" smtClean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000" b="1" kern="0" dirty="0">
              <a:solidFill>
                <a:srgbClr val="FF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6880"/>
            <a:ext cx="2871616" cy="20801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7" y="3006830"/>
            <a:ext cx="2335776" cy="32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2714" y="0"/>
            <a:ext cx="8229600" cy="771138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ВСП 2013. Эффекты </a:t>
            </a: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</a:rPr>
              <a:t>в 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</a:rPr>
              <a:t>области МНТ</a:t>
            </a:r>
            <a:endParaRPr lang="ru-RU" sz="1800" b="1" dirty="0">
              <a:solidFill>
                <a:srgbClr val="FFC000"/>
              </a:solidFill>
              <a:latin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790" y="2402304"/>
            <a:ext cx="5251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Рис. 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1400" b="1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Остаточные отклонения температуры мезопаузы после вычитания гармоник сезонных 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вариаций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12.2012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.201</a:t>
            </a:r>
            <a:r>
              <a:rPr lang="ru-RU" sz="1400" b="1" dirty="0" smtClean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endParaRPr lang="ru-RU" sz="1400" b="1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25"/>
          <p:cNvSpPr txBox="1">
            <a:spLocks noChangeArrowheads="1"/>
          </p:cNvSpPr>
          <p:nvPr/>
        </p:nvSpPr>
        <p:spPr bwMode="auto">
          <a:xfrm>
            <a:off x="0" y="5687842"/>
            <a:ext cx="4519584" cy="9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7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6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	Рис. 5</a:t>
            </a:r>
            <a:r>
              <a:rPr lang="en-US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. </a:t>
            </a:r>
            <a:r>
              <a:rPr lang="ru-RU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Изменчивость температуры </a:t>
            </a:r>
            <a:r>
              <a:rPr lang="ru-RU" altLang="ru-RU" sz="1400" b="1" kern="0" dirty="0">
                <a:solidFill>
                  <a:srgbClr val="FFFF99"/>
                </a:solidFill>
                <a:latin typeface="Tahoma" pitchFamily="34" charset="0"/>
              </a:rPr>
              <a:t>м</a:t>
            </a:r>
            <a:r>
              <a:rPr lang="ru-RU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езопаузы вследствие воздействия приливов (верхняя панель)</a:t>
            </a:r>
            <a:r>
              <a:rPr lang="en-US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u-RU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и ВГВ</a:t>
            </a:r>
            <a:r>
              <a:rPr lang="en-US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 (</a:t>
            </a:r>
            <a:r>
              <a:rPr lang="ru-RU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нижняя панель</a:t>
            </a:r>
            <a:r>
              <a:rPr lang="en-US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)</a:t>
            </a:r>
            <a:r>
              <a:rPr lang="ru-RU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. </a:t>
            </a:r>
            <a:r>
              <a:rPr lang="en-US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1</a:t>
            </a:r>
            <a:r>
              <a:rPr lang="ru-RU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.12.12-31.01.2013</a:t>
            </a:r>
            <a:r>
              <a:rPr lang="en-US" altLang="ru-RU" sz="1400" b="1" kern="0" dirty="0" smtClean="0">
                <a:solidFill>
                  <a:srgbClr val="FFFF99"/>
                </a:solidFill>
                <a:latin typeface="Tahoma" pitchFamily="34" charset="0"/>
              </a:rPr>
              <a:t>. </a:t>
            </a:r>
            <a:endParaRPr lang="en-US" altLang="ru-RU" sz="1400" b="1" kern="0" dirty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12" name="Прямоугольник 25"/>
          <p:cNvSpPr txBox="1">
            <a:spLocks noChangeArrowheads="1"/>
          </p:cNvSpPr>
          <p:nvPr/>
        </p:nvSpPr>
        <p:spPr bwMode="auto">
          <a:xfrm>
            <a:off x="5120208" y="764704"/>
            <a:ext cx="3610776" cy="403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7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8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6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30448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kern="0" dirty="0" smtClean="0">
                <a:solidFill>
                  <a:schemeClr val="bg1"/>
                </a:solidFill>
                <a:latin typeface="Tahoma" pitchFamily="34" charset="0"/>
              </a:rPr>
              <a:t>	Наиболее значительный эффект  - в поведении межсуточной изменчивости температуры мезопаузы и увеличени</a:t>
            </a:r>
            <a:r>
              <a:rPr lang="ru-RU" altLang="ru-RU" sz="1700" b="1" kern="0" dirty="0">
                <a:solidFill>
                  <a:schemeClr val="bg1"/>
                </a:solidFill>
                <a:latin typeface="Tahoma" pitchFamily="34" charset="0"/>
              </a:rPr>
              <a:t>и</a:t>
            </a:r>
            <a:r>
              <a:rPr lang="ru-RU" altLang="ru-RU" sz="1700" b="1" kern="0" dirty="0" smtClean="0">
                <a:solidFill>
                  <a:schemeClr val="bg1"/>
                </a:solidFill>
                <a:latin typeface="Tahoma" pitchFamily="34" charset="0"/>
              </a:rPr>
              <a:t> ее значений до 200%.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00" b="1" kern="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kern="0" dirty="0" smtClean="0">
                <a:solidFill>
                  <a:schemeClr val="bg1"/>
                </a:solidFill>
                <a:latin typeface="Tahoma" pitchFamily="34" charset="0"/>
              </a:rPr>
              <a:t>	В диапазоне приливов возмущения не обнаружены. В диапазоне ВГВ – в максимуме ВСП наблюдалось усиление температурной изменчивости до </a:t>
            </a:r>
            <a:r>
              <a:rPr lang="en-US" altLang="ru-RU" sz="1700" b="1" kern="0" dirty="0" smtClean="0">
                <a:solidFill>
                  <a:schemeClr val="bg1"/>
                </a:solidFill>
                <a:latin typeface="Tahoma" pitchFamily="34" charset="0"/>
              </a:rPr>
              <a:t>~</a:t>
            </a:r>
            <a:r>
              <a:rPr lang="ru-RU" altLang="ru-RU" sz="1700" b="1" kern="0" dirty="0" smtClean="0">
                <a:solidFill>
                  <a:schemeClr val="bg1"/>
                </a:solidFill>
                <a:latin typeface="Tahoma" pitchFamily="34" charset="0"/>
              </a:rPr>
              <a:t>150%</a:t>
            </a:r>
            <a:endParaRPr lang="ru-RU" altLang="ru-RU" sz="1700" b="1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7" y="715279"/>
            <a:ext cx="4944744" cy="1643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3" y="3174105"/>
            <a:ext cx="3096344" cy="2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6618</TotalTime>
  <Words>2111</Words>
  <Application>Microsoft Office PowerPoint</Application>
  <PresentationFormat>Экран (4:3)</PresentationFormat>
  <Paragraphs>192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Влияние зимних внезапных стратосферных потеплений на изменчивость параметров верхней нейтральной атмосферы и ионосферы   Медведева И.В. (1, 2), Ратовский К.Г. (1)  (1) Институт солнечно-земной физики СО РАН, Иркутск (2) Институт физики атмосферы имени А. М. Обухова РАН, Москва </vt:lpstr>
      <vt:lpstr>Презентация PowerPoint</vt:lpstr>
      <vt:lpstr>Презентация PowerPoint</vt:lpstr>
      <vt:lpstr>М</vt:lpstr>
      <vt:lpstr>Метод оценки ионосферной изменчивости</vt:lpstr>
      <vt:lpstr>Анализируемые ВСП</vt:lpstr>
      <vt:lpstr>Презентация PowerPoint</vt:lpstr>
      <vt:lpstr>Презентация PowerPoint</vt:lpstr>
      <vt:lpstr>ВСП 2013. Эффекты в области МНТ</vt:lpstr>
      <vt:lpstr>Презентация PowerPoint</vt:lpstr>
      <vt:lpstr>ВСП 2013. Ионосферные эффекты </vt:lpstr>
      <vt:lpstr>2016</vt:lpstr>
      <vt:lpstr>ВСП 2016. Эффекты в области мезопаузы и нижней термосферы (МНТ)</vt:lpstr>
      <vt:lpstr>2016. Ионосферные эффекты</vt:lpstr>
      <vt:lpstr>2018</vt:lpstr>
      <vt:lpstr>ВСП 2018. Эффекты в области МНТ</vt:lpstr>
      <vt:lpstr>2018. Ионосферные эффекты</vt:lpstr>
      <vt:lpstr>Резюме</vt:lpstr>
      <vt:lpstr>Презентация PowerPoint</vt:lpstr>
      <vt:lpstr>Презентация PowerPoint</vt:lpstr>
    </vt:vector>
  </TitlesOfParts>
  <Company>ISTP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ИЗМЕНЧИВОСТЬ ТЕМПЕРАТУРЫ МЕЗОПАУЗЫ ПО НАБЛЮДЕНИЯМ ГИДРОКСИЛЬНОГО ИЗЛУЧЕНИЯ В ВОСТОЧНОЙ СИБИРИ И ЕВРОПЕЙСКОЙ ЧАСТИ РОССИИ  И.В. Медведева (1), В.И. Перминов (2), А.И. Семенов (2)   (1) Учреждение Российской академии наук Институт солнечно-земной физики СО РАН (ИСЗФ СО РАН), г. Иркутск (2) Учреждение Российской академии наук Институт физики атмосферы им. А.М. Обухова РАН (ИФА РАН), г. Москва</dc:title>
  <dc:creator>Irina</dc:creator>
  <cp:lastModifiedBy>Ирина</cp:lastModifiedBy>
  <cp:revision>442</cp:revision>
  <dcterms:created xsi:type="dcterms:W3CDTF">2012-05-12T04:26:09Z</dcterms:created>
  <dcterms:modified xsi:type="dcterms:W3CDTF">2022-06-21T17:31:04Z</dcterms:modified>
</cp:coreProperties>
</file>