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304" r:id="rId3"/>
    <p:sldId id="306" r:id="rId4"/>
    <p:sldId id="307" r:id="rId5"/>
    <p:sldId id="319" r:id="rId6"/>
    <p:sldId id="310" r:id="rId7"/>
    <p:sldId id="311" r:id="rId8"/>
    <p:sldId id="312" r:id="rId9"/>
    <p:sldId id="313" r:id="rId10"/>
    <p:sldId id="315" r:id="rId11"/>
    <p:sldId id="316" r:id="rId12"/>
    <p:sldId id="320" r:id="rId13"/>
    <p:sldId id="322" r:id="rId14"/>
    <p:sldId id="323" r:id="rId15"/>
    <p:sldId id="324" r:id="rId16"/>
    <p:sldId id="317" r:id="rId17"/>
    <p:sldId id="318" r:id="rId18"/>
    <p:sldId id="325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>
        <p:scale>
          <a:sx n="100" d="100"/>
          <a:sy n="100" d="100"/>
        </p:scale>
        <p:origin x="-802" y="1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4E97D-9513-4C87-888E-2B15BDC5B565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6DDEE-1EA7-4196-902E-A6C6489191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2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C622E-17B7-4853-95C9-A7B39E72D1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374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07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259F7371-B472-420C-96A5-4B509B898CA8}" type="datetimeFigureOut">
              <a:rPr lang="ru-RU" smtClean="0"/>
              <a:pPr/>
              <a:t>30.06.2022</a:t>
            </a:fld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9DFD9B9-EA0F-4D7B-A391-D1C585349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19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525" y="2420888"/>
            <a:ext cx="9144000" cy="1296144"/>
          </a:xfrm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свойства </a:t>
            </a:r>
            <a:r>
              <a:rPr lang="ru-RU" sz="3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афтершоков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сильных землетрясений и их связь с размером очаговой зоны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32929" y="4221088"/>
            <a:ext cx="8497193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ru-RU" sz="2800" b="1" i="1" dirty="0" smtClean="0"/>
              <a:t>Завьялов А.Д.</a:t>
            </a:r>
            <a:r>
              <a:rPr lang="ru-RU" sz="2800" b="1" baseline="30000" dirty="0" smtClean="0"/>
              <a:t>1</a:t>
            </a:r>
            <a:r>
              <a:rPr lang="ru-RU" sz="2800" b="1" i="1" dirty="0" smtClean="0"/>
              <a:t>,</a:t>
            </a:r>
          </a:p>
          <a:p>
            <a:pPr algn="r"/>
            <a:r>
              <a:rPr lang="ru-RU" sz="2800" b="1" i="1" dirty="0"/>
              <a:t>Зотов </a:t>
            </a:r>
            <a:r>
              <a:rPr lang="ru-RU" sz="2800" b="1" i="1" dirty="0" smtClean="0"/>
              <a:t>О.Д.</a:t>
            </a:r>
            <a:r>
              <a:rPr lang="ru-RU" sz="2800" b="1" baseline="30000" dirty="0" smtClean="0"/>
              <a:t>1,2</a:t>
            </a:r>
            <a:r>
              <a:rPr lang="en-US" sz="2800" b="1" i="1" dirty="0" smtClean="0"/>
              <a:t>,</a:t>
            </a:r>
            <a:r>
              <a:rPr lang="ru-RU" sz="2800" b="1" i="1" dirty="0" smtClean="0"/>
              <a:t> </a:t>
            </a:r>
            <a:r>
              <a:rPr lang="ru-RU" sz="2800" b="1" i="1" dirty="0" err="1"/>
              <a:t>Гульельми</a:t>
            </a:r>
            <a:r>
              <a:rPr lang="ru-RU" sz="2800" b="1" i="1" dirty="0"/>
              <a:t> </a:t>
            </a:r>
            <a:r>
              <a:rPr lang="ru-RU" sz="2800" b="1" i="1" dirty="0" smtClean="0"/>
              <a:t>А.В.</a:t>
            </a:r>
            <a:r>
              <a:rPr lang="ru-RU" sz="2800" b="1" baseline="30000" dirty="0" smtClean="0"/>
              <a:t>1</a:t>
            </a:r>
          </a:p>
          <a:p>
            <a:pPr algn="r"/>
            <a:endParaRPr lang="ru-RU" sz="1000" dirty="0" smtClean="0"/>
          </a:p>
          <a:p>
            <a:pPr algn="r"/>
            <a:r>
              <a:rPr lang="ru-RU" b="1" baseline="30000" dirty="0" smtClean="0"/>
              <a:t>1 </a:t>
            </a:r>
            <a:r>
              <a:rPr lang="ru-RU" dirty="0" smtClean="0"/>
              <a:t>Институт физики Земли им. О.Ю. Шмидта РАН, г. Москва, Россия</a:t>
            </a:r>
          </a:p>
          <a:p>
            <a:pPr algn="r"/>
            <a:r>
              <a:rPr lang="ru-RU" b="1" baseline="30000" dirty="0" smtClean="0"/>
              <a:t>2 </a:t>
            </a:r>
            <a:r>
              <a:rPr lang="ru-RU" dirty="0" smtClean="0"/>
              <a:t>Геофизическая обсерватория Борок, ИФЗ РАН, Ярославская обл. Россия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4651" y="6156593"/>
            <a:ext cx="9053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/>
              <a:t>Работа выполнена при финансовой поддержке </a:t>
            </a:r>
            <a:r>
              <a:rPr lang="ru-RU" sz="1600" i="1" dirty="0" smtClean="0"/>
              <a:t>Программ </a:t>
            </a:r>
            <a:r>
              <a:rPr lang="ru-RU" sz="1600" i="1" dirty="0"/>
              <a:t>государственных заданий Института физики Земли им. О.Ю. Шмидта </a:t>
            </a:r>
            <a:r>
              <a:rPr lang="ru-RU" sz="1600" i="1" dirty="0" smtClean="0"/>
              <a:t>РАН</a:t>
            </a:r>
            <a:endParaRPr lang="ru-RU" sz="1600" i="1" dirty="0"/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755" y="52208"/>
            <a:ext cx="1616011" cy="117938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Прямоугольник 3"/>
          <p:cNvSpPr/>
          <p:nvPr/>
        </p:nvSpPr>
        <p:spPr>
          <a:xfrm>
            <a:off x="1773212" y="404664"/>
            <a:ext cx="5616625" cy="172354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/>
              <a:t>«</a:t>
            </a:r>
            <a:r>
              <a:rPr lang="ru-RU" b="1" dirty="0"/>
              <a:t>Триггерные эффекты в </a:t>
            </a:r>
            <a:r>
              <a:rPr lang="ru-RU" b="1" dirty="0" err="1"/>
              <a:t>геосистемах</a:t>
            </a:r>
            <a:r>
              <a:rPr lang="ru-RU" b="1" dirty="0" smtClean="0"/>
              <a:t>» </a:t>
            </a:r>
            <a:endParaRPr lang="ru-RU" dirty="0"/>
          </a:p>
          <a:p>
            <a:pPr algn="ctr"/>
            <a:endParaRPr lang="ru-RU" sz="800" dirty="0" smtClean="0"/>
          </a:p>
          <a:p>
            <a:pPr algn="ctr"/>
            <a:r>
              <a:rPr lang="ru-RU" dirty="0"/>
              <a:t>Институт динамики </a:t>
            </a:r>
            <a:r>
              <a:rPr lang="ru-RU" dirty="0" smtClean="0"/>
              <a:t>геосфер</a:t>
            </a:r>
          </a:p>
          <a:p>
            <a:pPr algn="ctr"/>
            <a:r>
              <a:rPr lang="ru-RU" dirty="0" smtClean="0"/>
              <a:t>им. академика М.А. Садовского РАН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dirty="0" smtClean="0"/>
              <a:t>21 </a:t>
            </a:r>
            <a:r>
              <a:rPr lang="ru-RU" dirty="0"/>
              <a:t>– </a:t>
            </a:r>
            <a:r>
              <a:rPr lang="ru-RU" dirty="0" smtClean="0"/>
              <a:t>24 июня 2022 </a:t>
            </a:r>
            <a:r>
              <a:rPr lang="ru-RU" dirty="0"/>
              <a:t>г. </a:t>
            </a:r>
          </a:p>
          <a:p>
            <a:pPr algn="ctr"/>
            <a:r>
              <a:rPr lang="ru-RU" dirty="0"/>
              <a:t>г. </a:t>
            </a:r>
            <a:r>
              <a:rPr lang="ru-RU" dirty="0" smtClean="0"/>
              <a:t>Москва, Россия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73213" y="116632"/>
            <a:ext cx="5616624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dirty="0" smtClean="0"/>
              <a:t>Шестая Международная конференция</a:t>
            </a:r>
            <a:endParaRPr lang="ru-RU" dirty="0"/>
          </a:p>
        </p:txBody>
      </p:sp>
      <p:sp>
        <p:nvSpPr>
          <p:cNvPr id="7" name="AutoShape 4" descr="Картинки по запросу Институт динамики геосфер имени академика М.А. Садовского РАН (ИДГ РАН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data:image/jpeg;base64,/9j/4AAQSkZJRgABAQAAAQABAAD/2wCEAAkGBwgHBgkIBwgKCgkLDRYPDQwMDRsUFRAWIB0iIiAdHx8kKDQsJCYxJx8fLT0tMTU3Ojo6Iys/RD84QzQ5OjcBCgoKDQwNGg8PGjclHyU3Nzc3Nzc3Nzc3Nzc3Nzc3Nzc3Nzc3Nzc3Nzc3Nzc3Nzc3Nzc3Nzc3Nzc3Nzc3Nzc3N//AABEIAGgAxgMBEQACEQEDEQH/xAAbAAACAwEBAQAAAAAAAAAAAAAABAEDBQIGB//EAEkQAAEDAgMDBwcHCgQHAAAAAAECAwQAEQUSIRMxQQYiUWFxgZEUFTKhscHRM0JSVGKT8AcWI0NEU3Jz0uEkkqLxNDU2Y3SCsv/EABoBAAMBAQEBAAAAAAAAAAAAAAACAwEEBQb/xAA0EQACAQIEBAUDAwMFAQAAAAAAAQIDEQQSITEFFEFREzJhgaEiUnFTkbEVM0IjJGLR8EP/2gAMAwEAAhEDEQA/APuGlABpQAaUAFAHyPlDiE1vHZ6ETJCUpfUAlLqgBr219HhaNN0YtxR8djcTWjiJpSe5nedJ/wBelffK+NX5el9qOTm6/wB7J854h9elffK+NHL0vtRvN1/vYIxLEVqytzZa1fRS6onwpXRoR3SHjXxMvLJs0I0XlNJ1ZbxSx4qUtHttUJTwcd7HTClxCe1zQZ5O8rHdS+41/MmH3XqMsVg1/j8HTHA8QlvO3uONckuUivlcYSjsfcV8Kk8bhulP+C0eG4zrV+WXp5H4387H1DsK/jS89R/TKLhmJ/WZ1+Z2MW/6hd/1/wBVZz1H9NG/0zEfrM4VyPx0ehjyj2rcHvrVjqH6Yr4Zif1mLO8lOU6fQxRCx/5LifdVFjcL1h8IlLhuNW1T5Ym9gPK1rXNIX/Ll39pqkcVgpdLexGeC4hHaV/czpCeUUa/lAxRAG8krt4irxeEltY5Zxx8PNmEhis4kgT5NxvG3V8auqFF7RRzvE4hbyZPnTEPr0r75XxreXpfajObr/eyPOk/69K++V8azl6X2oObr/ez1n5OpcmTikpMiQ86AxcBxwqA5w6a83iVKEIxcVY9ng1apUqSU3fQ+g1459EFAE0AFABQAUARQAHdQB8ixWBLxLlHiCYEZyR/iFatjTfxO4V9HRrU6VCOd20PjsThqtfFT8NX1NfD/AMn8x2ysQlNxwd6GhnV47vbXNV4pHamrnZR4HJ61ZWPRweReCRACuOZKx859V79271VwTxtefWx6lLhmGp/43/JuMxosRvKwy0ygcEJCQK5nKUnqztUIQWiSFZON4XGuH8QjoI4ZwT4U8cPVn5Ykp4uhT800ZjvLXAW1FIlKWfssq94FXWArvpY5pcVwq2lf2K/z2gqH6GHOd/gareRn1kv3F/qtP/GLfsR+eN/QwXEiP5VbyP8AzQv9VvtSkH54K44JiVv5dHI/80H9Uf6UgHLWKPlcOxBv+JqseBl0kv3NXFYdYSXsdo5cYGTZx55s9CmVe69ZyFbpr7jLi2G6tr2NCPyjwaTbZYixc8FKyn11KWFrR3idEMdhp6RmjTbcbdTdtaVp6Um9RcWtzpjKMloxaZheHzhaXDjvda2wSO+mjVnDyuwlShSqL6opmBP5CYTIBMVT0VR15isyfA+6uynxGtDfU8+rwfDz8ujPM4lyGxWICqLs5iB9A5FeBPvrvpcTpy86seVX4NWhrB3HPydNrjY3LakIU05sPQcGU+kOBqXEpxnTi4u5bg9OVOtNTVnY+i14x9IFABQAUAFABegDOm4o2y95NGbXKl/uWvm9azuSO3uvTxptq70RGdZJ5Y6spGGSJvOxaRnQf2VklLY7TvV32HVTZ1HyL3F8KU9aj9ug8TFw6NqWY0dsabkJSKRKU3pqyjdOlG70RhSeWEVThZwmLIxF7/soOXx/tXXHAzteo8qOCfE4Xy0U5P0KgnlbiWpXGwts8AM6xW/7Sn3kxP8Af1+0F8nSeRrb5zYricyariFLyp8KOecf7cUjVwtS1qzch+PyWwSMAEYe0q3Fy6/bUpYuvLeR0Q4dhobQQ4lvD4nNSiK0RwCUg1FynLqXUKUdkjpM5lSiltLq1J3hLZHttWZXa5viRvZFQxZouKQlp1SkqCFWAOVR4HXThvrfDZnjRbsjlGMNuAlDD5AzXOX6O/vFDptCxrp62O0Yo0tDK9m5leF2zzTn46a9FDg0Mq0Wk+5Bl4fIQC6EFJ0u63zfG1qLTRmalNXdiheCYHOF/Ioi7/ObAB8RVI4itDaTJyweGqauCM9zkThwOeC9LhL6WnfjVljqlrSSfsc8uFUv/m3H8M4OHcqMP1h4o1ObH6uSix8f71vi4Wp5o5fwJ4GOo6wnmXZko5VyIKsmPYVIi8Ns2MyD+O+jk1PWjJP06guJTpu2Ig167o34GJwsRbzwpLbw45FajtHCuWpSnTdpKx6FKvTrK8JXJmQIs9ATKZQ5lN0qI5yT0g7weyljOUdmPOnGfmQkWsRw7WOtU+OP1Tps6kfZVuV2K166e8J76MlapT2+pfI5Bnx5qFFlfOQbONqFloPQpJ1FJOEo7lKdWM9hulKBQAGgDIflSMRfXFw1ezZbVlfl77HilHSek7h21VRUFeX7HO5yqPLDbuPwYbEJnZR28qd5J1Kj0k7yes0kpOTuysKcYKyMzH8UmxHWYeFwjJlPgkE+g2BxP4FWoUoTTlOVkjlxeIq02oUo3b+BCNyVdmuCTyjmLlubwwk5W0dX4tVpYxQWWhGy79Tnhw6VR58TLM+3Q9HFix4jQbjMNsoHzUJAFccpyk7ydz0oU4U1aCsWOONtIK3FBKRvJNqUZtLcXDz73/Dt5En9Y6PYnf42rbLqLdvYnyTPrIdcd6s2VPgPfei/YMncs2KG2ymO2hBtzcqba0XNcbLQ8uYz4fKHG1tzXIiAZClaIcSo3Vmvu1vbiBXXmVr9EzzMss9n5mt/W5pQpsVifiIfkNIDjyVIzLHO5iQba9IqMotxidVKcYzmn3FMPlLjuou8EMF59bocUjLlUpRTl431FNNKS9bIlRcoPXa7uX4S8w1HecTIbU0jN5M0FAqQg62sCdb6DqArJpykl+41FqMG76dCqC0seY47qkEhJeWMtiFZNb69KvVTSl52JCL/ANOLN9yMw7q40gnptqO+ua56DimV7B1sf4d9QH0XeePj6626e4uVrZgJRbNpbey10VfMg9/DvtRbsGbuhhSELSUqSFJO8EXBrE7bDNKSszz2IckYTrhfw1S8OlDUOR9E3601108ZNLLP6l6nn1uG05PNTeWXoKt45ieBOpY5RMbSOdEzWRcf+w/HfVHh6VdXouz7EY4uvhXlxKuvuR6iO+zJZQ9HcS42sXSpJuDXDKLi7M9WE4zipRd0K4hhqJTiX2Vqjy0DmPtjXsUPnDqNNCeXR6onUpKWq0fc5w6etx5cOcgMzWxcpB5rifpIPEdW8VsoWWaOwU6jbyS3NEWqZYysVedkPt4ZFUUOOjO+6N7TV7G32juHeeFVgklnZCrJyfhx67/gfjR2ozDbLCAhpsZUpG4Cpttu7KxiopJbF1YMRbW9AE0AUSX9kAEpzOKNkIG9X9uutSuLKVjlmNdQdkKDjo3ac1HYPfvouYo9WdPyWo6brJKjuQkZlHsA1oSbNlJIpafelpzsFtts8ScyvAaD10NJbipuWxEmIksqU/Je01zFVgO0DQ99apWeiMlDTViqGHVauREoa4bAALV1m/o9xvTNpbMRJ9VoNNLjMaIjuNnp2KiT3gGleZ9R1kXSxZ5axb9b9yv4VmVjZ4lDojPapivFf0kNlB8Tb11t31YjUHshZUdzMlMhlpppRsHkgZ+oG2iT1i9NddBcr/yRoJjKQP0Mh1IG4LOcevX10lyqjbZla5i460okpCs3olm6j/l3+F63LfYxzy6SGm1oeRmQoLQriDcGltYfRlCmlxedHBU385no/h+G6mvfcWzjsXtOIdbS42bpVuNLawyd1cl5lt9tTTyErbULKSoXBFam4u6MlFSVpbC+GYdHwuN5NEBSyFKUEk3tc3tTVKkqks0txKNGFGOSGw3SFRLFIImMgtr2clo52HuKFe8cCOIp4TyvXYlVp51pv0DC5pmRsziNm+2otvN/QWN47OI6iKJwyv0ClPPH1F8BG2RInq1XLdUoHoQk5UDwF+801XRqPYTD/UnU7/x0NWpHQFABQBBoBi0QbQqkq1LnofZRw8d9a+wkdfqOpLqklLbIG0XuvuSOJP440I2TeyJjsIZudVLV6S1alX46KG7gopA7FacUVlJSv6SCUnxFCbBxTF0tOLl7NbynGmgFELAvmO7dvtv8K29kJZuVr6HWMKU3hUxbSlJWhlakqToQQCRW00nNJmV21Sk12MwSXnJOD5HFhly4WrMf0p2ZPhcVXIkp3/8AanPnk5U7PR/9E4mt1LUp5t95OWU02mzhAsSjN7SKKSTaT7M2s5JNp9UXR0rfxbEmVvvhtsNbMB0jLdJvSysoRdt7jxvKrON9rGqptKmShYzAixza3qJ02urMTYacWXGXpLpDSsoCTluDqLka9W/hTNpbE4pvRvYbZYaZvs0BN954ntNY22UUUtip5hQWXo9kubyODnUfjRfuK49UXMOpebCwCL7wd4PEUNWGi7q5SBsJgA+Tfvp0LHxHs66N0LtL8jVYOFABQAUAYeISG8Ixbypw5WJTVl/zEEWPeFH/ACirwi6kMq6HJVmqNTM9n/I3ydt5iw/Lu8mR7BSVv7svyUw1vBjbsaNTLhQAUAVSr+TO5d+Q28KFuY9mEYDydrLuyC3hWvcyPlQs4HjiK9m42n9Cm2ZBV85V+I6q3Swrvn0Lskv9+z9yf6qzQ20+5GSX+/Z+5P8AVRoFp9zmFnDskOFJXtBcpFhbKLcTQ+hkL3dyyalhcZ1EopDCkkOZlWGXjrRG6em5s1FxebYVTHhSkNllxKjGB2SkOX2dxa+/ops04t36k1ClJK3Qqcw2AMMCHn3CzYKLynzv3573tv1p1UmpXW4joU3Tyt6fkvjtxI7wXtUmRISkFRXq7lFr2pG5SVuxSMacXe+r+R61IWE1B0z3titCRs0ZsyM19VdYptLEmnmdizJL/fsfcn+qs0GtPuGSX+/Z+5P9VF0Fp9znDwsKlBxQV+m0KU2HopvxPG9bLoZTvrc6l72OnbJt6/desXU2XQZrBwoAKACgDyP5SQk4TGzH9oH/AMmuzBed/g83idvDV+5s4CdiiRAV6cR0gdbajmQfA27jUKmrUu51Yf6U6fY1akdAUAFAEGgBWIdmpUZe9v0OtHDw3f71r7iR0+k6lNklLrZCXG92bcocUntoXYJdztiQh0kapcHpIVvH46aGjVK5wqW3mKWgp5Y0IQNB2ncKLBnXQpSp5mUXXkJQ29ZOir2UN19OO7uFbpYRNqV3sGO/8mnAAkmOsAAXucppqXnRmI/sy/DM1MVQU06HMz8uOhnIElCUoTqq5111t31Ry3XRO5zKls+rSQs8XGeT+L4W42czDS0sBIJzNqF0gaakej3CnTUqsKnfclLNHD1KTWydh53OMVwkrWFpyuWsi1uaN9TTWSZd38Snf1Npa0oQVqICQLknhUDsbsriLCpCdo8qOFB1VwArnJHAWPjv40ztsTjm3sNNSmnVZUqIXxQsZVeBrGh1JMrfkEqLMayndxUfRR1n4UJdzHLoi2O2lloISSbcTvJ6aHqMlZFQO3lgj5NknXpWfgPb1UbIXeX4GqwcKACgAoAw58dvF8WMZzViK1df8xZFh3BJ/wAwq8JOnDN3OOrBV6mXohjFGXY77eJxEFxxpOR5pO91q9zb7Q3jvHGkg01kZSrFxl4kem/4H4r7UmO2+wsLbcGZKhxFI007MtGSkrotrBgoAKAKZDAdAIUUuJN0LG9J+HVWp2FlG4hN2z6Usrsh1POSg+i6obrHovrbfpTxstSVTNJFDTiHEGNOZdK2x8ofStffprxG7TeOBrWuqJxkn9MkPRy6loeTLafZG4eiR3jT1CkfqWTdtHcJEtIaUl+K6c2mUpuk9pFwBQo66MJT01Qoh51ICXJYU2PmsEFae2+qu0WPUaZr0ETfV6DbLcR/VL7jh4jbq9l6VqS6DrJLqW+Qx+CCOxZHvozNm5IIWeMVm4TIdC/oodKj67+uttLsK3BbMXL6yQt95p5tJuGEkZ+om2hPVp31tuwuZ7s0BJWsfoYzpvxWMg9evqpLdyud9EKT82xzyilYQofo2jbKTuJVv8LU8d9CdR6XYurbSWw0mMplnUKAsE5eP8K07/Hu1WXUk809LWHmVvvsoaS5cAWXICbZv4R791I7LUurtW+RxptDTaUITlSNwpSiVlYHHEtoK1qCUJFySdAKEm3ZA2oq7KMOnx8Rj+URF7RrMUhVt9tNKecJQdpbk6VWFWOaD0GqQqJYpO8jZTs0bWQ6cjDQ+er3AbyeinhDN+CVWpkWmrexOFwvIouVa9o84ouPOfTWd57OA6gKycszuFKnkjruOb6UqZD8R/Dn1ysORtGVnM9EGlzxUjoPSNx7d9VJTVpb9zmcJU3mht1Q9CmsTWdrHXmF7KBFlJPQQdQeqklFx3LQqRmrxM3H4GJPOszMIlhqQyCNkv0HR0GrUJ00nGorp/By4qjXk1OjKzXTuJQuViGXfJceirw+Re2ZQJbV1g/jtqs8G2s1F5l8kKfElF5MRHK/g9Iy+0+0HWHEONq1CkKBBrjknF2Z6UZxkrxdyXG0PJKXEhSDoQRvrDWrijsJQTZCg4ixGzdudDvsrePXTZibgJux223VPOIfQq+Ygc4HjYEbuG/op1K5J00m2XxFvANqMhLqEt8/LZV1aWHT095pXYeLl1ZU5PeGYOwtokEi5SR09IPR6xTZV3E8WXWJUp7DnFja4a0VcTs0kjX8Gtyy7i+JT6xOfKsMKBfDxYgaFAI1APvrMku5vjQ7F8dcRKHTGw9pBbUlNggJvdVr6DqrGn1Y0ZRs7ROxKmKulmGE2UUi9xuNujvvqDRlj1YZ59Iiz/lBkgrkbHapsRoSLbgUjfvO6mVrCSU3Le1y2JEUnbJQwHEOi2Z26ARxuDcnW516ayUrjwptXHhEzayV7SxuEAZUeHHvvU79iqh3GbhINzoOusH2Rh4nyrw6GSywVTJJ0SzHGa57d1dVPB1Jq70XdnBX4jRpvLH6pdkZycLxjlEtLmNueRwd4hNHnK/iP47qs6tHDq1LWXdnOsPiMW713lj2PUQ4rEKOiPFaS20jRKU8K4ZSlN5pPU9WnTjTioxVkLYhiSIy0sMoMiWscxhB17VH5o6zWxp31eiEqVlHRasjD8PW26qZNcS9NWLFQHNbT9FA6Ovea2ck1ljsFOk0809WaNTLBQAEXoAz5uFtvO+URlqiywPlmgOd1KG5Q7e4iqRqNKz1RGdFN5o6Mo85SYXNxePlQP2pgFTZ7RvT6x11uSMvI/YXxZQ0qL3Q441BxSLZaGJUdQ0OiknrBpVKdOWmjHlCnWjZ6owXuSIjuF3A8QkwHCb5ArMg93+9dUcbm0qxUv5PPlw3K81Cbi/gjy3lVhukqCxiLY+ewrKrw/tW5MLU8snH8meLjqPnipL0OmuWsBKgjEI8uE50Ot6eqh4Co9YNMZcVpbVIuJqRuUGESSA1iEck8CvKfXXPLDVYbxOqGNw8/LNDmziSedlZdvx0NT+pFlklsR5GhPoLeQOgOqt4GsuNkRHkq+Ep/wD0n2pouZk9QEVY/aXbfwo/prcxmR9w8kVxkvkdAKR7BWXNyepBiRxq8VLHQ64VDwJtWpvoY1FblD2J4RB0XLiM9QWkeynVKrLZMnKvh6e8kjNk8tMHaVlZW7Jc4JZbJv42q8cBWerVvycs+K4dO0byfoUee+UGIaYZgpYSf1stVrd2lP4GHp+ed/RE+bxVX+1Tt6sPzaxPETmx3F3VIP7PG5qfHj4Uc1Tp6Uoe7DkK1Z3xFTTsjcwzB8PwtOWFFbbNtV2uo99ctStUq+ZndRw1KivojYtnTosFAVKeS3m0Sm/OUegDeT2UkYSlsis6kYeZiRcxLEdI6FQIx/WuC7qh9lO5PadeqntCG+r+CV6lTbRfI7BgR4KFBhBzLN1uKOZaz0qUdTSSm5blYU4w2GqUcKAJoAKAIFAEEUAfIsVnS8N5RYgqBIcjnyhXyZ0OvEHQ19FRoU6tCOdX0PjsTiatDFT8N21NjDuX8xkJTiEVEhP02zkV4bvZXPU4XF603Y7aHG5rSrG56OFy0wWVbaPqjK+i+nLbv3VwzwNeHS56dLimGqf5W/JsNPwp7f6N1iSg/RUFiua0oeh2ZqdRbpicnk1gsq+1w9kE8UAoPqtVYYqtHaTITwGGqbwRmyORODNoW6yJDBSCbodPvq0cfWejs/Y55cLw8U3G692ZbeENANhnE8WbWqwKQu43pBserMKpzLe8EcvKRWqnJDDGEuuuNNtcosRSXRdAcQRfS/E9AvSvEQtd00VWGm2oqsw82PLfQynlHPWpTmTmoNhodd+7mkVvjwtfwkZy828qrMqTgynHHxJxnENiyVBZDhvobXtbdx31vMpWy01qJyjbeaq7I5TgODrK/KfOD6QCoFx0AEBIVfW1vSFHN1VtZewLBYfXNd+5sYRydwFxjbNYaAcyklLylLsQbHQm3CoVMXiL2cjqoYDCOOZQ/fU3I8SPGTaOw20PsIArmc5S3dzvjThBfSrFUvFcPhC8ubHa6luAE91bGlOXlQtSvSp6ykkYM/l5hTF0xUPSljdlTlT4n4V2U+HVpb6HBV4xh4eXU8ziXLjFZd0xskNH2BnV4n4V30uG046z1PJr8ZrT0hoN/k6WuRjkt59anXSxfOs5j6Q4mpcShGFOKirIvwacqlacpu7sfRhXjH0hNAEUAFAE0ARQBNAEGgD5Hyhw2c7js9bcKQtCn1EKS0ogi/ZX0eGrU40YpyWx8djcNWniJuMW1cQ81Yj9Qlfcq+FX5ij9yOTlK/2P9g81Yj9Qlfcq+FHMUvuQcpiPsYIwvEkKzIgy0K+klpQPsrJVqEt5Jjxw+Ki7qLNCPI5URvkXMUA6FJUoeu9c8oYOW9jqhV4jDbMaCMe5WJSUrjuPJIsQ7DJuO61ReGwfSXydMcbxBaOF/Y7TjuOFID2AtqI3FDDiLa36ekUjwuH6VP4H5zFPzUvgsbx3E25CZA5OKDiN1toB6OXdbo0peUo2t4qHWNrKWbwWdN47iDTmdvk26lWfOLKcsDr1dZo5Wk96qNWMqxd1QdzlePYspThGAO2cN1JUXSk3383dW8rR/VXwK8ZX1/0X8lKsbx7UNYGyhJGUgxXFadG+nWGw3Wp8om8Zi+lL4KDi3KrIUNNPsJvezMQJ91MsPg+sr+5OWL4ha0Y29hCR+cMm/lHnRwHgc9vAaV0RWEjtb4Oabx898wl5pxC9/N8m/wDJV8Kqq9FbSRzvC4l7xZPmvEfqMr7lXwreYo/cjOUxH2MPNWI/UJX3KvhRzFL7l+4cpX+x/ser/J1DlRsUkqkRnmkliwK0FIPOHTXm8SqwnCOV31PZ4NRqU6ks8baH0GvHPogoAKAJo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637" y="52208"/>
            <a:ext cx="2236763" cy="1179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425545"/>
            <a:ext cx="432048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Отметим, что наша формула </a:t>
            </a:r>
            <a:r>
              <a:rPr lang="ru-RU" sz="2400" dirty="0" smtClean="0"/>
              <a:t>(</a:t>
            </a:r>
            <a:r>
              <a:rPr lang="ru-RU" sz="2400" b="1" i="1" dirty="0" smtClean="0">
                <a:solidFill>
                  <a:srgbClr val="FF0000"/>
                </a:solidFill>
              </a:rPr>
              <a:t>вверху</a:t>
            </a:r>
            <a:r>
              <a:rPr lang="ru-RU" sz="2400" dirty="0" smtClean="0"/>
              <a:t>) практически </a:t>
            </a:r>
            <a:r>
              <a:rPr lang="ru-RU" sz="2400" dirty="0"/>
              <a:t>совпадает с формулой, приведенной в работе [</a:t>
            </a:r>
            <a:r>
              <a:rPr lang="ru-RU" sz="2400" i="1" dirty="0"/>
              <a:t>Ризниченко</a:t>
            </a:r>
            <a:r>
              <a:rPr lang="ru-RU" sz="2400" dirty="0"/>
              <a:t>, 1976</a:t>
            </a:r>
            <a:r>
              <a:rPr lang="ru-RU" sz="2400" dirty="0" smtClean="0"/>
              <a:t>]:</a:t>
            </a:r>
          </a:p>
          <a:p>
            <a:endParaRPr lang="ru-RU" dirty="0"/>
          </a:p>
          <a:p>
            <a:pPr algn="ctr"/>
            <a:r>
              <a:rPr lang="en-US" sz="28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</a:t>
            </a:r>
            <a:r>
              <a:rPr lang="en-US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</a:t>
            </a:r>
            <a:r>
              <a:rPr lang="ru-RU" sz="16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[км]</a:t>
            </a:r>
            <a:r>
              <a:rPr lang="ru-RU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0.44*</a:t>
            </a:r>
            <a:r>
              <a:rPr lang="en-US" sz="28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8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1.29</a:t>
            </a:r>
          </a:p>
          <a:p>
            <a:pPr algn="ctr"/>
            <a:endParaRPr lang="ru-RU" dirty="0"/>
          </a:p>
          <a:p>
            <a:pPr algn="ctr"/>
            <a:r>
              <a:rPr lang="ru-RU" sz="2400" dirty="0" smtClean="0"/>
              <a:t>Однако, она </a:t>
            </a:r>
            <a:r>
              <a:rPr lang="ru-RU" sz="2400" dirty="0"/>
              <a:t>заметно отличается от формулы, предложенной в работе [</a:t>
            </a:r>
            <a:r>
              <a:rPr lang="en-US" sz="2400" i="1" dirty="0"/>
              <a:t>Wells</a:t>
            </a:r>
            <a:r>
              <a:rPr lang="ru-RU" sz="2400" i="1" dirty="0"/>
              <a:t>, </a:t>
            </a:r>
            <a:r>
              <a:rPr lang="en-US" sz="2400" i="1" dirty="0"/>
              <a:t>Coppersmith</a:t>
            </a:r>
            <a:r>
              <a:rPr lang="ru-RU" sz="2400" dirty="0"/>
              <a:t>, 1994</a:t>
            </a:r>
            <a:r>
              <a:rPr lang="ru-RU" sz="2400" dirty="0" smtClean="0"/>
              <a:t>]:</a:t>
            </a:r>
          </a:p>
          <a:p>
            <a:endParaRPr lang="ru-RU" dirty="0"/>
          </a:p>
          <a:p>
            <a:pPr algn="ctr"/>
            <a:r>
              <a:rPr lang="en-US" sz="2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</a:t>
            </a:r>
            <a:r>
              <a:rPr lang="ru-RU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[км]</a:t>
            </a: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0.67*</a:t>
            </a:r>
            <a:r>
              <a:rPr lang="en-US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2.94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312" y="602132"/>
            <a:ext cx="48333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L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[км]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0.43*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1.27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808"/>
            <a:ext cx="4554151" cy="4226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2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расхождений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43091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Возможно, такое различие между нашей формулой и соотношением </a:t>
            </a:r>
            <a:r>
              <a:rPr lang="en-US" sz="2200" i="1" dirty="0" err="1">
                <a:solidFill>
                  <a:srgbClr val="FF0000"/>
                </a:solidFill>
              </a:rPr>
              <a:t>Wells&amp;Coppersmith</a:t>
            </a:r>
            <a:r>
              <a:rPr lang="en-US" sz="2200" dirty="0"/>
              <a:t> </a:t>
            </a:r>
            <a:r>
              <a:rPr lang="ru-RU" sz="2200" dirty="0"/>
              <a:t>связано с тем, что они </a:t>
            </a:r>
            <a:r>
              <a:rPr lang="ru-RU" sz="2200" dirty="0">
                <a:solidFill>
                  <a:srgbClr val="FF0000"/>
                </a:solidFill>
              </a:rPr>
              <a:t>определяли размер очаговой зоны по размеру облака </a:t>
            </a:r>
            <a:r>
              <a:rPr lang="ru-RU" sz="2200" dirty="0" err="1">
                <a:solidFill>
                  <a:srgbClr val="FF0000"/>
                </a:solidFill>
              </a:rPr>
              <a:t>афтершоков</a:t>
            </a:r>
            <a:r>
              <a:rPr lang="ru-RU" sz="2200" dirty="0">
                <a:solidFill>
                  <a:srgbClr val="FF0000"/>
                </a:solidFill>
              </a:rPr>
              <a:t> на интервале времени от </a:t>
            </a:r>
            <a:r>
              <a:rPr lang="ru-RU" sz="2200" b="1" dirty="0">
                <a:solidFill>
                  <a:srgbClr val="FF0000"/>
                </a:solidFill>
              </a:rPr>
              <a:t>нескольких часов </a:t>
            </a:r>
            <a:r>
              <a:rPr lang="ru-RU" sz="2200" dirty="0">
                <a:solidFill>
                  <a:srgbClr val="FF0000"/>
                </a:solidFill>
              </a:rPr>
              <a:t>до </a:t>
            </a:r>
            <a:r>
              <a:rPr lang="ru-RU" sz="2200" b="1" dirty="0">
                <a:solidFill>
                  <a:srgbClr val="FF0000"/>
                </a:solidFill>
              </a:rPr>
              <a:t>нескольких дней</a:t>
            </a:r>
            <a:r>
              <a:rPr lang="ru-RU" sz="2200" dirty="0">
                <a:solidFill>
                  <a:srgbClr val="FF0000"/>
                </a:solidFill>
              </a:rPr>
              <a:t> после главного толчка</a:t>
            </a:r>
            <a:r>
              <a:rPr lang="ru-RU" sz="2200" dirty="0"/>
              <a:t>. 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Соотношение </a:t>
            </a:r>
            <a:r>
              <a:rPr lang="ru-RU" sz="2200" i="1" dirty="0" smtClean="0">
                <a:solidFill>
                  <a:srgbClr val="FF0000"/>
                </a:solidFill>
              </a:rPr>
              <a:t>Ю.В. Ризниченко </a:t>
            </a:r>
            <a:r>
              <a:rPr lang="ru-RU" sz="2200" dirty="0" smtClean="0">
                <a:solidFill>
                  <a:srgbClr val="FF0000"/>
                </a:solidFill>
              </a:rPr>
              <a:t>получено </a:t>
            </a:r>
            <a:r>
              <a:rPr lang="ru-RU" sz="2200" dirty="0">
                <a:solidFill>
                  <a:srgbClr val="FF0000"/>
                </a:solidFill>
              </a:rPr>
              <a:t>по мировым данным об основных толчках в весьма широком диапазоне </a:t>
            </a:r>
            <a:r>
              <a:rPr lang="ru-RU" sz="2200" dirty="0" smtClean="0">
                <a:solidFill>
                  <a:srgbClr val="FF0000"/>
                </a:solidFill>
              </a:rPr>
              <a:t>магнитуд</a:t>
            </a:r>
          </a:p>
          <a:p>
            <a:pPr algn="ctr"/>
            <a:r>
              <a:rPr lang="en-US" sz="2200" i="1" dirty="0" smtClean="0">
                <a:solidFill>
                  <a:srgbClr val="FF0000"/>
                </a:solidFill>
              </a:rPr>
              <a:t>M</a:t>
            </a:r>
            <a:r>
              <a:rPr lang="ru-RU" sz="2200" i="1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= 0.5‒8.5</a:t>
            </a:r>
            <a:r>
              <a:rPr lang="ru-RU" sz="2200" dirty="0"/>
              <a:t>, покрывающем весь спектр инструментально регистрируемых землетрясений, за исключением землетрясений мега-класса, в разных сейсмоактивных регионах планеты, что и делает ее привлекательной для оценки длины разрыва в очаге</a:t>
            </a:r>
            <a:r>
              <a:rPr lang="ru-RU" sz="2200" dirty="0" smtClean="0"/>
              <a:t>.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sz="2200" dirty="0" smtClean="0"/>
              <a:t>Эмпирическое соотношение, полученное нами, построено </a:t>
            </a:r>
            <a:r>
              <a:rPr lang="ru-RU" sz="2200" dirty="0">
                <a:solidFill>
                  <a:srgbClr val="FF0000"/>
                </a:solidFill>
              </a:rPr>
              <a:t>на более ограниченной выборке магнитуд главных толчков </a:t>
            </a:r>
            <a:r>
              <a:rPr lang="ru-RU" sz="2200" i="1" dirty="0">
                <a:solidFill>
                  <a:srgbClr val="FF0000"/>
                </a:solidFill>
              </a:rPr>
              <a:t>М</a:t>
            </a:r>
            <a:r>
              <a:rPr lang="ru-RU" sz="2200" dirty="0">
                <a:solidFill>
                  <a:srgbClr val="FF0000"/>
                </a:solidFill>
              </a:rPr>
              <a:t> = 5.5‒8.5 </a:t>
            </a:r>
            <a:r>
              <a:rPr lang="ru-RU" sz="2200" dirty="0"/>
              <a:t>(однако, напомним, что их количество составляет более 10 тыс</a:t>
            </a:r>
            <a:r>
              <a:rPr lang="ru-RU" sz="2200" dirty="0" smtClean="0"/>
              <a:t>.). Тот факт, </a:t>
            </a:r>
            <a:r>
              <a:rPr lang="ru-RU" sz="2200" dirty="0"/>
              <a:t>что оно практически совпадает с формулой </a:t>
            </a:r>
            <a:r>
              <a:rPr lang="ru-RU" sz="2200" i="1" dirty="0" smtClean="0"/>
              <a:t>Ризниченко</a:t>
            </a:r>
            <a:r>
              <a:rPr lang="ru-RU" sz="2200" dirty="0" smtClean="0"/>
              <a:t> </a:t>
            </a:r>
            <a:r>
              <a:rPr lang="ru-RU" sz="2200" dirty="0"/>
              <a:t>дает нам основания полагать </a:t>
            </a:r>
            <a:r>
              <a:rPr lang="ru-RU" sz="2200" dirty="0">
                <a:solidFill>
                  <a:srgbClr val="FF0000"/>
                </a:solidFill>
              </a:rPr>
              <a:t>методологическую правильность </a:t>
            </a:r>
            <a:r>
              <a:rPr lang="ru-RU" sz="2200" dirty="0" smtClean="0"/>
              <a:t>предлагаемого</a:t>
            </a: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/>
              <a:t>нами </a:t>
            </a:r>
            <a:r>
              <a:rPr lang="ru-RU" sz="2200" dirty="0"/>
              <a:t>подхода.</a:t>
            </a:r>
          </a:p>
        </p:txBody>
      </p:sp>
    </p:spTree>
    <p:extLst>
      <p:ext uri="{BB962C8B-B14F-4D97-AF65-F5344CB8AC3E}">
        <p14:creationId xmlns:p14="http://schemas.microsoft.com/office/powerpoint/2010/main" val="270558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Глубокофокусные землетрясения и их </a:t>
            </a:r>
            <a:r>
              <a:rPr lang="ru-RU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афтершоки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244895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400" dirty="0"/>
              <a:t>В случае глубокофокусных землетрясений в нашем </a:t>
            </a:r>
            <a:r>
              <a:rPr lang="ru-RU" altLang="ru-RU" sz="2400" dirty="0" smtClean="0"/>
              <a:t>распоряжении мы имели только десятки главных толчков и их </a:t>
            </a:r>
            <a:r>
              <a:rPr lang="ru-RU" altLang="ru-RU" sz="2400" dirty="0" err="1" smtClean="0"/>
              <a:t>афтершоков</a:t>
            </a:r>
            <a:r>
              <a:rPr lang="ru-RU" altLang="ru-RU" sz="2400" dirty="0" smtClean="0"/>
              <a:t>, т.е. на порядок меньше:</a:t>
            </a:r>
            <a:endParaRPr lang="en-US" alt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899504"/>
              </p:ext>
            </p:extLst>
          </p:nvPr>
        </p:nvGraphicFramePr>
        <p:xfrm>
          <a:off x="1907705" y="5583052"/>
          <a:ext cx="532859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4580"/>
                <a:gridCol w="959146"/>
                <a:gridCol w="1065718"/>
                <a:gridCol w="959146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Диапазон магнитуд главных толчков </a:t>
                      </a:r>
                      <a:r>
                        <a:rPr lang="en-US" sz="1600" dirty="0">
                          <a:effectLst/>
                        </a:rPr>
                        <a:t>M</a:t>
                      </a:r>
                      <a:r>
                        <a:rPr lang="ru-RU" sz="1600" baseline="-25000" dirty="0" err="1">
                          <a:effectLst/>
                        </a:rPr>
                        <a:t>гт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5.5‒6.5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6.5‒7.5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7.5‒8.5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r>
                        <a:rPr lang="ru-RU" sz="1600" baseline="-25000" dirty="0" err="1">
                          <a:effectLst/>
                        </a:rPr>
                        <a:t>гт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281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59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9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r>
                        <a:rPr lang="ru-RU" sz="1600" baseline="-25000" dirty="0">
                          <a:effectLst/>
                        </a:rPr>
                        <a:t>афт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466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182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  <a:cs typeface="Times New Roman" pitchFamily="18" charset="0"/>
                        </a:rPr>
                        <a:t>270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39" marB="45739" anchor="b" horzOverflow="overflow"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268760"/>
            <a:ext cx="8928100" cy="268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361950">
              <a:lnSpc>
                <a:spcPct val="80000"/>
              </a:lnSpc>
              <a:buClr>
                <a:srgbClr val="00B050"/>
              </a:buClr>
              <a:buNone/>
              <a:defRPr/>
            </a:pPr>
            <a:r>
              <a:rPr lang="ru-RU" altLang="ru-RU" sz="1800" kern="0" dirty="0" smtClean="0"/>
              <a:t>Прежде всего заметим, что:</a:t>
            </a:r>
          </a:p>
          <a:p>
            <a:pPr>
              <a:lnSpc>
                <a:spcPct val="80000"/>
              </a:lnSpc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en-US" altLang="ru-RU" sz="1800" kern="0" dirty="0" smtClean="0"/>
              <a:t>Только в 1994 г</a:t>
            </a:r>
            <a:r>
              <a:rPr lang="ru-RU" altLang="ru-RU" sz="1800" kern="0" dirty="0" smtClean="0"/>
              <a:t>.</a:t>
            </a:r>
            <a:r>
              <a:rPr lang="en-US" altLang="ru-RU" sz="1800" kern="0" dirty="0" smtClean="0"/>
              <a:t> </a:t>
            </a:r>
            <a:r>
              <a:rPr lang="en-US" altLang="ru-RU" sz="1800" b="1" i="1" kern="0" dirty="0" smtClean="0"/>
              <a:t>Wiens D. et al. </a:t>
            </a:r>
            <a:r>
              <a:rPr lang="en-US" altLang="ru-RU" sz="1800" kern="0" dirty="0" smtClean="0"/>
              <a:t>сообщают о “…первой наблюдаемой последовательности афтершоков при глубоких землетрясениях… </a:t>
            </a:r>
            <a:r>
              <a:rPr lang="en-US" altLang="ru-RU" sz="1800" kern="0" dirty="0" smtClean="0">
                <a:solidFill>
                  <a:srgbClr val="FF0000"/>
                </a:solidFill>
              </a:rPr>
              <a:t>Афтершоки демонстрируют </a:t>
            </a:r>
            <a:r>
              <a:rPr lang="en-US" altLang="ru-RU" sz="1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степенное</a:t>
            </a:r>
            <a:r>
              <a:rPr lang="en-US" altLang="ru-RU" sz="1800" kern="0" dirty="0" smtClean="0">
                <a:solidFill>
                  <a:srgbClr val="FF0000"/>
                </a:solidFill>
              </a:rPr>
              <a:t> затухание со временем после главного толчка, что типично для неглубоких событий</a:t>
            </a:r>
            <a:r>
              <a:rPr lang="en-US" altLang="ru-RU" sz="1800" kern="0" dirty="0" smtClean="0"/>
              <a:t>”.</a:t>
            </a:r>
            <a:endParaRPr lang="ru-RU" altLang="ru-RU" sz="1800" kern="0" dirty="0" smtClean="0"/>
          </a:p>
          <a:p>
            <a:pPr>
              <a:lnSpc>
                <a:spcPct val="80000"/>
              </a:lnSpc>
              <a:buClr>
                <a:srgbClr val="00B050"/>
              </a:buClr>
              <a:buFont typeface="Wingdings" pitchFamily="2" charset="2"/>
              <a:buChar char="Ø"/>
              <a:defRPr/>
            </a:pPr>
            <a:endParaRPr lang="ru-RU" altLang="ru-RU" sz="800" kern="0" dirty="0" smtClean="0"/>
          </a:p>
          <a:p>
            <a:pPr>
              <a:lnSpc>
                <a:spcPct val="80000"/>
              </a:lnSpc>
              <a:buClr>
                <a:srgbClr val="00B050"/>
              </a:buClr>
              <a:buFont typeface="Wingdings" pitchFamily="2" charset="2"/>
              <a:buChar char="Ø"/>
              <a:defRPr/>
            </a:pPr>
            <a:r>
              <a:rPr lang="ru-RU" altLang="ru-RU" sz="1800" kern="0" dirty="0" smtClean="0"/>
              <a:t>В следующем 1995 г. </a:t>
            </a:r>
            <a:r>
              <a:rPr lang="en-US" altLang="ru-RU" sz="1800" b="1" i="1" kern="0" dirty="0" smtClean="0"/>
              <a:t>Stephen C</a:t>
            </a:r>
            <a:r>
              <a:rPr lang="ru-RU" altLang="ru-RU" sz="1800" b="1" i="1" kern="0" dirty="0" smtClean="0"/>
              <a:t>. </a:t>
            </a:r>
            <a:r>
              <a:rPr lang="en-US" altLang="ru-RU" sz="1800" b="1" i="1" kern="0" dirty="0" smtClean="0"/>
              <a:t>Myers</a:t>
            </a:r>
            <a:r>
              <a:rPr lang="ru-RU" altLang="ru-RU" sz="1800" b="1" i="1" kern="0" dirty="0" smtClean="0"/>
              <a:t> </a:t>
            </a:r>
            <a:r>
              <a:rPr lang="ru-RU" altLang="ru-RU" sz="1800" kern="0" dirty="0" smtClean="0"/>
              <a:t>с соавторами</a:t>
            </a:r>
            <a:r>
              <a:rPr lang="ru-RU" altLang="ru-RU" sz="1800" b="1" i="1" kern="0" dirty="0" smtClean="0"/>
              <a:t> </a:t>
            </a:r>
            <a:r>
              <a:rPr lang="ru-RU" altLang="ru-RU" sz="1800" kern="0" dirty="0" smtClean="0"/>
              <a:t>провел анализ 89 афтершоков, произошедших за 20 дней после глубокого (</a:t>
            </a:r>
            <a:r>
              <a:rPr lang="ru-RU" altLang="ru-RU" sz="1800" b="1" kern="0" dirty="0" smtClean="0">
                <a:solidFill>
                  <a:srgbClr val="FF0000"/>
                </a:solidFill>
              </a:rPr>
              <a:t>Н = 636 км</a:t>
            </a:r>
            <a:r>
              <a:rPr lang="ru-RU" altLang="ru-RU" sz="1800" kern="0" dirty="0" smtClean="0"/>
              <a:t>) Боливийского землетрясения с М =  8.3 (9 июня 1994 г.). В этой работе отмечено, также, что “спад активности афтершоков во времени аналогичен последовательностям неглубоких афтершоков, </a:t>
            </a:r>
            <a:r>
              <a:rPr lang="ru-RU" altLang="ru-RU" sz="1800" b="1" kern="0" dirty="0" smtClean="0">
                <a:solidFill>
                  <a:srgbClr val="FF0000"/>
                </a:solidFill>
              </a:rPr>
              <a:t>но количество афтершоков </a:t>
            </a:r>
            <a:r>
              <a:rPr lang="ru-RU" altLang="ru-RU" sz="18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два порядка меньше.</a:t>
            </a:r>
            <a:r>
              <a:rPr lang="ru-RU" altLang="ru-RU" sz="1800" kern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756726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свойство</a:t>
            </a:r>
          </a:p>
        </p:txBody>
      </p:sp>
      <p:pic>
        <p:nvPicPr>
          <p:cNvPr id="15363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14725" y="2430463"/>
            <a:ext cx="2786063" cy="2808287"/>
          </a:xfrm>
          <a:noFill/>
        </p:spPr>
      </p:pic>
      <p:pic>
        <p:nvPicPr>
          <p:cNvPr id="15364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7450" y="2438400"/>
            <a:ext cx="2768600" cy="2792413"/>
          </a:xfrm>
          <a:noFill/>
        </p:spPr>
      </p:pic>
      <p:pic>
        <p:nvPicPr>
          <p:cNvPr id="15365" name="Picture 18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420938"/>
            <a:ext cx="2762250" cy="2827337"/>
          </a:xfrm>
          <a:noFill/>
        </p:spPr>
      </p:pic>
      <p:pic>
        <p:nvPicPr>
          <p:cNvPr id="15366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2519363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20"/>
          <p:cNvSpPr txBox="1">
            <a:spLocks noChangeArrowheads="1"/>
          </p:cNvSpPr>
          <p:nvPr/>
        </p:nvSpPr>
        <p:spPr bwMode="auto">
          <a:xfrm>
            <a:off x="1042988" y="5661025"/>
            <a:ext cx="7777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>
                <a:solidFill>
                  <a:srgbClr val="3333FF"/>
                </a:solidFill>
              </a:rPr>
              <a:t>H</a:t>
            </a:r>
            <a:r>
              <a:rPr lang="ru-RU" altLang="ru-RU" sz="2400" b="1" dirty="0">
                <a:solidFill>
                  <a:srgbClr val="3333FF"/>
                </a:solidFill>
              </a:rPr>
              <a:t> </a:t>
            </a:r>
            <a:r>
              <a:rPr lang="en-US" altLang="ru-RU" sz="2400" b="1" dirty="0">
                <a:solidFill>
                  <a:srgbClr val="3333FF"/>
                </a:solidFill>
              </a:rPr>
              <a:t>&lt;</a:t>
            </a:r>
            <a:r>
              <a:rPr lang="ru-RU" altLang="ru-RU" sz="2400" b="1" dirty="0">
                <a:solidFill>
                  <a:srgbClr val="3333FF"/>
                </a:solidFill>
              </a:rPr>
              <a:t> </a:t>
            </a:r>
            <a:r>
              <a:rPr lang="en-US" altLang="ru-RU" sz="2400" b="1" dirty="0">
                <a:solidFill>
                  <a:srgbClr val="3333FF"/>
                </a:solidFill>
              </a:rPr>
              <a:t>250 </a:t>
            </a:r>
            <a:r>
              <a:rPr lang="ru-RU" altLang="ru-RU" sz="2400" b="1" dirty="0">
                <a:solidFill>
                  <a:srgbClr val="3333FF"/>
                </a:solidFill>
              </a:rPr>
              <a:t>км                                   </a:t>
            </a:r>
            <a:r>
              <a:rPr lang="en-US" altLang="ru-RU" sz="2400" b="1" dirty="0">
                <a:solidFill>
                  <a:srgbClr val="3333FF"/>
                </a:solidFill>
              </a:rPr>
              <a:t>H</a:t>
            </a:r>
            <a:r>
              <a:rPr lang="ru-RU" altLang="ru-RU" sz="2400" b="1" dirty="0">
                <a:solidFill>
                  <a:srgbClr val="3333FF"/>
                </a:solidFill>
              </a:rPr>
              <a:t> </a:t>
            </a:r>
            <a:r>
              <a:rPr lang="en-US" altLang="ru-RU" sz="2400" b="1" dirty="0">
                <a:solidFill>
                  <a:srgbClr val="3333FF"/>
                </a:solidFill>
              </a:rPr>
              <a:t>&gt;</a:t>
            </a:r>
            <a:r>
              <a:rPr lang="ru-RU" altLang="ru-RU" sz="2400" b="1" dirty="0">
                <a:solidFill>
                  <a:srgbClr val="3333FF"/>
                </a:solidFill>
              </a:rPr>
              <a:t> </a:t>
            </a:r>
            <a:r>
              <a:rPr lang="en-US" altLang="ru-RU" sz="2400" b="1" dirty="0">
                <a:solidFill>
                  <a:srgbClr val="3333FF"/>
                </a:solidFill>
              </a:rPr>
              <a:t>250 </a:t>
            </a:r>
            <a:r>
              <a:rPr lang="ru-RU" altLang="ru-RU" sz="2400" b="1" dirty="0">
                <a:solidFill>
                  <a:srgbClr val="3333FF"/>
                </a:solidFill>
              </a:rPr>
              <a:t>км </a:t>
            </a:r>
            <a:endParaRPr lang="ru-RU" altLang="ru-RU" dirty="0"/>
          </a:p>
        </p:txBody>
      </p:sp>
      <p:sp>
        <p:nvSpPr>
          <p:cNvPr id="15368" name="Rectangle 21"/>
          <p:cNvSpPr>
            <a:spLocks noChangeArrowheads="1"/>
          </p:cNvSpPr>
          <p:nvPr/>
        </p:nvSpPr>
        <p:spPr bwMode="auto">
          <a:xfrm>
            <a:off x="1042988" y="1844675"/>
            <a:ext cx="1084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259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Ранее…</a:t>
            </a:r>
          </a:p>
        </p:txBody>
      </p:sp>
      <p:sp>
        <p:nvSpPr>
          <p:cNvPr id="15369" name="Rectangle 22"/>
          <p:cNvSpPr>
            <a:spLocks noChangeArrowheads="1"/>
          </p:cNvSpPr>
          <p:nvPr/>
        </p:nvSpPr>
        <p:spPr bwMode="auto">
          <a:xfrm>
            <a:off x="5580063" y="1844675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259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Теперь…</a:t>
            </a:r>
          </a:p>
        </p:txBody>
      </p:sp>
    </p:spTree>
    <p:extLst>
      <p:ext uri="{BB962C8B-B14F-4D97-AF65-F5344CB8AC3E}">
        <p14:creationId xmlns:p14="http://schemas.microsoft.com/office/powerpoint/2010/main" val="165118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322638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Второе свойство</a:t>
            </a:r>
          </a:p>
        </p:txBody>
      </p:sp>
      <p:pic>
        <p:nvPicPr>
          <p:cNvPr id="16387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08413" y="2286000"/>
            <a:ext cx="2527300" cy="3240088"/>
          </a:xfrm>
          <a:noFill/>
        </p:spPr>
      </p:pic>
      <p:pic>
        <p:nvPicPr>
          <p:cNvPr id="16388" name="Picture 1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438" y="2286000"/>
            <a:ext cx="2573337" cy="3240088"/>
          </a:xfrm>
          <a:noFill/>
        </p:spPr>
      </p:pic>
      <p:pic>
        <p:nvPicPr>
          <p:cNvPr id="16389" name="Picture 1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16675" y="2276475"/>
            <a:ext cx="2547938" cy="3259138"/>
          </a:xfrm>
          <a:noFill/>
        </p:spPr>
      </p:pic>
      <p:pic>
        <p:nvPicPr>
          <p:cNvPr id="1639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76250"/>
            <a:ext cx="32400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18"/>
          <p:cNvSpPr txBox="1">
            <a:spLocks noChangeArrowheads="1"/>
          </p:cNvSpPr>
          <p:nvPr/>
        </p:nvSpPr>
        <p:spPr bwMode="auto">
          <a:xfrm>
            <a:off x="1042988" y="5732463"/>
            <a:ext cx="7777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>
                <a:solidFill>
                  <a:srgbClr val="3333FF"/>
                </a:solidFill>
              </a:rPr>
              <a:t>H</a:t>
            </a:r>
            <a:r>
              <a:rPr lang="ru-RU" altLang="ru-RU" sz="2400" b="1" dirty="0">
                <a:solidFill>
                  <a:srgbClr val="3333FF"/>
                </a:solidFill>
              </a:rPr>
              <a:t> </a:t>
            </a:r>
            <a:r>
              <a:rPr lang="en-US" altLang="ru-RU" sz="2400" b="1" dirty="0">
                <a:solidFill>
                  <a:srgbClr val="3333FF"/>
                </a:solidFill>
              </a:rPr>
              <a:t>&lt;</a:t>
            </a:r>
            <a:r>
              <a:rPr lang="ru-RU" altLang="ru-RU" sz="2400" b="1" dirty="0">
                <a:solidFill>
                  <a:srgbClr val="3333FF"/>
                </a:solidFill>
              </a:rPr>
              <a:t> </a:t>
            </a:r>
            <a:r>
              <a:rPr lang="en-US" altLang="ru-RU" sz="2400" b="1" dirty="0">
                <a:solidFill>
                  <a:srgbClr val="3333FF"/>
                </a:solidFill>
              </a:rPr>
              <a:t>250 </a:t>
            </a:r>
            <a:r>
              <a:rPr lang="ru-RU" altLang="ru-RU" sz="2400" b="1" dirty="0">
                <a:solidFill>
                  <a:srgbClr val="3333FF"/>
                </a:solidFill>
              </a:rPr>
              <a:t>км                                     </a:t>
            </a:r>
            <a:r>
              <a:rPr lang="en-US" altLang="ru-RU" sz="2400" b="1" dirty="0">
                <a:solidFill>
                  <a:srgbClr val="3333FF"/>
                </a:solidFill>
              </a:rPr>
              <a:t>H</a:t>
            </a:r>
            <a:r>
              <a:rPr lang="ru-RU" altLang="ru-RU" sz="2400" b="1" dirty="0">
                <a:solidFill>
                  <a:srgbClr val="3333FF"/>
                </a:solidFill>
              </a:rPr>
              <a:t> </a:t>
            </a:r>
            <a:r>
              <a:rPr lang="en-US" altLang="ru-RU" sz="2400" b="1" dirty="0">
                <a:solidFill>
                  <a:srgbClr val="3333FF"/>
                </a:solidFill>
              </a:rPr>
              <a:t>&gt;</a:t>
            </a:r>
            <a:r>
              <a:rPr lang="ru-RU" altLang="ru-RU" sz="2400" b="1" dirty="0">
                <a:solidFill>
                  <a:srgbClr val="3333FF"/>
                </a:solidFill>
              </a:rPr>
              <a:t> </a:t>
            </a:r>
            <a:r>
              <a:rPr lang="en-US" altLang="ru-RU" sz="2400" b="1" dirty="0">
                <a:solidFill>
                  <a:srgbClr val="3333FF"/>
                </a:solidFill>
              </a:rPr>
              <a:t>250 </a:t>
            </a:r>
            <a:r>
              <a:rPr lang="ru-RU" altLang="ru-RU" sz="2400" b="1" dirty="0">
                <a:solidFill>
                  <a:srgbClr val="3333FF"/>
                </a:solidFill>
              </a:rPr>
              <a:t>км </a:t>
            </a:r>
            <a:endParaRPr lang="ru-RU" altLang="ru-RU" dirty="0"/>
          </a:p>
        </p:txBody>
      </p:sp>
      <p:sp>
        <p:nvSpPr>
          <p:cNvPr id="16392" name="Rectangle 19"/>
          <p:cNvSpPr>
            <a:spLocks noChangeArrowheads="1"/>
          </p:cNvSpPr>
          <p:nvPr/>
        </p:nvSpPr>
        <p:spPr bwMode="auto">
          <a:xfrm>
            <a:off x="1042988" y="1773238"/>
            <a:ext cx="1084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259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Ранее…</a:t>
            </a:r>
          </a:p>
        </p:txBody>
      </p:sp>
      <p:sp>
        <p:nvSpPr>
          <p:cNvPr id="16393" name="Rectangle 20"/>
          <p:cNvSpPr>
            <a:spLocks noChangeArrowheads="1"/>
          </p:cNvSpPr>
          <p:nvPr/>
        </p:nvSpPr>
        <p:spPr bwMode="auto">
          <a:xfrm>
            <a:off x="5651500" y="170021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rgbClr val="259B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Теперь…</a:t>
            </a:r>
          </a:p>
        </p:txBody>
      </p:sp>
    </p:spTree>
    <p:extLst>
      <p:ext uri="{BB962C8B-B14F-4D97-AF65-F5344CB8AC3E}">
        <p14:creationId xmlns:p14="http://schemas.microsoft.com/office/powerpoint/2010/main" val="152890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4140200" y="2347764"/>
            <a:ext cx="428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rgbClr val="3333FF"/>
                </a:solidFill>
              </a:rPr>
              <a:t> </a:t>
            </a:r>
            <a:r>
              <a:rPr lang="en-US" altLang="ru-RU" sz="2800" b="1" dirty="0">
                <a:solidFill>
                  <a:srgbClr val="3333FF"/>
                </a:solidFill>
              </a:rPr>
              <a:t>l</a:t>
            </a:r>
            <a:r>
              <a:rPr lang="ru-RU" altLang="ru-RU" sz="2800" b="1" dirty="0">
                <a:solidFill>
                  <a:srgbClr val="3333FF"/>
                </a:solidFill>
              </a:rPr>
              <a:t>g L[км]</a:t>
            </a:r>
            <a:r>
              <a:rPr lang="en-US" altLang="ru-RU" sz="2800" b="1" dirty="0">
                <a:solidFill>
                  <a:srgbClr val="3333FF"/>
                </a:solidFill>
              </a:rPr>
              <a:t> </a:t>
            </a:r>
            <a:r>
              <a:rPr lang="ru-RU" altLang="ru-RU" sz="2800" b="1" dirty="0">
                <a:solidFill>
                  <a:srgbClr val="3333FF"/>
                </a:solidFill>
              </a:rPr>
              <a:t>=</a:t>
            </a:r>
            <a:r>
              <a:rPr lang="en-US" altLang="ru-RU" sz="2800" b="1" dirty="0">
                <a:solidFill>
                  <a:srgbClr val="3333FF"/>
                </a:solidFill>
              </a:rPr>
              <a:t> </a:t>
            </a:r>
            <a:r>
              <a:rPr lang="ru-RU" altLang="ru-RU" sz="2800" b="1" dirty="0">
                <a:solidFill>
                  <a:srgbClr val="3333FF"/>
                </a:solidFill>
              </a:rPr>
              <a:t>0.23*</a:t>
            </a:r>
            <a:r>
              <a:rPr lang="ru-RU" altLang="ru-RU" sz="2800" b="1" i="1" dirty="0">
                <a:solidFill>
                  <a:srgbClr val="3333FF"/>
                </a:solidFill>
              </a:rPr>
              <a:t>M </a:t>
            </a:r>
            <a:r>
              <a:rPr lang="ru-RU" altLang="ru-RU" sz="2800" b="1" dirty="0">
                <a:solidFill>
                  <a:srgbClr val="3333FF"/>
                </a:solidFill>
              </a:rPr>
              <a:t>+ 0.04</a:t>
            </a:r>
          </a:p>
        </p:txBody>
      </p:sp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4087813" y="620564"/>
            <a:ext cx="43926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2800" b="1" dirty="0">
                <a:solidFill>
                  <a:srgbClr val="FF0000"/>
                </a:solidFill>
              </a:rPr>
              <a:t>l</a:t>
            </a:r>
            <a:r>
              <a:rPr lang="ru-RU" altLang="ru-RU" sz="2800" b="1" dirty="0">
                <a:solidFill>
                  <a:srgbClr val="FF0000"/>
                </a:solidFill>
              </a:rPr>
              <a:t>g L[км] = 0.43*</a:t>
            </a:r>
            <a:r>
              <a:rPr lang="ru-RU" altLang="ru-RU" sz="2800" b="1" i="1" dirty="0">
                <a:solidFill>
                  <a:srgbClr val="FF0000"/>
                </a:solidFill>
              </a:rPr>
              <a:t>M </a:t>
            </a:r>
            <a:r>
              <a:rPr lang="ru-RU" altLang="ru-RU" sz="2800" b="1" dirty="0">
                <a:solidFill>
                  <a:srgbClr val="FF0000"/>
                </a:solidFill>
              </a:rPr>
              <a:t> – 1.27</a:t>
            </a:r>
            <a:r>
              <a:rPr lang="ru-RU" altLang="ru-RU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7415" name="Line 17"/>
          <p:cNvSpPr>
            <a:spLocks noChangeShapeType="1"/>
          </p:cNvSpPr>
          <p:nvPr/>
        </p:nvSpPr>
        <p:spPr bwMode="auto">
          <a:xfrm>
            <a:off x="4211638" y="1771502"/>
            <a:ext cx="4248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7416" name="Rectangle 18"/>
          <p:cNvSpPr>
            <a:spLocks noChangeArrowheads="1"/>
          </p:cNvSpPr>
          <p:nvPr/>
        </p:nvSpPr>
        <p:spPr bwMode="auto">
          <a:xfrm>
            <a:off x="5761038" y="1915964"/>
            <a:ext cx="1225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259B41"/>
                </a:solidFill>
              </a:rPr>
              <a:t>Теперь…</a:t>
            </a:r>
          </a:p>
        </p:txBody>
      </p:sp>
      <p:sp>
        <p:nvSpPr>
          <p:cNvPr id="17417" name="Rectangle 19"/>
          <p:cNvSpPr>
            <a:spLocks noChangeArrowheads="1"/>
          </p:cNvSpPr>
          <p:nvPr/>
        </p:nvSpPr>
        <p:spPr bwMode="auto">
          <a:xfrm>
            <a:off x="5830888" y="1196827"/>
            <a:ext cx="1084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259B41"/>
                </a:solidFill>
              </a:rPr>
              <a:t>Ранее…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133979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Полученное соотношение для глубокофокусных главных толчков  </a:t>
            </a:r>
            <a:r>
              <a:rPr lang="ru-RU" sz="2000" dirty="0"/>
              <a:t>отличается </a:t>
            </a:r>
            <a:r>
              <a:rPr lang="ru-RU" sz="2000" dirty="0" smtClean="0"/>
              <a:t>от аналогичного соотношения для неглубоких. </a:t>
            </a:r>
            <a:r>
              <a:rPr lang="ru-RU" sz="2000" dirty="0"/>
              <a:t>Однако заметим, что </a:t>
            </a:r>
            <a:r>
              <a:rPr lang="ru-RU" sz="2000" b="1" dirty="0"/>
              <a:t>в случае глубокофокусных землетрясений </a:t>
            </a:r>
            <a:r>
              <a:rPr lang="ru-RU" sz="2000" dirty="0"/>
              <a:t>статистика главных толчков и их </a:t>
            </a:r>
            <a:r>
              <a:rPr lang="ru-RU" sz="2000" dirty="0" err="1"/>
              <a:t>афтершоков</a:t>
            </a:r>
            <a:r>
              <a:rPr lang="ru-RU" sz="2000" dirty="0"/>
              <a:t> </a:t>
            </a:r>
            <a:r>
              <a:rPr lang="ru-RU" sz="2000" b="1" dirty="0"/>
              <a:t>уменьшилась более чем на порядок</a:t>
            </a:r>
            <a:r>
              <a:rPr lang="ru-RU" sz="2000" dirty="0"/>
              <a:t>. Также сократился </a:t>
            </a:r>
            <a:r>
              <a:rPr lang="ru-RU" sz="2000" dirty="0" err="1"/>
              <a:t>магнитудный</a:t>
            </a:r>
            <a:r>
              <a:rPr lang="ru-RU" sz="2000" dirty="0"/>
              <a:t> диапазон исследованных главных толчков. Возможно в этом причина различия регрессионных соотношений </a:t>
            </a:r>
            <a:r>
              <a:rPr lang="en-US" sz="2000" dirty="0"/>
              <a:t>L</a:t>
            </a:r>
            <a:r>
              <a:rPr lang="ru-RU" sz="2000" dirty="0"/>
              <a:t>~</a:t>
            </a:r>
            <a:r>
              <a:rPr lang="en-US" sz="2000" dirty="0"/>
              <a:t>f</a:t>
            </a:r>
            <a:r>
              <a:rPr lang="ru-RU" sz="2000" dirty="0"/>
              <a:t>(</a:t>
            </a:r>
            <a:r>
              <a:rPr lang="en-US" sz="2000" i="1" dirty="0"/>
              <a:t>M</a:t>
            </a:r>
            <a:r>
              <a:rPr lang="ru-RU" sz="2000" dirty="0"/>
              <a:t>) для неглубоких </a:t>
            </a:r>
            <a:r>
              <a:rPr lang="ru-RU" sz="2000" dirty="0" smtClean="0"/>
              <a:t>(</a:t>
            </a:r>
            <a:r>
              <a:rPr lang="ru-RU" sz="2000" b="1" dirty="0" smtClean="0">
                <a:solidFill>
                  <a:srgbClr val="FF0000"/>
                </a:solidFill>
              </a:rPr>
              <a:t>красное</a:t>
            </a:r>
            <a:r>
              <a:rPr lang="ru-RU" sz="2000" dirty="0" smtClean="0"/>
              <a:t>) </a:t>
            </a:r>
            <a:r>
              <a:rPr lang="ru-RU" sz="2000" dirty="0"/>
              <a:t>и глубоких </a:t>
            </a:r>
            <a:r>
              <a:rPr lang="ru-RU" sz="2000" dirty="0" smtClean="0"/>
              <a:t>(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синее</a:t>
            </a:r>
            <a:r>
              <a:rPr lang="ru-RU" sz="2000" dirty="0" smtClean="0"/>
              <a:t>) </a:t>
            </a:r>
            <a:r>
              <a:rPr lang="ru-RU" sz="2000" dirty="0"/>
              <a:t>землетрясений.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3851258" cy="358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99802"/>
            <a:ext cx="8229600" cy="7969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Обсуждение результатов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357312"/>
            <a:ext cx="8640960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dirty="0" smtClean="0"/>
              <a:t>В отличие от своих предшественников </a:t>
            </a:r>
            <a:r>
              <a:rPr lang="ru-RU" sz="2400" dirty="0" smtClean="0">
                <a:solidFill>
                  <a:srgbClr val="FF0000"/>
                </a:solidFill>
              </a:rPr>
              <a:t>мы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2400" dirty="0" smtClean="0">
                <a:solidFill>
                  <a:srgbClr val="FF0000"/>
                </a:solidFill>
              </a:rPr>
              <a:t> анализировали эмпирические данные разных авторов о длинах разрывов</a:t>
            </a:r>
            <a:r>
              <a:rPr lang="ru-RU" sz="2400" dirty="0" smtClean="0"/>
              <a:t>, образовавшихся в результате землетрясений с теми, или иными характеристиками.</a:t>
            </a:r>
          </a:p>
          <a:p>
            <a:pPr algn="ctr">
              <a:spcAft>
                <a:spcPts val="600"/>
              </a:spcAft>
            </a:pPr>
            <a:r>
              <a:rPr lang="ru-RU" sz="2400" dirty="0" smtClean="0"/>
              <a:t>В нашем распоряжении были </a:t>
            </a:r>
            <a:r>
              <a:rPr lang="ru-RU" sz="2400" dirty="0" smtClean="0">
                <a:solidFill>
                  <a:srgbClr val="FF0000"/>
                </a:solidFill>
              </a:rPr>
              <a:t>только данные о землетрясениях, содержащиеся в использованном нами каталоге USGS/NEIC </a:t>
            </a:r>
            <a:r>
              <a:rPr lang="ru-RU" sz="2400" dirty="0" smtClean="0"/>
              <a:t>(</a:t>
            </a:r>
            <a:r>
              <a:rPr lang="ru-RU" sz="2400" i="1" dirty="0" smtClean="0"/>
              <a:t>тысячи главных толчков и несколько десятков тысяч </a:t>
            </a:r>
            <a:r>
              <a:rPr lang="ru-RU" sz="2400" i="1" dirty="0" err="1" smtClean="0"/>
              <a:t>афтершоков</a:t>
            </a:r>
            <a:r>
              <a:rPr lang="ru-RU" sz="2400" dirty="0" smtClean="0"/>
              <a:t>), а отнюдь не ограниченные наборы (</a:t>
            </a:r>
            <a:r>
              <a:rPr lang="ru-RU" sz="2400" i="1" dirty="0" smtClean="0"/>
              <a:t>первые несколько десятков или сотен</a:t>
            </a:r>
            <a:r>
              <a:rPr lang="ru-RU" sz="2400" dirty="0" smtClean="0"/>
              <a:t>) главных толчков, для которых эмпирически определены те или иные характеристики, используемые в различных работах.</a:t>
            </a:r>
          </a:p>
        </p:txBody>
      </p:sp>
    </p:spTree>
    <p:extLst>
      <p:ext uri="{BB962C8B-B14F-4D97-AF65-F5344CB8AC3E}">
        <p14:creationId xmlns:p14="http://schemas.microsoft.com/office/powerpoint/2010/main" val="5572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6409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dirty="0"/>
              <a:t>Нас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интересовали индивидуальные особенности</a:t>
            </a:r>
            <a:r>
              <a:rPr lang="ru-RU" sz="2400" dirty="0"/>
              <a:t> пространственных характеристик </a:t>
            </a:r>
            <a:r>
              <a:rPr lang="ru-RU" sz="2400" dirty="0" err="1"/>
              <a:t>афтершоковых</a:t>
            </a:r>
            <a:r>
              <a:rPr lang="ru-RU" sz="2400" dirty="0"/>
              <a:t> последовательностей главных толчков, которые, безусловно, различны.</a:t>
            </a:r>
          </a:p>
          <a:p>
            <a:pPr algn="ctr">
              <a:spcAft>
                <a:spcPts val="600"/>
              </a:spcAft>
            </a:pPr>
            <a:r>
              <a:rPr lang="ru-RU" sz="2400" dirty="0"/>
              <a:t>Мы сосредоточили внимание на поиске </a:t>
            </a:r>
            <a:r>
              <a:rPr lang="ru-RU" sz="2400" dirty="0">
                <a:solidFill>
                  <a:srgbClr val="FF0000"/>
                </a:solidFill>
              </a:rPr>
              <a:t>наиболее общих, устойчивых свойств очаговой зоны</a:t>
            </a:r>
            <a:r>
              <a:rPr lang="ru-RU" sz="2400" dirty="0"/>
              <a:t>, используя указанные выше статистические особенности пространственного распределения совокупности </a:t>
            </a:r>
            <a:r>
              <a:rPr lang="ru-RU" sz="2400" dirty="0" err="1"/>
              <a:t>афтершоков</a:t>
            </a:r>
            <a:r>
              <a:rPr lang="ru-RU" sz="2400" dirty="0"/>
              <a:t> для совокупности главных толчков</a:t>
            </a:r>
            <a:r>
              <a:rPr lang="ru-RU" sz="2400" dirty="0" smtClean="0"/>
              <a:t>.</a:t>
            </a:r>
          </a:p>
          <a:p>
            <a:pPr algn="ctr">
              <a:spcAft>
                <a:spcPts val="600"/>
              </a:spcAft>
            </a:pPr>
            <a:r>
              <a:rPr lang="ru-RU" sz="2400" dirty="0" smtClean="0"/>
              <a:t>Нам </a:t>
            </a:r>
            <a:r>
              <a:rPr lang="ru-RU" sz="2400" dirty="0"/>
              <a:t>удалось обнаружить </a:t>
            </a:r>
            <a:r>
              <a:rPr lang="ru-RU" sz="2400" dirty="0">
                <a:solidFill>
                  <a:srgbClr val="FF0000"/>
                </a:solidFill>
              </a:rPr>
              <a:t>не известное ранее свойство</a:t>
            </a:r>
            <a:r>
              <a:rPr lang="ru-RU" sz="2400" dirty="0"/>
              <a:t>, сущность которого состоит в том, что </a:t>
            </a:r>
            <a:r>
              <a:rPr lang="ru-RU" sz="2400" dirty="0">
                <a:solidFill>
                  <a:srgbClr val="FF0000"/>
                </a:solidFill>
              </a:rPr>
              <a:t>пространственное положение максимумов </a:t>
            </a:r>
            <a:r>
              <a:rPr lang="ru-RU" sz="2400" dirty="0" err="1">
                <a:solidFill>
                  <a:srgbClr val="FF0000"/>
                </a:solidFill>
              </a:rPr>
              <a:t>афтершоковой</a:t>
            </a:r>
            <a:r>
              <a:rPr lang="ru-RU" sz="2400" dirty="0">
                <a:solidFill>
                  <a:srgbClr val="FF0000"/>
                </a:solidFill>
              </a:rPr>
              <a:t> активности не зависит от времени после основного толчка</a:t>
            </a:r>
            <a:r>
              <a:rPr lang="ru-RU" sz="2400" dirty="0"/>
              <a:t>. Судя по всему, мы имеем дело со стабильной пространственной характеристикой очага.</a:t>
            </a:r>
          </a:p>
        </p:txBody>
      </p:sp>
    </p:spTree>
    <p:extLst>
      <p:ext uri="{BB962C8B-B14F-4D97-AF65-F5344CB8AC3E}">
        <p14:creationId xmlns:p14="http://schemas.microsoft.com/office/powerpoint/2010/main" val="86312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41" y="1628800"/>
            <a:ext cx="4165159" cy="41044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43352" y="4119463"/>
            <a:ext cx="3802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L[км] = 0.43*</a:t>
            </a: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1.27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3352" y="3099614"/>
            <a:ext cx="3802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[км] = 0.67*</a:t>
            </a:r>
            <a:r>
              <a:rPr lang="en-US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2.94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352" y="2132856"/>
            <a:ext cx="3802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lg</a:t>
            </a:r>
            <a:r>
              <a:rPr lang="en-US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[км] = 0.44*</a:t>
            </a:r>
            <a:r>
              <a:rPr lang="en-US" sz="2400" b="1" i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1.29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42551" y="5127575"/>
            <a:ext cx="38036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L[км]</a:t>
            </a:r>
            <a:r>
              <a:rPr lang="en-US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0.23*</a:t>
            </a:r>
            <a:r>
              <a:rPr lang="ru-RU" alt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 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+ 0.04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826754" y="1732746"/>
            <a:ext cx="24352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[</a:t>
            </a:r>
            <a:r>
              <a:rPr lang="ru-RU" sz="2000" i="1" dirty="0"/>
              <a:t>Ризниченко</a:t>
            </a:r>
            <a:r>
              <a:rPr lang="ru-RU" sz="2000" dirty="0"/>
              <a:t>, 1976]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51555" y="2708920"/>
            <a:ext cx="31856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/>
              <a:t>[</a:t>
            </a:r>
            <a:r>
              <a:rPr lang="en-US" sz="2000" i="1" dirty="0"/>
              <a:t>Wells</a:t>
            </a:r>
            <a:r>
              <a:rPr lang="ru-RU" sz="2000" i="1" dirty="0" smtClean="0"/>
              <a:t>,</a:t>
            </a:r>
            <a:r>
              <a:rPr lang="en-US" sz="2000" i="1" dirty="0" smtClean="0"/>
              <a:t>Coppersmith</a:t>
            </a:r>
            <a:r>
              <a:rPr lang="ru-RU" sz="2000" dirty="0"/>
              <a:t>, 1994]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7411" y="3676962"/>
            <a:ext cx="3113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Наш подход – </a:t>
            </a:r>
            <a:r>
              <a:rPr lang="en-US" altLang="ru-RU" sz="2000" b="1" dirty="0" smtClean="0">
                <a:solidFill>
                  <a:srgbClr val="3333FF"/>
                </a:solidFill>
              </a:rPr>
              <a:t>H&lt;250 </a:t>
            </a:r>
            <a:r>
              <a:rPr lang="ru-RU" altLang="ru-RU" sz="2000" b="1" dirty="0">
                <a:solidFill>
                  <a:srgbClr val="3333FF"/>
                </a:solidFill>
              </a:rPr>
              <a:t>км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5282" y="4725144"/>
            <a:ext cx="3118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Наш подход – </a:t>
            </a:r>
            <a:r>
              <a:rPr lang="en-US" altLang="ru-RU" sz="2000" b="1" dirty="0" smtClean="0">
                <a:solidFill>
                  <a:srgbClr val="3333FF"/>
                </a:solidFill>
              </a:rPr>
              <a:t>H&gt;250 </a:t>
            </a:r>
            <a:r>
              <a:rPr lang="ru-RU" altLang="ru-RU" sz="2000" b="1" dirty="0">
                <a:solidFill>
                  <a:srgbClr val="3333FF"/>
                </a:solidFill>
              </a:rPr>
              <a:t>км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420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494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00631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400" dirty="0" smtClean="0"/>
              <a:t>Предложен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способ определения размера очаговой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зоны</a:t>
            </a:r>
            <a:r>
              <a:rPr lang="ru-RU" sz="2400" dirty="0" smtClean="0"/>
              <a:t>, основанный на учете наиболее </a:t>
            </a:r>
            <a:r>
              <a:rPr lang="ru-RU" sz="2400" dirty="0"/>
              <a:t>общих, устойчивых </a:t>
            </a:r>
            <a:r>
              <a:rPr lang="ru-RU" sz="2400" dirty="0" smtClean="0"/>
              <a:t>ее свойств.</a:t>
            </a:r>
          </a:p>
          <a:p>
            <a:pPr marL="342900" indent="-342900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400" dirty="0" smtClean="0"/>
              <a:t>Этот подход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оказался применим</a:t>
            </a:r>
            <a:r>
              <a:rPr lang="ru-RU" sz="2400" dirty="0" smtClean="0"/>
              <a:t> и для оценки размеров очаговой зоны глубокофокусных землетрясений.</a:t>
            </a:r>
          </a:p>
          <a:p>
            <a:pPr marL="342900" indent="-342900">
              <a:spcAft>
                <a:spcPts val="18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ru-RU" sz="2400" dirty="0" smtClean="0"/>
              <a:t>Получены регрессионные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соотношения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 характерным размером очаговой зоны и магнитудой главного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толчка </a:t>
            </a:r>
            <a:r>
              <a:rPr lang="ru-RU" sz="2400" dirty="0" smtClean="0"/>
              <a:t>не только для неглубоких  землетрясений, но и для глубокофокусных.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953460"/>
            <a:ext cx="8928992" cy="787908"/>
          </a:xfrm>
          <a:prstGeom prst="rect">
            <a:avLst/>
          </a:prstGeom>
          <a:solidFill>
            <a:srgbClr val="FFFF00">
              <a:alpha val="30000"/>
            </a:srgbClr>
          </a:solidFill>
        </p:spPr>
        <p:txBody>
          <a:bodyPr wrap="square">
            <a:spAutoFit/>
          </a:bodyPr>
          <a:lstStyle/>
          <a:p>
            <a:r>
              <a:rPr lang="ru-RU" sz="1400" b="1" i="1" dirty="0" smtClean="0">
                <a:solidFill>
                  <a:srgbClr val="C00000"/>
                </a:solidFill>
              </a:rPr>
              <a:t>Ссылки:</a:t>
            </a:r>
          </a:p>
          <a:p>
            <a:endParaRPr lang="ru-RU" sz="600" b="1" i="1" dirty="0" smtClean="0"/>
          </a:p>
          <a:p>
            <a:pPr marL="447675" indent="-447675">
              <a:lnSpc>
                <a:spcPct val="90000"/>
              </a:lnSpc>
            </a:pPr>
            <a:r>
              <a:rPr lang="ru-RU" sz="1400" b="1" i="1" dirty="0"/>
              <a:t>Завьялов А.Д., Зотов О.Д. </a:t>
            </a:r>
            <a:r>
              <a:rPr lang="ru-RU" sz="1400" dirty="0"/>
              <a:t>Новый способ определения характерного размера очаговой зоны // Вулканология и сейсмология. 2021, № 1, с. 22-29. DOI: 10.31857/S0203030621010065 </a:t>
            </a:r>
          </a:p>
        </p:txBody>
      </p:sp>
      <p:pic>
        <p:nvPicPr>
          <p:cNvPr id="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756" y="52208"/>
            <a:ext cx="1352806" cy="987294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637" y="52208"/>
            <a:ext cx="2236763" cy="117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4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494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мы это сделали?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52736"/>
            <a:ext cx="86409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Сейсмологам хорошо известны многочисленные работы, посвященные </a:t>
            </a:r>
            <a:r>
              <a:rPr lang="ru-RU" sz="2000" dirty="0"/>
              <a:t>проблеме связи магнитуды землетрясения с пространственными (</a:t>
            </a:r>
            <a:r>
              <a:rPr lang="ru-RU" sz="2000" i="1" dirty="0"/>
              <a:t>геометрическими</a:t>
            </a:r>
            <a:r>
              <a:rPr lang="ru-RU" sz="2000" dirty="0"/>
              <a:t>) характеристиками источника (</a:t>
            </a:r>
            <a:r>
              <a:rPr lang="ru-RU" sz="2000" i="1" dirty="0" err="1"/>
              <a:t>сейсмогенного</a:t>
            </a:r>
            <a:r>
              <a:rPr lang="ru-RU" sz="2000" i="1" dirty="0"/>
              <a:t> разрыва в геологической среде</a:t>
            </a:r>
            <a:r>
              <a:rPr lang="ru-RU" sz="2000" dirty="0" smtClean="0"/>
              <a:t>).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sz="2000" dirty="0" smtClean="0"/>
              <a:t>Это</a:t>
            </a:r>
            <a:r>
              <a:rPr lang="ru-RU" sz="2000" dirty="0"/>
              <a:t>, например, такие параметры как длина разрыва </a:t>
            </a:r>
            <a:r>
              <a:rPr lang="ru-RU" sz="2000" i="1" dirty="0"/>
              <a:t>L</a:t>
            </a:r>
            <a:r>
              <a:rPr lang="ru-RU" sz="2000" dirty="0"/>
              <a:t> по простиранию, ширина </a:t>
            </a:r>
            <a:r>
              <a:rPr lang="en-US" sz="2000" i="1" dirty="0"/>
              <a:t>W</a:t>
            </a:r>
            <a:r>
              <a:rPr lang="ru-RU" sz="2000" dirty="0"/>
              <a:t> по падению, площадь </a:t>
            </a:r>
            <a:r>
              <a:rPr lang="ru-RU" sz="2000" i="1" dirty="0"/>
              <a:t>S</a:t>
            </a:r>
            <a:r>
              <a:rPr lang="ru-RU" sz="2000" dirty="0"/>
              <a:t> разрыва, эффективный радиус </a:t>
            </a:r>
            <a:r>
              <a:rPr lang="ru-RU" sz="2000" i="1" dirty="0"/>
              <a:t>R</a:t>
            </a:r>
            <a:r>
              <a:rPr lang="ru-RU" sz="2000" dirty="0"/>
              <a:t>, а также смещение </a:t>
            </a:r>
            <a:r>
              <a:rPr lang="ru-RU" sz="2000" i="1" dirty="0"/>
              <a:t>D</a:t>
            </a:r>
            <a:r>
              <a:rPr lang="ru-RU" sz="2000" dirty="0"/>
              <a:t> по разрыву</a:t>
            </a:r>
            <a:r>
              <a:rPr lang="ru-RU" sz="2000" dirty="0" smtClean="0"/>
              <a:t>. Известны </a:t>
            </a:r>
            <a:r>
              <a:rPr lang="ru-RU" sz="2000" b="1" dirty="0" smtClean="0">
                <a:solidFill>
                  <a:srgbClr val="FF0000"/>
                </a:solidFill>
              </a:rPr>
              <a:t>несколько десятков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корреляционных соотношений </a:t>
            </a:r>
            <a:r>
              <a:rPr lang="ru-RU" sz="2000" dirty="0" smtClean="0"/>
              <a:t>между параметрами очага землетрясения и его магнитудой, между различными параметрами очаговой зоны.</a:t>
            </a:r>
          </a:p>
          <a:p>
            <a:pPr algn="ctr"/>
            <a:endParaRPr lang="ru-RU" sz="800" dirty="0"/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Интерес к данной проблеме имеет как теоретический, так и практический характер</a:t>
            </a:r>
            <a:r>
              <a:rPr lang="ru-RU" sz="20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/>
              <a:t>Эмпирические соотношения между параметрами источника и магнитудой дают возможность </a:t>
            </a:r>
            <a:r>
              <a:rPr lang="ru-RU" sz="2000" dirty="0">
                <a:solidFill>
                  <a:srgbClr val="FF0000"/>
                </a:solidFill>
              </a:rPr>
              <a:t>теоретически осмыслить, насколько те или иные модельные представления о процессах в очаге землетрясения соответствуют реальности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3459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известно?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343665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Существуют два основных практически </a:t>
            </a:r>
            <a:r>
              <a:rPr lang="ru-RU" sz="2400" dirty="0" smtClean="0"/>
              <a:t>доступных и практически используемых </a:t>
            </a:r>
            <a:r>
              <a:rPr lang="ru-RU" sz="2400" dirty="0"/>
              <a:t>подхода к определению зависимости величины </a:t>
            </a:r>
            <a:r>
              <a:rPr lang="en-US" sz="2400" dirty="0"/>
              <a:t>L </a:t>
            </a:r>
            <a:r>
              <a:rPr lang="ru-RU" sz="2400" dirty="0"/>
              <a:t>от магнитуды </a:t>
            </a:r>
            <a:r>
              <a:rPr lang="en-US" sz="2400" i="1" dirty="0"/>
              <a:t>M</a:t>
            </a:r>
            <a:r>
              <a:rPr lang="ru-RU" sz="2400" dirty="0" smtClean="0"/>
              <a:t>.</a:t>
            </a:r>
          </a:p>
          <a:p>
            <a:pPr algn="ctr"/>
            <a:endParaRPr lang="ru-RU" sz="1200" dirty="0" smtClean="0"/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Первый </a:t>
            </a:r>
            <a:r>
              <a:rPr lang="ru-RU" sz="2400" dirty="0">
                <a:solidFill>
                  <a:srgbClr val="FF0000"/>
                </a:solidFill>
              </a:rPr>
              <a:t>подход </a:t>
            </a:r>
            <a:r>
              <a:rPr lang="ru-RU" sz="2400" dirty="0"/>
              <a:t>основан </a:t>
            </a:r>
            <a:r>
              <a:rPr lang="ru-RU" sz="2400" dirty="0">
                <a:solidFill>
                  <a:srgbClr val="FF0000"/>
                </a:solidFill>
              </a:rPr>
              <a:t>на прямых измерениях</a:t>
            </a:r>
            <a:r>
              <a:rPr lang="ru-RU" sz="2400" dirty="0"/>
              <a:t> длины </a:t>
            </a:r>
            <a:r>
              <a:rPr lang="en-US" sz="2400" dirty="0"/>
              <a:t>L</a:t>
            </a:r>
            <a:r>
              <a:rPr lang="ru-RU" sz="2400" dirty="0"/>
              <a:t> поверхностного разрыва и/или смещения </a:t>
            </a:r>
            <a:r>
              <a:rPr lang="en-US" sz="2400" dirty="0"/>
              <a:t>D</a:t>
            </a:r>
            <a:r>
              <a:rPr lang="ru-RU" sz="2400" dirty="0"/>
              <a:t> по нему. В этом случае набор указанных параметров для известных землетрясений позволяет определить корреляционную связь как параметров поверхностного (вышедшего на поверхность), так и подповерхностного разрывов с магнитудой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/>
              <a:t>Однако</a:t>
            </a:r>
            <a:r>
              <a:rPr lang="ru-RU" sz="2400" dirty="0"/>
              <a:t>, </a:t>
            </a:r>
            <a:r>
              <a:rPr lang="ru-RU" sz="2400" dirty="0">
                <a:solidFill>
                  <a:srgbClr val="FF0000"/>
                </a:solidFill>
              </a:rPr>
              <a:t>прямые измерения </a:t>
            </a:r>
            <a:r>
              <a:rPr lang="en-US" sz="2400" dirty="0">
                <a:solidFill>
                  <a:srgbClr val="FF0000"/>
                </a:solidFill>
              </a:rPr>
              <a:t>L</a:t>
            </a:r>
            <a:r>
              <a:rPr lang="ru-RU" sz="2400" dirty="0"/>
              <a:t>, когда главный разрыв проявляется на земной поверхности, доступны, как правило, лишь для неглубоких </a:t>
            </a:r>
            <a:r>
              <a:rPr lang="ru-RU" sz="2400" dirty="0" err="1"/>
              <a:t>коровых</a:t>
            </a:r>
            <a:r>
              <a:rPr lang="ru-RU" sz="2400" dirty="0"/>
              <a:t> землетрясений и то далеко не всегда.</a:t>
            </a:r>
          </a:p>
        </p:txBody>
      </p:sp>
    </p:spTree>
    <p:extLst>
      <p:ext uri="{BB962C8B-B14F-4D97-AF65-F5344CB8AC3E}">
        <p14:creationId xmlns:p14="http://schemas.microsoft.com/office/powerpoint/2010/main" val="3897498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>
                <a:solidFill>
                  <a:srgbClr val="FF0000"/>
                </a:solidFill>
              </a:rPr>
              <a:t>Во втором подходе </a:t>
            </a:r>
            <a:r>
              <a:rPr lang="ru-RU" sz="2600" dirty="0"/>
              <a:t>длину подповерхностного разрыва оценивают по косвенным данным и, прежде всего, по размерам зоны </a:t>
            </a:r>
            <a:r>
              <a:rPr lang="ru-RU" sz="2600" dirty="0" err="1"/>
              <a:t>афтершоков</a:t>
            </a:r>
            <a:r>
              <a:rPr lang="ru-RU" sz="2600" dirty="0" smtClean="0"/>
              <a:t>.</a:t>
            </a:r>
          </a:p>
          <a:p>
            <a:pPr algn="ctr"/>
            <a:r>
              <a:rPr lang="ru-RU" sz="2600" dirty="0" smtClean="0">
                <a:solidFill>
                  <a:srgbClr val="FF0000"/>
                </a:solidFill>
              </a:rPr>
              <a:t>Использование </a:t>
            </a:r>
            <a:r>
              <a:rPr lang="ru-RU" sz="2600" dirty="0" err="1">
                <a:solidFill>
                  <a:srgbClr val="FF0000"/>
                </a:solidFill>
              </a:rPr>
              <a:t>афтершоков</a:t>
            </a:r>
            <a:r>
              <a:rPr lang="ru-RU" sz="2600" dirty="0"/>
              <a:t> является </a:t>
            </a:r>
            <a:r>
              <a:rPr lang="ru-RU" sz="2600" dirty="0">
                <a:solidFill>
                  <a:srgbClr val="FF0000"/>
                </a:solidFill>
              </a:rPr>
              <a:t>одним из эффективных и широко применяемых методов </a:t>
            </a:r>
            <a:r>
              <a:rPr lang="ru-RU" sz="2600" dirty="0"/>
              <a:t>определения размеров очаговой зоны</a:t>
            </a:r>
            <a:r>
              <a:rPr lang="ru-RU" sz="2600" dirty="0" smtClean="0"/>
              <a:t>.</a:t>
            </a:r>
          </a:p>
          <a:p>
            <a:pPr algn="ctr"/>
            <a:r>
              <a:rPr lang="ru-RU" sz="2600" dirty="0" smtClean="0"/>
              <a:t>Распределение </a:t>
            </a:r>
            <a:r>
              <a:rPr lang="ru-RU" sz="2600" dirty="0" err="1"/>
              <a:t>афтершоков</a:t>
            </a:r>
            <a:r>
              <a:rPr lang="ru-RU" sz="2600" dirty="0"/>
              <a:t> в координатах широта‒долгота‒глубина позволяет оценить форму очага и его геометрические параметры. При этом под </a:t>
            </a:r>
            <a:r>
              <a:rPr lang="en-US" sz="2600" dirty="0"/>
              <a:t>L</a:t>
            </a:r>
            <a:r>
              <a:rPr lang="ru-RU" sz="2600" dirty="0"/>
              <a:t> понимают характерный размер трехмерной пространственной области, называемой очагом землетрясения. В этой области происходят как главный толчок, так и сопровождающие его </a:t>
            </a:r>
            <a:r>
              <a:rPr lang="ru-RU" sz="2600" dirty="0" err="1"/>
              <a:t>афтершоки</a:t>
            </a:r>
            <a:r>
              <a:rPr lang="ru-RU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409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013176"/>
            <a:ext cx="8640960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i="1" dirty="0"/>
              <a:t>Ризниченко Ю.В.</a:t>
            </a:r>
            <a:r>
              <a:rPr lang="ru-RU" sz="1400" b="1" dirty="0"/>
              <a:t> </a:t>
            </a:r>
            <a:r>
              <a:rPr lang="ru-RU" sz="1400" dirty="0"/>
              <a:t>Размеры очага </a:t>
            </a:r>
            <a:r>
              <a:rPr lang="ru-RU" sz="1400" dirty="0" err="1"/>
              <a:t>корового</a:t>
            </a:r>
            <a:r>
              <a:rPr lang="ru-RU" sz="1400" dirty="0"/>
              <a:t> землетрясения и сейсмический момент // Исследования по физике землетрясений. М.: Наука. 1976. С. 9–27</a:t>
            </a:r>
            <a:r>
              <a:rPr lang="ru-RU" sz="1400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sz="1400" b="1" i="1" dirty="0" err="1"/>
              <a:t>Райал</a:t>
            </a:r>
            <a:r>
              <a:rPr lang="ru-RU" sz="1400" b="1" i="1" dirty="0"/>
              <a:t> А., Дуглас Б.М., </a:t>
            </a:r>
            <a:r>
              <a:rPr lang="ru-RU" sz="1400" b="1" i="1" dirty="0" err="1"/>
              <a:t>Мелон</a:t>
            </a:r>
            <a:r>
              <a:rPr lang="ru-RU" sz="1400" b="1" i="1" dirty="0"/>
              <a:t> С.Д., </a:t>
            </a:r>
            <a:r>
              <a:rPr lang="ru-RU" sz="1400" b="1" i="1" dirty="0" err="1"/>
              <a:t>Севидж</a:t>
            </a:r>
            <a:r>
              <a:rPr lang="ru-RU" sz="1400" b="1" i="1" dirty="0"/>
              <a:t> У.И.</a:t>
            </a:r>
            <a:r>
              <a:rPr lang="ru-RU" sz="1400" b="1" dirty="0"/>
              <a:t> </a:t>
            </a:r>
            <a:r>
              <a:rPr lang="ru-RU" sz="1400" dirty="0"/>
              <a:t>Использование </a:t>
            </a:r>
            <a:r>
              <a:rPr lang="ru-RU" sz="1400" dirty="0" err="1"/>
              <a:t>микроземлетрясений</a:t>
            </a:r>
            <a:r>
              <a:rPr lang="ru-RU" sz="1400" dirty="0"/>
              <a:t> для определения механизма разрыва напряжений и упругих характеристик очага в Неваде // </a:t>
            </a:r>
            <a:r>
              <a:rPr lang="ru-RU" sz="1400" dirty="0" err="1"/>
              <a:t>Изв</a:t>
            </a:r>
            <a:r>
              <a:rPr lang="ru-RU" sz="1400" dirty="0"/>
              <a:t>. АН СССР</a:t>
            </a:r>
            <a:r>
              <a:rPr lang="en-US" sz="1400" dirty="0"/>
              <a:t>.</a:t>
            </a:r>
            <a:r>
              <a:rPr lang="ru-RU" sz="1400" dirty="0"/>
              <a:t> Физика 3емли</a:t>
            </a:r>
            <a:r>
              <a:rPr lang="en-US" sz="1400" dirty="0"/>
              <a:t>.</a:t>
            </a:r>
            <a:r>
              <a:rPr lang="ru-RU" sz="1400" dirty="0"/>
              <a:t> 1972</a:t>
            </a:r>
            <a:r>
              <a:rPr lang="en-US" sz="1400" dirty="0"/>
              <a:t>.</a:t>
            </a:r>
            <a:r>
              <a:rPr lang="ru-RU" sz="1400" dirty="0"/>
              <a:t> № 12. С. 12‒24.</a:t>
            </a:r>
          </a:p>
          <a:p>
            <a:r>
              <a:rPr lang="en-US" sz="1400" b="1" i="1" dirty="0" smtClean="0"/>
              <a:t>Wells </a:t>
            </a:r>
            <a:r>
              <a:rPr lang="en-US" sz="1400" b="1" i="1" dirty="0"/>
              <a:t>D.L., Coppersmith K.J.</a:t>
            </a:r>
            <a:r>
              <a:rPr lang="en-US" sz="1400" b="1" dirty="0"/>
              <a:t> </a:t>
            </a:r>
            <a:r>
              <a:rPr lang="en-US" sz="1400" dirty="0"/>
              <a:t>New empirical relationships among magnitude, rupture length, rupture width, rupture area, and surface displacement // Bull. </a:t>
            </a:r>
            <a:r>
              <a:rPr lang="en-US" sz="1400" dirty="0" err="1"/>
              <a:t>Seis</a:t>
            </a:r>
            <a:r>
              <a:rPr lang="ru-RU" sz="1400" dirty="0"/>
              <a:t>. </a:t>
            </a:r>
            <a:r>
              <a:rPr lang="en-US" sz="1400" dirty="0" err="1"/>
              <a:t>Soc</a:t>
            </a:r>
            <a:r>
              <a:rPr lang="ru-RU" sz="1400" dirty="0"/>
              <a:t>. </a:t>
            </a:r>
            <a:r>
              <a:rPr lang="en-US" sz="1400" dirty="0"/>
              <a:t>Am</a:t>
            </a:r>
            <a:r>
              <a:rPr lang="ru-RU" sz="1400" dirty="0"/>
              <a:t>. 1994. </a:t>
            </a:r>
            <a:r>
              <a:rPr lang="en-US" sz="1400" dirty="0"/>
              <a:t>V</a:t>
            </a:r>
            <a:r>
              <a:rPr lang="ru-RU" sz="1400" dirty="0"/>
              <a:t>. 84</a:t>
            </a:r>
            <a:r>
              <a:rPr lang="en-US" sz="1400" dirty="0"/>
              <a:t>. </a:t>
            </a:r>
            <a:r>
              <a:rPr lang="ru-RU" sz="1400" dirty="0"/>
              <a:t>№ 4. </a:t>
            </a:r>
            <a:r>
              <a:rPr lang="en-US" sz="1400" dirty="0"/>
              <a:t>P</a:t>
            </a:r>
            <a:r>
              <a:rPr lang="ru-RU" sz="1400" dirty="0"/>
              <a:t>. 974‒1002.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64096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/>
              <a:t>Это направление исследований получило во многих последующих работах</a:t>
            </a:r>
            <a:r>
              <a:rPr lang="ru-RU" sz="2200" dirty="0" smtClean="0"/>
              <a:t>.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sz="2200" dirty="0" smtClean="0"/>
              <a:t>В этой связи </a:t>
            </a:r>
            <a:r>
              <a:rPr lang="ru-RU" sz="2200" dirty="0">
                <a:solidFill>
                  <a:srgbClr val="FF0000"/>
                </a:solidFill>
              </a:rPr>
              <a:t>следует отметить работу [</a:t>
            </a:r>
            <a:r>
              <a:rPr lang="ru-RU" sz="2200" i="1" dirty="0">
                <a:solidFill>
                  <a:srgbClr val="FF0000"/>
                </a:solidFill>
              </a:rPr>
              <a:t>Ризниченко</a:t>
            </a:r>
            <a:r>
              <a:rPr lang="ru-RU" sz="2200" dirty="0">
                <a:solidFill>
                  <a:srgbClr val="FF0000"/>
                </a:solidFill>
              </a:rPr>
              <a:t>, 1976</a:t>
            </a:r>
            <a:r>
              <a:rPr lang="ru-RU" sz="2200" dirty="0" smtClean="0">
                <a:solidFill>
                  <a:srgbClr val="FF0000"/>
                </a:solidFill>
              </a:rPr>
              <a:t>]. </a:t>
            </a:r>
            <a:r>
              <a:rPr lang="ru-RU" sz="2200" dirty="0"/>
              <a:t>Для определения корреляционной связи между длиной очага L и магнитудой </a:t>
            </a:r>
            <a:r>
              <a:rPr lang="ru-RU" sz="2200" i="1" dirty="0"/>
              <a:t>М</a:t>
            </a:r>
            <a:r>
              <a:rPr lang="ru-RU" sz="2200" dirty="0"/>
              <a:t> землетрясений автор во многом использовал литературные данные из работы </a:t>
            </a:r>
            <a:r>
              <a:rPr lang="ru-RU" sz="2200" dirty="0">
                <a:solidFill>
                  <a:srgbClr val="FF0000"/>
                </a:solidFill>
              </a:rPr>
              <a:t>[</a:t>
            </a:r>
            <a:r>
              <a:rPr lang="ru-RU" sz="2200" i="1" dirty="0" err="1">
                <a:solidFill>
                  <a:srgbClr val="FF0000"/>
                </a:solidFill>
              </a:rPr>
              <a:t>Райал</a:t>
            </a:r>
            <a:r>
              <a:rPr lang="ru-RU" sz="2200" i="1" dirty="0">
                <a:solidFill>
                  <a:srgbClr val="FF0000"/>
                </a:solidFill>
              </a:rPr>
              <a:t> и др</a:t>
            </a:r>
            <a:r>
              <a:rPr lang="ru-RU" sz="2200" dirty="0">
                <a:solidFill>
                  <a:srgbClr val="FF0000"/>
                </a:solidFill>
              </a:rPr>
              <a:t>., 1972].</a:t>
            </a:r>
          </a:p>
          <a:p>
            <a:pPr algn="ctr"/>
            <a:endParaRPr lang="ru-RU" sz="800" dirty="0" smtClean="0">
              <a:solidFill>
                <a:srgbClr val="FF0000"/>
              </a:solidFill>
            </a:endParaRPr>
          </a:p>
          <a:p>
            <a:pPr algn="ctr"/>
            <a:r>
              <a:rPr lang="ru-RU" sz="2200" dirty="0"/>
              <a:t>Более современное исследование взаимосвязи между </a:t>
            </a:r>
            <a:r>
              <a:rPr lang="en-US" sz="2200" dirty="0"/>
              <a:t>L</a:t>
            </a:r>
            <a:r>
              <a:rPr lang="ru-RU" sz="2200" dirty="0"/>
              <a:t> и </a:t>
            </a:r>
            <a:r>
              <a:rPr lang="ru-RU" sz="2200" i="1" dirty="0"/>
              <a:t>М</a:t>
            </a:r>
            <a:r>
              <a:rPr lang="ru-RU" sz="2200" dirty="0"/>
              <a:t> проведено в работе </a:t>
            </a:r>
            <a:r>
              <a:rPr lang="ru-RU" sz="2200" dirty="0">
                <a:solidFill>
                  <a:srgbClr val="FF0000"/>
                </a:solidFill>
              </a:rPr>
              <a:t>[</a:t>
            </a:r>
            <a:r>
              <a:rPr lang="en-US" sz="2200" i="1" dirty="0">
                <a:solidFill>
                  <a:srgbClr val="FF0000"/>
                </a:solidFill>
              </a:rPr>
              <a:t>Wells</a:t>
            </a:r>
            <a:r>
              <a:rPr lang="ru-RU" sz="2200" i="1" dirty="0">
                <a:solidFill>
                  <a:srgbClr val="FF0000"/>
                </a:solidFill>
              </a:rPr>
              <a:t>, </a:t>
            </a:r>
            <a:r>
              <a:rPr lang="en-US" sz="2200" i="1" dirty="0">
                <a:solidFill>
                  <a:srgbClr val="FF0000"/>
                </a:solidFill>
              </a:rPr>
              <a:t>Coppersmith</a:t>
            </a:r>
            <a:r>
              <a:rPr lang="ru-RU" sz="2200" dirty="0">
                <a:solidFill>
                  <a:srgbClr val="FF0000"/>
                </a:solidFill>
              </a:rPr>
              <a:t>, 1994]</a:t>
            </a:r>
            <a:r>
              <a:rPr lang="ru-RU" sz="2200" dirty="0"/>
              <a:t>.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В ней для оценки геометрических характеристик очага (длины подповерхностного разрыва и площади разрыва) использовано </a:t>
            </a:r>
            <a:r>
              <a:rPr lang="ru-RU" sz="2200" dirty="0">
                <a:solidFill>
                  <a:srgbClr val="FF0000"/>
                </a:solidFill>
              </a:rPr>
              <a:t>пространственное распределение повторных толчков</a:t>
            </a:r>
            <a:r>
              <a:rPr lang="ru-RU" sz="2200" dirty="0"/>
              <a:t>, которые происходят </a:t>
            </a:r>
            <a:r>
              <a:rPr lang="ru-RU" sz="2200" dirty="0">
                <a:solidFill>
                  <a:srgbClr val="FF0000"/>
                </a:solidFill>
              </a:rPr>
              <a:t>на интервале времени от нескольких часов до нескольких дней после основного толчка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855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нового?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64704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В </a:t>
            </a:r>
            <a:r>
              <a:rPr lang="ru-RU" sz="2000" dirty="0"/>
              <a:t>докладе </a:t>
            </a:r>
            <a:r>
              <a:rPr lang="ru-RU" sz="2000" dirty="0" smtClean="0"/>
              <a:t>представлены </a:t>
            </a:r>
            <a:r>
              <a:rPr lang="ru-RU" sz="2000" dirty="0">
                <a:solidFill>
                  <a:srgbClr val="FF0000"/>
                </a:solidFill>
              </a:rPr>
              <a:t>результаты анализа обобщенных (накопленных) </a:t>
            </a:r>
            <a:r>
              <a:rPr lang="ru-RU" sz="2000" dirty="0"/>
              <a:t>пространственных распределений </a:t>
            </a:r>
            <a:r>
              <a:rPr lang="ru-RU" sz="2000" dirty="0" err="1"/>
              <a:t>афтершоковых</a:t>
            </a:r>
            <a:r>
              <a:rPr lang="ru-RU" sz="2000" dirty="0"/>
              <a:t> последовательностей, полученных при изучении большого числа главных толчков в различных диапазонах </a:t>
            </a:r>
            <a:r>
              <a:rPr lang="ru-RU" sz="2000" dirty="0" smtClean="0"/>
              <a:t>магнитуд. Совокупный </a:t>
            </a:r>
            <a:r>
              <a:rPr lang="ru-RU" sz="2000" dirty="0"/>
              <a:t>объем выборок составляет </a:t>
            </a:r>
            <a:r>
              <a:rPr lang="ru-RU" sz="2000" dirty="0">
                <a:solidFill>
                  <a:srgbClr val="FF0000"/>
                </a:solidFill>
              </a:rPr>
              <a:t>тысячи главных толчков и десятки тысяч </a:t>
            </a:r>
            <a:r>
              <a:rPr lang="ru-RU" sz="2000" dirty="0" err="1" smtClean="0">
                <a:solidFill>
                  <a:srgbClr val="FF0000"/>
                </a:solidFill>
              </a:rPr>
              <a:t>афтершоков</a:t>
            </a:r>
            <a:r>
              <a:rPr lang="ru-RU" sz="2000" dirty="0" smtClean="0"/>
              <a:t>.</a:t>
            </a:r>
          </a:p>
          <a:p>
            <a:pPr algn="ctr"/>
            <a:endParaRPr lang="ru-RU" sz="800" dirty="0" smtClean="0"/>
          </a:p>
          <a:p>
            <a:pPr algn="ctr"/>
            <a:r>
              <a:rPr lang="ru-RU" sz="2000" dirty="0" smtClean="0"/>
              <a:t>Мы использовали </a:t>
            </a:r>
            <a:r>
              <a:rPr lang="ru-RU" sz="2000" dirty="0"/>
              <a:t>данные мирового каталога землетрясений USGS/NEIC с 1973 по </a:t>
            </a:r>
            <a:r>
              <a:rPr lang="ru-RU" sz="2000" dirty="0" smtClean="0"/>
              <a:t>2019 </a:t>
            </a:r>
            <a:r>
              <a:rPr lang="ru-RU" sz="2000" dirty="0"/>
              <a:t>гг. </a:t>
            </a:r>
            <a:r>
              <a:rPr lang="ru-RU" sz="2000" dirty="0" smtClean="0"/>
              <a:t>Рассматривались </a:t>
            </a:r>
            <a:r>
              <a:rPr lang="ru-RU" sz="2000" dirty="0"/>
              <a:t>короткие интервалы времени ‒ </a:t>
            </a:r>
            <a:r>
              <a:rPr lang="ru-RU" sz="2000" b="1" dirty="0">
                <a:solidFill>
                  <a:srgbClr val="FF0000"/>
                </a:solidFill>
              </a:rPr>
              <a:t>не более </a:t>
            </a:r>
            <a:r>
              <a:rPr lang="ru-RU" sz="2000" b="1" dirty="0" smtClean="0">
                <a:solidFill>
                  <a:srgbClr val="FF0000"/>
                </a:solidFill>
              </a:rPr>
              <a:t>24 </a:t>
            </a:r>
            <a:r>
              <a:rPr lang="ru-RU" sz="2000" b="1" dirty="0">
                <a:solidFill>
                  <a:srgbClr val="FF0000"/>
                </a:solidFill>
              </a:rPr>
              <a:t>ч</a:t>
            </a:r>
            <a:r>
              <a:rPr lang="ru-RU" sz="2000" dirty="0"/>
              <a:t> после главного толчка, и </a:t>
            </a:r>
            <a:r>
              <a:rPr lang="ru-RU" sz="2000" b="1" dirty="0">
                <a:solidFill>
                  <a:srgbClr val="FF0000"/>
                </a:solidFill>
              </a:rPr>
              <a:t>расстояния </a:t>
            </a:r>
            <a:r>
              <a:rPr lang="en-US" sz="2000" b="1" dirty="0" smtClean="0">
                <a:solidFill>
                  <a:srgbClr val="FF0000"/>
                </a:solidFill>
              </a:rPr>
              <a:t>R </a:t>
            </a:r>
            <a:r>
              <a:rPr lang="ru-RU" sz="2000" b="1" dirty="0" smtClean="0">
                <a:solidFill>
                  <a:srgbClr val="FF0000"/>
                </a:solidFill>
              </a:rPr>
              <a:t>от </a:t>
            </a:r>
            <a:r>
              <a:rPr lang="ru-RU" sz="2000" b="1" dirty="0">
                <a:solidFill>
                  <a:srgbClr val="FF0000"/>
                </a:solidFill>
              </a:rPr>
              <a:t>эпицентра </a:t>
            </a:r>
            <a:r>
              <a:rPr lang="ru-RU" sz="2000" b="1" dirty="0" smtClean="0">
                <a:solidFill>
                  <a:srgbClr val="FF0000"/>
                </a:solidFill>
              </a:rPr>
              <a:t>(или гипоцентра в случае глубокофокусных землетрясений) главного </a:t>
            </a:r>
            <a:r>
              <a:rPr lang="ru-RU" sz="2000" b="1" dirty="0">
                <a:solidFill>
                  <a:srgbClr val="FF0000"/>
                </a:solidFill>
              </a:rPr>
              <a:t>толчка до 5°</a:t>
            </a:r>
            <a:r>
              <a:rPr lang="ru-RU" sz="2000" dirty="0"/>
              <a:t> (∼500 км</a:t>
            </a:r>
            <a:r>
              <a:rPr lang="ru-RU" sz="2000" dirty="0" smtClean="0"/>
              <a:t>).</a:t>
            </a:r>
          </a:p>
          <a:p>
            <a:pPr algn="ctr"/>
            <a:endParaRPr lang="ru-RU" sz="800" dirty="0"/>
          </a:p>
          <a:p>
            <a:pPr algn="ctr"/>
            <a:r>
              <a:rPr lang="ru-RU" sz="2000" dirty="0" smtClean="0"/>
              <a:t>Основным методическим приемом во </a:t>
            </a:r>
            <a:r>
              <a:rPr lang="ru-RU" sz="2000" dirty="0"/>
              <a:t>всех построениях </a:t>
            </a:r>
            <a:r>
              <a:rPr lang="ru-RU" sz="2000" dirty="0" smtClean="0"/>
              <a:t>являлся </a:t>
            </a:r>
            <a:r>
              <a:rPr lang="ru-RU" sz="2000" b="1" dirty="0" smtClean="0">
                <a:solidFill>
                  <a:srgbClr val="FF0000"/>
                </a:solidFill>
              </a:rPr>
              <a:t>метод </a:t>
            </a:r>
            <a:r>
              <a:rPr lang="ru-RU" sz="2000" b="1" dirty="0">
                <a:solidFill>
                  <a:srgbClr val="FF0000"/>
                </a:solidFill>
              </a:rPr>
              <a:t>наложения эпох</a:t>
            </a:r>
            <a:r>
              <a:rPr lang="ru-RU" sz="2000" dirty="0"/>
              <a:t>. При этом </a:t>
            </a:r>
            <a:r>
              <a:rPr lang="ru-RU" sz="2000" dirty="0" smtClean="0"/>
              <a:t>и моменты возникновения главных толчков, и </a:t>
            </a:r>
            <a:r>
              <a:rPr lang="ru-RU" sz="2000" dirty="0"/>
              <a:t>координаты </a:t>
            </a:r>
            <a:r>
              <a:rPr lang="ru-RU" sz="2000" dirty="0" smtClean="0"/>
              <a:t>их эпицентров</a:t>
            </a:r>
            <a:r>
              <a:rPr lang="en-US" sz="2000" dirty="0" smtClean="0"/>
              <a:t>/</a:t>
            </a:r>
            <a:r>
              <a:rPr lang="ru-RU" sz="2000" dirty="0" smtClean="0"/>
              <a:t>гипоцентров играли </a:t>
            </a:r>
            <a:r>
              <a:rPr lang="ru-RU" sz="2000" dirty="0"/>
              <a:t>роль </a:t>
            </a:r>
            <a:r>
              <a:rPr lang="ru-RU" sz="2000" dirty="0">
                <a:solidFill>
                  <a:srgbClr val="FF0000"/>
                </a:solidFill>
              </a:rPr>
              <a:t>репера для синхронизации</a:t>
            </a:r>
            <a:r>
              <a:rPr lang="ru-RU" sz="2000" dirty="0"/>
              <a:t> последовательностей повторных толчков</a:t>
            </a:r>
            <a:r>
              <a:rPr lang="ru-RU" sz="2000" dirty="0" smtClean="0"/>
              <a:t>. </a:t>
            </a:r>
            <a:r>
              <a:rPr lang="ru-RU" sz="2000" dirty="0"/>
              <a:t>В итоге на интервале </a:t>
            </a:r>
            <a:r>
              <a:rPr lang="ru-RU" sz="2000" dirty="0" smtClean="0"/>
              <a:t>24 </a:t>
            </a:r>
            <a:r>
              <a:rPr lang="ru-RU" sz="2000" dirty="0"/>
              <a:t>ч относительно главных толчков мы получили обобщенную кривую, которая отражает обобщенное (накопленное) пространственное распределение числа </a:t>
            </a:r>
            <a:r>
              <a:rPr lang="ru-RU" sz="2000" dirty="0" err="1"/>
              <a:t>афтершоков</a:t>
            </a:r>
            <a:r>
              <a:rPr lang="ru-RU" sz="2000" dirty="0"/>
              <a:t> относительно </a:t>
            </a:r>
            <a:r>
              <a:rPr lang="ru-RU" sz="2000" dirty="0" smtClean="0"/>
              <a:t>эпицентра</a:t>
            </a:r>
            <a:r>
              <a:rPr lang="en-US" sz="2000" dirty="0" smtClean="0"/>
              <a:t>/</a:t>
            </a:r>
            <a:r>
              <a:rPr lang="ru-RU" sz="2000" dirty="0" smtClean="0"/>
              <a:t>гипоцентра </a:t>
            </a:r>
            <a:r>
              <a:rPr lang="ru-RU" sz="2000" dirty="0"/>
              <a:t>главного толчка.</a:t>
            </a:r>
          </a:p>
        </p:txBody>
      </p:sp>
    </p:spTree>
    <p:extLst>
      <p:ext uri="{BB962C8B-B14F-4D97-AF65-F5344CB8AC3E}">
        <p14:creationId xmlns:p14="http://schemas.microsoft.com/office/powerpoint/2010/main" val="125408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Свойства пространственного распределения повторных толчков 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96" y="1618922"/>
            <a:ext cx="54726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</a:t>
            </a:r>
            <a:r>
              <a:rPr lang="ru-RU" dirty="0" smtClean="0"/>
              <a:t>панели справа представлены </a:t>
            </a:r>
            <a:r>
              <a:rPr lang="ru-RU" dirty="0"/>
              <a:t>накопленные зависимости количества </a:t>
            </a:r>
            <a:r>
              <a:rPr lang="ru-RU" dirty="0" err="1"/>
              <a:t>афтершоков</a:t>
            </a:r>
            <a:r>
              <a:rPr lang="ru-RU" dirty="0"/>
              <a:t> от расстояния до главного толчка для разных диапазонов магнитуд главных толчков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гт</a:t>
            </a:r>
            <a:r>
              <a:rPr lang="ru-RU" dirty="0"/>
              <a:t> </a:t>
            </a:r>
            <a:r>
              <a:rPr lang="ru-RU" dirty="0" smtClean="0"/>
              <a:t>с глубинами очагов </a:t>
            </a:r>
            <a:r>
              <a:rPr lang="ru-RU" b="1" dirty="0" smtClean="0"/>
              <a:t>до 720 км</a:t>
            </a:r>
            <a:r>
              <a:rPr lang="ru-RU" dirty="0" smtClean="0"/>
              <a:t>. Анализировались </a:t>
            </a:r>
            <a:r>
              <a:rPr lang="ru-RU" dirty="0"/>
              <a:t>повторные толчки с магнитудами </a:t>
            </a:r>
            <a:r>
              <a:rPr lang="ru-RU" i="1" dirty="0" err="1"/>
              <a:t>М</a:t>
            </a:r>
            <a:r>
              <a:rPr lang="ru-RU" baseline="-25000" dirty="0" err="1"/>
              <a:t>афт</a:t>
            </a:r>
            <a:r>
              <a:rPr lang="ru-RU" dirty="0"/>
              <a:t> &lt; </a:t>
            </a:r>
            <a:r>
              <a:rPr lang="ru-RU" i="1" dirty="0" err="1"/>
              <a:t>М</a:t>
            </a:r>
            <a:r>
              <a:rPr lang="ru-RU" baseline="-25000" dirty="0" err="1"/>
              <a:t>гт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Видно</a:t>
            </a:r>
            <a:r>
              <a:rPr lang="ru-RU" dirty="0"/>
              <a:t>, что </a:t>
            </a:r>
            <a:r>
              <a:rPr lang="ru-RU" dirty="0">
                <a:solidFill>
                  <a:srgbClr val="FF0000"/>
                </a:solidFill>
              </a:rPr>
              <a:t>положение максимумов кривых, описывающих пространственную зависимость числа </a:t>
            </a:r>
            <a:r>
              <a:rPr lang="ru-RU" dirty="0" err="1">
                <a:solidFill>
                  <a:srgbClr val="FF0000"/>
                </a:solidFill>
              </a:rPr>
              <a:t>афтершоков</a:t>
            </a:r>
            <a:r>
              <a:rPr lang="ru-RU" dirty="0"/>
              <a:t> для разных диапазонов магнитуд главных толчков,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зависит от магнитуды главных толчков</a:t>
            </a:r>
            <a:r>
              <a:rPr lang="ru-RU" dirty="0"/>
              <a:t>. Чем больше магнитуда, тем больше расстояние максимума от эпицентра главного толчка. И это расстояние лежит в пределах примерно </a:t>
            </a:r>
            <a:r>
              <a:rPr lang="ru-RU" dirty="0">
                <a:solidFill>
                  <a:srgbClr val="FF0000"/>
                </a:solidFill>
              </a:rPr>
              <a:t>от 10 до 120 км</a:t>
            </a:r>
            <a:r>
              <a:rPr lang="ru-RU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5654119"/>
            <a:ext cx="288032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1600" dirty="0"/>
              <a:t>Статистика главных толчков и их повторных толчков для </a:t>
            </a:r>
            <a:r>
              <a:rPr lang="ru-RU" sz="1600" dirty="0" smtClean="0"/>
              <a:t>разных </a:t>
            </a:r>
            <a:r>
              <a:rPr lang="ru-RU" sz="1600" dirty="0"/>
              <a:t>диапазонов магнитуд главных </a:t>
            </a:r>
            <a:r>
              <a:rPr lang="ru-RU" sz="1600" dirty="0" smtClean="0"/>
              <a:t>толчков. </a:t>
            </a:r>
            <a:endParaRPr lang="ru-RU" sz="16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07504" y="1124744"/>
            <a:ext cx="547260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ru-RU" sz="2800" b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Первое свойство</a:t>
            </a:r>
            <a:endParaRPr lang="ru-RU" sz="2800" b="1" kern="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663"/>
            <a:ext cx="3265686" cy="417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462312"/>
              </p:ext>
            </p:extLst>
          </p:nvPr>
        </p:nvGraphicFramePr>
        <p:xfrm>
          <a:off x="2843808" y="5644088"/>
          <a:ext cx="6077585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648072"/>
                <a:gridCol w="720080"/>
                <a:gridCol w="648072"/>
                <a:gridCol w="648072"/>
                <a:gridCol w="648072"/>
                <a:gridCol w="648072"/>
                <a:gridCol w="532969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Диапазон магнитуд главных толчков </a:t>
                      </a:r>
                      <a:r>
                        <a:rPr lang="en-US" sz="1200" dirty="0">
                          <a:effectLst/>
                        </a:rPr>
                        <a:t>M</a:t>
                      </a:r>
                      <a:r>
                        <a:rPr lang="ru-RU" sz="1200" baseline="-25000" dirty="0" err="1">
                          <a:effectLst/>
                        </a:rPr>
                        <a:t>гт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5.5‒6.0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6.0‒6.5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6.5‒7.0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7.0‒7.5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7.5‒8.0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8.0‒8.5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≥ 8.5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ru-RU" sz="1200" baseline="-25000" dirty="0" err="1">
                          <a:effectLst/>
                        </a:rPr>
                        <a:t>гт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5724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2781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1056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369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142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27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ru-RU" sz="1200" baseline="-25000" dirty="0">
                          <a:effectLst/>
                        </a:rPr>
                        <a:t>афт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7378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8374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5738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4395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3574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1379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721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3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Второе свойство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84193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Мы обнаружили </a:t>
            </a:r>
            <a:r>
              <a:rPr lang="ru-RU" sz="2000" dirty="0">
                <a:solidFill>
                  <a:srgbClr val="FF0000"/>
                </a:solidFill>
              </a:rPr>
              <a:t>еще одно </a:t>
            </a:r>
            <a:r>
              <a:rPr lang="ru-RU" sz="2000" dirty="0"/>
              <a:t>интересное и, пожалуй, </a:t>
            </a:r>
            <a:r>
              <a:rPr lang="ru-RU" sz="2000" dirty="0">
                <a:solidFill>
                  <a:srgbClr val="FF0000"/>
                </a:solidFill>
              </a:rPr>
              <a:t>более важное </a:t>
            </a:r>
            <a:r>
              <a:rPr lang="ru-RU" sz="2000" dirty="0" smtClean="0">
                <a:solidFill>
                  <a:srgbClr val="FF0000"/>
                </a:solidFill>
              </a:rPr>
              <a:t>для целей нашей работы свойство</a:t>
            </a:r>
            <a:r>
              <a:rPr lang="ru-RU" sz="2000" dirty="0"/>
              <a:t>. </a:t>
            </a:r>
            <a:r>
              <a:rPr lang="ru-RU" sz="2000" dirty="0" smtClean="0"/>
              <a:t>Было показано, </a:t>
            </a:r>
            <a:r>
              <a:rPr lang="ru-RU" sz="2000" dirty="0"/>
              <a:t>что для данной магнитуды </a:t>
            </a:r>
            <a:r>
              <a:rPr lang="ru-RU" sz="2000" dirty="0" smtClean="0"/>
              <a:t>(диапазона магнитуд) главного </a:t>
            </a:r>
            <a:r>
              <a:rPr lang="ru-RU" sz="2000" dirty="0"/>
              <a:t>толчка </a:t>
            </a:r>
            <a:r>
              <a:rPr lang="ru-RU" sz="2000" dirty="0">
                <a:solidFill>
                  <a:srgbClr val="FF0000"/>
                </a:solidFill>
              </a:rPr>
              <a:t>положение максимума зависимости числа </a:t>
            </a:r>
            <a:r>
              <a:rPr lang="ru-RU" sz="2000" dirty="0" err="1">
                <a:solidFill>
                  <a:srgbClr val="FF0000"/>
                </a:solidFill>
              </a:rPr>
              <a:t>афтершоков</a:t>
            </a:r>
            <a:r>
              <a:rPr lang="ru-RU" sz="2000" dirty="0">
                <a:solidFill>
                  <a:srgbClr val="FF0000"/>
                </a:solidFill>
              </a:rPr>
              <a:t> от расстояния до эпицентра главного толчка не зависит от </a:t>
            </a:r>
            <a:r>
              <a:rPr lang="ru-RU" sz="2000" dirty="0" smtClean="0">
                <a:solidFill>
                  <a:srgbClr val="FF0000"/>
                </a:solidFill>
              </a:rPr>
              <a:t>времени</a:t>
            </a:r>
            <a:r>
              <a:rPr lang="ru-RU" sz="2000" dirty="0" smtClean="0"/>
              <a:t> (по крайней мере, в пределах интервала 10 ч), </a:t>
            </a:r>
            <a:r>
              <a:rPr lang="ru-RU" sz="2000" dirty="0"/>
              <a:t>прошедшем после главного толчка.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021917"/>
              </p:ext>
            </p:extLst>
          </p:nvPr>
        </p:nvGraphicFramePr>
        <p:xfrm>
          <a:off x="179512" y="2767582"/>
          <a:ext cx="2691133" cy="3546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Plot" r:id="rId3" imgW="3969834" imgH="5252224" progId="Grapher.Document">
                  <p:embed/>
                </p:oleObj>
              </mc:Choice>
              <mc:Fallback>
                <p:oleObj name="Plot" r:id="rId3" imgW="3969834" imgH="5252224" progId="Grapher.Document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767582"/>
                        <a:ext cx="2691133" cy="3546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85646"/>
              </p:ext>
            </p:extLst>
          </p:nvPr>
        </p:nvGraphicFramePr>
        <p:xfrm>
          <a:off x="3205866" y="2764558"/>
          <a:ext cx="2681900" cy="355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Plot" r:id="rId5" imgW="3925229" imgH="5252224" progId="Grapher.Document">
                  <p:embed/>
                </p:oleObj>
              </mc:Choice>
              <mc:Fallback>
                <p:oleObj name="Plot" r:id="rId5" imgW="3925229" imgH="5252224" progId="Grapher.Document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866" y="2764558"/>
                        <a:ext cx="2681900" cy="3552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1250"/>
              </p:ext>
            </p:extLst>
          </p:nvPr>
        </p:nvGraphicFramePr>
        <p:xfrm>
          <a:off x="6228184" y="2762673"/>
          <a:ext cx="2684745" cy="3556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Plot" r:id="rId7" imgW="3947532" imgH="5252224" progId="Grapher.Document">
                  <p:embed/>
                </p:oleObj>
              </mc:Choice>
              <mc:Fallback>
                <p:oleObj name="Plot" r:id="rId7" imgW="3947532" imgH="5252224" progId="Grapher.Document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2762673"/>
                        <a:ext cx="2684745" cy="3556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00128" y="6364093"/>
            <a:ext cx="24767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i="1" dirty="0"/>
              <a:t>N</a:t>
            </a:r>
            <a:r>
              <a:rPr lang="ru-RU" sz="1600" b="1" baseline="-25000" dirty="0" err="1"/>
              <a:t>гт</a:t>
            </a:r>
            <a:r>
              <a:rPr lang="ru-RU" sz="1600" b="1" dirty="0"/>
              <a:t> = 8505, </a:t>
            </a:r>
            <a:r>
              <a:rPr lang="pt-BR" sz="1600" b="1" i="1" dirty="0"/>
              <a:t>N</a:t>
            </a:r>
            <a:r>
              <a:rPr lang="ru-RU" sz="1600" b="1" baseline="-25000" dirty="0"/>
              <a:t>афт</a:t>
            </a:r>
            <a:r>
              <a:rPr lang="ru-RU" sz="1600" b="1" dirty="0"/>
              <a:t> = 14396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321866" y="6364093"/>
            <a:ext cx="24767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i="1" dirty="0"/>
              <a:t>N</a:t>
            </a:r>
            <a:r>
              <a:rPr lang="ru-RU" sz="1600" b="1" baseline="-25000" dirty="0" err="1"/>
              <a:t>гт</a:t>
            </a:r>
            <a:r>
              <a:rPr lang="ru-RU" sz="1600" b="1" dirty="0"/>
              <a:t> = 1425, </a:t>
            </a:r>
            <a:r>
              <a:rPr lang="pt-BR" sz="1600" b="1" dirty="0"/>
              <a:t>N</a:t>
            </a:r>
            <a:r>
              <a:rPr lang="ru-RU" sz="1600" b="1" baseline="-25000" dirty="0"/>
              <a:t>афт</a:t>
            </a:r>
            <a:r>
              <a:rPr lang="ru-RU" sz="1600" b="1" dirty="0"/>
              <a:t> = 10008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459419" y="6364093"/>
            <a:ext cx="224914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b="1" i="1" dirty="0"/>
              <a:t>N</a:t>
            </a:r>
            <a:r>
              <a:rPr lang="ru-RU" sz="1600" b="1" baseline="-25000" dirty="0" err="1"/>
              <a:t>гт</a:t>
            </a:r>
            <a:r>
              <a:rPr lang="ru-RU" sz="1600" b="1" dirty="0"/>
              <a:t> = 173, </a:t>
            </a:r>
            <a:r>
              <a:rPr lang="pt-BR" sz="1600" b="1" i="1" dirty="0"/>
              <a:t>N</a:t>
            </a:r>
            <a:r>
              <a:rPr lang="ru-RU" sz="1600" b="1" baseline="-25000" dirty="0"/>
              <a:t>афт</a:t>
            </a:r>
            <a:r>
              <a:rPr lang="ru-RU" sz="1600" b="1" dirty="0"/>
              <a:t> = 5399</a:t>
            </a:r>
          </a:p>
        </p:txBody>
      </p:sp>
    </p:spTree>
    <p:extLst>
      <p:ext uri="{BB962C8B-B14F-4D97-AF65-F5344CB8AC3E}">
        <p14:creationId xmlns:p14="http://schemas.microsoft.com/office/powerpoint/2010/main" val="115046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Регрессионные соотношения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4692"/>
            <a:ext cx="4176464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dirty="0" smtClean="0"/>
              <a:t>Мы </a:t>
            </a:r>
            <a:r>
              <a:rPr lang="ru-RU" sz="2400" dirty="0"/>
              <a:t>построили зависимость расстояния максимума пространственного распределения </a:t>
            </a:r>
            <a:r>
              <a:rPr lang="ru-RU" sz="2400" dirty="0" err="1"/>
              <a:t>афтершоков</a:t>
            </a:r>
            <a:r>
              <a:rPr lang="ru-RU" sz="2400" dirty="0"/>
              <a:t> </a:t>
            </a:r>
            <a:r>
              <a:rPr lang="en-US" sz="2400" dirty="0"/>
              <a:t>R </a:t>
            </a:r>
            <a:r>
              <a:rPr lang="ru-RU" sz="2400" dirty="0"/>
              <a:t>от магнитуды главных толчков </a:t>
            </a:r>
            <a:r>
              <a:rPr lang="ru-RU" sz="2400" dirty="0" smtClean="0"/>
              <a:t>(</a:t>
            </a:r>
            <a:r>
              <a:rPr lang="ru-RU" sz="2400" b="1" i="1" dirty="0" smtClean="0">
                <a:solidFill>
                  <a:srgbClr val="0070C0"/>
                </a:solidFill>
              </a:rPr>
              <a:t>синие </a:t>
            </a:r>
            <a:r>
              <a:rPr lang="ru-RU" sz="2400" b="1" i="1" dirty="0">
                <a:solidFill>
                  <a:srgbClr val="0070C0"/>
                </a:solidFill>
              </a:rPr>
              <a:t>точки</a:t>
            </a:r>
            <a:r>
              <a:rPr lang="ru-RU" sz="2400" dirty="0"/>
              <a:t>).</a:t>
            </a:r>
          </a:p>
          <a:p>
            <a:pPr algn="ctr"/>
            <a:r>
              <a:rPr lang="ru-RU" sz="2400" dirty="0"/>
              <a:t>Найденная нами зависимость достаточно хорошо аппроксимируется </a:t>
            </a:r>
            <a:r>
              <a:rPr lang="ru-RU" sz="2400" dirty="0" smtClean="0"/>
              <a:t>уравнением</a:t>
            </a:r>
          </a:p>
          <a:p>
            <a:pPr algn="ctr"/>
            <a:r>
              <a:rPr lang="ru-RU" sz="2400" dirty="0" smtClean="0"/>
              <a:t>(</a:t>
            </a:r>
            <a:r>
              <a:rPr lang="ru-RU" sz="2400" b="1" i="1" dirty="0">
                <a:solidFill>
                  <a:srgbClr val="FF0000"/>
                </a:solidFill>
              </a:rPr>
              <a:t>красная </a:t>
            </a:r>
            <a:r>
              <a:rPr lang="ru-RU" sz="2400" b="1" i="1" dirty="0" smtClean="0">
                <a:solidFill>
                  <a:srgbClr val="FF0000"/>
                </a:solidFill>
              </a:rPr>
              <a:t>линия</a:t>
            </a:r>
            <a:r>
              <a:rPr lang="ru-RU" sz="2400" dirty="0" smtClean="0"/>
              <a:t>):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963" y="1018009"/>
            <a:ext cx="4454525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6021288"/>
            <a:ext cx="3903633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b="1" dirty="0"/>
              <a:t>l</a:t>
            </a:r>
            <a:r>
              <a:rPr lang="ru-RU" sz="2800" b="1" dirty="0"/>
              <a:t>g </a:t>
            </a:r>
            <a:r>
              <a:rPr lang="en-US" sz="2800" b="1" dirty="0"/>
              <a:t>R</a:t>
            </a:r>
            <a:r>
              <a:rPr lang="ru-RU" sz="1600" b="1" dirty="0"/>
              <a:t>[км]</a:t>
            </a:r>
            <a:r>
              <a:rPr lang="ru-RU" sz="2800" b="1" dirty="0"/>
              <a:t> = 0.43*</a:t>
            </a:r>
            <a:r>
              <a:rPr lang="ru-RU" sz="2800" b="1" i="1" dirty="0"/>
              <a:t>M</a:t>
            </a:r>
            <a:r>
              <a:rPr lang="ru-RU" sz="2800" b="1" dirty="0"/>
              <a:t> – 1.57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64496" y="5182160"/>
            <a:ext cx="4572000" cy="1631216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ru-RU" dirty="0" smtClean="0"/>
              <a:t>Если принять, </a:t>
            </a:r>
            <a:r>
              <a:rPr lang="ru-RU" dirty="0"/>
              <a:t>что в среднем </a:t>
            </a:r>
            <a:r>
              <a:rPr lang="en-US" dirty="0"/>
              <a:t>L </a:t>
            </a:r>
            <a:r>
              <a:rPr lang="ru-RU" dirty="0"/>
              <a:t>= 2*</a:t>
            </a:r>
            <a:r>
              <a:rPr lang="en-US" dirty="0"/>
              <a:t>R</a:t>
            </a:r>
            <a:r>
              <a:rPr lang="ru-RU" dirty="0"/>
              <a:t>, тогда получаем эмпирическую формулу для характерного размера очаговой зоны </a:t>
            </a:r>
            <a:r>
              <a:rPr lang="en-US" dirty="0"/>
              <a:t>L</a:t>
            </a:r>
            <a:r>
              <a:rPr lang="ru-RU" dirty="0"/>
              <a:t>:</a:t>
            </a:r>
          </a:p>
          <a:p>
            <a:pPr algn="ctr"/>
            <a:r>
              <a:rPr lang="en-US" sz="2800" b="1" dirty="0"/>
              <a:t>l</a:t>
            </a:r>
            <a:r>
              <a:rPr lang="ru-RU" sz="2800" b="1" dirty="0"/>
              <a:t>g L</a:t>
            </a:r>
            <a:r>
              <a:rPr lang="ru-RU" sz="1600" b="1" dirty="0"/>
              <a:t>[км] </a:t>
            </a:r>
            <a:r>
              <a:rPr lang="ru-RU" sz="2800" b="1" dirty="0"/>
              <a:t>= 0.43*</a:t>
            </a:r>
            <a:r>
              <a:rPr lang="ru-RU" sz="2800" b="1" i="1" dirty="0"/>
              <a:t>M</a:t>
            </a:r>
            <a:r>
              <a:rPr lang="ru-RU" sz="2800" b="1" dirty="0"/>
              <a:t> – 1.27</a:t>
            </a:r>
            <a:r>
              <a:rPr lang="ru-RU" dirty="0"/>
              <a:t>.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4083145" y="6237312"/>
            <a:ext cx="416847" cy="12115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fig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212976"/>
            <a:ext cx="1169484" cy="111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1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4067</TotalTime>
  <Words>1853</Words>
  <Application>Microsoft Office PowerPoint</Application>
  <PresentationFormat>Экран (4:3)</PresentationFormat>
  <Paragraphs>154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Watermark</vt:lpstr>
      <vt:lpstr>Plot</vt:lpstr>
      <vt:lpstr>Новые свойства афтершоков сильных землетрясений и их связь с размером очаговой зоны</vt:lpstr>
      <vt:lpstr>Почему мы это сделали?</vt:lpstr>
      <vt:lpstr>Что известно?</vt:lpstr>
      <vt:lpstr>Презентация PowerPoint</vt:lpstr>
      <vt:lpstr>Презентация PowerPoint</vt:lpstr>
      <vt:lpstr>Что нового?</vt:lpstr>
      <vt:lpstr>Свойства пространственного распределения повторных толчков </vt:lpstr>
      <vt:lpstr>Второе свойство</vt:lpstr>
      <vt:lpstr>Регрессионные соотношения</vt:lpstr>
      <vt:lpstr>Презентация PowerPoint</vt:lpstr>
      <vt:lpstr>Причины расхождений</vt:lpstr>
      <vt:lpstr>Глубокофокусные землетрясения и их афтершоки</vt:lpstr>
      <vt:lpstr>Первое свойство</vt:lpstr>
      <vt:lpstr>Второе свойство</vt:lpstr>
      <vt:lpstr>Презентация PowerPoint</vt:lpstr>
      <vt:lpstr>Обсуждение результатов</vt:lpstr>
      <vt:lpstr>Презентация PowerPoint</vt:lpstr>
      <vt:lpstr>Заключение</vt:lpstr>
      <vt:lpstr>Выводы</vt:lpstr>
    </vt:vector>
  </TitlesOfParts>
  <Company>IPE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Alexey Zavyalov</dc:creator>
  <cp:lastModifiedBy>Пользователь Windows</cp:lastModifiedBy>
  <cp:revision>254</cp:revision>
  <dcterms:created xsi:type="dcterms:W3CDTF">2015-05-03T10:40:12Z</dcterms:created>
  <dcterms:modified xsi:type="dcterms:W3CDTF">2022-06-30T20:17:02Z</dcterms:modified>
</cp:coreProperties>
</file>