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43" r:id="rId3"/>
    <p:sldId id="368" r:id="rId4"/>
    <p:sldId id="370" r:id="rId5"/>
    <p:sldId id="385" r:id="rId6"/>
    <p:sldId id="371" r:id="rId7"/>
    <p:sldId id="377" r:id="rId8"/>
    <p:sldId id="375" r:id="rId9"/>
    <p:sldId id="372" r:id="rId10"/>
    <p:sldId id="383" r:id="rId11"/>
    <p:sldId id="378" r:id="rId12"/>
    <p:sldId id="379" r:id="rId13"/>
    <p:sldId id="374" r:id="rId14"/>
    <p:sldId id="381" r:id="rId15"/>
    <p:sldId id="386" r:id="rId16"/>
    <p:sldId id="367" r:id="rId17"/>
    <p:sldId id="384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6930" autoAdjust="0"/>
  </p:normalViewPr>
  <p:slideViewPr>
    <p:cSldViewPr>
      <p:cViewPr varScale="1">
        <p:scale>
          <a:sx n="74" d="100"/>
          <a:sy n="74" d="100"/>
        </p:scale>
        <p:origin x="7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6539821-4607-787E-65CA-59159372D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E7DE601-FB32-12BD-C228-2D9E6F6653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A6CEAC-0842-4294-AA7A-E8B6DA68B477}" type="datetimeFigureOut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958A49DA-8AAB-E136-1F55-001E846B76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460A9E57-0C79-3553-7B2A-BA56B7E19B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D81E9E-C00C-4CE7-9BF8-0335ED7636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AC99D71-E531-C008-F6B3-F6E78D23DD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D18B852-B4E1-6A34-2F42-38EC684F6A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90347AE-F1AD-5E7A-D824-8905B97C49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DDB072B-08F7-56CE-F9CE-C7AE999D38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940A43F-100E-E87E-1382-81A4FFD24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FB4D0F2-9CE4-771E-7592-6E6B777E2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E09716-F2F9-4AE9-AAF7-B627C7685C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EC22CE92-2A80-AE2E-964E-C5BFBE74F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5110AA50-A205-70CB-9DA0-C4D42B54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C70FF726-D6AB-D90E-5BC2-CB6727FB1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DE1668-41F8-4C0D-8968-09687052E768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09716-F2F9-4AE9-AAF7-B627C7685C07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41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09716-F2F9-4AE9-AAF7-B627C7685C0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0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B81C6-033D-B486-D03F-92C5CB460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A3DCA-1C6E-4D63-94D2-E00A44CF24C6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993DF8-4419-6D60-6FC7-54A9852538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32C99C-D24B-3D20-CC02-7F53C1859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2A532-F979-440E-BB3A-AFED1FAE4C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39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1659D5-84B6-5329-5ED8-F346A8819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57BFF-416B-4968-AD6C-C026ABE8C706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A8BA7-6A68-B549-54CC-0D0933E2F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EE5D23-FFDB-7AD5-596D-45D5D60C0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FDF9B-9399-475F-BE8D-9C61D2FBA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07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FD122E-DB9F-C1FE-8B32-0D912B98B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07C7-1F87-44B2-B6A1-C1DFD946F2E7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B6406-85D2-505F-7729-C9DF21BC3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F3C2B-9AB5-8553-FCBC-D1851359E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9C0BE-C089-47CD-8FA6-434D4F908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11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8F3C89-95F0-689E-EB0C-D82B060A5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66D1-1417-4487-AEB6-9BBC2D6B899B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DE4791-62A9-4879-8ED9-6FA6C5A358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A5434F-FC85-7971-C3F6-2A749E8F7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0C16C-715E-4144-982C-190C7F6AB0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76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35CCDB-02FD-9D05-DE9D-E8C2A95F6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8C55-505A-4560-878B-254DABF18520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638ED7-A0E1-32F9-9BF7-541768340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C0AC7-823D-4167-CAED-F6BFD9A9D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15C41-777B-48B6-828B-19D701AEBC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13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5AF6-ECFB-F11F-F29A-BD0BEFBB8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50441-67D4-4D45-878A-51BE242F62F4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1D2FA-CD3E-37F6-C9FF-C4437FF9A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0C3F1-F250-908C-2978-55B3E01DE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1DB67-CE86-423A-B010-D1CADACF1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26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5CA16D-3C0E-A495-E8E2-B563E83D6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82E27-C17F-479F-8800-7DE49A1FD2FE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477100-04C5-0579-0EE1-9664CE9713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42075-03A7-7486-9344-4EBDF3E64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344D5-A4AC-4F3E-B997-F56ADE5FD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08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DDABEF-CEED-B0FA-FB86-FF6358E7A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2EB2-449F-447B-BE88-4D640F497D79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E7ED84-D375-0D15-DAA8-164C5C0BB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B52EFF-E722-E1C4-C1FB-AF51382DE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31F47-DF7C-4AB6-ABE4-287CE95E6E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9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1CAD69-8C54-4A86-C1CB-340EFB1EE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BB72-2640-4606-9EF8-DBEE56C750A2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8811C8-34F5-3BCE-A71A-CA21294BA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0700FA-97B7-8205-FAF5-277630022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8A022-C584-4252-8A0F-F8975883D7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9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9846B-86FB-B4E9-725E-E0D07CCE8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215A-883B-49A9-92C7-C53D3677B06E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BF706-770C-3678-D579-CE588DDC3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ED632C-19F7-38F9-99D1-39A924A79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EED5D-A2F7-4E2E-8011-283DE95FAA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62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4FA69-D569-8C0F-C497-34C1BA9EE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4784-2869-4087-9130-560C1697CD08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55149B-A92D-89F1-4D10-5DBC70FA5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52EB2-F8FD-9B3A-B83A-5913A3F8A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F31F5-1241-4DB6-B0B3-5DACAD9E43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8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82120F-51ED-658A-4422-268A23C45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22C1AB-A58F-3916-742F-6E6A7BF3D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AB199B-8BB5-3510-0B97-2126F55F5C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9F5B3A-E539-4316-B407-6D6DEF2381DC}" type="datetime1">
              <a:rPr lang="ru-RU" altLang="ru-RU"/>
              <a:pPr>
                <a:defRPr/>
              </a:pPr>
              <a:t>19.06.2022</a:t>
            </a:fld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EE073F-F696-D290-EB4A-AE963C68E1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7C2628-030E-F2D6-BE84-AF7A643ED5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9B12685-1961-4CC3-8933-A584A498DB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07BB16A4-86DD-2F2F-7E35-D8E8DCF4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CFEB27-B5D2-4BEF-BEB9-7F0A547C3F7C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/>
          </a:p>
        </p:txBody>
      </p:sp>
      <p:pic>
        <p:nvPicPr>
          <p:cNvPr id="4099" name="Picture 6">
            <a:extLst>
              <a:ext uri="{FF2B5EF4-FFF2-40B4-BE49-F238E27FC236}">
                <a16:creationId xmlns:a16="http://schemas.microsoft.com/office/drawing/2014/main" id="{109FB224-F85E-7B67-5F0B-273FD0A76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8463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>
            <a:extLst>
              <a:ext uri="{FF2B5EF4-FFF2-40B4-BE49-F238E27FC236}">
                <a16:creationId xmlns:a16="http://schemas.microsoft.com/office/drawing/2014/main" id="{C4088736-1C15-2C6D-0705-61F6B54F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5788"/>
            <a:ext cx="9144000" cy="356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структуры на особенности разрушения горных пород: лабораторный эксперимент и моделирование методом дискретных элементов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/>
              <a:t>Е.Е. Дамаскинская</a:t>
            </a:r>
            <a:r>
              <a:rPr lang="ru-RU" altLang="ru-RU" sz="1600" baseline="30000" dirty="0"/>
              <a:t>1</a:t>
            </a:r>
            <a:r>
              <a:rPr lang="ru-RU" altLang="ru-RU" sz="1600" dirty="0"/>
              <a:t>, В.Л. Гиляров</a:t>
            </a:r>
            <a:r>
              <a:rPr lang="ru-RU" altLang="ru-RU" sz="1600" baseline="30000" dirty="0"/>
              <a:t>1</a:t>
            </a:r>
            <a:r>
              <a:rPr lang="ru-RU" altLang="ru-RU" sz="1600" dirty="0"/>
              <a:t>, И.Д. Гесин</a:t>
            </a:r>
            <a:r>
              <a:rPr lang="ru-RU" altLang="ru-RU" sz="1600" baseline="30000" dirty="0"/>
              <a:t>2</a:t>
            </a:r>
          </a:p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/>
              <a:t>   </a:t>
            </a:r>
            <a:r>
              <a:rPr lang="en-US" altLang="ru-RU" sz="1400" i="1" baseline="30000" dirty="0">
                <a:solidFill>
                  <a:srgbClr val="000000"/>
                </a:solidFill>
              </a:rPr>
              <a:t>1</a:t>
            </a:r>
            <a:r>
              <a:rPr lang="ru-RU" altLang="ru-RU" sz="1400" i="1" dirty="0">
                <a:solidFill>
                  <a:srgbClr val="000000"/>
                </a:solidFill>
              </a:rPr>
              <a:t> Физико-технический институт им. А.Ф. Иоффе, Санкт-Петербург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000000"/>
                </a:solidFill>
              </a:rPr>
              <a:t>   </a:t>
            </a:r>
            <a:r>
              <a:rPr lang="ru-RU" altLang="ru-RU" sz="1400" i="1" baseline="30000" dirty="0">
                <a:solidFill>
                  <a:srgbClr val="000000"/>
                </a:solidFill>
              </a:rPr>
              <a:t>2</a:t>
            </a:r>
            <a:r>
              <a:rPr lang="ru-RU" altLang="ru-RU" sz="1400" i="1" dirty="0">
                <a:solidFill>
                  <a:srgbClr val="000000"/>
                </a:solidFill>
              </a:rPr>
              <a:t> Санкт-Петербургский политехнический университет Петра Великого, Санкт-Петербург</a:t>
            </a:r>
            <a:endParaRPr lang="en-US" altLang="ru-RU" sz="1400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52818F-015D-FAE1-1E96-026421016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4259" y="260648"/>
            <a:ext cx="25241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>
            <a:extLst>
              <a:ext uri="{FF2B5EF4-FFF2-40B4-BE49-F238E27FC236}">
                <a16:creationId xmlns:a16="http://schemas.microsoft.com/office/drawing/2014/main" id="{E7FDC686-7344-05BC-7BA3-1149D37B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103188"/>
            <a:ext cx="8934450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Лабораторные  эксперименты  по  деформированию  образцов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 горных  пород</a:t>
            </a:r>
            <a:endParaRPr lang="en-US" altLang="ru-RU" sz="1800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8A330F-8F4D-BC10-8C66-1EC7482B2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09816"/>
              </p:ext>
            </p:extLst>
          </p:nvPr>
        </p:nvGraphicFramePr>
        <p:xfrm>
          <a:off x="33338" y="1171575"/>
          <a:ext cx="9010650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285750" marR="0" lvl="0" indent="-28575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03" marB="45603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9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ru-RU" sz="1400" b="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03" marB="4560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2" name="TextBox 4">
            <a:extLst>
              <a:ext uri="{FF2B5EF4-FFF2-40B4-BE49-F238E27FC236}">
                <a16:creationId xmlns:a16="http://schemas.microsoft.com/office/drawing/2014/main" id="{810F9950-8149-C92D-C442-42D376923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000" y="1340768"/>
            <a:ext cx="22971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Параметры сигналов</a:t>
            </a:r>
            <a:r>
              <a:rPr lang="en-US" altLang="ru-RU" sz="1200" dirty="0">
                <a:latin typeface="Times New Roman" panose="02020603050405020304" pitchFamily="18" charset="0"/>
              </a:rPr>
              <a:t> AE</a:t>
            </a:r>
            <a:r>
              <a:rPr lang="ru-RU" altLang="ru-RU" sz="1200" dirty="0"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</a:rPr>
              <a:t>t</a:t>
            </a:r>
            <a:r>
              <a:rPr lang="ru-RU" altLang="ru-RU" sz="1200" dirty="0">
                <a:latin typeface="Times New Roman" panose="02020603050405020304" pitchFamily="18" charset="0"/>
              </a:rPr>
              <a:t> - время</a:t>
            </a:r>
            <a:r>
              <a:rPr lang="en-US" altLang="ru-RU" sz="1200" dirty="0">
                <a:latin typeface="Times New Roman" panose="02020603050405020304" pitchFamily="18" charset="0"/>
              </a:rPr>
              <a:t>, </a:t>
            </a:r>
            <a:endParaRPr lang="ru-RU" altLang="ru-RU" sz="1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</a:rPr>
              <a:t>x</a:t>
            </a:r>
            <a:r>
              <a:rPr lang="ru-RU" altLang="ru-RU" sz="1200" dirty="0">
                <a:latin typeface="Times New Roman" panose="02020603050405020304" pitchFamily="18" charset="0"/>
              </a:rPr>
              <a:t> -  координата гипоцентра</a:t>
            </a:r>
            <a:r>
              <a:rPr lang="en-US" altLang="ru-RU" sz="1200" dirty="0">
                <a:latin typeface="Times New Roman" panose="02020603050405020304" pitchFamily="18" charset="0"/>
              </a:rPr>
              <a:t>, </a:t>
            </a:r>
            <a:endParaRPr lang="ru-RU" altLang="ru-RU" sz="1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200" dirty="0">
                <a:latin typeface="Times New Roman" panose="02020603050405020304" pitchFamily="18" charset="0"/>
              </a:rPr>
              <a:t>E</a:t>
            </a:r>
            <a:r>
              <a:rPr lang="ru-RU" altLang="ru-RU" sz="1200" dirty="0">
                <a:latin typeface="Times New Roman" panose="02020603050405020304" pitchFamily="18" charset="0"/>
              </a:rPr>
              <a:t> –</a:t>
            </a:r>
            <a:r>
              <a:rPr lang="ru-RU" altLang="ru-RU" sz="1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</a:rPr>
              <a:t>энергия.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Точность определения координат гипоцентров</a:t>
            </a:r>
            <a:r>
              <a:rPr lang="en-US" altLang="ru-RU" sz="1200" dirty="0">
                <a:latin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</a:rPr>
              <a:t>источников </a:t>
            </a:r>
            <a:r>
              <a:rPr lang="en-US" altLang="ru-RU" sz="1200" dirty="0">
                <a:latin typeface="Times New Roman" panose="02020603050405020304" pitchFamily="18" charset="0"/>
              </a:rPr>
              <a:t>AE</a:t>
            </a:r>
            <a:r>
              <a:rPr lang="ru-RU" altLang="ru-RU" sz="1200" dirty="0">
                <a:latin typeface="Times New Roman" panose="02020603050405020304" pitchFamily="18" charset="0"/>
              </a:rPr>
              <a:t>  ≈</a:t>
            </a:r>
            <a:r>
              <a:rPr lang="en-US" altLang="ru-RU" sz="1200" dirty="0">
                <a:latin typeface="Times New Roman" panose="02020603050405020304" pitchFamily="18" charset="0"/>
              </a:rPr>
              <a:t> </a:t>
            </a:r>
            <a:r>
              <a:rPr lang="en-US" altLang="ru-RU" sz="1200" i="1" dirty="0">
                <a:latin typeface="Times New Roman" panose="02020603050405020304" pitchFamily="18" charset="0"/>
              </a:rPr>
              <a:t>2</a:t>
            </a:r>
            <a:r>
              <a:rPr lang="ru-RU" altLang="ru-RU" sz="1200" i="1" dirty="0">
                <a:latin typeface="Times New Roman" panose="02020603050405020304" pitchFamily="18" charset="0"/>
              </a:rPr>
              <a:t> </a:t>
            </a:r>
            <a:r>
              <a:rPr lang="en-US" altLang="ru-RU" sz="1200" i="1" dirty="0">
                <a:latin typeface="Times New Roman" panose="02020603050405020304" pitchFamily="18" charset="0"/>
              </a:rPr>
              <a:t>mm</a:t>
            </a:r>
            <a:endParaRPr lang="ru-RU" altLang="ru-RU" sz="1200" i="1" dirty="0"/>
          </a:p>
        </p:txBody>
      </p:sp>
      <p:sp>
        <p:nvSpPr>
          <p:cNvPr id="10255" name="Прямоугольник 8">
            <a:extLst>
              <a:ext uri="{FF2B5EF4-FFF2-40B4-BE49-F238E27FC236}">
                <a16:creationId xmlns:a16="http://schemas.microsoft.com/office/drawing/2014/main" id="{C3DED1EE-BEBC-99C1-9E83-6D8FCF66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080" y="2996952"/>
            <a:ext cx="388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– цилиндр </a:t>
            </a:r>
            <a:r>
              <a:rPr lang="en-US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d=10mm, h=2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ru-RU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6" name="Номер слайда 6">
            <a:extLst>
              <a:ext uri="{FF2B5EF4-FFF2-40B4-BE49-F238E27FC236}">
                <a16:creationId xmlns:a16="http://schemas.microsoft.com/office/drawing/2014/main" id="{99E06515-D928-54D3-0599-5CA1118A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01419-7104-43ED-A206-2365176766A3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A3FF988-A712-5236-3A8B-FFD95FEF1A7E}"/>
              </a:ext>
            </a:extLst>
          </p:cNvPr>
          <p:cNvGrpSpPr/>
          <p:nvPr/>
        </p:nvGrpSpPr>
        <p:grpSpPr>
          <a:xfrm>
            <a:off x="971600" y="1052736"/>
            <a:ext cx="1982787" cy="2547937"/>
            <a:chOff x="179388" y="1785938"/>
            <a:chExt cx="1982787" cy="2547937"/>
          </a:xfrm>
        </p:grpSpPr>
        <p:pic>
          <p:nvPicPr>
            <p:cNvPr id="10254" name="Picture 16">
              <a:extLst>
                <a:ext uri="{FF2B5EF4-FFF2-40B4-BE49-F238E27FC236}">
                  <a16:creationId xmlns:a16="http://schemas.microsoft.com/office/drawing/2014/main" id="{D3FD70EB-7B55-1F60-315D-36B59997E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" y="1785938"/>
              <a:ext cx="1943100" cy="2547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Прямоугольник 1">
              <a:extLst>
                <a:ext uri="{FF2B5EF4-FFF2-40B4-BE49-F238E27FC236}">
                  <a16:creationId xmlns:a16="http://schemas.microsoft.com/office/drawing/2014/main" id="{4CAA69B1-8F6C-FF12-A7BB-6A93D8F80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2781300"/>
              <a:ext cx="1008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AE105A</a:t>
              </a:r>
              <a:endPara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450-1150</a:t>
              </a:r>
              <a:r>
                <a:rPr lang="en-US" alt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</a:t>
              </a:r>
              <a:endParaRPr lang="ru-RU" altLang="ru-RU" sz="1000" dirty="0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A8481E-DB74-3D9C-D15D-4D0A1A9B2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819" r="4545" b="6818"/>
          <a:stretch/>
        </p:blipFill>
        <p:spPr>
          <a:xfrm>
            <a:off x="1246780" y="3940056"/>
            <a:ext cx="2333760" cy="2333760"/>
          </a:xfrm>
          <a:prstGeom prst="rect">
            <a:avLst/>
          </a:prstGeom>
        </p:spPr>
      </p:pic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F25F39A0-9CD1-53A6-3ED5-E74E4D232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14" y="3852241"/>
            <a:ext cx="2507533" cy="250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55F52-B727-B449-CE3E-87D464D56334}"/>
              </a:ext>
            </a:extLst>
          </p:cNvPr>
          <p:cNvSpPr txBox="1"/>
          <p:nvPr/>
        </p:nvSpPr>
        <p:spPr>
          <a:xfrm>
            <a:off x="3059832" y="35730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Томографические срезы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B8FDD-A781-87D6-939B-F017AECA3BE3}"/>
              </a:ext>
            </a:extLst>
          </p:cNvPr>
          <p:cNvSpPr txBox="1"/>
          <p:nvPr/>
        </p:nvSpPr>
        <p:spPr>
          <a:xfrm>
            <a:off x="1475656" y="625879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песчаник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Berea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353AE-7D65-8FB1-EDF2-5E84B9772872}"/>
              </a:ext>
            </a:extLst>
          </p:cNvPr>
          <p:cNvSpPr txBox="1"/>
          <p:nvPr/>
        </p:nvSpPr>
        <p:spPr>
          <a:xfrm>
            <a:off x="5580112" y="6237312"/>
            <a:ext cx="1731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Westerly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0278D75-7260-BB7F-AE4D-AFF3975D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485F7-FE53-A544-91BE-965D34581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8" y="1772816"/>
            <a:ext cx="1800000" cy="14608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2E6A11-6409-8C96-DA46-A3A357753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40" y="1772816"/>
            <a:ext cx="1800000" cy="1441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569DD6-BC0B-BAC7-60C9-2C8510E8F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12" y="1782985"/>
            <a:ext cx="1800000" cy="14206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9E6058-EC9A-D6FD-85EC-D55D99614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84" y="1772816"/>
            <a:ext cx="1800000" cy="14206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89839F-9767-741B-488E-B3896AE291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24360"/>
            <a:ext cx="1800000" cy="14410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F157DE-6DC2-A2EE-38C2-C5825177B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68" y="3573016"/>
            <a:ext cx="1800000" cy="14410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654C27-5982-C276-EFCF-DE0D02F02671}"/>
              </a:ext>
            </a:extLst>
          </p:cNvPr>
          <p:cNvSpPr txBox="1"/>
          <p:nvPr/>
        </p:nvSpPr>
        <p:spPr>
          <a:xfrm>
            <a:off x="395536" y="188640"/>
            <a:ext cx="8291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эксперимент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суммарной энергии сигналов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последовательные временные промежутки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Песчаник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Berea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0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53756DE-2D19-46DA-2430-9239E4C5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9A6C53-B493-BD0A-0EEF-968A0A025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3" y="2092841"/>
            <a:ext cx="1800000" cy="14608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7DFD6-D63A-AF82-FC99-936E2579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71" y="2092840"/>
            <a:ext cx="1800000" cy="1460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2B7E9F-264B-50BD-9E1E-1719E80DC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31" y="1968175"/>
            <a:ext cx="1800000" cy="1460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8372D9-CE45-AF6D-2CD2-E5A3C5368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51" y="1999462"/>
            <a:ext cx="1800000" cy="14608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4D36D2-0D3F-B963-715C-FDB7EA9D9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9" y="3933056"/>
            <a:ext cx="1800000" cy="14608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E35D7B-F071-2542-11CA-41A0A9019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28" y="3931288"/>
            <a:ext cx="1800000" cy="14402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0E9B45-4CED-7AD9-DB23-C713080808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51" y="3912245"/>
            <a:ext cx="1800000" cy="14410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F2E1CE-B262-D5D4-5D66-7ABB211071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60" y="3911277"/>
            <a:ext cx="1800000" cy="14402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4384AC-FF10-0A4A-22DE-7F91934A8A5E}"/>
              </a:ext>
            </a:extLst>
          </p:cNvPr>
          <p:cNvSpPr txBox="1"/>
          <p:nvPr/>
        </p:nvSpPr>
        <p:spPr>
          <a:xfrm>
            <a:off x="467544" y="260648"/>
            <a:ext cx="8280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эксперимент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суммарной энергии сигналов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координате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последовательные временные промежутки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Westerly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6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57C4C9-F3EF-1E6F-3910-4D1655A9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BC1E2-4A8B-8BEB-8972-B7755F64F3DC}"/>
              </a:ext>
            </a:extLst>
          </p:cNvPr>
          <p:cNvSpPr txBox="1"/>
          <p:nvPr/>
        </p:nvSpPr>
        <p:spPr>
          <a:xfrm>
            <a:off x="755576" y="4046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2546A-8074-E182-73DB-480CE7D03574}"/>
              </a:ext>
            </a:extLst>
          </p:cNvPr>
          <p:cNvSpPr txBox="1"/>
          <p:nvPr/>
        </p:nvSpPr>
        <p:spPr>
          <a:xfrm>
            <a:off x="251520" y="924445"/>
            <a:ext cx="8640960" cy="4275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Построена модель поликристаллических материалов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реалистично описывает некоторые особенности разрушения в тех случаях, когда основные процессы протекают по границам зерен:</a:t>
            </a:r>
          </a:p>
          <a:p>
            <a:pPr indent="4318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хрупкий характер разрушения гомогенных материалов</a:t>
            </a:r>
          </a:p>
          <a:p>
            <a:pPr indent="4318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нелинейной упругости (пластичности) для более гетерогенных материалов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Расчет максимальных локальных напряжений показал, что гомогенность материала приводит к большей неоднородности локальных напряжений в пространстве, и наоборот, гетерогенность способствует большей их однородности. </a:t>
            </a:r>
          </a:p>
          <a:p>
            <a:pPr indent="4318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318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Дальнейшие компьютерные эксперименты и их анализ позволят сопоставить распределение эволюционирующих в процессе разрушения дефектов по размерам и энергетическое распределение сигналов акустической эмиссии. Это позволит выяснить, при каких условиях происходит переход от Марковского процесса к состоянию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самоорганизованной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критичности.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2077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дерево, внешний, трав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9637D75-6986-4BB1-49F4-0217171BD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r="4535" b="-1"/>
          <a:stretch/>
        </p:blipFill>
        <p:spPr>
          <a:xfrm rot="21600000">
            <a:off x="628649" y="957503"/>
            <a:ext cx="7886701" cy="538769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4CF33B-50E4-9B59-3EAB-2329D09D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68A022-C584-4252-8A0F-F8975883D70E}" type="slidenum">
              <a:rPr lang="ru-RU" altLang="ru-RU" smtClean="0"/>
              <a:pPr>
                <a:spcAft>
                  <a:spcPts val="600"/>
                </a:spcAft>
              </a:pPr>
              <a:t>14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6A14C-CE9B-C2CF-B4EB-039C2FB9168A}"/>
              </a:ext>
            </a:extLst>
          </p:cNvPr>
          <p:cNvSpPr txBox="1"/>
          <p:nvPr/>
        </p:nvSpPr>
        <p:spPr>
          <a:xfrm>
            <a:off x="1187624" y="260648"/>
            <a:ext cx="527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0000FF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62788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8D2FC3-8E7C-C4CC-48E3-66A8B9E0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15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>
            <a:extLst>
              <a:ext uri="{FF2B5EF4-FFF2-40B4-BE49-F238E27FC236}">
                <a16:creationId xmlns:a16="http://schemas.microsoft.com/office/drawing/2014/main" id="{DF1E8E54-6519-6610-E06B-49088E48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8B2D96-2599-4B1C-AD38-3678BE50EE04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F0DECF-53ED-9A7A-58A4-AEA2FC2C8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0" t="3" r="20920" b="-3"/>
          <a:stretch/>
        </p:blipFill>
        <p:spPr>
          <a:xfrm>
            <a:off x="0" y="620795"/>
            <a:ext cx="4211960" cy="3132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520ACE-36B9-AC12-4576-9755947A5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1"/>
          <a:stretch/>
        </p:blipFill>
        <p:spPr>
          <a:xfrm>
            <a:off x="4499992" y="2564904"/>
            <a:ext cx="4464496" cy="3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8EE5AAB-80FA-74F7-1526-99BB278F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17</a:t>
            </a:fld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437BAC93-97AE-6122-8C45-68AFFAB2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844124"/>
                  </p:ext>
                </p:extLst>
              </p:nvPr>
            </p:nvGraphicFramePr>
            <p:xfrm>
              <a:off x="539552" y="1196752"/>
              <a:ext cx="8352928" cy="28402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9024">
                      <a:extLst>
                        <a:ext uri="{9D8B030D-6E8A-4147-A177-3AD203B41FA5}">
                          <a16:colId xmlns:a16="http://schemas.microsoft.com/office/drawing/2014/main" val="4235854342"/>
                        </a:ext>
                      </a:extLst>
                    </a:gridCol>
                    <a:gridCol w="2168807">
                      <a:extLst>
                        <a:ext uri="{9D8B030D-6E8A-4147-A177-3AD203B41FA5}">
                          <a16:colId xmlns:a16="http://schemas.microsoft.com/office/drawing/2014/main" val="4113028324"/>
                        </a:ext>
                      </a:extLst>
                    </a:gridCol>
                    <a:gridCol w="1148776">
                      <a:extLst>
                        <a:ext uri="{9D8B030D-6E8A-4147-A177-3AD203B41FA5}">
                          <a16:colId xmlns:a16="http://schemas.microsoft.com/office/drawing/2014/main" val="1688030645"/>
                        </a:ext>
                      </a:extLst>
                    </a:gridCol>
                    <a:gridCol w="893090">
                      <a:extLst>
                        <a:ext uri="{9D8B030D-6E8A-4147-A177-3AD203B41FA5}">
                          <a16:colId xmlns:a16="http://schemas.microsoft.com/office/drawing/2014/main" val="3913435720"/>
                        </a:ext>
                      </a:extLst>
                    </a:gridCol>
                    <a:gridCol w="638310">
                      <a:extLst>
                        <a:ext uri="{9D8B030D-6E8A-4147-A177-3AD203B41FA5}">
                          <a16:colId xmlns:a16="http://schemas.microsoft.com/office/drawing/2014/main" val="547460571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43855582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2579185690"/>
                        </a:ext>
                      </a:extLst>
                    </a:gridCol>
                    <a:gridCol w="1072251">
                      <a:extLst>
                        <a:ext uri="{9D8B030D-6E8A-4147-A177-3AD203B41FA5}">
                          <a16:colId xmlns:a16="http://schemas.microsoft.com/office/drawing/2014/main" val="3494791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№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материал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ρ,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ru-RU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ru-RU" sz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E,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ν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σ</a:t>
                          </a:r>
                          <a:r>
                            <a:rPr lang="en-US" sz="12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aseline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oMath>
                          </a14:m>
                          <a:endParaRPr lang="ru-RU" sz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σ</a:t>
                          </a:r>
                          <a:r>
                            <a:rPr lang="en-US" sz="12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aseline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oMath>
                          </a14:m>
                          <a:endParaRPr lang="ru-RU" sz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η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𝑃𝑎</m:t>
                              </m:r>
                              <m:r>
                                <a:rPr lang="en-US" sz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11320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гранит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0.13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175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175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3276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кварц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94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5444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ортоклаз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2560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420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420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89003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олигоклаз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2560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480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480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44846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стекло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1E40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15128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граница кварц-ортоклаз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308705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граница кварц-олигоклаз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5.8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245117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граница ортоклаз- олигоклаз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2500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2422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437BAC93-97AE-6122-8C45-68AFFAB29A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844124"/>
                  </p:ext>
                </p:extLst>
              </p:nvPr>
            </p:nvGraphicFramePr>
            <p:xfrm>
              <a:off x="539552" y="1196752"/>
              <a:ext cx="8352928" cy="28402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9024">
                      <a:extLst>
                        <a:ext uri="{9D8B030D-6E8A-4147-A177-3AD203B41FA5}">
                          <a16:colId xmlns:a16="http://schemas.microsoft.com/office/drawing/2014/main" val="4235854342"/>
                        </a:ext>
                      </a:extLst>
                    </a:gridCol>
                    <a:gridCol w="2168807">
                      <a:extLst>
                        <a:ext uri="{9D8B030D-6E8A-4147-A177-3AD203B41FA5}">
                          <a16:colId xmlns:a16="http://schemas.microsoft.com/office/drawing/2014/main" val="4113028324"/>
                        </a:ext>
                      </a:extLst>
                    </a:gridCol>
                    <a:gridCol w="1148776">
                      <a:extLst>
                        <a:ext uri="{9D8B030D-6E8A-4147-A177-3AD203B41FA5}">
                          <a16:colId xmlns:a16="http://schemas.microsoft.com/office/drawing/2014/main" val="1688030645"/>
                        </a:ext>
                      </a:extLst>
                    </a:gridCol>
                    <a:gridCol w="893090">
                      <a:extLst>
                        <a:ext uri="{9D8B030D-6E8A-4147-A177-3AD203B41FA5}">
                          <a16:colId xmlns:a16="http://schemas.microsoft.com/office/drawing/2014/main" val="3913435720"/>
                        </a:ext>
                      </a:extLst>
                    </a:gridCol>
                    <a:gridCol w="638310">
                      <a:extLst>
                        <a:ext uri="{9D8B030D-6E8A-4147-A177-3AD203B41FA5}">
                          <a16:colId xmlns:a16="http://schemas.microsoft.com/office/drawing/2014/main" val="547460571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43855582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2579185690"/>
                        </a:ext>
                      </a:extLst>
                    </a:gridCol>
                    <a:gridCol w="1072251">
                      <a:extLst>
                        <a:ext uri="{9D8B030D-6E8A-4147-A177-3AD203B41FA5}">
                          <a16:colId xmlns:a16="http://schemas.microsoft.com/office/drawing/2014/main" val="349479187"/>
                        </a:ext>
                      </a:extLst>
                    </a:gridCol>
                  </a:tblGrid>
                  <a:tr h="3617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№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материал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1693" t="-45763" r="-406349" b="-7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6438" t="-45763" r="-426027" b="-7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ν</a:t>
                          </a:r>
                          <a:endParaRPr lang="ru-RU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8284" t="-45763" r="-205917" b="-7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11905" t="-45763" r="-107143" b="-7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79545" t="-45763" r="-2273" b="-7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132091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гранит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2700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0.13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175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175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327622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кварц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2650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94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544429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3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ортоклаз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2560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420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420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8900320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4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олигоклаз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2560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70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0.29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480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480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4484691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5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стекло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1E40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1512815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6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граница кварц-ортоклаз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30870529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граница кварц-олигоклаз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2500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5.8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0.2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300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24511721"/>
                      </a:ext>
                    </a:extLst>
                  </a:tr>
                  <a:tr h="30981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граница ортоклаз- олигоклаз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2500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5.8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100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5E19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24226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C68871-B136-73CF-87E9-F70A3A804275}"/>
              </a:ext>
            </a:extLst>
          </p:cNvPr>
          <p:cNvSpPr txBox="1"/>
          <p:nvPr/>
        </p:nvSpPr>
        <p:spPr>
          <a:xfrm>
            <a:off x="1259632" y="62068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Параметры материалов,  использованные при моделировании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64E60-58B0-CC9A-E9C4-BC7DAC0B0D5F}"/>
              </a:ext>
            </a:extLst>
          </p:cNvPr>
          <p:cNvSpPr txBox="1"/>
          <p:nvPr/>
        </p:nvSpPr>
        <p:spPr>
          <a:xfrm>
            <a:off x="539552" y="4543960"/>
            <a:ext cx="81472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ρ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плотность материала,</a:t>
            </a:r>
          </a:p>
          <a:p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модуль Юнга,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ν – коэффициент Пуассона,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прочность материала на разрыв,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прочность материала на сдвиг,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η – динамическая вязкость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887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>
            <a:extLst>
              <a:ext uri="{FF2B5EF4-FFF2-40B4-BE49-F238E27FC236}">
                <a16:creationId xmlns:a16="http://schemas.microsoft.com/office/drawing/2014/main" id="{93C576C3-69BA-B6CF-9A7E-AFC716DC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2161C4-4E88-430D-9FD3-6EC3B2C60C40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FCCDC-5BFF-E4EF-72F9-7D735DD9554C}"/>
              </a:ext>
            </a:extLst>
          </p:cNvPr>
          <p:cNvSpPr/>
          <p:nvPr/>
        </p:nvSpPr>
        <p:spPr>
          <a:xfrm>
            <a:off x="530225" y="404813"/>
            <a:ext cx="7842250" cy="41141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FF3300"/>
                </a:solidFill>
              </a:rPr>
              <a:t>Проблема :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FF3300"/>
                </a:solidFill>
              </a:rPr>
              <a:t>физические механизмы, управляющие переходом от «неопасного» </a:t>
            </a:r>
            <a:r>
              <a:rPr lang="ru-RU" altLang="ru-RU" b="1" i="1" dirty="0" err="1">
                <a:solidFill>
                  <a:srgbClr val="FF3300"/>
                </a:solidFill>
              </a:rPr>
              <a:t>делокализованного</a:t>
            </a:r>
            <a:r>
              <a:rPr lang="ru-RU" altLang="ru-RU" b="1" i="1" dirty="0">
                <a:solidFill>
                  <a:srgbClr val="FF3300"/>
                </a:solidFill>
              </a:rPr>
              <a:t> образования трещин к ускоренному локализованному процессу, остаются невыясненными.</a:t>
            </a:r>
            <a:endParaRPr lang="ru-RU" altLang="ru-RU" sz="1350" b="1" i="1" dirty="0">
              <a:solidFill>
                <a:srgbClr val="FF33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altLang="ru-RU" sz="1350" b="1" i="1" dirty="0">
              <a:solidFill>
                <a:srgbClr val="FF3300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altLang="ru-RU" sz="1350" b="1" i="1" dirty="0">
              <a:solidFill>
                <a:srgbClr val="FF3300"/>
              </a:solidFill>
            </a:endParaRPr>
          </a:p>
          <a:p>
            <a:pPr>
              <a:lnSpc>
                <a:spcPct val="110000"/>
              </a:lnSpc>
              <a:spcBef>
                <a:spcPct val="90000"/>
              </a:spcBef>
              <a:defRPr/>
            </a:pPr>
            <a:r>
              <a:rPr lang="ru-RU" altLang="ru-RU" b="1" i="1" dirty="0">
                <a:solidFill>
                  <a:srgbClr val="0000FF"/>
                </a:solidFill>
              </a:rPr>
              <a:t>Цель работы :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Разработка принципиально новой компьютерной модели разрушения, базирующейся на методе дискретных элементов и позволяющей связать процессы на микроуровне с макроскопическим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проявлениями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7936CD8-991C-3F02-5CD9-61D24F0F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EB656-6764-AA75-4541-687EC3253E89}"/>
              </a:ext>
            </a:extLst>
          </p:cNvPr>
          <p:cNvSpPr txBox="1"/>
          <p:nvPr/>
        </p:nvSpPr>
        <p:spPr>
          <a:xfrm>
            <a:off x="140364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модели разрушения горных пород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0CC5F-4ACF-3C95-B713-BC5F18F8F684}"/>
              </a:ext>
            </a:extLst>
          </p:cNvPr>
          <p:cNvSpPr txBox="1"/>
          <p:nvPr/>
        </p:nvSpPr>
        <p:spPr>
          <a:xfrm>
            <a:off x="539552" y="83671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 сплошной среды                             Метод дискретных элементов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(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- Discrete element method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8EACB-51A5-61C4-1AE4-92923EAEBF0C}"/>
              </a:ext>
            </a:extLst>
          </p:cNvPr>
          <p:cNvSpPr txBox="1"/>
          <p:nvPr/>
        </p:nvSpPr>
        <p:spPr>
          <a:xfrm>
            <a:off x="251520" y="1556792"/>
            <a:ext cx="8640960" cy="445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дискретного элемента — это семейство численных методов предназначенных для расчёта движения и взаимодействия большого количества частиц, таких как молекулы, песчинки, гравий, галька и прочих гранулированных сред. Метод был первоначально применён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Cundall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1971 для решения задач механики горных пород.</a:t>
            </a:r>
          </a:p>
          <a:p>
            <a:endParaRPr lang="ru-RU" sz="1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en-US" sz="1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DEM:</a:t>
            </a:r>
            <a:endParaRPr lang="ru-RU" sz="16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явно учитывать локальные нарушения сплошности в процессе разрушения.</a:t>
            </a:r>
          </a:p>
          <a:p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Естественным образом имитирует образование и развитие трещин.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дискретизируется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отдельные независимые элементы различной формы, называемые частицами (отдельные зерна минералов, частицы порошков и другие отдельности). В местах соприкосновения частиц возникают контакты.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закон Ньютона используется для определения поступательного и вращательного движения каждой частицы.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Уравнение состояния материла (диаграмма напряжение – деформация)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обновления контактных сил.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A3EDE-1870-CD09-4602-5A13DDA8DB43}"/>
              </a:ext>
            </a:extLst>
          </p:cNvPr>
          <p:cNvSpPr txBox="1"/>
          <p:nvPr/>
        </p:nvSpPr>
        <p:spPr>
          <a:xfrm>
            <a:off x="467544" y="6245225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Cundall P.A.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computer model for simulating progressive largescale movements in blocky rock systems. In: Proceedings of the Symposium of International Society of Rock Mechanics, v.1, Nancy: France; 1971. Paper No. II-8</a:t>
            </a: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B92835C-DF66-97E7-8B23-3929E00E3FA0}"/>
              </a:ext>
            </a:extLst>
          </p:cNvPr>
          <p:cNvCxnSpPr>
            <a:cxnSpLocks/>
          </p:cNvCxnSpPr>
          <p:nvPr/>
        </p:nvCxnSpPr>
        <p:spPr>
          <a:xfrm>
            <a:off x="5436096" y="593008"/>
            <a:ext cx="288000" cy="281483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CD1FA1D-30C4-94BD-2BF2-99825860F57D}"/>
              </a:ext>
            </a:extLst>
          </p:cNvPr>
          <p:cNvCxnSpPr/>
          <p:nvPr/>
        </p:nvCxnSpPr>
        <p:spPr>
          <a:xfrm flipH="1">
            <a:off x="2699760" y="624519"/>
            <a:ext cx="288032" cy="281483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30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7287C8-EA79-161C-2E5D-CC9BB44E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68A022-C584-4252-8A0F-F8975883D70E}" type="slidenum">
              <a:rPr lang="ru-RU" altLang="ru-RU" smtClean="0"/>
              <a:pPr>
                <a:spcAft>
                  <a:spcPts val="600"/>
                </a:spcAft>
              </a:pPr>
              <a:t>4</a:t>
            </a:fld>
            <a:endParaRPr lang="ru-RU" alt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F92C1A-DBD8-766C-F98F-D3923D7E3D00}"/>
              </a:ext>
            </a:extLst>
          </p:cNvPr>
          <p:cNvSpPr txBox="1"/>
          <p:nvPr/>
        </p:nvSpPr>
        <p:spPr>
          <a:xfrm>
            <a:off x="35496" y="6239053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Potyondy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D.O., Cundall P.A. A bonded-particle model for rock. 2004. Int. J. Rock Mech. Min. Sci., 41, 1329–1364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Maksym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Vasyl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Skorych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An open-source framework for GPU-accelerated DEM simulations.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SoftwareX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(2020) 100618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F668FC-D56F-C0D1-91A5-89F7EDFA0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4949" r="21650" b="7678"/>
          <a:stretch/>
        </p:blipFill>
        <p:spPr>
          <a:xfrm>
            <a:off x="467544" y="1052736"/>
            <a:ext cx="2318508" cy="1952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1880E3-D20B-8784-5813-DD63DDD63BEB}"/>
              </a:ext>
            </a:extLst>
          </p:cNvPr>
          <p:cNvSpPr txBox="1"/>
          <p:nvPr/>
        </p:nvSpPr>
        <p:spPr>
          <a:xfrm>
            <a:off x="3131840" y="980728"/>
            <a:ext cx="3150096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Сферические частицы – зерна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межзеренные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A4A6A-97F0-FA0F-6B91-6E159B52FF9D}"/>
              </a:ext>
            </a:extLst>
          </p:cNvPr>
          <p:cNvSpPr txBox="1"/>
          <p:nvPr/>
        </p:nvSpPr>
        <p:spPr>
          <a:xfrm>
            <a:off x="2987824" y="1916832"/>
            <a:ext cx="552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 трещин определяется разрывом связей, а их распространение – слиянием множества разорванных связей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981D2-0269-EDA0-77E4-EFAE83F91EBC}"/>
              </a:ext>
            </a:extLst>
          </p:cNvPr>
          <p:cNvSpPr txBox="1"/>
          <p:nvPr/>
        </p:nvSpPr>
        <p:spPr>
          <a:xfrm>
            <a:off x="827584" y="44624"/>
            <a:ext cx="6587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эксперимент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связанных частиц (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Bonded-Particle Model - BPM)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8913BEC0-A1F0-C785-915D-31AFB6653990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а 20">
                <a:extLst>
                  <a:ext uri="{FF2B5EF4-FFF2-40B4-BE49-F238E27FC236}">
                    <a16:creationId xmlns:a16="http://schemas.microsoft.com/office/drawing/2014/main" id="{95401D7D-EE91-3182-D620-515A181A6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176252"/>
                  </p:ext>
                </p:extLst>
              </p:nvPr>
            </p:nvGraphicFramePr>
            <p:xfrm>
              <a:off x="539552" y="3404520"/>
              <a:ext cx="8352928" cy="23239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9024">
                      <a:extLst>
                        <a:ext uri="{9D8B030D-6E8A-4147-A177-3AD203B41FA5}">
                          <a16:colId xmlns:a16="http://schemas.microsoft.com/office/drawing/2014/main" val="4235854342"/>
                        </a:ext>
                      </a:extLst>
                    </a:gridCol>
                    <a:gridCol w="2168807">
                      <a:extLst>
                        <a:ext uri="{9D8B030D-6E8A-4147-A177-3AD203B41FA5}">
                          <a16:colId xmlns:a16="http://schemas.microsoft.com/office/drawing/2014/main" val="4113028324"/>
                        </a:ext>
                      </a:extLst>
                    </a:gridCol>
                    <a:gridCol w="1148776">
                      <a:extLst>
                        <a:ext uri="{9D8B030D-6E8A-4147-A177-3AD203B41FA5}">
                          <a16:colId xmlns:a16="http://schemas.microsoft.com/office/drawing/2014/main" val="1688030645"/>
                        </a:ext>
                      </a:extLst>
                    </a:gridCol>
                    <a:gridCol w="893090">
                      <a:extLst>
                        <a:ext uri="{9D8B030D-6E8A-4147-A177-3AD203B41FA5}">
                          <a16:colId xmlns:a16="http://schemas.microsoft.com/office/drawing/2014/main" val="3913435720"/>
                        </a:ext>
                      </a:extLst>
                    </a:gridCol>
                    <a:gridCol w="638310">
                      <a:extLst>
                        <a:ext uri="{9D8B030D-6E8A-4147-A177-3AD203B41FA5}">
                          <a16:colId xmlns:a16="http://schemas.microsoft.com/office/drawing/2014/main" val="547460571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43855582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2579185690"/>
                        </a:ext>
                      </a:extLst>
                    </a:gridCol>
                    <a:gridCol w="1072251">
                      <a:extLst>
                        <a:ext uri="{9D8B030D-6E8A-4147-A177-3AD203B41FA5}">
                          <a16:colId xmlns:a16="http://schemas.microsoft.com/office/drawing/2014/main" val="34947918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№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материал</a:t>
                          </a:r>
                          <a:endParaRPr lang="ru-RU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ρ,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ru-RU" sz="10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0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0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ru-RU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E, 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oMath>
                          </a14:m>
                          <a:endParaRPr lang="ru-RU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ν</a:t>
                          </a:r>
                          <a:endParaRPr lang="ru-RU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σ</a:t>
                          </a:r>
                          <a:r>
                            <a:rPr lang="en-US" sz="10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n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aseline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oMath>
                          </a14:m>
                          <a:endParaRPr lang="ru-RU" sz="10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σ</a:t>
                          </a:r>
                          <a:r>
                            <a:rPr lang="en-US" sz="100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aseline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𝑀𝑃𝑎</m:t>
                              </m:r>
                            </m:oMath>
                          </a14:m>
                          <a:endParaRPr lang="ru-RU" sz="10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η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𝑃𝑎</m:t>
                              </m:r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ru-RU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11320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гранит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2700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0.13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175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175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32762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кварц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2650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94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600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600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5444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ортоклаз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2560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62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420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420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89003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олигоклаз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2560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70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480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480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448469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стекло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1E40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151281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граница кварц-ортоклаз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5.8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308705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7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граница кварц-олигоклаз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5.8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300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245117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граница ортоклаз- олигоклаз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2500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5.8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2422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а 20">
                <a:extLst>
                  <a:ext uri="{FF2B5EF4-FFF2-40B4-BE49-F238E27FC236}">
                    <a16:creationId xmlns:a16="http://schemas.microsoft.com/office/drawing/2014/main" id="{95401D7D-EE91-3182-D620-515A181A65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176252"/>
                  </p:ext>
                </p:extLst>
              </p:nvPr>
            </p:nvGraphicFramePr>
            <p:xfrm>
              <a:off x="539552" y="3404520"/>
              <a:ext cx="8352928" cy="23239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9024">
                      <a:extLst>
                        <a:ext uri="{9D8B030D-6E8A-4147-A177-3AD203B41FA5}">
                          <a16:colId xmlns:a16="http://schemas.microsoft.com/office/drawing/2014/main" val="4235854342"/>
                        </a:ext>
                      </a:extLst>
                    </a:gridCol>
                    <a:gridCol w="2168807">
                      <a:extLst>
                        <a:ext uri="{9D8B030D-6E8A-4147-A177-3AD203B41FA5}">
                          <a16:colId xmlns:a16="http://schemas.microsoft.com/office/drawing/2014/main" val="4113028324"/>
                        </a:ext>
                      </a:extLst>
                    </a:gridCol>
                    <a:gridCol w="1148776">
                      <a:extLst>
                        <a:ext uri="{9D8B030D-6E8A-4147-A177-3AD203B41FA5}">
                          <a16:colId xmlns:a16="http://schemas.microsoft.com/office/drawing/2014/main" val="1688030645"/>
                        </a:ext>
                      </a:extLst>
                    </a:gridCol>
                    <a:gridCol w="893090">
                      <a:extLst>
                        <a:ext uri="{9D8B030D-6E8A-4147-A177-3AD203B41FA5}">
                          <a16:colId xmlns:a16="http://schemas.microsoft.com/office/drawing/2014/main" val="3913435720"/>
                        </a:ext>
                      </a:extLst>
                    </a:gridCol>
                    <a:gridCol w="638310">
                      <a:extLst>
                        <a:ext uri="{9D8B030D-6E8A-4147-A177-3AD203B41FA5}">
                          <a16:colId xmlns:a16="http://schemas.microsoft.com/office/drawing/2014/main" val="547460571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43855582"/>
                        </a:ext>
                      </a:extLst>
                    </a:gridCol>
                    <a:gridCol w="1026335">
                      <a:extLst>
                        <a:ext uri="{9D8B030D-6E8A-4147-A177-3AD203B41FA5}">
                          <a16:colId xmlns:a16="http://schemas.microsoft.com/office/drawing/2014/main" val="2579185690"/>
                        </a:ext>
                      </a:extLst>
                    </a:gridCol>
                    <a:gridCol w="1072251">
                      <a:extLst>
                        <a:ext uri="{9D8B030D-6E8A-4147-A177-3AD203B41FA5}">
                          <a16:colId xmlns:a16="http://schemas.microsoft.com/office/drawing/2014/main" val="349479187"/>
                        </a:ext>
                      </a:extLst>
                    </a:gridCol>
                  </a:tblGrid>
                  <a:tr h="2583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№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материал</a:t>
                          </a:r>
                          <a:endParaRPr lang="ru-RU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21693" t="-52381" r="-406349" b="-8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16438" t="-52381" r="-426027" b="-8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ν</a:t>
                          </a:r>
                          <a:endParaRPr lang="ru-RU" sz="10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08284" t="-52381" r="-205917" b="-8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11905" t="-52381" r="-107143" b="-8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79545" t="-52381" r="-2273" b="-8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1132091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>
                              <a:effectLst/>
                            </a:rPr>
                            <a:t>гранит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2700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0.13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175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175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4327622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кварц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2650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94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600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600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544429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3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ортоклаз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2560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62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420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420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8900320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олигоклаз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2560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70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0.29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480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480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34484691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5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стекло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1E40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1512815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6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граница кварц-ортоклаз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5.8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0.2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30870529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7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граница кварц-олигоклаз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2500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5.8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300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300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24511721"/>
                      </a:ext>
                    </a:extLst>
                  </a:tr>
                  <a:tr h="25819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dirty="0">
                              <a:effectLst/>
                            </a:rPr>
                            <a:t>граница ортоклаз- олигоклаз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2500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5.8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0.2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100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5E19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524226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EC146C7-1E02-BFE5-2B34-056497558BE3}"/>
              </a:ext>
            </a:extLst>
          </p:cNvPr>
          <p:cNvSpPr txBox="1"/>
          <p:nvPr/>
        </p:nvSpPr>
        <p:spPr>
          <a:xfrm>
            <a:off x="1259632" y="306896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Параметры материалов,  использованные при моделировании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49B5B-9A4D-66F1-9C8F-4A63AA53B4CF}"/>
              </a:ext>
            </a:extLst>
          </p:cNvPr>
          <p:cNvSpPr txBox="1"/>
          <p:nvPr/>
        </p:nvSpPr>
        <p:spPr>
          <a:xfrm>
            <a:off x="529208" y="5740818"/>
            <a:ext cx="814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ρ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плотность материала,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модуль Юнга, ν – коэффициент Пуассона, σ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прочность материала на разрыв,</a:t>
            </a: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прочность материала на сдвиг,   η – динамическая вязкость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4938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7287C8-EA79-161C-2E5D-CC9BB44E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68A022-C584-4252-8A0F-F8975883D70E}" type="slidenum">
              <a:rPr lang="ru-RU" altLang="ru-RU" smtClean="0"/>
              <a:pPr>
                <a:spcAft>
                  <a:spcPts val="600"/>
                </a:spcAft>
              </a:pPr>
              <a:t>5</a:t>
            </a:fld>
            <a:endParaRPr lang="ru-RU" alt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B17D37-F011-3BE8-B3A1-98ED0F9A1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r="29375"/>
          <a:stretch/>
        </p:blipFill>
        <p:spPr>
          <a:xfrm>
            <a:off x="5532653" y="1290716"/>
            <a:ext cx="2076602" cy="3240000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5453E1A-8FB8-93E1-05D2-EC41EC2C395D}"/>
              </a:ext>
            </a:extLst>
          </p:cNvPr>
          <p:cNvCxnSpPr>
            <a:cxnSpLocks/>
          </p:cNvCxnSpPr>
          <p:nvPr/>
        </p:nvCxnSpPr>
        <p:spPr>
          <a:xfrm>
            <a:off x="2200142" y="698970"/>
            <a:ext cx="0" cy="50870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458EEB-EA87-FF0B-3F74-90ED1BDAA806}"/>
              </a:ext>
            </a:extLst>
          </p:cNvPr>
          <p:cNvSpPr txBox="1"/>
          <p:nvPr/>
        </p:nvSpPr>
        <p:spPr>
          <a:xfrm>
            <a:off x="2195737" y="683404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981D2-0269-EDA0-77E4-EFAE83F91EBC}"/>
              </a:ext>
            </a:extLst>
          </p:cNvPr>
          <p:cNvSpPr txBox="1"/>
          <p:nvPr/>
        </p:nvSpPr>
        <p:spPr>
          <a:xfrm>
            <a:off x="827584" y="262389"/>
            <a:ext cx="6587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эксперимент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07CF3-AFE3-57AD-0DF8-68F0E94E6B50}"/>
              </a:ext>
            </a:extLst>
          </p:cNvPr>
          <p:cNvSpPr txBox="1"/>
          <p:nvPr/>
        </p:nvSpPr>
        <p:spPr>
          <a:xfrm>
            <a:off x="971600" y="46531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Гомогенный материал                                                          Гетерогенный материал  </a:t>
            </a:r>
          </a:p>
          <a:p>
            <a:r>
              <a:rPr lang="ru-RU" sz="1400" dirty="0"/>
              <a:t>28125 частиц                                                                         48695 частиц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3B291B-DBCF-FD49-72B2-F26D828C7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r="29375"/>
          <a:stretch/>
        </p:blipFill>
        <p:spPr>
          <a:xfrm>
            <a:off x="1301456" y="1210155"/>
            <a:ext cx="2076591" cy="32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DC1E5C-CF61-D4D1-7545-69BE9A2BC2B3}"/>
              </a:ext>
            </a:extLst>
          </p:cNvPr>
          <p:cNvSpPr txBox="1"/>
          <p:nvPr/>
        </p:nvSpPr>
        <p:spPr>
          <a:xfrm>
            <a:off x="6516216" y="764704"/>
            <a:ext cx="28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CD0100D-1FA8-15ED-CB07-2C409F29CBFA}"/>
              </a:ext>
            </a:extLst>
          </p:cNvPr>
          <p:cNvCxnSpPr>
            <a:cxnSpLocks/>
          </p:cNvCxnSpPr>
          <p:nvPr/>
        </p:nvCxnSpPr>
        <p:spPr>
          <a:xfrm>
            <a:off x="6516216" y="791416"/>
            <a:ext cx="0" cy="50870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BCE50C-AA8C-C624-EB0D-623A8C239CAB}"/>
              </a:ext>
            </a:extLst>
          </p:cNvPr>
          <p:cNvSpPr txBox="1"/>
          <p:nvPr/>
        </p:nvSpPr>
        <p:spPr>
          <a:xfrm>
            <a:off x="3406131" y="5372332"/>
            <a:ext cx="5558357" cy="864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Изменялась степень гетерогенности модельного материала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Варьировались: материал частиц и связей, размеры частиц, длина и толщина связей.</a:t>
            </a:r>
          </a:p>
        </p:txBody>
      </p:sp>
    </p:spTree>
    <p:extLst>
      <p:ext uri="{BB962C8B-B14F-4D97-AF65-F5344CB8AC3E}">
        <p14:creationId xmlns:p14="http://schemas.microsoft.com/office/powerpoint/2010/main" val="15052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4C952F-FEE3-DD98-F958-F5C472C8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2D95E-9DDE-742E-D3F8-28DB7066B9B3}"/>
              </a:ext>
            </a:extLst>
          </p:cNvPr>
          <p:cNvSpPr txBox="1"/>
          <p:nvPr/>
        </p:nvSpPr>
        <p:spPr>
          <a:xfrm>
            <a:off x="251520" y="148478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Гомогенный                                             Гетерогенный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E7714-7225-6FF7-3F17-349CF184979E}"/>
              </a:ext>
            </a:extLst>
          </p:cNvPr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нагружения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E43DB7-F69D-4C69-088C-1DE747D95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108848"/>
            <a:ext cx="3960000" cy="327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06FBAB-2102-D9CF-0926-12EB24A77751}"/>
                  </a:ext>
                </a:extLst>
              </p:cNvPr>
              <p:cNvSpPr txBox="1"/>
              <p:nvPr/>
            </p:nvSpPr>
            <p:spPr>
              <a:xfrm>
                <a:off x="2195736" y="877052"/>
                <a:ext cx="1752146" cy="535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06FBAB-2102-D9CF-0926-12EB24A77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877052"/>
                <a:ext cx="1752146" cy="53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B7D49B-D06C-7DFB-7364-168BD4162A9E}"/>
                  </a:ext>
                </a:extLst>
              </p:cNvPr>
              <p:cNvSpPr txBox="1"/>
              <p:nvPr/>
            </p:nvSpPr>
            <p:spPr>
              <a:xfrm>
                <a:off x="755576" y="1052736"/>
                <a:ext cx="895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B7D49B-D06C-7DFB-7364-168BD4162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052736"/>
                <a:ext cx="895502" cy="276999"/>
              </a:xfrm>
              <a:prstGeom prst="rect">
                <a:avLst/>
              </a:prstGeom>
              <a:blipFill>
                <a:blip r:embed="rId4"/>
                <a:stretch>
                  <a:fillRect l="-2721" r="-340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E5B428-A627-0875-BE5A-03018FC0D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1" y="2065100"/>
            <a:ext cx="3960000" cy="33210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7E2844-373B-7474-3027-8218B859FEB0}"/>
              </a:ext>
            </a:extLst>
          </p:cNvPr>
          <p:cNvSpPr txBox="1"/>
          <p:nvPr/>
        </p:nvSpPr>
        <p:spPr>
          <a:xfrm>
            <a:off x="179512" y="5445224"/>
            <a:ext cx="44644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Хрупкое поведение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(линейное увеличение напряжения) и резкое спадание напряжений после достижения максимального значения.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55001-24B4-E0B2-417C-23A61C0E6870}"/>
              </a:ext>
            </a:extLst>
          </p:cNvPr>
          <p:cNvSpPr txBox="1"/>
          <p:nvPr/>
        </p:nvSpPr>
        <p:spPr>
          <a:xfrm>
            <a:off x="4896544" y="544522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Наличие </a:t>
            </a:r>
            <a:r>
              <a:rPr lang="ru-RU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нелинейного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(пластичного) участка на диаграмме нагружения.</a:t>
            </a:r>
          </a:p>
          <a:p>
            <a:pPr>
              <a:spcBef>
                <a:spcPts val="0"/>
              </a:spcBef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начале рвутся более слабые связи, а уж затем более прочные.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56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4C952F-FEE3-DD98-F958-F5C472C8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2D95E-9DDE-742E-D3F8-28DB7066B9B3}"/>
              </a:ext>
            </a:extLst>
          </p:cNvPr>
          <p:cNvSpPr txBox="1"/>
          <p:nvPr/>
        </p:nvSpPr>
        <p:spPr>
          <a:xfrm>
            <a:off x="251520" y="126876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Гомогенный                                                       Гетерогенный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E7714-7225-6FF7-3F17-349CF184979E}"/>
              </a:ext>
            </a:extLst>
          </p:cNvPr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нагружения и активность акустической эмиссии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4A21A5-7B7A-76F4-10BD-1498BA6A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16992"/>
            <a:ext cx="3960000" cy="28240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1C06BF-9AA4-3AD0-815E-B79ACE252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63" y="2003705"/>
            <a:ext cx="3960000" cy="2791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A925D3-10DF-AB90-C1FF-BD817F955897}"/>
              </a:ext>
            </a:extLst>
          </p:cNvPr>
          <p:cNvSpPr txBox="1"/>
          <p:nvPr/>
        </p:nvSpPr>
        <p:spPr>
          <a:xfrm>
            <a:off x="251520" y="4964975"/>
            <a:ext cx="8208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первом приближении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каждый разрыв связи (разрушение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межзеренной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границы) сопровождается излучением сигнала акустической эмиссии.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4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8E43EC-5270-6A5F-CA79-60918D9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2100E-3E4E-6585-DD7C-A05251470072}"/>
              </a:ext>
            </a:extLst>
          </p:cNvPr>
          <p:cNvSpPr txBox="1"/>
          <p:nvPr/>
        </p:nvSpPr>
        <p:spPr>
          <a:xfrm>
            <a:off x="467544" y="11663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 разрушения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межзеренных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границ (разрыв связей)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8B311E-1C64-8D7B-0B91-52E6181EC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38" y="1514158"/>
            <a:ext cx="2928323" cy="234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99A2154-B372-8C9A-DD90-9F9A7FBE7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06" y="3916476"/>
            <a:ext cx="2870155" cy="23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CA0138-8C60-8A2B-A9AB-587E7E3B0C4A}"/>
              </a:ext>
            </a:extLst>
          </p:cNvPr>
          <p:cNvSpPr txBox="1"/>
          <p:nvPr/>
        </p:nvSpPr>
        <p:spPr>
          <a:xfrm>
            <a:off x="757816" y="1146230"/>
            <a:ext cx="2268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Гомогенный образец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3C433-4DD3-17F3-66E2-86DAFAF68138}"/>
              </a:ext>
            </a:extLst>
          </p:cNvPr>
          <p:cNvSpPr txBox="1"/>
          <p:nvPr/>
        </p:nvSpPr>
        <p:spPr>
          <a:xfrm>
            <a:off x="323528" y="60152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число целых связей, усредненное по слоям</a:t>
            </a:r>
          </a:p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вариации числа целых связей по слоям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822BD-0B6F-050A-D587-6EEDA2FECEC5}"/>
              </a:ext>
            </a:extLst>
          </p:cNvPr>
          <p:cNvSpPr txBox="1"/>
          <p:nvPr/>
        </p:nvSpPr>
        <p:spPr>
          <a:xfrm>
            <a:off x="5526360" y="1124744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Гетерогенный образец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563C2B-2796-E743-F927-5D09BFB5E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14158"/>
            <a:ext cx="2948267" cy="234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D03B95-7D90-10C2-6714-7DF417A1D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4" y="3916476"/>
            <a:ext cx="2851875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FD021B-40DC-3356-4652-D6CE99C9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A022-C584-4252-8A0F-F8975883D70E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B7C86-A2D8-3524-CB02-1E866D2F2A43}"/>
              </a:ext>
            </a:extLst>
          </p:cNvPr>
          <p:cNvSpPr txBox="1"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Максимальные растягивающие напряжения и их коэффициент вариации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4B2E7-7892-481F-5ECC-EE785DBA7F1E}"/>
              </a:ext>
            </a:extLst>
          </p:cNvPr>
          <p:cNvSpPr txBox="1"/>
          <p:nvPr/>
        </p:nvSpPr>
        <p:spPr>
          <a:xfrm>
            <a:off x="899592" y="5714092"/>
            <a:ext cx="2304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Гомогенный  </a:t>
            </a:r>
          </a:p>
          <a:p>
            <a:r>
              <a:rPr lang="ru-RU" sz="1400" dirty="0"/>
              <a:t>Гетерогенный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171867-641B-05A7-26CF-8BB283731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6" y="2204864"/>
            <a:ext cx="3600000" cy="290143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799A1F0-F216-60CA-77F0-00407227E3D3}"/>
              </a:ext>
            </a:extLst>
          </p:cNvPr>
          <p:cNvCxnSpPr/>
          <p:nvPr/>
        </p:nvCxnSpPr>
        <p:spPr>
          <a:xfrm>
            <a:off x="2195736" y="5805264"/>
            <a:ext cx="56487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101C7E1-564E-D632-2439-46A44D708BD5}"/>
              </a:ext>
            </a:extLst>
          </p:cNvPr>
          <p:cNvCxnSpPr/>
          <p:nvPr/>
        </p:nvCxnSpPr>
        <p:spPr>
          <a:xfrm>
            <a:off x="2195736" y="6093296"/>
            <a:ext cx="564879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813459-9A16-34E3-495B-69DAD59A3A61}"/>
              </a:ext>
            </a:extLst>
          </p:cNvPr>
          <p:cNvSpPr txBox="1"/>
          <p:nvPr/>
        </p:nvSpPr>
        <p:spPr>
          <a:xfrm>
            <a:off x="35496" y="764704"/>
            <a:ext cx="90010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dirty="0" err="1">
                <a:effectLst/>
                <a:latin typeface="Symbol" panose="05050102010706020507" pitchFamily="18" charset="2"/>
                <a:ea typeface="Calibri" panose="020F0502020204030204" pitchFamily="34" charset="0"/>
              </a:rPr>
              <a:t>s</a:t>
            </a:r>
            <a:r>
              <a:rPr lang="en-US" sz="16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tensile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 -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значения максимальных растягивающих напряжений на связях (средние по 10 слоям) : усреднение по слоям максимальных напряжений в каждом слое в каждый сохраненный момент времени.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CV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коэффициенты вариации для этих величин. 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190131-1424-FE23-2E83-471E94CA0218}"/>
              </a:ext>
            </a:extLst>
          </p:cNvPr>
          <p:cNvSpPr txBox="1"/>
          <p:nvPr/>
        </p:nvSpPr>
        <p:spPr>
          <a:xfrm>
            <a:off x="3960440" y="545799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гетерогенном образце величина неоднородности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&lt;</a:t>
            </a:r>
            <a:r>
              <a:rPr lang="en-US" dirty="0" err="1">
                <a:effectLst/>
                <a:latin typeface="Symbol" panose="05050102010706020507" pitchFamily="18" charset="2"/>
                <a:ea typeface="Calibri" panose="020F0502020204030204" pitchFamily="34" charset="0"/>
              </a:rPr>
              <a:t>s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tensile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&gt;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меньше, чем в гомогенном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CA9819-EC64-3D57-689F-452CC7003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00" y="2188697"/>
            <a:ext cx="3600000" cy="29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46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8194</TotalTime>
  <Words>1060</Words>
  <Application>Microsoft Office PowerPoint</Application>
  <PresentationFormat>Экран (4:3)</PresentationFormat>
  <Paragraphs>268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Symbol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Konstantin Damaskinskiy</cp:lastModifiedBy>
  <cp:revision>418</cp:revision>
  <cp:lastPrinted>2022-06-16T11:59:42Z</cp:lastPrinted>
  <dcterms:created xsi:type="dcterms:W3CDTF">2017-04-05T13:08:26Z</dcterms:created>
  <dcterms:modified xsi:type="dcterms:W3CDTF">2022-06-19T19:35:32Z</dcterms:modified>
</cp:coreProperties>
</file>