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6" r:id="rId3"/>
  </p:sldMasterIdLst>
  <p:notesMasterIdLst>
    <p:notesMasterId r:id="rId21"/>
  </p:notesMasterIdLst>
  <p:sldIdLst>
    <p:sldId id="306" r:id="rId4"/>
    <p:sldId id="320" r:id="rId5"/>
    <p:sldId id="322" r:id="rId6"/>
    <p:sldId id="309" r:id="rId7"/>
    <p:sldId id="312" r:id="rId8"/>
    <p:sldId id="308" r:id="rId9"/>
    <p:sldId id="311" r:id="rId10"/>
    <p:sldId id="314" r:id="rId11"/>
    <p:sldId id="313" r:id="rId12"/>
    <p:sldId id="323" r:id="rId13"/>
    <p:sldId id="315" r:id="rId14"/>
    <p:sldId id="316" r:id="rId15"/>
    <p:sldId id="327" r:id="rId16"/>
    <p:sldId id="302" r:id="rId17"/>
    <p:sldId id="324" r:id="rId18"/>
    <p:sldId id="325" r:id="rId19"/>
    <p:sldId id="326" r:id="rId20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5332" autoAdjust="0"/>
  </p:normalViewPr>
  <p:slideViewPr>
    <p:cSldViewPr snapToGrid="0">
      <p:cViewPr>
        <p:scale>
          <a:sx n="96" d="100"/>
          <a:sy n="96" d="100"/>
        </p:scale>
        <p:origin x="-1061" y="-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&#1040;&#1051;&#1045;&#1050;&#1057;&#1045;&#1049;_&#1056;&#1072;&#1073;&#1086;&#1090;&#1072;\&#1040;&#1089;&#1087;&#1080;&#1088;&#1072;&#1085;&#1090;&#1091;&#1088;&#1072;\&#1044;&#1086;&#1082;&#1090;&#1086;&#1088;&#1089;&#1082;&#1072;&#1103;%20&#1076;&#1080;&#1089;&#1089;&#1077;&#1088;&#1090;&#1072;&#1094;&#1080;&#1103;\&#1056;&#1072;&#1073;&#1086;&#1095;&#1080;&#1077;%20&#1084;&#1072;&#1090;&#1077;&#1088;&#1080;&#1072;&#1083;&#1099;%20&#1076;&#1083;&#1103;%20&#1076;&#1080;&#1089;&#1089;&#1077;&#1088;&#1090;&#1072;&#1094;&#1080;&#1077;&#1081;\&#1043;&#1088;&#1072;&#1092;&#1080;&#1082;%20&#1082;&#1086;&#1083;&#1080;&#1095;&#1077;&#1089;&#1090;&#1074;&#1072;%20&#1089;&#1077;&#1081;&#1089;&#1084;&#1080;&#1095;&#1077;&#1089;&#1082;&#1080;&#1093;%20&#1089;&#1090;&#1072;&#1085;&#1094;&#1080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Лист1!$B$2:$B$42</c:f>
              <c:numCache>
                <c:formatCode>General</c:formatCode>
                <c:ptCount val="41"/>
                <c:pt idx="0">
                  <c:v>24</c:v>
                </c:pt>
                <c:pt idx="1">
                  <c:v>26</c:v>
                </c:pt>
                <c:pt idx="2">
                  <c:v>26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29</c:v>
                </c:pt>
                <c:pt idx="9">
                  <c:v>30</c:v>
                </c:pt>
                <c:pt idx="10">
                  <c:v>30</c:v>
                </c:pt>
                <c:pt idx="11">
                  <c:v>29</c:v>
                </c:pt>
                <c:pt idx="12">
                  <c:v>29</c:v>
                </c:pt>
                <c:pt idx="13">
                  <c:v>29</c:v>
                </c:pt>
                <c:pt idx="14">
                  <c:v>30</c:v>
                </c:pt>
                <c:pt idx="15">
                  <c:v>28</c:v>
                </c:pt>
                <c:pt idx="16">
                  <c:v>28</c:v>
                </c:pt>
                <c:pt idx="17">
                  <c:v>27</c:v>
                </c:pt>
                <c:pt idx="18">
                  <c:v>25</c:v>
                </c:pt>
                <c:pt idx="19">
                  <c:v>25</c:v>
                </c:pt>
                <c:pt idx="20">
                  <c:v>38</c:v>
                </c:pt>
                <c:pt idx="21">
                  <c:v>38</c:v>
                </c:pt>
                <c:pt idx="22">
                  <c:v>37</c:v>
                </c:pt>
                <c:pt idx="23">
                  <c:v>40</c:v>
                </c:pt>
                <c:pt idx="24">
                  <c:v>48</c:v>
                </c:pt>
                <c:pt idx="25">
                  <c:v>50</c:v>
                </c:pt>
                <c:pt idx="26">
                  <c:v>56</c:v>
                </c:pt>
                <c:pt idx="27">
                  <c:v>59</c:v>
                </c:pt>
                <c:pt idx="28">
                  <c:v>59</c:v>
                </c:pt>
                <c:pt idx="29">
                  <c:v>60</c:v>
                </c:pt>
                <c:pt idx="30">
                  <c:v>65</c:v>
                </c:pt>
                <c:pt idx="31">
                  <c:v>69</c:v>
                </c:pt>
                <c:pt idx="32">
                  <c:v>69</c:v>
                </c:pt>
                <c:pt idx="33">
                  <c:v>69</c:v>
                </c:pt>
                <c:pt idx="34">
                  <c:v>73</c:v>
                </c:pt>
                <c:pt idx="35">
                  <c:v>73</c:v>
                </c:pt>
                <c:pt idx="36">
                  <c:v>74</c:v>
                </c:pt>
                <c:pt idx="37">
                  <c:v>74</c:v>
                </c:pt>
                <c:pt idx="38">
                  <c:v>75</c:v>
                </c:pt>
                <c:pt idx="39">
                  <c:v>82</c:v>
                </c:pt>
                <c:pt idx="40">
                  <c:v>119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7D-43E6-8AF6-A4F443453DA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Лист1!$C$2:$C$42</c:f>
              <c:numCache>
                <c:formatCode>General</c:formatCode>
                <c:ptCount val="41"/>
                <c:pt idx="0">
                  <c:v>8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  <c:pt idx="4">
                  <c:v>13</c:v>
                </c:pt>
                <c:pt idx="5">
                  <c:v>17</c:v>
                </c:pt>
                <c:pt idx="6">
                  <c:v>17</c:v>
                </c:pt>
                <c:pt idx="7">
                  <c:v>17</c:v>
                </c:pt>
                <c:pt idx="8">
                  <c:v>18</c:v>
                </c:pt>
                <c:pt idx="9">
                  <c:v>18</c:v>
                </c:pt>
                <c:pt idx="10">
                  <c:v>17</c:v>
                </c:pt>
                <c:pt idx="11">
                  <c:v>17</c:v>
                </c:pt>
                <c:pt idx="12">
                  <c:v>18</c:v>
                </c:pt>
                <c:pt idx="13">
                  <c:v>18</c:v>
                </c:pt>
                <c:pt idx="14">
                  <c:v>15</c:v>
                </c:pt>
                <c:pt idx="15">
                  <c:v>14</c:v>
                </c:pt>
                <c:pt idx="16">
                  <c:v>13</c:v>
                </c:pt>
                <c:pt idx="17">
                  <c:v>13</c:v>
                </c:pt>
                <c:pt idx="18">
                  <c:v>13</c:v>
                </c:pt>
                <c:pt idx="19">
                  <c:v>12</c:v>
                </c:pt>
                <c:pt idx="20">
                  <c:v>11</c:v>
                </c:pt>
                <c:pt idx="21">
                  <c:v>13</c:v>
                </c:pt>
                <c:pt idx="22">
                  <c:v>13</c:v>
                </c:pt>
                <c:pt idx="23">
                  <c:v>13</c:v>
                </c:pt>
                <c:pt idx="24">
                  <c:v>13</c:v>
                </c:pt>
                <c:pt idx="25">
                  <c:v>13</c:v>
                </c:pt>
                <c:pt idx="26">
                  <c:v>13</c:v>
                </c:pt>
                <c:pt idx="27">
                  <c:v>13</c:v>
                </c:pt>
                <c:pt idx="28">
                  <c:v>13</c:v>
                </c:pt>
                <c:pt idx="29">
                  <c:v>14</c:v>
                </c:pt>
                <c:pt idx="30">
                  <c:v>15</c:v>
                </c:pt>
                <c:pt idx="31">
                  <c:v>20</c:v>
                </c:pt>
                <c:pt idx="32">
                  <c:v>21</c:v>
                </c:pt>
                <c:pt idx="33">
                  <c:v>21</c:v>
                </c:pt>
                <c:pt idx="34">
                  <c:v>20</c:v>
                </c:pt>
                <c:pt idx="35">
                  <c:v>22</c:v>
                </c:pt>
                <c:pt idx="36">
                  <c:v>23</c:v>
                </c:pt>
                <c:pt idx="37">
                  <c:v>26</c:v>
                </c:pt>
                <c:pt idx="38">
                  <c:v>26</c:v>
                </c:pt>
                <c:pt idx="39">
                  <c:v>26</c:v>
                </c:pt>
                <c:pt idx="40">
                  <c:v>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7D-43E6-8AF6-A4F443453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190784"/>
        <c:axId val="187122240"/>
      </c:lineChart>
      <c:catAx>
        <c:axId val="18719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122240"/>
        <c:crosses val="autoZero"/>
        <c:auto val="1"/>
        <c:lblAlgn val="ctr"/>
        <c:lblOffset val="100"/>
        <c:noMultiLvlLbl val="0"/>
      </c:catAx>
      <c:valAx>
        <c:axId val="187122240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19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E8AA5E45-A073-44CD-8816-8A5DFF6A7F42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A0FB90DD-F6A8-4615-8AA3-EE040B5D7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2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17B4B-97AF-4BFF-ADE6-15FE96FF70E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0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9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41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825B87-31E6-4FD1-9AFE-5528C5185F8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65B602-E144-4710-8A93-91B02986714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36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C8A67-CCF3-4B1B-8667-0539EF6C109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6EEAE-CE09-4A37-A4B0-16834E2E436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6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F9CA09-FB47-4050-A1F4-8D2858C64F3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78DCF1-0D72-4443-B9D0-12508064F572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4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0A298-C3E0-41FA-846F-A2A668F288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C915D-2EB5-43AD-B01F-297AA56FB1C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3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E0E8C-B0EE-4CBD-BE57-0B435E37244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4B7B5-F13E-4AAE-8FE4-35168EF0373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80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223F3-3CB9-4D07-A136-DDCD0D136F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B1F3A-69FD-4C11-B9C5-E4A6636AB1B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563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BC375-8E9E-4F7A-9600-34CA68E7CEF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88A2E-E467-4E7E-AEB5-CC28763CC88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5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3C27F-98AD-4E1D-831F-78231099519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2C71E5-3B66-47B3-9776-04BB266FBED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0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00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0188F-D3C7-4AFE-BBB9-597EA0335EE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5B7A6-2210-4A0D-8E21-8F71856780F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1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F3205A-2710-4C27-A614-E514B482ECA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FB9B4-43CF-4C64-9DC5-6C8582578DE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675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D55FF-109E-469A-A506-32159ABA3C3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C296E9-309C-491F-8688-DEA9926BBF5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93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91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617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49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98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46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7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0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98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31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74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64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9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5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6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0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6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4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9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4C927-3006-48DF-A0A9-EE670B563F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152-872E-4D8A-967C-153785C78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5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871D4-376C-4E48-8354-6416911C679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3999FC-09AA-4549-8D92-3843D598D98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45FF3-2EA1-45B2-B7AE-49684DDF307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1B14-66B2-4595-A078-2B22FE66B1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7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046891"/>
            <a:ext cx="9143529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lvl="0"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Сейсмичность западного сектора российской Арктики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71" y="4443089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lvl="0" algn="ctr"/>
            <a:r>
              <a:rPr lang="ru-RU" sz="2000" baseline="30000" dirty="0" smtClean="0">
                <a:latin typeface="+mn-lt"/>
              </a:rPr>
              <a:t>1</a:t>
            </a:r>
            <a:r>
              <a:rPr lang="ru-RU" sz="2000" dirty="0" smtClean="0">
                <a:latin typeface="+mn-lt"/>
              </a:rPr>
              <a:t>Институт </a:t>
            </a:r>
            <a:r>
              <a:rPr lang="ru-RU" sz="2000" dirty="0">
                <a:latin typeface="+mn-lt"/>
              </a:rPr>
              <a:t>физики Земли им. О.Ю. Шмидта </a:t>
            </a:r>
            <a:r>
              <a:rPr lang="ru-RU" sz="2000" dirty="0" smtClean="0">
                <a:latin typeface="+mn-lt"/>
              </a:rPr>
              <a:t>РАН, </a:t>
            </a:r>
            <a:r>
              <a:rPr lang="ru-RU" sz="2000" dirty="0">
                <a:latin typeface="+mn-lt"/>
              </a:rPr>
              <a:t>Россия, г. </a:t>
            </a:r>
            <a:r>
              <a:rPr lang="ru-RU" sz="2000" dirty="0" smtClean="0">
                <a:latin typeface="+mn-lt"/>
              </a:rPr>
              <a:t>Москва</a:t>
            </a:r>
          </a:p>
          <a:p>
            <a:pPr lvl="0" algn="ctr"/>
            <a:endParaRPr lang="ru-RU" sz="400" dirty="0">
              <a:latin typeface="+mn-lt"/>
            </a:endParaRPr>
          </a:p>
          <a:p>
            <a:pPr lvl="0" algn="ctr"/>
            <a:r>
              <a:rPr lang="ru-RU" sz="2000" baseline="30000" dirty="0" smtClean="0">
                <a:latin typeface="+mn-lt"/>
              </a:rPr>
              <a:t>2</a:t>
            </a:r>
            <a:r>
              <a:rPr lang="ru-RU" sz="2000" dirty="0" smtClean="0">
                <a:latin typeface="+mn-lt"/>
              </a:rPr>
              <a:t>Федеральный </a:t>
            </a:r>
            <a:r>
              <a:rPr lang="ru-RU" sz="2000" dirty="0">
                <a:latin typeface="+mn-lt"/>
              </a:rPr>
              <a:t>исследовательский центр комплексного изучения Арктики имени академика Н.П. Лаверова </a:t>
            </a:r>
            <a:r>
              <a:rPr lang="ru-RU" sz="2000" dirty="0" err="1" smtClean="0">
                <a:latin typeface="+mn-lt"/>
              </a:rPr>
              <a:t>УрО</a:t>
            </a:r>
            <a:r>
              <a:rPr lang="ru-RU" sz="2000" dirty="0" smtClean="0">
                <a:latin typeface="+mn-lt"/>
              </a:rPr>
              <a:t> РАН, </a:t>
            </a:r>
            <a:r>
              <a:rPr lang="ru-RU" sz="2000" dirty="0">
                <a:latin typeface="+mn-lt"/>
              </a:rPr>
              <a:t>Россия, г. Архангельск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95323" y="6212232"/>
            <a:ext cx="9239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Шестая Международная конференция "Триггерные </a:t>
            </a:r>
            <a:r>
              <a:rPr lang="ru-RU" i="1" dirty="0"/>
              <a:t>эффекты в </a:t>
            </a:r>
            <a:r>
              <a:rPr lang="ru-RU" i="1" dirty="0" err="1" smtClean="0"/>
              <a:t>геосистемах</a:t>
            </a:r>
            <a:r>
              <a:rPr lang="ru-RU" i="1" dirty="0" smtClean="0"/>
              <a:t>"</a:t>
            </a:r>
          </a:p>
          <a:p>
            <a:pPr algn="ctr"/>
            <a:r>
              <a:rPr lang="ru-RU" i="1" dirty="0" smtClean="0"/>
              <a:t>Москва, 2022 </a:t>
            </a:r>
            <a:endParaRPr lang="ru-RU" i="1" dirty="0"/>
          </a:p>
        </p:txBody>
      </p:sp>
      <p:pic>
        <p:nvPicPr>
          <p:cNvPr id="5" name="Picture 2" descr="\\Svr-seysmo\общие_документы\Алексей\Медвед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544"/>
            <a:ext cx="2786743" cy="168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43540"/>
            <a:ext cx="3082834" cy="162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74676" y="3689237"/>
            <a:ext cx="65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</a:t>
            </a:r>
            <a:r>
              <a:rPr lang="en-US" sz="2800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Морозов</a:t>
            </a:r>
            <a:r>
              <a:rPr lang="ru-RU" sz="28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1,2</a:t>
            </a:r>
            <a:r>
              <a:rPr lang="ru-RU" sz="2800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Н.В. Ваганова</a:t>
            </a:r>
            <a:r>
              <a:rPr lang="ru-RU" sz="28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200" i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7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62800" y="4611231"/>
            <a:ext cx="1981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Карта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с обозначением 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эпицентров </a:t>
            </a:r>
            <a:r>
              <a:rPr lang="ru-RU" sz="1400" i="1" dirty="0">
                <a:cs typeface="Times New Roman" panose="02020603050405020304" pitchFamily="18" charset="0"/>
              </a:rPr>
              <a:t>землетрясений из созданного сводного уточнённого и унифицированного каталога землетрясений западного сектора Российской Арктики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2453" r="29119" b="10441"/>
          <a:stretch/>
        </p:blipFill>
        <p:spPr>
          <a:xfrm>
            <a:off x="6584" y="432030"/>
            <a:ext cx="7206974" cy="6425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" y="5059680"/>
            <a:ext cx="4187952" cy="17983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7223013" y="3265714"/>
            <a:ext cx="1860773" cy="12968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Угол наклона графика повторяемости:</a:t>
            </a:r>
          </a:p>
          <a:p>
            <a:pPr algn="ctr"/>
            <a:r>
              <a:rPr lang="ru-RU" altLang="ru-RU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для зоны перехода «континент-океан» </a:t>
            </a:r>
            <a:r>
              <a:rPr lang="ru-RU" altLang="ru-RU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altLang="ru-RU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0.73</a:t>
            </a:r>
            <a:endParaRPr lang="ru-RU" sz="1400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13558" y="432030"/>
            <a:ext cx="1937026" cy="27785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altLang="ru-RU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Полученное в интервале </a:t>
            </a:r>
            <a:r>
              <a:rPr lang="ru-RU" altLang="ru-RU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магнитуд </a:t>
            </a:r>
            <a:r>
              <a:rPr lang="en-US" altLang="ru-RU" sz="14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ru-RU" altLang="ru-RU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2.5 до 5.0 уравнение линейной регрессии с коэффициентом детерминации 0.93 (среднеквадратичное отклонение σ=0.17) имеет вид</a:t>
            </a:r>
            <a:r>
              <a:rPr lang="ru-RU" altLang="ru-RU" sz="16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600" dirty="0" smtClean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498637"/>
              </p:ext>
            </p:extLst>
          </p:nvPr>
        </p:nvGraphicFramePr>
        <p:xfrm>
          <a:off x="7257849" y="2778030"/>
          <a:ext cx="1860773" cy="227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2057613" imgH="228647" progId="Equation.DSMT4">
                  <p:embed/>
                </p:oleObj>
              </mc:Choice>
              <mc:Fallback>
                <p:oleObj name="Equation" r:id="rId5" imgW="2057613" imgH="22864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7849" y="2778030"/>
                        <a:ext cx="1860773" cy="227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85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" y="451975"/>
            <a:ext cx="9137416" cy="6327648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71872"/>
              </p:ext>
            </p:extLst>
          </p:nvPr>
        </p:nvGraphicFramePr>
        <p:xfrm>
          <a:off x="4937397" y="4125630"/>
          <a:ext cx="4206603" cy="2739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435">
                  <a:extLst>
                    <a:ext uri="{9D8B030D-6E8A-4147-A177-3AD203B41FA5}">
                      <a16:colId xmlns:a16="http://schemas.microsoft.com/office/drawing/2014/main" xmlns="" val="3640455671"/>
                    </a:ext>
                  </a:extLst>
                </a:gridCol>
                <a:gridCol w="3044168">
                  <a:extLst>
                    <a:ext uri="{9D8B030D-6E8A-4147-A177-3AD203B41FA5}">
                      <a16:colId xmlns:a16="http://schemas.microsoft.com/office/drawing/2014/main" xmlns="" val="756956829"/>
                    </a:ext>
                  </a:extLst>
                </a:gridCol>
              </a:tblGrid>
              <a:tr h="183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ОСР-97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09784086"/>
                  </a:ext>
                </a:extLst>
              </a:tr>
              <a:tr h="2490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Расширить ЛДФ-модель за пределы бровки континентального склона.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Изменить конфигурацию и увеличить площадь домена в районе устья желоба Франц-Виктория, характеризующегося </a:t>
                      </a:r>
                      <a:r>
                        <a:rPr lang="ru-RU" sz="1200" dirty="0" err="1">
                          <a:effectLst/>
                        </a:rPr>
                        <a:t>Mmax</a:t>
                      </a:r>
                      <a:r>
                        <a:rPr lang="ru-RU" sz="1200" dirty="0">
                          <a:effectLst/>
                        </a:rPr>
                        <a:t>=6.5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 Изменить глубину </a:t>
                      </a:r>
                      <a:r>
                        <a:rPr lang="ru-RU" sz="1200" dirty="0" err="1">
                          <a:effectLst/>
                        </a:rPr>
                        <a:t>сейсмогенного</a:t>
                      </a:r>
                      <a:r>
                        <a:rPr lang="ru-RU" sz="1200" dirty="0">
                          <a:effectLst/>
                        </a:rPr>
                        <a:t> слоя для доменов, располагающихся в районе архипелага Новая Земля.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 Возможно необходимо понизить значения </a:t>
                      </a:r>
                      <a:r>
                        <a:rPr lang="ru-RU" sz="1200" dirty="0" err="1">
                          <a:effectLst/>
                        </a:rPr>
                        <a:t>Mmax</a:t>
                      </a:r>
                      <a:r>
                        <a:rPr lang="ru-RU" sz="1200" dirty="0">
                          <a:effectLst/>
                        </a:rPr>
                        <a:t> для доменов архипелага Северная Земля и шельфа Баренцева и Карского морей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49949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3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" y="389787"/>
            <a:ext cx="8934994" cy="648765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535531"/>
              </p:ext>
            </p:extLst>
          </p:nvPr>
        </p:nvGraphicFramePr>
        <p:xfrm>
          <a:off x="4474081" y="4258490"/>
          <a:ext cx="4667794" cy="2609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5575">
                  <a:extLst>
                    <a:ext uri="{9D8B030D-6E8A-4147-A177-3AD203B41FA5}">
                      <a16:colId xmlns:a16="http://schemas.microsoft.com/office/drawing/2014/main" xmlns="" val="3706607378"/>
                    </a:ext>
                  </a:extLst>
                </a:gridCol>
                <a:gridCol w="3482219">
                  <a:extLst>
                    <a:ext uri="{9D8B030D-6E8A-4147-A177-3AD203B41FA5}">
                      <a16:colId xmlns:a16="http://schemas.microsoft.com/office/drawing/2014/main" xmlns="" val="3701347190"/>
                    </a:ext>
                  </a:extLst>
                </a:gridCol>
              </a:tblGrid>
              <a:tr h="185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ОСР-2016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30435053"/>
                  </a:ext>
                </a:extLst>
              </a:tr>
              <a:tr h="2413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Расширить ЛДФ-модель за пределы бровки континентального склона.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Изменить конфигурацию и увеличить площадь домена в районе устья желоба Франц-Виктория.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 Необходимо разделить единый домен № 77 на несколько, т.к. уровень сейсмичности для разных районов домена заметно отличается.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 Изменить глубину </a:t>
                      </a:r>
                      <a:r>
                        <a:rPr lang="ru-RU" sz="1200" dirty="0" err="1">
                          <a:effectLst/>
                        </a:rPr>
                        <a:t>сейсмогенного</a:t>
                      </a:r>
                      <a:r>
                        <a:rPr lang="ru-RU" sz="1200" dirty="0">
                          <a:effectLst/>
                        </a:rPr>
                        <a:t> слоя для доменов, располагающихся в районе архипелага Новая Земля.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5. Возможно необходимо понизить значения </a:t>
                      </a:r>
                      <a:r>
                        <a:rPr lang="ru-RU" sz="1200" dirty="0" err="1">
                          <a:effectLst/>
                        </a:rPr>
                        <a:t>Mmax</a:t>
                      </a:r>
                      <a:r>
                        <a:rPr lang="ru-RU" sz="1200" dirty="0">
                          <a:effectLst/>
                        </a:rPr>
                        <a:t> для доменов архипелага Северная Земля.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2806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4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" y="2075843"/>
            <a:ext cx="5593027" cy="406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Выводы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492" y="506183"/>
            <a:ext cx="8847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Созданный сводный уточнённый каталог землетрясений за весь инструментальный период для западного сектора Российской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Арктики позволил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уточнить пространственное распределение землетрясений в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регионе 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сопоставить инструментальные данные с параметрами ЛДФ-моделей карт ОСР-97 и -2016. 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Созданный каталог может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служить основой для последующих исследований, связанных с оценкой сейсмической опасности территории, построением геодинамических моделей, исследованием напряженно-деформированного состояния земной коры.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2453" r="29119" b="10441"/>
          <a:stretch/>
        </p:blipFill>
        <p:spPr>
          <a:xfrm>
            <a:off x="4773024" y="2954827"/>
            <a:ext cx="4377560" cy="39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моя_работа\ASPIRANTURA\КОНФЕРЕНЦИИ\сейсмолог_школа_Баку_2015\рисунки к презентации\35ce607e612d281558bef4fa027d02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754" y="327148"/>
            <a:ext cx="9065623" cy="830997"/>
          </a:xfrm>
          <a:prstGeom prst="rect">
            <a:avLst/>
          </a:prstGeom>
          <a:noFill/>
          <a:effectLst>
            <a:glow rad="127000">
              <a:schemeClr val="tx1">
                <a:lumMod val="9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Благодарю за внимание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!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42"/>
            <a:ext cx="6601097" cy="65100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9474" y="450747"/>
            <a:ext cx="2464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cs typeface="Times New Roman" panose="02020603050405020304" pitchFamily="18" charset="0"/>
              </a:rPr>
              <a:t>Фрагмент карты зон ВОЗ по </a:t>
            </a:r>
            <a:r>
              <a:rPr lang="en-US" sz="1400" i="1" dirty="0" smtClean="0">
                <a:cs typeface="Times New Roman" panose="02020603050405020304" pitchFamily="18" charset="0"/>
              </a:rPr>
              <a:t>[</a:t>
            </a:r>
            <a:r>
              <a:rPr lang="ru-RU" sz="1400" i="1" dirty="0" smtClean="0">
                <a:cs typeface="Times New Roman" panose="02020603050405020304" pitchFamily="18" charset="0"/>
              </a:rPr>
              <a:t>Аветисов и др., 2002</a:t>
            </a:r>
            <a:r>
              <a:rPr lang="en-US" sz="1400" i="1" dirty="0" smtClean="0">
                <a:cs typeface="Times New Roman" panose="02020603050405020304" pitchFamily="18" charset="0"/>
              </a:rPr>
              <a:t>]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20753"/>
              </p:ext>
            </p:extLst>
          </p:nvPr>
        </p:nvGraphicFramePr>
        <p:xfrm>
          <a:off x="5766844" y="4705223"/>
          <a:ext cx="3377156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2836">
                  <a:extLst>
                    <a:ext uri="{9D8B030D-6E8A-4147-A177-3AD203B41FA5}">
                      <a16:colId xmlns:a16="http://schemas.microsoft.com/office/drawing/2014/main" xmlns="" val="2745948310"/>
                    </a:ext>
                  </a:extLst>
                </a:gridCol>
                <a:gridCol w="2154320">
                  <a:extLst>
                    <a:ext uri="{9D8B030D-6E8A-4147-A177-3AD203B41FA5}">
                      <a16:colId xmlns:a16="http://schemas.microsoft.com/office/drawing/2014/main" xmlns="" val="2040348343"/>
                    </a:ext>
                  </a:extLst>
                </a:gridCol>
              </a:tblGrid>
              <a:tr h="301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Зоны ВОЗ по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[Аветисов и др., 2002]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8811829"/>
                  </a:ext>
                </a:extLst>
              </a:tr>
              <a:tr h="1676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Изменить конфигурацию и параметры зон ВОЗ в пределах континентального склона, архипелагов Новая Земля, Северная Земля и Земля Франца-Иосифа.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Добавить зоны ВОЗ в районе шельфа Баренцева и Карского морей.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1445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" y="383342"/>
            <a:ext cx="7623478" cy="6474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8708" y="450747"/>
            <a:ext cx="1515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cs typeface="Times New Roman" panose="02020603050405020304" pitchFamily="18" charset="0"/>
              </a:rPr>
              <a:t>Фрагмент карты зон ВОЗ по </a:t>
            </a:r>
            <a:r>
              <a:rPr lang="en-US" sz="1400" i="1" dirty="0" smtClean="0">
                <a:cs typeface="Times New Roman" panose="02020603050405020304" pitchFamily="18" charset="0"/>
              </a:rPr>
              <a:t>[</a:t>
            </a:r>
            <a:r>
              <a:rPr lang="ru-RU" sz="1400" i="1" dirty="0" err="1" smtClean="0">
                <a:cs typeface="Times New Roman" panose="02020603050405020304" pitchFamily="18" charset="0"/>
              </a:rPr>
              <a:t>Ассиновская</a:t>
            </a:r>
            <a:r>
              <a:rPr lang="ru-RU" sz="1400" i="1" dirty="0" smtClean="0">
                <a:cs typeface="Times New Roman" panose="02020603050405020304" pitchFamily="18" charset="0"/>
              </a:rPr>
              <a:t>, 1993</a:t>
            </a:r>
            <a:r>
              <a:rPr lang="en-US" sz="1400" i="1" dirty="0" smtClean="0">
                <a:cs typeface="Times New Roman" panose="02020603050405020304" pitchFamily="18" charset="0"/>
              </a:rPr>
              <a:t>]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06471"/>
              </p:ext>
            </p:extLst>
          </p:nvPr>
        </p:nvGraphicFramePr>
        <p:xfrm>
          <a:off x="5425440" y="4705223"/>
          <a:ext cx="3718558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0823">
                  <a:extLst>
                    <a:ext uri="{9D8B030D-6E8A-4147-A177-3AD203B41FA5}">
                      <a16:colId xmlns:a16="http://schemas.microsoft.com/office/drawing/2014/main" xmlns="" val="714496974"/>
                    </a:ext>
                  </a:extLst>
                </a:gridCol>
                <a:gridCol w="2577735">
                  <a:extLst>
                    <a:ext uri="{9D8B030D-6E8A-4147-A177-3AD203B41FA5}">
                      <a16:colId xmlns:a16="http://schemas.microsoft.com/office/drawing/2014/main" xmlns="" val="41070045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Зоны ВОЗ по [Ассиновская, 1993]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8745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Рекомендации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Изменить параметры зон ВОЗ в пределах континентального склона, архипелагов Новая Земля и шельфа Баренцева моря.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Охватить зонами ВОЗ желоб Святой Анны восточнее архипелага Земля Франца-Иосифа, т.к. сейсмичность в районе желоба вносит свой вклад в сейсмическую опасность территории архипелага.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3722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5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Main research results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189" y="1505812"/>
            <a:ext cx="90307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Употребляемый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докладе термин «Российская Арктика» – это часть акватории и территории Арктики, на которую в соответствии с международным правом распространяется юрисдикция российского государства [Лукин, 2012]. Российский сектор Арктики в ХХ веке был определен на основе разграничения арктического пространства по двум меридианам от крайних западной и восточной точек сухопутной границы России до Северного полюса. Разделение на западный и восточный сектора Российской Арктики условно. Западный сектор включает географически Баренцево и Карское моря, Восточный – Восточно-Сибирское, Чукотское и море Лаптевых. Данное разделение совпадает с границами между Западно-Арктическим и Восточно-Арктическим секторами Евразийского шельфа, выделенные на основе различий во внутренней структуре и геодинамике в [Геология и полезные ископаемые России, 2004]. 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35" y="135147"/>
            <a:ext cx="5253414" cy="507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-394508" y="4926581"/>
            <a:ext cx="663450" cy="257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7106" y="4613832"/>
            <a:ext cx="1241887" cy="22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10049" r="10728" b="11087"/>
          <a:stretch/>
        </p:blipFill>
        <p:spPr>
          <a:xfrm>
            <a:off x="4810169" y="2713942"/>
            <a:ext cx="4076933" cy="381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584" y="-4278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 и актуальность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6584" y="4206575"/>
            <a:ext cx="4545447" cy="2703925"/>
            <a:chOff x="5008536" y="420592"/>
            <a:chExt cx="4129230" cy="2897944"/>
          </a:xfrm>
          <a:noFill/>
        </p:grpSpPr>
        <p:sp>
          <p:nvSpPr>
            <p:cNvPr id="17" name="Прямоугольник 16"/>
            <p:cNvSpPr/>
            <p:nvPr/>
          </p:nvSpPr>
          <p:spPr>
            <a:xfrm>
              <a:off x="5064732" y="2757773"/>
              <a:ext cx="4073034" cy="5607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i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Количество сейсмических станций севернее Северного Полярного круга</a:t>
              </a:r>
              <a:endParaRPr lang="ru-RU" sz="1400" i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056541" y="420592"/>
              <a:ext cx="746775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N, </a:t>
              </a:r>
              <a:r>
                <a:rPr lang="ru-RU" sz="1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109129" y="1156669"/>
              <a:ext cx="1655882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Зарубежные</a:t>
              </a:r>
              <a:endPara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229464" y="1910687"/>
              <a:ext cx="1655873" cy="2770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Отечественные</a:t>
              </a:r>
              <a:endPara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Диаграмма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9542423"/>
                </p:ext>
              </p:extLst>
            </p:nvPr>
          </p:nvGraphicFramePr>
          <p:xfrm>
            <a:off x="5008536" y="553667"/>
            <a:ext cx="4089281" cy="23266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4" y="2062347"/>
            <a:ext cx="4099209" cy="16182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06" y="472341"/>
            <a:ext cx="2046554" cy="14226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8" y="472341"/>
            <a:ext cx="1962939" cy="1430149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785946" y="1894990"/>
            <a:ext cx="4335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cs typeface="Times New Roman" panose="02020603050405020304" pitchFamily="18" charset="0"/>
              </a:rPr>
              <a:t>Замена аппаратуры сейсмических станций на арх. Земля Франца-Иосифа (</a:t>
            </a:r>
            <a:r>
              <a:rPr lang="ru-RU" sz="1400" b="1" i="1" dirty="0" smtClean="0">
                <a:cs typeface="Times New Roman" panose="02020603050405020304" pitchFamily="18" charset="0"/>
              </a:rPr>
              <a:t>август</a:t>
            </a:r>
            <a:r>
              <a:rPr lang="ru-RU" sz="1400" i="1" dirty="0" smtClean="0">
                <a:cs typeface="Times New Roman" panose="02020603050405020304" pitchFamily="18" charset="0"/>
              </a:rPr>
              <a:t> 2014 г., архив лаб. сейсмологии ФИЦКИА </a:t>
            </a:r>
            <a:r>
              <a:rPr lang="ru-RU" sz="1400" i="1" dirty="0" err="1" smtClean="0">
                <a:cs typeface="Times New Roman" panose="02020603050405020304" pitchFamily="18" charset="0"/>
              </a:rPr>
              <a:t>УрО</a:t>
            </a:r>
            <a:r>
              <a:rPr lang="ru-RU" sz="1400" i="1" dirty="0" smtClean="0">
                <a:cs typeface="Times New Roman" panose="02020603050405020304" pitchFamily="18" charset="0"/>
              </a:rPr>
              <a:t> РАН)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13891" y="6338987"/>
            <a:ext cx="456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Карты с эпицентрами землетрясения по данным </a:t>
            </a:r>
            <a:r>
              <a:rPr lang="en-US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ISC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за период с 1990 по 2019 гг.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Цель исследования и актуальность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4" y="6133556"/>
            <a:ext cx="5161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cs typeface="Times New Roman" panose="02020603050405020304" pitchFamily="18" charset="0"/>
              </a:rPr>
              <a:t>Карта с обозначением границы района и сейсмически</a:t>
            </a:r>
            <a:r>
              <a:rPr lang="ru-RU" sz="1400" i="1" dirty="0">
                <a:cs typeface="Times New Roman" panose="02020603050405020304" pitchFamily="18" charset="0"/>
              </a:rPr>
              <a:t>х</a:t>
            </a:r>
            <a:r>
              <a:rPr lang="ru-RU" sz="1400" i="1" dirty="0" smtClean="0">
                <a:cs typeface="Times New Roman" panose="02020603050405020304" pitchFamily="18" charset="0"/>
              </a:rPr>
              <a:t> станций и групп (на момент 20</a:t>
            </a:r>
            <a:r>
              <a:rPr lang="en-US" sz="1400" i="1" dirty="0" smtClean="0">
                <a:cs typeface="Times New Roman" panose="02020603050405020304" pitchFamily="18" charset="0"/>
              </a:rPr>
              <a:t>20</a:t>
            </a:r>
            <a:r>
              <a:rPr lang="ru-RU" sz="1400" i="1" dirty="0" smtClean="0">
                <a:cs typeface="Times New Roman" panose="02020603050405020304" pitchFamily="18" charset="0"/>
              </a:rPr>
              <a:t> г.)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8446" y="634915"/>
            <a:ext cx="3911902" cy="8309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«Каталог – это не догма, а руководство к действию»  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д.ф.-м.н., проф.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Н.В.Шебалин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8446" y="1708777"/>
            <a:ext cx="3911902" cy="8309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«Каталог – это альфа и омега сейсмологических исследований»         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д.г.-м.н., проф.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А.А.Никонов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32"/>
            <a:ext cx="5089178" cy="5396424"/>
          </a:xfrm>
          <a:prstGeom prst="rect">
            <a:avLst/>
          </a:prstGeom>
        </p:spPr>
      </p:pic>
      <p:pic>
        <p:nvPicPr>
          <p:cNvPr id="13" name="Рисунок 12" descr="C:\Users\ArhMAN\Desktop\fbf634bf72b7e8a7cb6b76734586f58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/>
          <a:stretch/>
        </p:blipFill>
        <p:spPr bwMode="auto">
          <a:xfrm>
            <a:off x="5168446" y="3506833"/>
            <a:ext cx="3881191" cy="327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67313" y="2768169"/>
            <a:ext cx="45607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Лицензионное состояние западного сектора арктического шельфа России на 2018 г. по </a:t>
            </a:r>
          </a:p>
          <a:p>
            <a:pPr algn="ctr"/>
            <a:r>
              <a:rPr lang="en-US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Супруненко и др., 2018; </a:t>
            </a:r>
            <a:r>
              <a:rPr lang="ru-RU" sz="1400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Лыгин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и др., 2018</a:t>
            </a:r>
            <a:r>
              <a:rPr lang="en-US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12" y="5222005"/>
            <a:ext cx="1037525" cy="155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40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304801" y="452578"/>
            <a:ext cx="8415088" cy="4628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Технические ограничения при анализе сейсмологической информации в Арктике</a:t>
            </a:r>
            <a:endParaRPr lang="ru-RU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5760" y="2046771"/>
            <a:ext cx="8354129" cy="4357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Малое количество сейсмических станций и неравномерное их распределение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6101" y="1195436"/>
            <a:ext cx="3726928" cy="5647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Изучение сейсмичности Арктики </a:t>
            </a:r>
            <a:endParaRPr lang="ru-RU" dirty="0" smtClean="0"/>
          </a:p>
          <a:p>
            <a:pPr algn="ctr"/>
            <a:r>
              <a:rPr lang="ru-RU" dirty="0" smtClean="0"/>
              <a:t>за </a:t>
            </a:r>
            <a:r>
              <a:rPr lang="ru-RU" dirty="0"/>
              <a:t>ХХ </a:t>
            </a:r>
            <a:r>
              <a:rPr lang="ru-RU" dirty="0" smtClean="0"/>
              <a:t>век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94704" y="1194000"/>
            <a:ext cx="3726928" cy="5647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Изучение сейсмичности Арктики </a:t>
            </a:r>
            <a:endParaRPr lang="ru-RU" dirty="0" smtClean="0"/>
          </a:p>
          <a:p>
            <a:pPr algn="ctr"/>
            <a:r>
              <a:rPr lang="ru-RU" dirty="0" smtClean="0"/>
              <a:t>за ХХ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ru-RU" dirty="0"/>
              <a:t>век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5760" y="2766162"/>
            <a:ext cx="3796595" cy="8564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Отсутствие доступа исследователей в ХХ веке к данным всех сейсмических станций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5419" y="3884791"/>
            <a:ext cx="3796936" cy="1094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Наличие «забытых» сильных землетрясений, </a:t>
            </a:r>
            <a:r>
              <a:rPr lang="ru-RU" dirty="0">
                <a:cs typeface="Times New Roman" panose="02020603050405020304" pitchFamily="18" charset="0"/>
              </a:rPr>
              <a:t>зарегистрированных в первые десятилетия ХХ века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5760" y="6333260"/>
            <a:ext cx="3796595" cy="4950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Не для всех землетрясений вычислены </a:t>
            </a:r>
            <a:r>
              <a:rPr lang="ru-RU" dirty="0" smtClean="0">
                <a:cs typeface="Times New Roman" panose="02020603050405020304" pitchFamily="18" charset="0"/>
              </a:rPr>
              <a:t>магнитуды 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789714" y="2767701"/>
            <a:ext cx="3930175" cy="1075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Отсутствие для некоторых районов Арктики </a:t>
            </a:r>
            <a:r>
              <a:rPr lang="ru-RU" dirty="0" smtClean="0"/>
              <a:t>региональных </a:t>
            </a:r>
            <a:r>
              <a:rPr lang="ru-RU" dirty="0"/>
              <a:t>скоростных моделей и уточнённой шкалы локальной магнитуды ML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89714" y="4178223"/>
            <a:ext cx="3930175" cy="13086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Для одного района Арктики </a:t>
            </a:r>
            <a:r>
              <a:rPr lang="ru-RU" dirty="0" smtClean="0">
                <a:cs typeface="Times New Roman" panose="02020603050405020304" pitchFamily="18" charset="0"/>
              </a:rPr>
              <a:t>информацию </a:t>
            </a:r>
            <a:r>
              <a:rPr lang="ru-RU" dirty="0">
                <a:cs typeface="Times New Roman" panose="02020603050405020304" pitchFamily="18" charset="0"/>
              </a:rPr>
              <a:t>о </a:t>
            </a:r>
            <a:r>
              <a:rPr lang="ru-RU" dirty="0" smtClean="0">
                <a:cs typeface="Times New Roman" panose="02020603050405020304" pitchFamily="18" charset="0"/>
              </a:rPr>
              <a:t>сейсмичности </a:t>
            </a:r>
            <a:r>
              <a:rPr lang="ru-RU" dirty="0">
                <a:cs typeface="Times New Roman" panose="02020603050405020304" pitchFamily="18" charset="0"/>
              </a:rPr>
              <a:t>могут предоставлять разные международные и региональные сейсмологические Центры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89714" y="5811531"/>
            <a:ext cx="3930175" cy="10254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Отсутствие соотношений между магнитудами разных типов, вычисленные в разных сейсмологических Центрах</a:t>
            </a:r>
            <a:endParaRPr lang="ru-RU" dirty="0"/>
          </a:p>
        </p:txBody>
      </p:sp>
      <p:sp>
        <p:nvSpPr>
          <p:cNvPr id="10241" name="Стрелка вниз 10240"/>
          <p:cNvSpPr/>
          <p:nvPr/>
        </p:nvSpPr>
        <p:spPr>
          <a:xfrm>
            <a:off x="2063929" y="944636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6593702" y="934840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2046508" y="1795504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>
            <a:off x="6593703" y="1795242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6605619" y="2516936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6605618" y="3877360"/>
            <a:ext cx="252550" cy="272880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6605618" y="5514820"/>
            <a:ext cx="256735" cy="279293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2063929" y="2516936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smtClean="0"/>
              <a:t>Характеристика исходных данных и методов вычисления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5419" y="5258417"/>
            <a:ext cx="3796936" cy="7914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Использование устаревших скоростных моделей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и способов расчёта магнитуд</a:t>
            </a:r>
            <a:endParaRPr lang="ru-RU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2063929" y="3646250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2063928" y="5018138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2046507" y="6090337"/>
            <a:ext cx="252549" cy="22341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Характеристика исходных данных и методов вычисления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1" y="1006434"/>
            <a:ext cx="4467902" cy="2406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r="9677"/>
          <a:stretch/>
        </p:blipFill>
        <p:spPr>
          <a:xfrm>
            <a:off x="5935813" y="1004299"/>
            <a:ext cx="2114373" cy="2115126"/>
          </a:xfrm>
          <a:prstGeom prst="rect">
            <a:avLst/>
          </a:prstGeom>
        </p:spPr>
      </p:pic>
      <p:pic>
        <p:nvPicPr>
          <p:cNvPr id="15" name="Picture 4" descr="grid0_russi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32" y="4040777"/>
            <a:ext cx="4182974" cy="2636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013276" y="3148007"/>
            <a:ext cx="3959446" cy="7234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Использовалась современная глобальная скоростная модель</a:t>
            </a:r>
            <a:r>
              <a:rPr lang="nb-NO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ak</a:t>
            </a:r>
            <a:r>
              <a:rPr lang="nb-NO" sz="1600" dirty="0">
                <a:ea typeface="Calibri" panose="020F0502020204030204" pitchFamily="34" charset="0"/>
                <a:cs typeface="Times New Roman" panose="02020603050405020304" pitchFamily="18" charset="0"/>
              </a:rPr>
              <a:t>135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1600" dirty="0">
                <a:ea typeface="Calibri" panose="020F0502020204030204" pitchFamily="34" charset="0"/>
                <a:cs typeface="Times New Roman" panose="02020603050405020304" pitchFamily="18" charset="0"/>
              </a:rPr>
              <a:t>[Kennett et al., 1995; Kennett, 2005]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269561" y="5974931"/>
                <a:ext cx="4467902" cy="70203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Вычислялась 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магнитуда </a:t>
                </a:r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MS [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Ванек и др., 1962]:</a:t>
                </a:r>
              </a:p>
              <a:p>
                <a:pPr algn="ctr"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latin typeface="Cambria Math" panose="02040503050406030204" pitchFamily="18" charset="0"/>
                        </a:rPr>
                        <m:t>𝑀𝑆</m:t>
                      </m:r>
                      <m:r>
                        <a:rPr lang="ru-RU" sz="160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ru-RU" sz="16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sSub>
                            <m:sSubPr>
                              <m:ctrlPr>
                                <a:rPr lang="ru-RU" sz="16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func>
                      <m:r>
                        <a:rPr lang="ru-RU" sz="1600">
                          <a:latin typeface="Cambria Math" panose="02040503050406030204" pitchFamily="18" charset="0"/>
                        </a:rPr>
                        <m:t>+1.66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𝑙𝑜</m:t>
                      </m:r>
                      <m:func>
                        <m:funcPr>
                          <m:ctrlPr>
                            <a:rPr lang="ru-RU" sz="16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fName>
                        <m:e>
                          <m:r>
                            <a:rPr lang="ru-RU" sz="160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ru-RU" sz="1600">
                          <a:latin typeface="Cambria Math" panose="02040503050406030204" pitchFamily="18" charset="0"/>
                        </a:rPr>
                        <m:t>∆)+3.3</m:t>
                      </m:r>
                    </m:oMath>
                  </m:oMathPara>
                </a14:m>
                <a:endParaRPr lang="ru-RU" sz="16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Скругленный 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61" y="5974931"/>
                <a:ext cx="4467902" cy="702033"/>
              </a:xfrm>
              <a:prstGeom prst="roundRect">
                <a:avLst/>
              </a:prstGeom>
              <a:blipFill>
                <a:blip r:embed="rId5"/>
                <a:stretch>
                  <a:fillRect t="-8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Скругленный прямоугольник 17"/>
          <p:cNvSpPr/>
          <p:nvPr/>
        </p:nvSpPr>
        <p:spPr>
          <a:xfrm>
            <a:off x="269561" y="4409637"/>
            <a:ext cx="4467902" cy="14543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Применялся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Generalized beamforming [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Ringdal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Kværna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, 1989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реализованный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в усовершенствованном виде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алгоритме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локации программы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NAS (New Association System)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Asming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Prokudina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Fedorov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et al., 2019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561" y="3552724"/>
            <a:ext cx="4467902" cy="745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Создан электронный архив </a:t>
            </a:r>
            <a:r>
              <a:rPr lang="ru-RU" sz="1600" dirty="0" smtClean="0"/>
              <a:t>бюллетеней сейсмостанций, </a:t>
            </a:r>
            <a:r>
              <a:rPr lang="ru-RU" sz="1600" dirty="0"/>
              <a:t>действовавших в первой половине </a:t>
            </a:r>
            <a:r>
              <a:rPr lang="en-US" sz="1600" dirty="0" smtClean="0"/>
              <a:t>XX</a:t>
            </a:r>
            <a:r>
              <a:rPr lang="ru-RU" sz="1600" dirty="0" smtClean="0"/>
              <a:t> века</a:t>
            </a:r>
            <a:endParaRPr lang="en-US" sz="1600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9561" y="423142"/>
            <a:ext cx="8639308" cy="4912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Технические решения, направленные </a:t>
            </a:r>
            <a:r>
              <a:rPr lang="ru-RU" dirty="0">
                <a:cs typeface="Times New Roman" panose="02020603050405020304" pitchFamily="18" charset="0"/>
              </a:rPr>
              <a:t>на определение основных параметров </a:t>
            </a:r>
            <a:r>
              <a:rPr lang="ru-RU" dirty="0" smtClean="0">
                <a:cs typeface="Times New Roman" panose="02020603050405020304" pitchFamily="18" charset="0"/>
              </a:rPr>
              <a:t>землетрясений за ХХ 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6" r="33779" b="7623"/>
          <a:stretch/>
        </p:blipFill>
        <p:spPr>
          <a:xfrm>
            <a:off x="3396673" y="3080471"/>
            <a:ext cx="2551156" cy="2554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Характеристика исходных данных и методов вычисления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ый прямоугольник 6"/>
              <p:cNvSpPr/>
              <p:nvPr/>
            </p:nvSpPr>
            <p:spPr>
              <a:xfrm>
                <a:off x="5806722" y="1093814"/>
                <a:ext cx="3263615" cy="134427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/>
                  <a:t>Для территории Евразийской Арктики проведено уточнение шкалы локальной магнитуды ML: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200" i="1">
                          <a:latin typeface="Cambria Math" panose="02040503050406030204" pitchFamily="18" charset="0"/>
                        </a:rPr>
                        <m:t>𝑀𝐿</m:t>
                      </m:r>
                      <m:r>
                        <a:rPr lang="ru-RU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sz="1200">
                          <a:latin typeface="Cambria Math" panose="02040503050406030204" pitchFamily="18" charset="0"/>
                        </a:rPr>
                        <m:t>lg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sz="1200">
                          <a:latin typeface="Cambria Math" panose="02040503050406030204" pitchFamily="18" charset="0"/>
                        </a:rPr>
                        <m:t>–</m:t>
                      </m:r>
                      <m:r>
                        <m:rPr>
                          <m:sty m:val="p"/>
                        </m:rPr>
                        <a:rPr lang="ru-RU" sz="1200">
                          <a:latin typeface="Cambria Math" panose="02040503050406030204" pitchFamily="18" charset="0"/>
                        </a:rPr>
                        <m:t>lg</m:t>
                      </m:r>
                      <m:sSub>
                        <m:sSubPr>
                          <m:ctrlPr>
                            <a:rPr lang="ru-RU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ru-RU" sz="1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1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ru-RU" sz="1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20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ru-RU" sz="1200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200">
                          <a:latin typeface="Cambria Math" panose="02040503050406030204" pitchFamily="18" charset="0"/>
                        </a:rPr>
                        <m:t>где </m:t>
                      </m:r>
                      <m:r>
                        <a:rPr lang="ru-RU" sz="1200" spc="-150">
                          <a:latin typeface="Cambria Math" panose="02040503050406030204" pitchFamily="18" charset="0"/>
                        </a:rPr>
                        <m:t>–</m:t>
                      </m:r>
                      <m:r>
                        <m:rPr>
                          <m:sty m:val="p"/>
                        </m:rPr>
                        <a:rPr lang="ru-RU" sz="1200" spc="-150">
                          <a:latin typeface="Cambria Math" panose="02040503050406030204" pitchFamily="18" charset="0"/>
                        </a:rPr>
                        <m:t>lg</m:t>
                      </m:r>
                      <m:sSub>
                        <m:sSubPr>
                          <m:ctrlPr>
                            <a:rPr lang="ru-RU" sz="1200" i="1" spc="-15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200" i="1" spc="-15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ru-RU" sz="1200" spc="-15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1200" i="1" spc="-15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1200" i="1" spc="-15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ru-RU" sz="1200" spc="-150">
                          <a:latin typeface="Cambria Math" panose="02040503050406030204" pitchFamily="18" charset="0"/>
                        </a:rPr>
                        <m:t>=1.5∙</m:t>
                      </m:r>
                      <m:r>
                        <m:rPr>
                          <m:sty m:val="p"/>
                        </m:rPr>
                        <a:rPr lang="ru-RU" sz="1200" spc="-150">
                          <a:latin typeface="Cambria Math" panose="02040503050406030204" pitchFamily="18" charset="0"/>
                        </a:rPr>
                        <m:t>lg</m:t>
                      </m:r>
                      <m:f>
                        <m:fPr>
                          <m:ctrlPr>
                            <a:rPr lang="ru-RU" sz="1200" i="1" spc="-15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200" i="1" spc="-15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ru-RU" sz="1200" spc="-15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sz="1200" spc="-150">
                          <a:latin typeface="Cambria Math" panose="02040503050406030204" pitchFamily="18" charset="0"/>
                        </a:rPr>
                        <m:t>+1.0∙</m:t>
                      </m:r>
                      <m:sSup>
                        <m:sSupPr>
                          <m:ctrlPr>
                            <a:rPr lang="ru-RU" sz="1200" i="1" spc="-15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1200" spc="-15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1200" spc="-150">
                              <a:latin typeface="Cambria Math" panose="02040503050406030204" pitchFamily="18" charset="0"/>
                            </a:rPr>
                            <m:t>–4</m:t>
                          </m:r>
                        </m:sup>
                      </m:sSup>
                      <m:d>
                        <m:dPr>
                          <m:ctrlPr>
                            <a:rPr lang="ru-RU" sz="1200" i="1" spc="-15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1200" i="1" spc="-15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ru-RU" sz="1200" spc="-150">
                              <a:latin typeface="Cambria Math" panose="02040503050406030204" pitchFamily="18" charset="0"/>
                            </a:rPr>
                            <m:t>–100</m:t>
                          </m:r>
                        </m:e>
                      </m:d>
                      <m:r>
                        <a:rPr lang="ru-RU" sz="1200" spc="-150">
                          <a:latin typeface="Cambria Math" panose="02040503050406030204" pitchFamily="18" charset="0"/>
                        </a:rPr>
                        <m:t>+3.0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Скругленный 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722" y="1093814"/>
                <a:ext cx="3263615" cy="1344276"/>
              </a:xfrm>
              <a:prstGeom prst="roundRect">
                <a:avLst/>
              </a:prstGeom>
              <a:blipFill>
                <a:blip r:embed="rId3"/>
                <a:stretch>
                  <a:fillRect t="-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кругленный прямоугольник 10"/>
          <p:cNvSpPr/>
          <p:nvPr/>
        </p:nvSpPr>
        <p:spPr>
          <a:xfrm>
            <a:off x="3811433" y="5851932"/>
            <a:ext cx="1995289" cy="8630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dirty="0" smtClean="0"/>
              <a:t>Создана комбинированная скоростная модель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36761" y="1101105"/>
            <a:ext cx="2196815" cy="17593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Выявлены связи между магнитудами разного типа и рассчитанными в разных сейсмологических </a:t>
            </a:r>
            <a:r>
              <a:rPr lang="ru-RU" sz="1600" dirty="0" smtClean="0"/>
              <a:t>Центрах</a:t>
            </a:r>
            <a:endParaRPr lang="en-US" sz="1600" dirty="0" smtClean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920" y="5182001"/>
            <a:ext cx="3362841" cy="15329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Объединялись исходные </a:t>
            </a:r>
            <a:r>
              <a:rPr lang="ru-RU" sz="1600" dirty="0"/>
              <a:t>цифровых данных сейсмостанций, работающих в </a:t>
            </a:r>
            <a:r>
              <a:rPr lang="ru-RU" sz="1600" dirty="0" smtClean="0"/>
              <a:t>регионе с помощью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GEOFON,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ORFEUS, IRIS, а также  архивов ФИЦКИА </a:t>
            </a:r>
            <a:r>
              <a:rPr lang="ru-RU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РАН и ФИЦ ЕГС РАН</a:t>
            </a:r>
            <a:endParaRPr lang="en-US" sz="1600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41014" y="2651094"/>
            <a:ext cx="3116386" cy="15942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Применялись новые </a:t>
            </a:r>
            <a:r>
              <a:rPr lang="ru-RU" sz="1600" dirty="0"/>
              <a:t>и апробированные региональные скоростные модели BARENTS [</a:t>
            </a:r>
            <a:r>
              <a:rPr lang="ru-RU" sz="1600" dirty="0" err="1"/>
              <a:t>Kremenetskaya</a:t>
            </a:r>
            <a:r>
              <a:rPr lang="ru-RU" sz="1600" dirty="0"/>
              <a:t> </a:t>
            </a:r>
            <a:r>
              <a:rPr lang="ru-RU" sz="1600" dirty="0" err="1"/>
              <a:t>et</a:t>
            </a:r>
            <a:r>
              <a:rPr lang="ru-RU" sz="1600" dirty="0"/>
              <a:t> </a:t>
            </a:r>
            <a:r>
              <a:rPr lang="ru-RU" sz="1600" dirty="0" err="1"/>
              <a:t>al</a:t>
            </a:r>
            <a:r>
              <a:rPr lang="ru-RU" sz="1600" dirty="0"/>
              <a:t>., 2001] и NOES [Морозов, Ваганов, 2007</a:t>
            </a:r>
            <a:r>
              <a:rPr lang="ru-RU" sz="1600" dirty="0" smtClean="0"/>
              <a:t>]</a:t>
            </a:r>
            <a:endParaRPr lang="en-US" sz="1600" dirty="0" smtClean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4434" y="431852"/>
            <a:ext cx="8011886" cy="4996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Технические решения, направленные на определение основных параметров землетрясений </a:t>
            </a:r>
            <a:r>
              <a:rPr lang="ru-RU" dirty="0" smtClean="0">
                <a:cs typeface="Times New Roman" panose="02020603050405020304" pitchFamily="18" charset="0"/>
              </a:rPr>
              <a:t>за ХХ</a:t>
            </a:r>
            <a:r>
              <a:rPr lang="en-US" dirty="0" smtClean="0">
                <a:cs typeface="Times New Roman" panose="02020603050405020304" pitchFamily="18" charset="0"/>
              </a:rPr>
              <a:t>I</a:t>
            </a:r>
            <a:r>
              <a:rPr lang="ru-RU" dirty="0" smtClean="0">
                <a:cs typeface="Times New Roman" panose="02020603050405020304" pitchFamily="18" charset="0"/>
              </a:rPr>
              <a:t> век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82"/>
            <a:ext cx="3436761" cy="39334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939" r="1962" b="5073"/>
          <a:stretch/>
        </p:blipFill>
        <p:spPr>
          <a:xfrm>
            <a:off x="5907741" y="4357847"/>
            <a:ext cx="3182933" cy="24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Характеристика исходных данных и методов вычисления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" y="1008903"/>
            <a:ext cx="4513563" cy="45732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429" y="383342"/>
            <a:ext cx="4467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cs typeface="Times New Roman" panose="02020603050405020304" pitchFamily="18" charset="0"/>
              </a:rPr>
              <a:t>Список использованных источников для поиска информации о землетрясениях в западном секторе Российской Арктики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0"/>
          <a:stretch/>
        </p:blipFill>
        <p:spPr bwMode="auto">
          <a:xfrm>
            <a:off x="4861675" y="5113467"/>
            <a:ext cx="1379077" cy="166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J:\моя_работа\ASPIRANTURA\27.01.1918_Historic\PUL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/>
          <a:stretch/>
        </p:blipFill>
        <p:spPr bwMode="auto">
          <a:xfrm>
            <a:off x="5870294" y="5100460"/>
            <a:ext cx="1343381" cy="16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83" y="5094514"/>
            <a:ext cx="1282740" cy="168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798443" y="538859"/>
            <a:ext cx="4274212" cy="4496360"/>
          </a:xfrm>
          <a:prstGeom prst="roundRect">
            <a:avLst>
              <a:gd name="adj" fmla="val 602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/>
              <a:t>Для </a:t>
            </a:r>
            <a:r>
              <a:rPr lang="ru-RU" sz="1600" dirty="0"/>
              <a:t>каждого землетрясения производился поиск времен </a:t>
            </a:r>
            <a:r>
              <a:rPr lang="ru-RU" sz="1600" dirty="0" smtClean="0"/>
              <a:t>вступлений из следующих источников: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созданного электронного архива бюллетеней отдельных сейсмостанций и сводных бюллетеней сетей, </a:t>
            </a:r>
            <a:r>
              <a:rPr lang="ru-RU" sz="1600" dirty="0"/>
              <a:t>действовавших в первой половине </a:t>
            </a:r>
            <a:r>
              <a:rPr lang="en-US" sz="1600" dirty="0" smtClean="0"/>
              <a:t>XX</a:t>
            </a:r>
            <a:r>
              <a:rPr lang="ru-RU" sz="1600" dirty="0" smtClean="0"/>
              <a:t> века;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бюллетень </a:t>
            </a:r>
            <a:r>
              <a:rPr lang="ru-RU" sz="1600" dirty="0"/>
              <a:t>сети сейсмических станций СССР/Сейсмологический бюллетень сети опорных сейсмических станций СССР (1954–1970</a:t>
            </a:r>
            <a:r>
              <a:rPr lang="ru-RU" sz="16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бюллетень</a:t>
            </a:r>
            <a:r>
              <a:rPr lang="en-US" sz="1600" dirty="0" smtClean="0"/>
              <a:t> International </a:t>
            </a:r>
            <a:r>
              <a:rPr lang="en-US" sz="1600" dirty="0"/>
              <a:t>Seismological </a:t>
            </a:r>
            <a:r>
              <a:rPr lang="en-US" sz="1600" dirty="0" smtClean="0"/>
              <a:t>Centre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бюллетеней </a:t>
            </a:r>
            <a:r>
              <a:rPr lang="ru-RU" sz="1600" dirty="0"/>
              <a:t>ФИЦ ЕГС </a:t>
            </a:r>
            <a:r>
              <a:rPr lang="ru-RU" sz="1600" dirty="0" smtClean="0"/>
              <a:t>РАН и ФИЦКИА </a:t>
            </a:r>
            <a:r>
              <a:rPr lang="ru-RU" sz="1600" dirty="0" err="1" smtClean="0"/>
              <a:t>УрО</a:t>
            </a:r>
            <a:r>
              <a:rPr lang="ru-RU" sz="1600" dirty="0" smtClean="0"/>
              <a:t> РАН;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исходные данные сейсмических станций, функционирующие в регионе.</a:t>
            </a:r>
            <a:endParaRPr lang="en-US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87954" y="5650938"/>
                <a:ext cx="4418879" cy="109151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/>
                  <a:t>Минимально возможная глубина очага землетрясений определялась из значений их магнитуд, согласно формуле, из работы [Ризниченко, 1979]: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≤3.3</m:t>
                    </m:r>
                    <m:func>
                      <m:funcPr>
                        <m:ctrlPr>
                          <a:rPr lang="ru-RU" sz="16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+3.1</m:t>
                        </m:r>
                      </m:e>
                    </m:func>
                  </m:oMath>
                </a14:m>
                <a:endParaRPr lang="ru-RU" sz="1600" dirty="0" smtClean="0"/>
              </a:p>
            </p:txBody>
          </p:sp>
        </mc:Choice>
        <mc:Fallback xmlns="">
          <p:sp>
            <p:nvSpPr>
              <p:cNvPr id="19" name="Скругленный 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54" y="5650938"/>
                <a:ext cx="4418879" cy="1091510"/>
              </a:xfrm>
              <a:prstGeom prst="round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53" y="5094514"/>
            <a:ext cx="1253919" cy="167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7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57562"/>
            <a:ext cx="39483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cs typeface="Times New Roman" panose="02020603050405020304" pitchFamily="18" charset="0"/>
              </a:rPr>
              <a:t>Распределение землетрясений из созданного сводного уточнённого и унифицированного каталога землетрясений</a:t>
            </a:r>
            <a:r>
              <a:rPr lang="ru-RU" sz="1400" i="1" dirty="0"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cs typeface="Times New Roman" panose="02020603050405020304" pitchFamily="18" charset="0"/>
              </a:rPr>
              <a:t>западного сектора Российской Арктики: а – по годам; </a:t>
            </a:r>
          </a:p>
          <a:p>
            <a:pPr algn="r"/>
            <a:r>
              <a:rPr lang="ru-RU" sz="1400" i="1" dirty="0" smtClean="0">
                <a:cs typeface="Times New Roman" panose="02020603050405020304" pitchFamily="18" charset="0"/>
              </a:rPr>
              <a:t>б – по магнитудам </a:t>
            </a:r>
            <a:r>
              <a:rPr lang="en-US" sz="1400" i="1" dirty="0" err="1" smtClean="0">
                <a:cs typeface="Times New Roman" panose="02020603050405020304" pitchFamily="18" charset="0"/>
              </a:rPr>
              <a:t>mb</a:t>
            </a:r>
            <a:r>
              <a:rPr lang="en-US" sz="1400" i="1" dirty="0" smtClean="0">
                <a:cs typeface="Times New Roman" panose="02020603050405020304" pitchFamily="18" charset="0"/>
              </a:rPr>
              <a:t>, MS </a:t>
            </a:r>
            <a:r>
              <a:rPr lang="ru-RU" sz="1400" i="1" dirty="0" smtClean="0">
                <a:cs typeface="Times New Roman" panose="02020603050405020304" pitchFamily="18" charset="0"/>
              </a:rPr>
              <a:t>и </a:t>
            </a:r>
            <a:r>
              <a:rPr lang="en-US" sz="1400" i="1" dirty="0" smtClean="0">
                <a:cs typeface="Times New Roman" panose="02020603050405020304" pitchFamily="18" charset="0"/>
              </a:rPr>
              <a:t>ML</a:t>
            </a:r>
            <a:r>
              <a:rPr lang="ru-RU" sz="1400" i="1" dirty="0" smtClean="0">
                <a:cs typeface="Times New Roman" panose="02020603050405020304" pitchFamily="18" charset="0"/>
              </a:rPr>
              <a:t>; </a:t>
            </a:r>
          </a:p>
          <a:p>
            <a:pPr algn="r"/>
            <a:r>
              <a:rPr lang="ru-RU" sz="1400" i="1" dirty="0" smtClean="0">
                <a:cs typeface="Times New Roman" panose="02020603050405020304" pitchFamily="18" charset="0"/>
              </a:rPr>
              <a:t>в – по унифицированной магнитуде </a:t>
            </a:r>
            <a:r>
              <a:rPr lang="en-US" sz="1400" i="1" dirty="0" err="1" smtClean="0">
                <a:cs typeface="Times New Roman" panose="02020603050405020304" pitchFamily="18" charset="0"/>
              </a:rPr>
              <a:t>mb</a:t>
            </a:r>
            <a:r>
              <a:rPr lang="ru-RU" sz="1400" i="1" dirty="0" smtClean="0">
                <a:cs typeface="Times New Roman" panose="02020603050405020304" pitchFamily="18" charset="0"/>
              </a:rPr>
              <a:t>; </a:t>
            </a:r>
          </a:p>
          <a:p>
            <a:pPr algn="r"/>
            <a:r>
              <a:rPr lang="ru-RU" sz="1400" i="1" dirty="0" smtClean="0">
                <a:cs typeface="Times New Roman" panose="02020603050405020304" pitchFamily="18" charset="0"/>
              </a:rPr>
              <a:t>г – по унифицированной магнитуде </a:t>
            </a:r>
            <a:r>
              <a:rPr lang="en-US" sz="1400" i="1" dirty="0" smtClean="0">
                <a:cs typeface="Times New Roman" panose="02020603050405020304" pitchFamily="18" charset="0"/>
              </a:rPr>
              <a:t>MS</a:t>
            </a:r>
            <a:r>
              <a:rPr lang="ru-RU" sz="1400" i="1" dirty="0" smtClean="0">
                <a:cs typeface="Times New Roman" panose="02020603050405020304" pitchFamily="18" charset="0"/>
              </a:rPr>
              <a:t> 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609805" y="4668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2453" r="29119" b="10441"/>
          <a:stretch/>
        </p:blipFill>
        <p:spPr>
          <a:xfrm>
            <a:off x="5232" y="383342"/>
            <a:ext cx="4557804" cy="4215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05" y="1352145"/>
            <a:ext cx="5195696" cy="55076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63036" y="374122"/>
            <a:ext cx="4580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Карта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с обозначением 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эпицентров </a:t>
            </a:r>
            <a:r>
              <a:rPr lang="ru-RU" sz="1400" i="1" dirty="0">
                <a:cs typeface="Times New Roman" panose="02020603050405020304" pitchFamily="18" charset="0"/>
              </a:rPr>
              <a:t>землетрясений из созданного сводного уточнённого и унифицированного каталога землетрясений западного сектора Российской Арктики</a:t>
            </a:r>
          </a:p>
        </p:txBody>
      </p:sp>
    </p:spTree>
    <p:extLst>
      <p:ext uri="{BB962C8B-B14F-4D97-AF65-F5344CB8AC3E}">
        <p14:creationId xmlns:p14="http://schemas.microsoft.com/office/powerpoint/2010/main" val="36705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4" y="14010"/>
            <a:ext cx="914400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/>
                <a:ea typeface="Cambria" panose="02040503050406030204" pitchFamily="18" charset="0"/>
                <a:cs typeface="Times New Roman" panose="02020603050405020304" pitchFamily="18" charset="0"/>
              </a:rPr>
              <a:t>Сводный уточнённый и унифицированный каталог землетрясений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889" y="204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" y="383342"/>
            <a:ext cx="7173072" cy="64746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06194" y="2887682"/>
            <a:ext cx="203780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Карта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с обозначением уточнённых эпицентров сейсмических событий в западном секторе </a:t>
            </a:r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Российской Арктики за период с 1908 по 1990: </a:t>
            </a:r>
          </a:p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- исходные координаты; </a:t>
            </a:r>
            <a:endParaRPr lang="ru-RU" sz="1400" i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- новые координаты и эллипсы ошибок; </a:t>
            </a:r>
            <a:endParaRPr lang="ru-RU" sz="1400" i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- эпицентры землетрясений для которых уточнение не проводилось из-за недостаточного количества данных</a:t>
            </a:r>
            <a:endParaRPr lang="ru-RU" sz="14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10137</TotalTime>
  <Words>1350</Words>
  <Application>Microsoft Office PowerPoint</Application>
  <PresentationFormat>Экран (4:3)</PresentationFormat>
  <Paragraphs>129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Тема Office</vt:lpstr>
      <vt:lpstr>1_Тема Office</vt:lpstr>
      <vt:lpstr>2_Тема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Морозов</dc:creator>
  <cp:lastModifiedBy>Пользователь Windows</cp:lastModifiedBy>
  <cp:revision>476</cp:revision>
  <cp:lastPrinted>2021-09-14T18:19:59Z</cp:lastPrinted>
  <dcterms:created xsi:type="dcterms:W3CDTF">2021-06-04T10:47:17Z</dcterms:created>
  <dcterms:modified xsi:type="dcterms:W3CDTF">2022-06-30T20:06:56Z</dcterms:modified>
</cp:coreProperties>
</file>