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61" r:id="rId2"/>
    <p:sldId id="258" r:id="rId3"/>
    <p:sldId id="259" r:id="rId4"/>
    <p:sldId id="271" r:id="rId5"/>
    <p:sldId id="280" r:id="rId6"/>
    <p:sldId id="269" r:id="rId7"/>
    <p:sldId id="273" r:id="rId8"/>
    <p:sldId id="28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F5DA-65D6-43C4-B452-90467ED489C2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83C4-341A-459C-AC13-F418C7FBC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9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977900"/>
            <a:ext cx="3521075" cy="264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22146" y="3763500"/>
            <a:ext cx="4977162" cy="3079354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524050" y="7427889"/>
            <a:ext cx="2695962" cy="392295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b" anchorCtr="0">
            <a:noAutofit/>
          </a:bodyPr>
          <a:lstStyle/>
          <a:p>
            <a:pPr algn="l">
              <a:buClr>
                <a:srgbClr val="000000"/>
              </a:buClr>
            </a:pP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5305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352550" y="977900"/>
            <a:ext cx="3519488" cy="264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22147" y="3763501"/>
            <a:ext cx="4977162" cy="3079354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524050" y="7427889"/>
            <a:ext cx="2695962" cy="392295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b" anchorCtr="0">
            <a:noAutofit/>
          </a:bodyPr>
          <a:lstStyle/>
          <a:p>
            <a:pPr algn="l">
              <a:buClr>
                <a:srgbClr val="000000"/>
              </a:buClr>
            </a:pP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079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09CFE-C345-43F9-9D4F-9F67B062D7A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977900"/>
            <a:ext cx="3521075" cy="264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22146" y="3763500"/>
            <a:ext cx="4977162" cy="3079354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524050" y="7427889"/>
            <a:ext cx="2695962" cy="392295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b" anchorCtr="0">
            <a:noAutofit/>
          </a:bodyPr>
          <a:lstStyle/>
          <a:p>
            <a:pPr algn="l">
              <a:buClr>
                <a:srgbClr val="000000"/>
              </a:buClr>
            </a:pP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5305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B887F35-B2E4-4AF8-8849-E79EDEBA2D8D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48D392-EE92-43AF-99AD-13087268A9A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image" Target="../media/image7.wmf"/><Relationship Id="rId10" Type="http://schemas.openxmlformats.org/officeDocument/2006/relationships/image" Target="../media/image1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5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14.wmf"/><Relationship Id="rId10" Type="http://schemas.openxmlformats.org/officeDocument/2006/relationships/image" Target="../media/image2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15" y="188640"/>
            <a:ext cx="2808312" cy="9132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99592" y="1412776"/>
            <a:ext cx="712879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solidFill>
                  <a:srgbClr val="C00000"/>
                </a:solidFill>
              </a:rPr>
              <a:t>Ионосферная антенна бегущей волны, формируемая КВ интерферометром с произвольным углом наклона главного луча</a:t>
            </a:r>
            <a:r>
              <a:rPr lang="ru-RU" sz="2800" b="1" cap="all" dirty="0" smtClean="0">
                <a:solidFill>
                  <a:srgbClr val="C00000"/>
                </a:solidFill>
              </a:rPr>
              <a:t>. </a:t>
            </a:r>
            <a:endParaRPr lang="ru-RU" b="1" i="1" dirty="0" smtClean="0"/>
          </a:p>
          <a:p>
            <a:endParaRPr lang="ru-RU" b="1" i="1" dirty="0"/>
          </a:p>
          <a:p>
            <a:pPr algn="ctr"/>
            <a:r>
              <a:rPr lang="ru-RU" b="1" i="1" dirty="0" smtClean="0"/>
              <a:t>Д.С</a:t>
            </a:r>
            <a:r>
              <a:rPr lang="ru-RU" b="1" i="1" dirty="0"/>
              <a:t>. Котик, В.А. </a:t>
            </a:r>
            <a:r>
              <a:rPr lang="ru-RU" b="1" i="1" dirty="0" smtClean="0"/>
              <a:t>Яшнов 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НИРФИ </a:t>
            </a:r>
            <a:r>
              <a:rPr lang="ru-RU" dirty="0"/>
              <a:t>ННГУ им. Н.И. </a:t>
            </a:r>
            <a:r>
              <a:rPr lang="ru-RU" dirty="0" smtClean="0"/>
              <a:t>Лобачевского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Шестая Международная конференция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Триггерные </a:t>
            </a:r>
            <a:r>
              <a:rPr lang="ru-RU" sz="2400" b="1" dirty="0">
                <a:solidFill>
                  <a:srgbClr val="FF0000"/>
                </a:solidFill>
              </a:rPr>
              <a:t>эффекты в </a:t>
            </a:r>
            <a:r>
              <a:rPr lang="ru-RU" sz="2400" b="1" dirty="0" err="1" smtClean="0">
                <a:solidFill>
                  <a:srgbClr val="FF0000"/>
                </a:solidFill>
              </a:rPr>
              <a:t>геосистемах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dirty="0"/>
              <a:t>21-24 Июня 2022 / Москва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704" y="188640"/>
            <a:ext cx="1184041" cy="119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8726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4725" y="455525"/>
            <a:ext cx="1922499" cy="53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157"/>
          <p:cNvSpPr/>
          <p:nvPr/>
        </p:nvSpPr>
        <p:spPr>
          <a:xfrm>
            <a:off x="434842" y="483910"/>
            <a:ext cx="4061912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prstClr val="white"/>
              </a:buClr>
              <a:buSzPct val="25000"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  <a:rtl val="0"/>
              </a:rPr>
              <a:t>Первые </a:t>
            </a:r>
            <a:r>
              <a:rPr lang="ru-RU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  <a:rtl val="0"/>
              </a:rPr>
              <a:t>експерименты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3" name="Shape 159"/>
          <p:cNvSpPr/>
          <p:nvPr/>
        </p:nvSpPr>
        <p:spPr>
          <a:xfrm>
            <a:off x="0" y="483900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4" name="Shape 160"/>
          <p:cNvSpPr/>
          <p:nvPr/>
        </p:nvSpPr>
        <p:spPr>
          <a:xfrm>
            <a:off x="0" y="483875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93473"/>
            <a:ext cx="9036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Генерация  ОНЧ волн движущимся источником </a:t>
            </a:r>
            <a:r>
              <a:rPr lang="ru-RU" sz="2000" b="1" dirty="0">
                <a:solidFill>
                  <a:srgbClr val="C00000"/>
                </a:solidFill>
              </a:rPr>
              <a:t>при работе </a:t>
            </a:r>
            <a:r>
              <a:rPr lang="ru-RU" sz="2000" b="1" dirty="0" smtClean="0">
                <a:solidFill>
                  <a:srgbClr val="C00000"/>
                </a:solidFill>
              </a:rPr>
              <a:t>стенда СУРА </a:t>
            </a:r>
            <a:r>
              <a:rPr lang="ru-RU" sz="2000" b="1" dirty="0">
                <a:solidFill>
                  <a:srgbClr val="C00000"/>
                </a:solidFill>
              </a:rPr>
              <a:t>в режиме </a:t>
            </a:r>
            <a:r>
              <a:rPr lang="ru-RU" sz="2000" b="1" dirty="0" smtClean="0">
                <a:solidFill>
                  <a:srgbClr val="C00000"/>
                </a:solidFill>
              </a:rPr>
              <a:t>интерферометра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66" y="1713166"/>
            <a:ext cx="6135877" cy="305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3554944" y="2708921"/>
            <a:ext cx="8095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4842" y="4795607"/>
            <a:ext cx="8455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Первый эксперимент: Котик </a:t>
            </a:r>
            <a:r>
              <a:rPr lang="ru-RU" sz="1600" dirty="0"/>
              <a:t>Д</a:t>
            </a:r>
            <a:r>
              <a:rPr lang="ru-RU" sz="1600" dirty="0" smtClean="0"/>
              <a:t>. С., и др., </a:t>
            </a:r>
            <a:r>
              <a:rPr lang="ru-RU" sz="1600" dirty="0"/>
              <a:t>О возможности образования сверхсветового </a:t>
            </a:r>
            <a:r>
              <a:rPr lang="ru-RU" sz="1600" dirty="0" err="1"/>
              <a:t>черенковского</a:t>
            </a:r>
            <a:r>
              <a:rPr lang="ru-RU" sz="1600" dirty="0"/>
              <a:t> источника с помощью эффекта </a:t>
            </a:r>
            <a:r>
              <a:rPr lang="ru-RU" sz="1600" dirty="0" err="1"/>
              <a:t>Гетманцева</a:t>
            </a:r>
            <a:r>
              <a:rPr lang="ru-RU" sz="1600" dirty="0"/>
              <a:t>, Труды II Суздальского симпозиума УРСИ </a:t>
            </a:r>
            <a:r>
              <a:rPr lang="ru-RU" sz="1600" dirty="0" smtClean="0"/>
              <a:t> по Модификация </a:t>
            </a:r>
            <a:r>
              <a:rPr lang="ru-RU" sz="1600" dirty="0"/>
              <a:t>ионосферы мощными радиоволнами</a:t>
            </a:r>
            <a:r>
              <a:rPr lang="ru-RU" sz="1600" dirty="0" smtClean="0"/>
              <a:t>», 1986.</a:t>
            </a:r>
          </a:p>
          <a:p>
            <a:r>
              <a:rPr lang="ru-RU" sz="1600" dirty="0" smtClean="0"/>
              <a:t>Подтверждения на стендах </a:t>
            </a:r>
            <a:r>
              <a:rPr lang="ru-RU" sz="1600" dirty="0"/>
              <a:t>в Аресибо (</a:t>
            </a:r>
            <a:r>
              <a:rPr lang="ru-RU" sz="1600" dirty="0" err="1"/>
              <a:t>Werner</a:t>
            </a:r>
            <a:r>
              <a:rPr lang="ru-RU" sz="1600" dirty="0"/>
              <a:t>, </a:t>
            </a:r>
            <a:r>
              <a:rPr lang="ru-RU" sz="1600" dirty="0" err="1"/>
              <a:t>et</a:t>
            </a:r>
            <a:r>
              <a:rPr lang="ru-RU" sz="1600" dirty="0"/>
              <a:t> </a:t>
            </a:r>
            <a:r>
              <a:rPr lang="ru-RU" sz="1600" dirty="0" err="1"/>
              <a:t>al</a:t>
            </a:r>
            <a:r>
              <a:rPr lang="ru-RU" sz="1600" dirty="0"/>
              <a:t>., 1987) и в </a:t>
            </a:r>
            <a:r>
              <a:rPr lang="ru-RU" sz="1600" dirty="0" err="1"/>
              <a:t>Тромсё</a:t>
            </a:r>
            <a:r>
              <a:rPr lang="ru-RU" sz="1600" dirty="0"/>
              <a:t> (</a:t>
            </a:r>
            <a:r>
              <a:rPr lang="ru-RU" sz="1600" dirty="0" err="1"/>
              <a:t>Barr</a:t>
            </a:r>
            <a:r>
              <a:rPr lang="ru-RU" sz="1600" dirty="0"/>
              <a:t>, 1987). Затем через 10 лет они были повторены на стендах HIPAS (</a:t>
            </a:r>
            <a:r>
              <a:rPr lang="ru-RU" sz="1600" dirty="0" err="1"/>
              <a:t>Villaseñor</a:t>
            </a:r>
            <a:r>
              <a:rPr lang="ru-RU" sz="1600" dirty="0"/>
              <a:t>, 1996) и еще через 25 лет на стенде HAARP (</a:t>
            </a:r>
            <a:r>
              <a:rPr lang="ru-RU" sz="1600" dirty="0" err="1"/>
              <a:t>Cohen</a:t>
            </a:r>
            <a:r>
              <a:rPr lang="ru-RU" sz="1600" dirty="0"/>
              <a:t>, </a:t>
            </a:r>
            <a:r>
              <a:rPr lang="ru-RU" sz="1600" dirty="0" err="1"/>
              <a:t>et</a:t>
            </a:r>
            <a:r>
              <a:rPr lang="ru-RU" sz="1600" dirty="0"/>
              <a:t> </a:t>
            </a:r>
            <a:r>
              <a:rPr lang="ru-RU" sz="1600" dirty="0" err="1"/>
              <a:t>al</a:t>
            </a:r>
            <a:r>
              <a:rPr lang="ru-RU" sz="1600" dirty="0"/>
              <a:t>., 2008</a:t>
            </a:r>
            <a:r>
              <a:rPr lang="ru-RU" sz="1600" dirty="0" smtClean="0"/>
              <a:t>)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336667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55774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Результаты эксперимента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07" y="1052736"/>
            <a:ext cx="334827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06"/>
          <a:stretch/>
        </p:blipFill>
        <p:spPr bwMode="auto">
          <a:xfrm>
            <a:off x="805518" y="836712"/>
            <a:ext cx="403615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4221088"/>
            <a:ext cx="3240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Зависимости n(F) при различной геометрии эксперимента. </a:t>
            </a:r>
            <a:r>
              <a:rPr lang="ru-RU" sz="1600" dirty="0" smtClean="0"/>
              <a:t> Кривая </a:t>
            </a:r>
            <a:r>
              <a:rPr lang="ru-RU" sz="1600" dirty="0"/>
              <a:t>1 (символ «-▲-») соответствует параметрам d = 100м, α = 20° к северу; кривая 2 («-☻-»)  - d = 100м, α =0;  кривая 3 («--◙ --») - d = 200м, α = 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1484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4221088"/>
            <a:ext cx="5015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Зависимости </a:t>
            </a:r>
            <a:r>
              <a:rPr lang="ru-RU" sz="1600" dirty="0"/>
              <a:t>от частоты F амплитуд принимаемых на Земле магнитного поля низкочастотного излучения: H+(F) - для движущегося излучателя, H(F) - для </a:t>
            </a:r>
            <a:r>
              <a:rPr lang="ru-RU" sz="1600" dirty="0" smtClean="0"/>
              <a:t>АМ режима. Все </a:t>
            </a:r>
            <a:r>
              <a:rPr lang="ru-RU" sz="1600" dirty="0"/>
              <a:t>данные усреднены по 10 </a:t>
            </a:r>
            <a:r>
              <a:rPr lang="ru-RU" sz="1600" dirty="0" smtClean="0"/>
              <a:t>сеансам. d </a:t>
            </a:r>
            <a:r>
              <a:rPr lang="ru-RU" sz="1600" dirty="0"/>
              <a:t>= 100м. Э</a:t>
            </a:r>
            <a:r>
              <a:rPr lang="ru-RU" sz="1600" dirty="0" smtClean="0"/>
              <a:t>ффективность </a:t>
            </a:r>
            <a:r>
              <a:rPr lang="ru-RU" sz="1600" dirty="0"/>
              <a:t>излучения движущегося источника </a:t>
            </a:r>
            <a:r>
              <a:rPr lang="ru-RU" sz="1600" dirty="0" smtClean="0"/>
              <a:t>возрастает на частотах </a:t>
            </a:r>
            <a:r>
              <a:rPr lang="ru-RU" sz="1600" dirty="0"/>
              <a:t>отстройки, больших 8 кГц.</a:t>
            </a:r>
          </a:p>
        </p:txBody>
      </p:sp>
    </p:spTree>
    <p:extLst>
      <p:ext uri="{BB962C8B-B14F-4D97-AF65-F5344CB8AC3E}">
        <p14:creationId xmlns:p14="http://schemas.microsoft.com/office/powerpoint/2010/main" val="9850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2954" y="11663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Решение задачи в общем случае</a:t>
            </a:r>
            <a:endParaRPr lang="ru-RU" sz="28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866" y="548680"/>
            <a:ext cx="4682134" cy="250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025" y="980728"/>
            <a:ext cx="4275584" cy="548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>
              <a:lnSpc>
                <a:spcPct val="120000"/>
              </a:lnSpc>
              <a:spcAft>
                <a:spcPts val="0"/>
              </a:spcAft>
            </a:pPr>
            <a:r>
              <a:rPr lang="ru-RU" dirty="0"/>
              <a:t>Рассмотрим </a:t>
            </a:r>
            <a:r>
              <a:rPr lang="ru-RU" dirty="0" smtClean="0"/>
              <a:t>общий </a:t>
            </a:r>
            <a:r>
              <a:rPr lang="ru-RU" dirty="0"/>
              <a:t>случай при работе КВ интерферометра с произвольным углом наклона главного луча. Пусть два излучателя отстоят один от другого на расстоянии </a:t>
            </a:r>
            <a:r>
              <a:rPr lang="en-US" dirty="0"/>
              <a:t>d</a:t>
            </a:r>
            <a:r>
              <a:rPr lang="ru-RU" dirty="0"/>
              <a:t> и излучают пучки электромагнитных волн под углом </a:t>
            </a:r>
            <a:r>
              <a:rPr lang="ru-RU" i="1" dirty="0"/>
              <a:t>θ</a:t>
            </a:r>
            <a:r>
              <a:rPr lang="ru-RU" baseline="-25000" dirty="0"/>
              <a:t>0</a:t>
            </a:r>
            <a:r>
              <a:rPr lang="ru-RU" dirty="0"/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Частота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первого излучателя  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ω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,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второго</a:t>
            </a:r>
          </a:p>
          <a:p>
            <a:pPr indent="432000" algn="just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Поля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этих излучателей  запишем в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виде:</a:t>
            </a:r>
          </a:p>
          <a:p>
            <a:pPr indent="432000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  <a:p>
            <a:r>
              <a:rPr lang="ru-RU" dirty="0"/>
              <a:t>где </a:t>
            </a:r>
            <a:r>
              <a:rPr lang="ru-RU" dirty="0" smtClean="0"/>
              <a:t>                               </a:t>
            </a:r>
            <a:r>
              <a:rPr lang="ru-RU" i="1" dirty="0" smtClean="0"/>
              <a:t>с </a:t>
            </a:r>
            <a:r>
              <a:rPr lang="ru-RU" dirty="0" smtClean="0"/>
              <a:t>- </a:t>
            </a:r>
            <a:r>
              <a:rPr lang="ru-RU" dirty="0"/>
              <a:t>скорость света, </a:t>
            </a:r>
            <a:endParaRPr lang="ru-RU" dirty="0" smtClean="0"/>
          </a:p>
          <a:p>
            <a:r>
              <a:rPr lang="ru-RU" dirty="0" smtClean="0"/>
              <a:t>                                      диаграммный</a:t>
            </a:r>
          </a:p>
          <a:p>
            <a:r>
              <a:rPr lang="ru-RU" dirty="0" smtClean="0"/>
              <a:t>                                       множитель</a:t>
            </a:r>
            <a:r>
              <a:rPr lang="ru-RU" dirty="0"/>
              <a:t>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482097"/>
              </p:ext>
            </p:extLst>
          </p:nvPr>
        </p:nvGraphicFramePr>
        <p:xfrm>
          <a:off x="298563" y="3717032"/>
          <a:ext cx="601029" cy="296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4" imgW="405872" imgH="177569" progId="Equation.DSMT4">
                  <p:embed/>
                </p:oleObj>
              </mc:Choice>
              <mc:Fallback>
                <p:oleObj name="Equation" r:id="rId4" imgW="405872" imgH="17756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63" y="3717032"/>
                        <a:ext cx="601029" cy="296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40" y="4293096"/>
            <a:ext cx="3396456" cy="112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427984" y="2982823"/>
            <a:ext cx="46085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</a:rPr>
              <a:t>Поле второй волны можно представить в виде</a:t>
            </a:r>
            <a:r>
              <a:rPr lang="ru-RU" sz="1600" dirty="0" smtClean="0">
                <a:solidFill>
                  <a:prstClr val="black"/>
                </a:solidFill>
              </a:rPr>
              <a:t>: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2" y="5373216"/>
            <a:ext cx="1905216" cy="36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1" y="5661248"/>
            <a:ext cx="2111639" cy="69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16571"/>
            <a:ext cx="4694733" cy="6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4572000" y="4077072"/>
            <a:ext cx="424847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координата вдоль области ограниченной координатами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ζ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ζ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подвергнутой облучению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области «засветки»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формируется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нелинейный ток на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частоте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Ω, плотность которого можем записать в виде: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0" y="985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491" y="5517232"/>
            <a:ext cx="3332220" cy="105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63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Волновод Земля ионосфера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640960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Таким образом, в области            ионосферы  формируется волна нелинейного тока, перемещающаяся вдоль области с фазовой скоростью  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Рассмотрим теперь условия запитки волновода Земля – ионосфера таким источником. Как известно из теории распространения низкочастотных волн в этом волноводе, поле может быть представлено в виде суммы собственных мод волновода, каждая из которых распространяется со своей фазовой скоростью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-  продольное волновое число моды с номером n (n = 0,1,2,3,)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Бреховских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1973).  Согласно  этой теории для случая идеального волновода имеем: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b="1" dirty="0" smtClean="0">
              <a:latin typeface="+mn-lt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Где                ,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высота волновода,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скорость света.  Если фазовая скорость волны тока равна фазовой скорости выбранной моды с номером n, то в этом случае будет выполняться условие синхронизма, и эта мода будет наиболее эффективно возбуждаться бегущей волной тока.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 равенства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получим: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				</a:t>
            </a:r>
          </a:p>
          <a:p>
            <a:pPr marL="0" indent="0">
              <a:buNone/>
            </a:pPr>
            <a:endParaRPr lang="ru-RU" sz="1800" b="1" dirty="0">
              <a:latin typeface="+mn-lt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6574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563657"/>
              </p:ext>
            </p:extLst>
          </p:nvPr>
        </p:nvGraphicFramePr>
        <p:xfrm>
          <a:off x="3045698" y="1412776"/>
          <a:ext cx="12430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4" imgW="698400" imgH="241200" progId="Equation.DSMT4">
                  <p:embed/>
                </p:oleObj>
              </mc:Choice>
              <mc:Fallback>
                <p:oleObj name="Equation" r:id="rId4" imgW="69840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698" y="1412776"/>
                        <a:ext cx="1243012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64904"/>
            <a:ext cx="936104" cy="42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18" y="2533507"/>
            <a:ext cx="350190" cy="41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1" y="3573016"/>
            <a:ext cx="1798199" cy="56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28" y="5365330"/>
            <a:ext cx="736240" cy="34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43" y="5409968"/>
            <a:ext cx="3501357" cy="7515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00515"/>
            <a:ext cx="720080" cy="30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3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5760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Результат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96" y="764704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908720"/>
            <a:ext cx="45365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Решая последнее уравнение относительно частоты , получим условия, связывающие разностную частоту передатчиков с параметрами излучения и геометрическими факторами, формирующими нелинейный источник, и определим частоты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выполняются условия синхронизма между скоростью движения ионосферного источника с данной модой волновода Земля-ионосфера, знак (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соответствует частоте второго излучателя (ω + Ώ), знак (+)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соответствует –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(ω – 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(смена знака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означает изменение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направления движения тока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противоположное)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1"/>
            <a:ext cx="4786359" cy="1152129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2120" y="42930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22407"/>
              </p:ext>
            </p:extLst>
          </p:nvPr>
        </p:nvGraphicFramePr>
        <p:xfrm>
          <a:off x="6300192" y="4797152"/>
          <a:ext cx="936104" cy="32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5" imgW="660400" imgH="228600" progId="Equation.DSMT4">
                  <p:embed/>
                </p:oleObj>
              </mc:Choice>
              <mc:Fallback>
                <p:oleObj name="Equation" r:id="rId5" imgW="6604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797152"/>
                        <a:ext cx="936104" cy="322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220072" y="3889211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частном случае зенитного излучения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 упрощается и принимает вид 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нулевой моды: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рисунке показаны зависимости частот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угла наклона главного луча на примере установки работающей на частоте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4,8 МГц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= 100м 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75 км</a:t>
            </a:r>
            <a:r>
              <a:rPr lang="ru-RU" dirty="0"/>
              <a:t>.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595352"/>
              </p:ext>
            </p:extLst>
          </p:nvPr>
        </p:nvGraphicFramePr>
        <p:xfrm>
          <a:off x="7740352" y="4797152"/>
          <a:ext cx="720080" cy="2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7" imgW="558720" imgH="228600" progId="Equation.DSMT4">
                  <p:embed/>
                </p:oleObj>
              </mc:Choice>
              <mc:Fallback>
                <p:oleObj name="Equation" r:id="rId7" imgW="55872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4797152"/>
                        <a:ext cx="720080" cy="2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45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После того, как на всех стендах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ыли проведены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змерения  в режиме АБВ (см. слайд 2) некоторые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ченные  решили объяснить ОНЧ сигналы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стрикционными эффектами в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F-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слое регистрируемые при разделении  антенной решетки на 2 половины, назвав этот режим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BEAT WAVE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стенде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HAARP это сделали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et al.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Политеха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Нью-Йорка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2012), 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Moore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Agrawal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 Университета Флориды тоже в 2012. Еще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два эксперимента на эту же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тему и по аналогичной методике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с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 же названием режима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были поставлены 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стенде EISCAT нашими коллегами  из ПГИ 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Tereshchenko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2014) и китайцами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Yang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Jutao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., 2019) 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Основной аргумент это отличие 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КНЧ спектрах при разных режимах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(см. рис.), хотя такое же отличие наблюдается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в режиме АБВ (Слайд 3).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Общим недостатком упомянутых в данном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разделе экспериментов является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деление решётки стенда на две половины с разнесенными фазовыми центрами (режим интерферометра), что должно проводить к наложению эффекта бегущей волны на результаты измерений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Стенд СУРА предоставляет возможность  окончательно прояснить  является ли наблюдаемая разность в  спектре ионосферных ОНЧ сигналов  при режимах АБВ и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BT,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используя возможности  быстрой смены режимов и  при разных наклонах диаграммы направленности как на Север так и на Юг.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4462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Выводы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:\Monograph\Chap1\P13\рис17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805"/>
            <a:ext cx="3312368" cy="1514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1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1259468"/>
            <a:ext cx="515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22236"/>
            <a:ext cx="8975232" cy="593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7624" y="119266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</a:t>
            </a:r>
            <a:endParaRPr lang="ru-RU" sz="36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334192"/>
      </p:ext>
    </p:extLst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1313</TotalTime>
  <Words>850</Words>
  <Application>Microsoft Office PowerPoint</Application>
  <PresentationFormat>Экран (4:3)</PresentationFormat>
  <Paragraphs>50</Paragraphs>
  <Slides>8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Исполнительная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Волновод Земля ионосфера </vt:lpstr>
      <vt:lpstr>Результат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DK</dc:creator>
  <cp:lastModifiedBy>Пользователь Windows</cp:lastModifiedBy>
  <cp:revision>79</cp:revision>
  <dcterms:created xsi:type="dcterms:W3CDTF">2019-05-17T10:33:17Z</dcterms:created>
  <dcterms:modified xsi:type="dcterms:W3CDTF">2022-06-30T20:24:13Z</dcterms:modified>
</cp:coreProperties>
</file>