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88" r:id="rId4"/>
    <p:sldId id="276" r:id="rId5"/>
    <p:sldId id="285" r:id="rId6"/>
    <p:sldId id="277" r:id="rId7"/>
    <p:sldId id="286" r:id="rId8"/>
    <p:sldId id="258" r:id="rId9"/>
    <p:sldId id="310" r:id="rId10"/>
    <p:sldId id="311" r:id="rId11"/>
    <p:sldId id="302" r:id="rId12"/>
    <p:sldId id="309" r:id="rId13"/>
    <p:sldId id="303" r:id="rId14"/>
    <p:sldId id="26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4660"/>
  </p:normalViewPr>
  <p:slideViewPr>
    <p:cSldViewPr snapToGrid="0" showGuides="1">
      <p:cViewPr varScale="1">
        <p:scale>
          <a:sx n="76" d="100"/>
          <a:sy n="76" d="100"/>
        </p:scale>
        <p:origin x="514" y="6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61B96-F458-439A-9960-3F18E6F3FF0F}" type="datetimeFigureOut">
              <a:rPr lang="ru-RU" smtClean="0"/>
              <a:t>21.06.2022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BF590-E1CD-4CE4-BFA1-CB7F5ACE39C1}" type="slidenum">
              <a:rPr lang="ru-RU" smtClean="0"/>
              <a:t>‹#›</a:t>
            </a:fld>
            <a:endParaRPr lang="ru-RU"/>
          </a:p>
        </p:txBody>
      </p:sp>
    </p:spTree>
    <p:extLst>
      <p:ext uri="{BB962C8B-B14F-4D97-AF65-F5344CB8AC3E}">
        <p14:creationId xmlns:p14="http://schemas.microsoft.com/office/powerpoint/2010/main" val="315636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Parabolas are observed only between a pair of craters. The first guess is: when two fragments of air-broken projectile strike the surface, a “spherical” blast waves start to propagate from each impact point. For unknown yet reasons the intersection of blast waves creates the albedo strip ay the surface. The tiny time difference between impacts control the shape of the intersection line. Simultaneous impacts create a straight strip at the half intercrater distance perpendicular to the line connected craters.</a:t>
            </a:r>
          </a:p>
          <a:p>
            <a:r>
              <a:rPr lang="en-US" dirty="0"/>
              <a:t>The scheme in the lower right corner explain the geometric model of two crossing circles. Assuming the sound speed in the cold Martian atmosphere ~230 m/s we can fit parabolas and estimate the delay of impacts, generated an </a:t>
            </a:r>
            <a:r>
              <a:rPr lang="en-US" dirty="0" err="1"/>
              <a:t>airblast</a:t>
            </a:r>
            <a:r>
              <a:rPr lang="en-US" dirty="0"/>
              <a:t> from each crater. </a:t>
            </a:r>
          </a:p>
          <a:p>
            <a:r>
              <a:rPr lang="en-US" dirty="0"/>
              <a:t>The impact site PSP_008045_2020 shown here consist of 3 small craters (2 to 3 m in diameter), a wide halo extended 50 to 100 m in different directions and two parabolas (AA and BB), possibly created when </a:t>
            </a:r>
            <a:r>
              <a:rPr lang="en-US" dirty="0" err="1"/>
              <a:t>airblasts</a:t>
            </a:r>
            <a:r>
              <a:rPr lang="en-US" dirty="0"/>
              <a:t> from crater #1 (the most left) and ##2 and 3 collided.  The parabolic traces could be visible up to ~100 m from craters. The time delay is estimated to be ~93 </a:t>
            </a:r>
            <a:r>
              <a:rPr lang="en-US" dirty="0" err="1"/>
              <a:t>ms</a:t>
            </a:r>
            <a:r>
              <a:rPr lang="en-US" dirty="0"/>
              <a:t> and ~106 </a:t>
            </a:r>
            <a:r>
              <a:rPr lang="en-US" dirty="0" err="1"/>
              <a:t>ms.</a:t>
            </a:r>
            <a:endParaRPr lang="ru-RU" dirty="0"/>
          </a:p>
        </p:txBody>
      </p:sp>
      <p:sp>
        <p:nvSpPr>
          <p:cNvPr id="4" name="Номер слайда 3"/>
          <p:cNvSpPr>
            <a:spLocks noGrp="1"/>
          </p:cNvSpPr>
          <p:nvPr>
            <p:ph type="sldNum" sz="quarter" idx="5"/>
          </p:nvPr>
        </p:nvSpPr>
        <p:spPr/>
        <p:txBody>
          <a:bodyPr/>
          <a:lstStyle/>
          <a:p>
            <a:pPr>
              <a:defRPr/>
            </a:pPr>
            <a:fld id="{65E6C155-382A-4A47-A972-0BBA49AFE0F4}" type="slidenum">
              <a:rPr lang="ru-RU" altLang="ru-RU" smtClean="0"/>
              <a:pPr>
                <a:defRPr/>
              </a:pPr>
              <a:t>4</a:t>
            </a:fld>
            <a:endParaRPr lang="ru-RU" altLang="ru-RU"/>
          </a:p>
        </p:txBody>
      </p:sp>
    </p:spTree>
    <p:extLst>
      <p:ext uri="{BB962C8B-B14F-4D97-AF65-F5344CB8AC3E}">
        <p14:creationId xmlns:p14="http://schemas.microsoft.com/office/powerpoint/2010/main" val="150027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ESP_011618_1885 – parabola between tow ~3 to 3.5 m craters separated at ~90 m. Minor delay between impacts – the left cratering impact occurs about 3 </a:t>
            </a:r>
            <a:r>
              <a:rPr lang="en-US" dirty="0" err="1"/>
              <a:t>ms</a:t>
            </a:r>
            <a:r>
              <a:rPr lang="en-US" dirty="0"/>
              <a:t> later, and the parabola is slightly curved.</a:t>
            </a:r>
          </a:p>
          <a:p>
            <a:r>
              <a:rPr lang="en-US" dirty="0"/>
              <a:t>ESP_022299_2040 – a parabola between two craters in a cluster. The distance between craters is about 140 m. the delay between impacts is about 380 </a:t>
            </a:r>
            <a:r>
              <a:rPr lang="en-US" dirty="0" err="1"/>
              <a:t>ms.</a:t>
            </a:r>
            <a:r>
              <a:rPr lang="en-US" dirty="0"/>
              <a:t> Here the halo center  is apparently shifted out of the crater center at a distance of ~16 m – seems due to an impact obliquity. However, the parabola position corresponds better to crater center’s location.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PSP_007496_173 – 2 small craters with diameters ~1.5 each are surrounded with a large dark halo of ~60 m width. A poorly visible parabola extends ~200 m each side. The estimated time delay between impacts is ~10 </a:t>
            </a:r>
            <a:r>
              <a:rPr lang="en-US" dirty="0" err="1"/>
              <a:t>ms.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some cases (like at PSP_01025 at the left lower corner) it is hard to find a proper crater pair to explain the visible parabola. A tentative crater pair (3 and 1.5  m in diameter) separated at 50 m fits the parabola if the smaller impact delayed ~100 </a:t>
            </a:r>
            <a:r>
              <a:rPr lang="en-US" dirty="0" err="1"/>
              <a:t>ms.</a:t>
            </a:r>
            <a:r>
              <a:rPr lang="en-US" dirty="0"/>
              <a:t> The fading parabola is visible for ~100 m from the smaller crater.</a:t>
            </a:r>
            <a:endParaRPr lang="ru-RU" dirty="0"/>
          </a:p>
          <a:p>
            <a:endParaRPr lang="ru-RU" dirty="0"/>
          </a:p>
        </p:txBody>
      </p:sp>
      <p:sp>
        <p:nvSpPr>
          <p:cNvPr id="4" name="Номер слайда 3"/>
          <p:cNvSpPr>
            <a:spLocks noGrp="1"/>
          </p:cNvSpPr>
          <p:nvPr>
            <p:ph type="sldNum" sz="quarter" idx="5"/>
          </p:nvPr>
        </p:nvSpPr>
        <p:spPr/>
        <p:txBody>
          <a:bodyPr/>
          <a:lstStyle/>
          <a:p>
            <a:pPr>
              <a:defRPr/>
            </a:pPr>
            <a:fld id="{65E6C155-382A-4A47-A972-0BBA49AFE0F4}" type="slidenum">
              <a:rPr lang="ru-RU" altLang="ru-RU" smtClean="0"/>
              <a:pPr>
                <a:defRPr/>
              </a:pPr>
              <a:t>5</a:t>
            </a:fld>
            <a:endParaRPr lang="ru-RU" altLang="ru-RU"/>
          </a:p>
        </p:txBody>
      </p:sp>
    </p:spTree>
    <p:extLst>
      <p:ext uri="{BB962C8B-B14F-4D97-AF65-F5344CB8AC3E}">
        <p14:creationId xmlns:p14="http://schemas.microsoft.com/office/powerpoint/2010/main" val="54082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en-US" dirty="0"/>
              <a:t>Scimitars – the working name for curved albedo features adjacent to a single new crater. Apparently scimitars have a bilateral symmetry. Tentatively we see some evidences that the symmetry axis directed along the flight track. If so scimitars are formed upward to the impact point. It is hard to trace a scimitar inside the dense halo near a crater, however the visual inspection show that scimitar do not approach the crater itself, having some minimal distance to a crater at the bilateral symmetry axis.</a:t>
            </a:r>
          </a:p>
          <a:p>
            <a:r>
              <a:rPr lang="en-US" dirty="0"/>
              <a:t>As an initial model (mainly to systematize observational facts) we us the idea of two </a:t>
            </a:r>
            <a:r>
              <a:rPr lang="en-US" dirty="0" err="1"/>
              <a:t>airblast</a:t>
            </a:r>
            <a:r>
              <a:rPr lang="en-US" dirty="0"/>
              <a:t> waves intersection. The background idea  is borrowed from experiments with electric wire explosions (3 </a:t>
            </a:r>
            <a:r>
              <a:rPr lang="en-US" dirty="0" err="1"/>
              <a:t>shadowgrams</a:t>
            </a:r>
            <a:r>
              <a:rPr lang="en-US" dirty="0"/>
              <a:t> in the lower center figure) [</a:t>
            </a:r>
            <a:r>
              <a:rPr lang="en-US" dirty="0" err="1"/>
              <a:t>Artem'ev</a:t>
            </a:r>
            <a:r>
              <a:rPr lang="en-US" dirty="0"/>
              <a:t>, V. I., </a:t>
            </a:r>
            <a:r>
              <a:rPr lang="en-US" dirty="0" err="1"/>
              <a:t>Rybakov</a:t>
            </a:r>
            <a:r>
              <a:rPr lang="en-US" dirty="0"/>
              <a:t>, V. A., </a:t>
            </a:r>
            <a:r>
              <a:rPr lang="en-US" dirty="0" err="1"/>
              <a:t>Medveduk</a:t>
            </a:r>
            <a:r>
              <a:rPr lang="en-US" dirty="0"/>
              <a:t>, S. A., and Ivanov, B. A., Laboratory Simulations of Large-Scale Vortex Flows Generated at Impacts on Venus and on Earth, Proc. 25th Lunar and Planetary Institute Science Conference. 1994, p. 41-42]. Here the elongated wire electrical explosion models the ballistic wave from the meteoroid atmospheric passage (for high velocity entry the ballistic wave is close to a cylindrical wave). The “point” </a:t>
            </a:r>
            <a:r>
              <a:rPr lang="en-US" dirty="0" err="1"/>
              <a:t>electical</a:t>
            </a:r>
            <a:r>
              <a:rPr lang="en-US" dirty="0"/>
              <a:t> explosion at the surface models the hemispherical </a:t>
            </a:r>
            <a:r>
              <a:rPr lang="en-US" dirty="0" err="1"/>
              <a:t>airblast</a:t>
            </a:r>
            <a:r>
              <a:rPr lang="en-US" dirty="0"/>
              <a:t> generated by expanding vapors and ejecta. We see a complex interaction between expanding cylindrical and hemispherical air shock fronts. Simplifying to a pure shock wave intersection (in a real life shock fronts interaction is a very </a:t>
            </a:r>
            <a:r>
              <a:rPr lang="en-US" b="0" dirty="0"/>
              <a:t>complicated process) we calculated the intersection line geometry for an inclined cylindrical wave  (ellipses at the lower right scheme) and a hemispheric wave (circles at the lower right scheme) varying the inclination angle for the cylindrical wave. Unexpectedly we find that impact angles from 10 to 80 degrees gives similar intersection lines at the surface. The geometry of this intersection line is close to the observed geometry of scimitars.</a:t>
            </a:r>
            <a:endParaRPr lang="en-US" b="1" dirty="0"/>
          </a:p>
          <a:p>
            <a:endParaRPr lang="ru-RU" dirty="0"/>
          </a:p>
        </p:txBody>
      </p:sp>
      <p:sp>
        <p:nvSpPr>
          <p:cNvPr id="4" name="Номер слайда 3"/>
          <p:cNvSpPr>
            <a:spLocks noGrp="1"/>
          </p:cNvSpPr>
          <p:nvPr>
            <p:ph type="sldNum" sz="quarter" idx="5"/>
          </p:nvPr>
        </p:nvSpPr>
        <p:spPr/>
        <p:txBody>
          <a:bodyPr/>
          <a:lstStyle/>
          <a:p>
            <a:pPr>
              <a:defRPr/>
            </a:pPr>
            <a:fld id="{65E6C155-382A-4A47-A972-0BBA49AFE0F4}" type="slidenum">
              <a:rPr lang="ru-RU" altLang="ru-RU" smtClean="0"/>
              <a:pPr>
                <a:defRPr/>
              </a:pPr>
              <a:t>6</a:t>
            </a:fld>
            <a:endParaRPr lang="ru-RU" altLang="ru-RU"/>
          </a:p>
        </p:txBody>
      </p:sp>
    </p:spTree>
    <p:extLst>
      <p:ext uri="{BB962C8B-B14F-4D97-AF65-F5344CB8AC3E}">
        <p14:creationId xmlns:p14="http://schemas.microsoft.com/office/powerpoint/2010/main" val="133772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a:solidFill>
                  <a:schemeClr val="tx1"/>
                </a:solidFill>
                <a:effectLst/>
                <a:latin typeface="+mn-lt"/>
                <a:ea typeface="+mn-ea"/>
                <a:cs typeface="+mn-cs"/>
              </a:rPr>
              <a:t>PSP_010634_2135 , scimitar half-length ~100 m</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ESP_017658_1830</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ESP_031965_2050</a:t>
            </a:r>
            <a:r>
              <a:rPr lang="en-US" sz="1200" kern="1200" dirty="0">
                <a:solidFill>
                  <a:schemeClr val="tx1"/>
                </a:solidFill>
                <a:effectLst/>
                <a:latin typeface="+mn-lt"/>
                <a:ea typeface="+mn-ea"/>
                <a:cs typeface="+mn-cs"/>
              </a:rPr>
              <a:t> </a:t>
            </a:r>
            <a:r>
              <a:rPr lang="en-US" dirty="0"/>
              <a:t>– single crater D~8 m, scimitar half length ~500 m</a:t>
            </a:r>
          </a:p>
          <a:p>
            <a:r>
              <a:rPr lang="en-US" sz="1200" b="0" i="0" u="none" strike="noStrike" kern="1200" baseline="0" dirty="0">
                <a:solidFill>
                  <a:schemeClr val="tx1"/>
                </a:solidFill>
                <a:latin typeface="+mn-lt"/>
                <a:ea typeface="+mn-ea"/>
                <a:cs typeface="+mn-cs"/>
              </a:rPr>
              <a:t>PSP_002764_1800, PSP_005665_1800 – well documented scimitar [Burleigh, K. J., </a:t>
            </a:r>
            <a:r>
              <a:rPr lang="en-US" sz="1200" b="0" i="0" u="none" strike="noStrike" kern="1200" baseline="0" dirty="0" err="1">
                <a:solidFill>
                  <a:schemeClr val="tx1"/>
                </a:solidFill>
                <a:latin typeface="+mn-lt"/>
                <a:ea typeface="+mn-ea"/>
                <a:cs typeface="+mn-cs"/>
              </a:rPr>
              <a:t>Melosh</a:t>
            </a:r>
            <a:r>
              <a:rPr lang="en-US" sz="1200" b="0" i="0" u="none" strike="noStrike" kern="1200" baseline="0" dirty="0">
                <a:solidFill>
                  <a:schemeClr val="tx1"/>
                </a:solidFill>
                <a:latin typeface="+mn-lt"/>
                <a:ea typeface="+mn-ea"/>
                <a:cs typeface="+mn-cs"/>
              </a:rPr>
              <a:t>, H. J., </a:t>
            </a:r>
            <a:r>
              <a:rPr lang="en-US" sz="1200" b="0" i="0" u="none" strike="noStrike" kern="1200" baseline="0" dirty="0" err="1">
                <a:solidFill>
                  <a:schemeClr val="tx1"/>
                </a:solidFill>
                <a:latin typeface="+mn-lt"/>
                <a:ea typeface="+mn-ea"/>
                <a:cs typeface="+mn-cs"/>
              </a:rPr>
              <a:t>Tornabene</a:t>
            </a:r>
            <a:r>
              <a:rPr lang="en-US" sz="1200" b="0" i="0" u="none" strike="noStrike" kern="1200" baseline="0" dirty="0">
                <a:solidFill>
                  <a:schemeClr val="tx1"/>
                </a:solidFill>
                <a:latin typeface="+mn-lt"/>
                <a:ea typeface="+mn-ea"/>
                <a:cs typeface="+mn-cs"/>
              </a:rPr>
              <a:t>, L. L., Ivanov, B., McEwen, A. S., and </a:t>
            </a:r>
            <a:r>
              <a:rPr lang="en-US" sz="1200" b="0" i="0" u="none" strike="noStrike" kern="1200" baseline="0" dirty="0" err="1">
                <a:solidFill>
                  <a:schemeClr val="tx1"/>
                </a:solidFill>
                <a:latin typeface="+mn-lt"/>
                <a:ea typeface="+mn-ea"/>
                <a:cs typeface="+mn-cs"/>
              </a:rPr>
              <a:t>Daubar</a:t>
            </a:r>
            <a:r>
              <a:rPr lang="en-US" sz="1200" b="0" i="0" u="none" strike="noStrike" kern="1200" baseline="0" dirty="0">
                <a:solidFill>
                  <a:schemeClr val="tx1"/>
                </a:solidFill>
                <a:latin typeface="+mn-lt"/>
                <a:ea typeface="+mn-ea"/>
                <a:cs typeface="+mn-cs"/>
              </a:rPr>
              <a:t>, I. J., Impact </a:t>
            </a:r>
            <a:r>
              <a:rPr lang="en-US" sz="1200" b="0" i="0" u="none" strike="noStrike" kern="1200" baseline="0" dirty="0" err="1">
                <a:solidFill>
                  <a:schemeClr val="tx1"/>
                </a:solidFill>
                <a:latin typeface="+mn-lt"/>
                <a:ea typeface="+mn-ea"/>
                <a:cs typeface="+mn-cs"/>
              </a:rPr>
              <a:t>airblast</a:t>
            </a:r>
            <a:r>
              <a:rPr lang="en-US" sz="1200" b="0" i="0" u="none" strike="noStrike" kern="1200" baseline="0" dirty="0">
                <a:solidFill>
                  <a:schemeClr val="tx1"/>
                </a:solidFill>
                <a:latin typeface="+mn-lt"/>
                <a:ea typeface="+mn-ea"/>
                <a:cs typeface="+mn-cs"/>
              </a:rPr>
              <a:t> triggers dust avalanches on Mars, Icarus, 2012. V. 217. P. 194-201]. The major (of totally 5) crater D~21 m is surrounded with a halo, the adjusted scimitar is clearly visible south of the crater up to ~2km, and poorly visible to the north up to ~1.5km. </a:t>
            </a:r>
            <a:endParaRPr lang="en-US" dirty="0"/>
          </a:p>
          <a:p>
            <a:r>
              <a:rPr lang="en-US" dirty="0"/>
              <a:t>ESP_031965_2050 – a single crater D=12 m has a “dark” halo and a “light“ scimitar, extended ~500 m left and right of the bilateral symmetry axis.</a:t>
            </a:r>
          </a:p>
          <a:p>
            <a:endParaRPr lang="en-US" dirty="0"/>
          </a:p>
          <a:p>
            <a:endParaRPr lang="ru-RU" dirty="0"/>
          </a:p>
        </p:txBody>
      </p:sp>
      <p:sp>
        <p:nvSpPr>
          <p:cNvPr id="4" name="Номер слайда 3"/>
          <p:cNvSpPr>
            <a:spLocks noGrp="1"/>
          </p:cNvSpPr>
          <p:nvPr>
            <p:ph type="sldNum" sz="quarter" idx="5"/>
          </p:nvPr>
        </p:nvSpPr>
        <p:spPr/>
        <p:txBody>
          <a:bodyPr/>
          <a:lstStyle/>
          <a:p>
            <a:pPr>
              <a:defRPr/>
            </a:pPr>
            <a:fld id="{65E6C155-382A-4A47-A972-0BBA49AFE0F4}" type="slidenum">
              <a:rPr lang="ru-RU" altLang="ru-RU" smtClean="0"/>
              <a:pPr>
                <a:defRPr/>
              </a:pPr>
              <a:t>7</a:t>
            </a:fld>
            <a:endParaRPr lang="ru-RU" altLang="ru-RU"/>
          </a:p>
        </p:txBody>
      </p:sp>
    </p:spTree>
    <p:extLst>
      <p:ext uri="{BB962C8B-B14F-4D97-AF65-F5344CB8AC3E}">
        <p14:creationId xmlns:p14="http://schemas.microsoft.com/office/powerpoint/2010/main" val="20944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3FC469-2712-8753-AF89-21F7766E3B3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F7098CE-F3FF-7F84-8CE3-404988C9C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29FB007-AB04-C42E-E871-F79D68E51863}"/>
              </a:ext>
            </a:extLst>
          </p:cNvPr>
          <p:cNvSpPr>
            <a:spLocks noGrp="1"/>
          </p:cNvSpPr>
          <p:nvPr>
            <p:ph type="dt" sz="half" idx="10"/>
          </p:nvPr>
        </p:nvSpPr>
        <p:spPr/>
        <p:txBody>
          <a:bodyPr/>
          <a:lstStyle/>
          <a:p>
            <a:fld id="{9B7B5C0E-F9E4-46AC-AC39-D1949EED99B1}" type="datetime1">
              <a:rPr lang="ru-RU" smtClean="0"/>
              <a:t>21.06.2022</a:t>
            </a:fld>
            <a:endParaRPr lang="ru-RU"/>
          </a:p>
        </p:txBody>
      </p:sp>
      <p:sp>
        <p:nvSpPr>
          <p:cNvPr id="5" name="Нижний колонтитул 4">
            <a:extLst>
              <a:ext uri="{FF2B5EF4-FFF2-40B4-BE49-F238E27FC236}">
                <a16:creationId xmlns:a16="http://schemas.microsoft.com/office/drawing/2014/main" id="{03418EC1-5B6B-E37E-7F55-F0D9AC99003F}"/>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323A5B85-D401-7301-2751-F7224B19B512}"/>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270557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C961F4-81E7-F559-A0AA-566A304368D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9EED42A-DC68-BF97-750E-30A2CCD77E1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B061E0-634B-5AF3-55A0-8C4DCDE81993}"/>
              </a:ext>
            </a:extLst>
          </p:cNvPr>
          <p:cNvSpPr>
            <a:spLocks noGrp="1"/>
          </p:cNvSpPr>
          <p:nvPr>
            <p:ph type="dt" sz="half" idx="10"/>
          </p:nvPr>
        </p:nvSpPr>
        <p:spPr/>
        <p:txBody>
          <a:bodyPr/>
          <a:lstStyle/>
          <a:p>
            <a:fld id="{04946A75-3464-4391-8292-3F8DC64A6969}" type="datetime1">
              <a:rPr lang="ru-RU" smtClean="0"/>
              <a:t>21.06.2022</a:t>
            </a:fld>
            <a:endParaRPr lang="ru-RU"/>
          </a:p>
        </p:txBody>
      </p:sp>
      <p:sp>
        <p:nvSpPr>
          <p:cNvPr id="5" name="Нижний колонтитул 4">
            <a:extLst>
              <a:ext uri="{FF2B5EF4-FFF2-40B4-BE49-F238E27FC236}">
                <a16:creationId xmlns:a16="http://schemas.microsoft.com/office/drawing/2014/main" id="{A13C2C62-8AE6-F073-A0AB-67E85571DB2E}"/>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860B4348-62D9-C108-9B9C-A30D674F2BD1}"/>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391304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B2169B-CB3E-7A2B-DBB6-7C82A5E3FDE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7183885-5C0C-3E1B-2865-A563CBF924B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FA5143F-3C5C-EB86-633B-4B8FE86CFE2E}"/>
              </a:ext>
            </a:extLst>
          </p:cNvPr>
          <p:cNvSpPr>
            <a:spLocks noGrp="1"/>
          </p:cNvSpPr>
          <p:nvPr>
            <p:ph type="dt" sz="half" idx="10"/>
          </p:nvPr>
        </p:nvSpPr>
        <p:spPr/>
        <p:txBody>
          <a:bodyPr/>
          <a:lstStyle/>
          <a:p>
            <a:fld id="{B98F66BC-859F-4BE5-A4EE-F7A78D1A2C42}" type="datetime1">
              <a:rPr lang="ru-RU" smtClean="0"/>
              <a:t>21.06.2022</a:t>
            </a:fld>
            <a:endParaRPr lang="ru-RU"/>
          </a:p>
        </p:txBody>
      </p:sp>
      <p:sp>
        <p:nvSpPr>
          <p:cNvPr id="5" name="Нижний колонтитул 4">
            <a:extLst>
              <a:ext uri="{FF2B5EF4-FFF2-40B4-BE49-F238E27FC236}">
                <a16:creationId xmlns:a16="http://schemas.microsoft.com/office/drawing/2014/main" id="{B9BA3ECD-3A83-523D-5AFE-B323912A76EA}"/>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0071134B-11F4-707F-8345-44C860E0CDA8}"/>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3270693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DDCDCD-A3EB-B054-0F02-3219B0D4A47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E809720-FF97-673D-92BA-77F8D193EED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52A825-29FA-90EB-73FB-5F97DDE91C64}"/>
              </a:ext>
            </a:extLst>
          </p:cNvPr>
          <p:cNvSpPr>
            <a:spLocks noGrp="1"/>
          </p:cNvSpPr>
          <p:nvPr>
            <p:ph type="dt" sz="half" idx="10"/>
          </p:nvPr>
        </p:nvSpPr>
        <p:spPr/>
        <p:txBody>
          <a:bodyPr/>
          <a:lstStyle/>
          <a:p>
            <a:fld id="{CCE53182-E54A-4E78-8D17-B3043B290460}" type="datetime1">
              <a:rPr lang="ru-RU" smtClean="0"/>
              <a:t>21.06.2022</a:t>
            </a:fld>
            <a:endParaRPr lang="ru-RU"/>
          </a:p>
        </p:txBody>
      </p:sp>
      <p:sp>
        <p:nvSpPr>
          <p:cNvPr id="5" name="Нижний колонтитул 4">
            <a:extLst>
              <a:ext uri="{FF2B5EF4-FFF2-40B4-BE49-F238E27FC236}">
                <a16:creationId xmlns:a16="http://schemas.microsoft.com/office/drawing/2014/main" id="{2BA77E6E-EEE5-AA79-F7AD-A0EC8DEBDC28}"/>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616269A3-A6CA-B022-8094-E3F733CB9DDD}"/>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127117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6E523D-7F24-3D35-15EA-20A6475AB70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ECA54D6-B5E8-7CB3-530B-BA071C59E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DFA24CE-7D81-E36C-0252-E601F1375C4B}"/>
              </a:ext>
            </a:extLst>
          </p:cNvPr>
          <p:cNvSpPr>
            <a:spLocks noGrp="1"/>
          </p:cNvSpPr>
          <p:nvPr>
            <p:ph type="dt" sz="half" idx="10"/>
          </p:nvPr>
        </p:nvSpPr>
        <p:spPr/>
        <p:txBody>
          <a:bodyPr/>
          <a:lstStyle/>
          <a:p>
            <a:fld id="{1FF2A952-1D11-4B36-AF6E-934008CBD561}" type="datetime1">
              <a:rPr lang="ru-RU" smtClean="0"/>
              <a:t>21.06.2022</a:t>
            </a:fld>
            <a:endParaRPr lang="ru-RU"/>
          </a:p>
        </p:txBody>
      </p:sp>
      <p:sp>
        <p:nvSpPr>
          <p:cNvPr id="5" name="Нижний колонтитул 4">
            <a:extLst>
              <a:ext uri="{FF2B5EF4-FFF2-40B4-BE49-F238E27FC236}">
                <a16:creationId xmlns:a16="http://schemas.microsoft.com/office/drawing/2014/main" id="{9DA5715E-0114-29A0-582B-EAD6D3F01519}"/>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7D0043B1-CEF1-D8E3-4E95-C240FCABBCE6}"/>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273738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97166B-586D-50D9-CDC9-F5A547D71B5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A1DF130-702C-C89C-8C27-7EA06393F62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D6D1971-3AB5-4680-B1EE-F3CFF9FA3E7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AFE4F78-E5C7-1901-3614-E02BA6A5E957}"/>
              </a:ext>
            </a:extLst>
          </p:cNvPr>
          <p:cNvSpPr>
            <a:spLocks noGrp="1"/>
          </p:cNvSpPr>
          <p:nvPr>
            <p:ph type="dt" sz="half" idx="10"/>
          </p:nvPr>
        </p:nvSpPr>
        <p:spPr/>
        <p:txBody>
          <a:bodyPr/>
          <a:lstStyle/>
          <a:p>
            <a:fld id="{3342EB23-5447-458A-8840-AE0AEC0567DF}" type="datetime1">
              <a:rPr lang="ru-RU" smtClean="0"/>
              <a:t>21.06.2022</a:t>
            </a:fld>
            <a:endParaRPr lang="ru-RU"/>
          </a:p>
        </p:txBody>
      </p:sp>
      <p:sp>
        <p:nvSpPr>
          <p:cNvPr id="6" name="Нижний колонтитул 5">
            <a:extLst>
              <a:ext uri="{FF2B5EF4-FFF2-40B4-BE49-F238E27FC236}">
                <a16:creationId xmlns:a16="http://schemas.microsoft.com/office/drawing/2014/main" id="{7C53F13D-FBF8-627C-31CE-04E99C221B58}"/>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7" name="Номер слайда 6">
            <a:extLst>
              <a:ext uri="{FF2B5EF4-FFF2-40B4-BE49-F238E27FC236}">
                <a16:creationId xmlns:a16="http://schemas.microsoft.com/office/drawing/2014/main" id="{A8D3E7E1-0B28-3234-EA67-05EB48614E74}"/>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299285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D71F53-1108-51CF-BC2B-2396B3953D3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2A79BD2-02CB-76CF-0FC6-64D352CAB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B269D36-10E1-B8A1-C54C-94D7F35C310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0BF0CDC-7245-303F-E4CB-4A46250D9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C5C6230-8C97-AAE7-2C63-67EAEB14ED2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4203FD1-5EC6-C7DE-28E0-BF782F41EF99}"/>
              </a:ext>
            </a:extLst>
          </p:cNvPr>
          <p:cNvSpPr>
            <a:spLocks noGrp="1"/>
          </p:cNvSpPr>
          <p:nvPr>
            <p:ph type="dt" sz="half" idx="10"/>
          </p:nvPr>
        </p:nvSpPr>
        <p:spPr/>
        <p:txBody>
          <a:bodyPr/>
          <a:lstStyle/>
          <a:p>
            <a:fld id="{9039F6BC-DC28-43DC-8009-24BBB1DD1B8D}" type="datetime1">
              <a:rPr lang="ru-RU" smtClean="0"/>
              <a:t>21.06.2022</a:t>
            </a:fld>
            <a:endParaRPr lang="ru-RU"/>
          </a:p>
        </p:txBody>
      </p:sp>
      <p:sp>
        <p:nvSpPr>
          <p:cNvPr id="8" name="Нижний колонтитул 7">
            <a:extLst>
              <a:ext uri="{FF2B5EF4-FFF2-40B4-BE49-F238E27FC236}">
                <a16:creationId xmlns:a16="http://schemas.microsoft.com/office/drawing/2014/main" id="{38F36F59-BC8E-7E21-7148-D86918D269AD}"/>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9" name="Номер слайда 8">
            <a:extLst>
              <a:ext uri="{FF2B5EF4-FFF2-40B4-BE49-F238E27FC236}">
                <a16:creationId xmlns:a16="http://schemas.microsoft.com/office/drawing/2014/main" id="{54678C44-3389-2510-533A-06DBC655731F}"/>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337457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86AD50-D1DB-4077-858F-85A13720FE3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BB67C6B-E4E1-B325-9F05-39C17A763C01}"/>
              </a:ext>
            </a:extLst>
          </p:cNvPr>
          <p:cNvSpPr>
            <a:spLocks noGrp="1"/>
          </p:cNvSpPr>
          <p:nvPr>
            <p:ph type="dt" sz="half" idx="10"/>
          </p:nvPr>
        </p:nvSpPr>
        <p:spPr/>
        <p:txBody>
          <a:bodyPr/>
          <a:lstStyle/>
          <a:p>
            <a:fld id="{AC9A3A0A-C8D2-4FA1-A9DD-88E9A2CEE23B}" type="datetime1">
              <a:rPr lang="ru-RU" smtClean="0"/>
              <a:t>21.06.2022</a:t>
            </a:fld>
            <a:endParaRPr lang="ru-RU"/>
          </a:p>
        </p:txBody>
      </p:sp>
      <p:sp>
        <p:nvSpPr>
          <p:cNvPr id="4" name="Нижний колонтитул 3">
            <a:extLst>
              <a:ext uri="{FF2B5EF4-FFF2-40B4-BE49-F238E27FC236}">
                <a16:creationId xmlns:a16="http://schemas.microsoft.com/office/drawing/2014/main" id="{AF96D656-AF55-E0BB-CB3D-2ECF359672E0}"/>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5" name="Номер слайда 4">
            <a:extLst>
              <a:ext uri="{FF2B5EF4-FFF2-40B4-BE49-F238E27FC236}">
                <a16:creationId xmlns:a16="http://schemas.microsoft.com/office/drawing/2014/main" id="{7F727735-9574-1E33-443D-C9EEDCC96220}"/>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1761142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8D54852-C663-2E69-FF4E-B33306BB5DBB}"/>
              </a:ext>
            </a:extLst>
          </p:cNvPr>
          <p:cNvSpPr>
            <a:spLocks noGrp="1"/>
          </p:cNvSpPr>
          <p:nvPr>
            <p:ph type="dt" sz="half" idx="10"/>
          </p:nvPr>
        </p:nvSpPr>
        <p:spPr/>
        <p:txBody>
          <a:bodyPr/>
          <a:lstStyle/>
          <a:p>
            <a:fld id="{E2A377B4-B76D-4236-9F35-BE6E701F0962}" type="datetime1">
              <a:rPr lang="ru-RU" smtClean="0"/>
              <a:t>21.06.2022</a:t>
            </a:fld>
            <a:endParaRPr lang="ru-RU"/>
          </a:p>
        </p:txBody>
      </p:sp>
      <p:sp>
        <p:nvSpPr>
          <p:cNvPr id="3" name="Нижний колонтитул 2">
            <a:extLst>
              <a:ext uri="{FF2B5EF4-FFF2-40B4-BE49-F238E27FC236}">
                <a16:creationId xmlns:a16="http://schemas.microsoft.com/office/drawing/2014/main" id="{89CAA1CA-11BE-033C-0029-3CC23AB0F784}"/>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4" name="Номер слайда 3">
            <a:extLst>
              <a:ext uri="{FF2B5EF4-FFF2-40B4-BE49-F238E27FC236}">
                <a16:creationId xmlns:a16="http://schemas.microsoft.com/office/drawing/2014/main" id="{E6B1B424-B0C0-31DF-2F6F-3E09DDBAB403}"/>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89308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D145AD-2491-E61A-76E4-0ECD2CEDEFB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DE2F583-83AE-2781-1160-CDD34C2BD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6104DBD-60BB-BE8A-3545-63D5B0C9C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02F35FF-7B13-1AAB-0629-C355B1A306D9}"/>
              </a:ext>
            </a:extLst>
          </p:cNvPr>
          <p:cNvSpPr>
            <a:spLocks noGrp="1"/>
          </p:cNvSpPr>
          <p:nvPr>
            <p:ph type="dt" sz="half" idx="10"/>
          </p:nvPr>
        </p:nvSpPr>
        <p:spPr/>
        <p:txBody>
          <a:bodyPr/>
          <a:lstStyle/>
          <a:p>
            <a:fld id="{C0834FF0-5C9E-462F-B3F5-F2E9ED6DB4B5}" type="datetime1">
              <a:rPr lang="ru-RU" smtClean="0"/>
              <a:t>21.06.2022</a:t>
            </a:fld>
            <a:endParaRPr lang="ru-RU"/>
          </a:p>
        </p:txBody>
      </p:sp>
      <p:sp>
        <p:nvSpPr>
          <p:cNvPr id="6" name="Нижний колонтитул 5">
            <a:extLst>
              <a:ext uri="{FF2B5EF4-FFF2-40B4-BE49-F238E27FC236}">
                <a16:creationId xmlns:a16="http://schemas.microsoft.com/office/drawing/2014/main" id="{8E89D104-C056-BC63-32BA-769B602EE410}"/>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7" name="Номер слайда 6">
            <a:extLst>
              <a:ext uri="{FF2B5EF4-FFF2-40B4-BE49-F238E27FC236}">
                <a16:creationId xmlns:a16="http://schemas.microsoft.com/office/drawing/2014/main" id="{EDB7C48A-C12B-1EAE-EE85-CFD99DD9D815}"/>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152595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76F6A3-28C2-9EEF-C553-EF9D739DBB4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E8ACA06-3753-D3B5-E4C8-B1DE6BF7F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890563D-9FCD-C9EA-04E3-59C94A5AC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F34B254-BF02-2384-9FD3-0802B589BED0}"/>
              </a:ext>
            </a:extLst>
          </p:cNvPr>
          <p:cNvSpPr>
            <a:spLocks noGrp="1"/>
          </p:cNvSpPr>
          <p:nvPr>
            <p:ph type="dt" sz="half" idx="10"/>
          </p:nvPr>
        </p:nvSpPr>
        <p:spPr/>
        <p:txBody>
          <a:bodyPr/>
          <a:lstStyle/>
          <a:p>
            <a:fld id="{5A8B68F3-4F34-4E79-A5FF-22B9786185C9}" type="datetime1">
              <a:rPr lang="ru-RU" smtClean="0"/>
              <a:t>21.06.2022</a:t>
            </a:fld>
            <a:endParaRPr lang="ru-RU"/>
          </a:p>
        </p:txBody>
      </p:sp>
      <p:sp>
        <p:nvSpPr>
          <p:cNvPr id="6" name="Нижний колонтитул 5">
            <a:extLst>
              <a:ext uri="{FF2B5EF4-FFF2-40B4-BE49-F238E27FC236}">
                <a16:creationId xmlns:a16="http://schemas.microsoft.com/office/drawing/2014/main" id="{97D82E7D-0EF2-2974-15F1-CE46FB4CEC28}"/>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7" name="Номер слайда 6">
            <a:extLst>
              <a:ext uri="{FF2B5EF4-FFF2-40B4-BE49-F238E27FC236}">
                <a16:creationId xmlns:a16="http://schemas.microsoft.com/office/drawing/2014/main" id="{A8822E03-B405-D524-C161-87941C69201C}"/>
              </a:ext>
            </a:extLst>
          </p:cNvPr>
          <p:cNvSpPr>
            <a:spLocks noGrp="1"/>
          </p:cNvSpPr>
          <p:nvPr>
            <p:ph type="sldNum" sz="quarter" idx="12"/>
          </p:nvPr>
        </p:nvSpPr>
        <p:spPr/>
        <p:txBody>
          <a:bodyPr/>
          <a:lstStyle/>
          <a:p>
            <a:fld id="{93A4DF1C-0E23-4835-B883-63C66DB0579C}" type="slidenum">
              <a:rPr lang="ru-RU" smtClean="0"/>
              <a:t>‹#›</a:t>
            </a:fld>
            <a:endParaRPr lang="ru-RU"/>
          </a:p>
        </p:txBody>
      </p:sp>
    </p:spTree>
    <p:extLst>
      <p:ext uri="{BB962C8B-B14F-4D97-AF65-F5344CB8AC3E}">
        <p14:creationId xmlns:p14="http://schemas.microsoft.com/office/powerpoint/2010/main" val="233821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44C42E-242E-0315-9A04-F734E7EF0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D3AA0F6-2E97-BC9F-FE33-7943E2333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DDD6522-C5E4-F533-4FB8-01CBBBE57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58833-1720-4C9B-821C-9B01B3BFC197}" type="datetime1">
              <a:rPr lang="ru-RU" smtClean="0"/>
              <a:t>21.06.2022</a:t>
            </a:fld>
            <a:endParaRPr lang="ru-RU"/>
          </a:p>
        </p:txBody>
      </p:sp>
      <p:sp>
        <p:nvSpPr>
          <p:cNvPr id="5" name="Нижний колонтитул 4">
            <a:extLst>
              <a:ext uri="{FF2B5EF4-FFF2-40B4-BE49-F238E27FC236}">
                <a16:creationId xmlns:a16="http://schemas.microsoft.com/office/drawing/2014/main" id="{0D60B3D2-6443-938D-DF79-CA89109E7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11DBFC00-406F-178A-1F5B-3E912A891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4DF1C-0E23-4835-B883-63C66DB0579C}" type="slidenum">
              <a:rPr lang="ru-RU" smtClean="0"/>
              <a:t>‹#›</a:t>
            </a:fld>
            <a:endParaRPr lang="ru-RU"/>
          </a:p>
        </p:txBody>
      </p:sp>
    </p:spTree>
    <p:extLst>
      <p:ext uri="{BB962C8B-B14F-4D97-AF65-F5344CB8AC3E}">
        <p14:creationId xmlns:p14="http://schemas.microsoft.com/office/powerpoint/2010/main" val="711427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09776B-6FE1-99C3-D4CF-871B07FDE39A}"/>
              </a:ext>
            </a:extLst>
          </p:cNvPr>
          <p:cNvSpPr>
            <a:spLocks noGrp="1"/>
          </p:cNvSpPr>
          <p:nvPr>
            <p:ph type="ctrTitle"/>
          </p:nvPr>
        </p:nvSpPr>
        <p:spPr>
          <a:xfrm>
            <a:off x="391885" y="1122363"/>
            <a:ext cx="11525459" cy="2387600"/>
          </a:xfrm>
        </p:spPr>
        <p:txBody>
          <a:bodyPr>
            <a:noAutofit/>
          </a:bodyPr>
          <a:lstStyle/>
          <a:p>
            <a:r>
              <a:rPr lang="ru-RU" sz="4400" dirty="0"/>
              <a:t>Атмосферные ударные волны при входе астероидов в атмосферу:</a:t>
            </a:r>
            <a:br>
              <a:rPr lang="ru-RU" sz="4400" dirty="0"/>
            </a:br>
            <a:r>
              <a:rPr lang="ru-RU" sz="4400" dirty="0"/>
              <a:t>Венера, Марс, Земля</a:t>
            </a:r>
          </a:p>
        </p:txBody>
      </p:sp>
      <p:sp>
        <p:nvSpPr>
          <p:cNvPr id="3" name="Подзаголовок 2">
            <a:extLst>
              <a:ext uri="{FF2B5EF4-FFF2-40B4-BE49-F238E27FC236}">
                <a16:creationId xmlns:a16="http://schemas.microsoft.com/office/drawing/2014/main" id="{592D81E5-86CF-B8B0-57E4-F7C7E5DA5F16}"/>
              </a:ext>
            </a:extLst>
          </p:cNvPr>
          <p:cNvSpPr>
            <a:spLocks noGrp="1"/>
          </p:cNvSpPr>
          <p:nvPr>
            <p:ph type="subTitle" idx="1"/>
          </p:nvPr>
        </p:nvSpPr>
        <p:spPr/>
        <p:txBody>
          <a:bodyPr/>
          <a:lstStyle/>
          <a:p>
            <a:r>
              <a:rPr lang="ru-RU" dirty="0"/>
              <a:t>Борис Иванов</a:t>
            </a:r>
          </a:p>
          <a:p>
            <a:r>
              <a:rPr lang="ru-RU" dirty="0"/>
              <a:t>ИДГ РАН</a:t>
            </a:r>
          </a:p>
          <a:p>
            <a:r>
              <a:rPr lang="en-US" dirty="0"/>
              <a:t>boris_a_ivanov@mail.ru, baivanov@idg.chph.ras.ru</a:t>
            </a:r>
            <a:endParaRPr lang="ru-RU" dirty="0"/>
          </a:p>
        </p:txBody>
      </p:sp>
      <p:sp>
        <p:nvSpPr>
          <p:cNvPr id="4" name="Дата 3">
            <a:extLst>
              <a:ext uri="{FF2B5EF4-FFF2-40B4-BE49-F238E27FC236}">
                <a16:creationId xmlns:a16="http://schemas.microsoft.com/office/drawing/2014/main" id="{BA27D22A-F09D-65A6-B59E-A7FCD9CF7907}"/>
              </a:ext>
            </a:extLst>
          </p:cNvPr>
          <p:cNvSpPr>
            <a:spLocks noGrp="1"/>
          </p:cNvSpPr>
          <p:nvPr>
            <p:ph type="dt" sz="half" idx="10"/>
          </p:nvPr>
        </p:nvSpPr>
        <p:spPr/>
        <p:txBody>
          <a:bodyPr/>
          <a:lstStyle/>
          <a:p>
            <a:fld id="{F2BC4477-AA09-483E-B0CD-E53CDB7530EE}" type="datetime1">
              <a:rPr lang="ru-RU" smtClean="0"/>
              <a:t>21.06.2022</a:t>
            </a:fld>
            <a:endParaRPr lang="ru-RU"/>
          </a:p>
        </p:txBody>
      </p:sp>
      <p:sp>
        <p:nvSpPr>
          <p:cNvPr id="5" name="Нижний колонтитул 4">
            <a:extLst>
              <a:ext uri="{FF2B5EF4-FFF2-40B4-BE49-F238E27FC236}">
                <a16:creationId xmlns:a16="http://schemas.microsoft.com/office/drawing/2014/main" id="{97ABD479-7EB7-EA9F-2720-FE5EE158DCA7}"/>
              </a:ext>
            </a:extLst>
          </p:cNvPr>
          <p:cNvSpPr>
            <a:spLocks noGrp="1"/>
          </p:cNvSpPr>
          <p:nvPr>
            <p:ph type="ftr" sz="quarter" idx="11"/>
          </p:nvPr>
        </p:nvSpPr>
        <p:spPr>
          <a:xfrm>
            <a:off x="3496826" y="6356350"/>
            <a:ext cx="4963886" cy="365125"/>
          </a:xfrm>
        </p:spPr>
        <p:txBody>
          <a:bodyPr/>
          <a:lstStyle/>
          <a:p>
            <a:r>
              <a:rPr lang="ru-RU" dirty="0"/>
              <a:t>Триггерные эффекты в геосистемах - 6, 21-24 июня 2022, Москва</a:t>
            </a:r>
          </a:p>
        </p:txBody>
      </p:sp>
      <p:sp>
        <p:nvSpPr>
          <p:cNvPr id="6" name="Номер слайда 5">
            <a:extLst>
              <a:ext uri="{FF2B5EF4-FFF2-40B4-BE49-F238E27FC236}">
                <a16:creationId xmlns:a16="http://schemas.microsoft.com/office/drawing/2014/main" id="{B4A07782-3526-9169-B947-318F03086362}"/>
              </a:ext>
            </a:extLst>
          </p:cNvPr>
          <p:cNvSpPr>
            <a:spLocks noGrp="1"/>
          </p:cNvSpPr>
          <p:nvPr>
            <p:ph type="sldNum" sz="quarter" idx="12"/>
          </p:nvPr>
        </p:nvSpPr>
        <p:spPr/>
        <p:txBody>
          <a:bodyPr/>
          <a:lstStyle/>
          <a:p>
            <a:fld id="{93A4DF1C-0E23-4835-B883-63C66DB0579C}" type="slidenum">
              <a:rPr lang="ru-RU" smtClean="0"/>
              <a:t>1</a:t>
            </a:fld>
            <a:endParaRPr lang="ru-RU"/>
          </a:p>
        </p:txBody>
      </p:sp>
      <p:pic>
        <p:nvPicPr>
          <p:cNvPr id="8" name="Рисунок 7">
            <a:extLst>
              <a:ext uri="{FF2B5EF4-FFF2-40B4-BE49-F238E27FC236}">
                <a16:creationId xmlns:a16="http://schemas.microsoft.com/office/drawing/2014/main" id="{476AAA26-7A78-E1F1-D6B8-EC78F35A7E96}"/>
              </a:ext>
            </a:extLst>
          </p:cNvPr>
          <p:cNvPicPr>
            <a:picLocks noChangeAspect="1"/>
          </p:cNvPicPr>
          <p:nvPr/>
        </p:nvPicPr>
        <p:blipFill>
          <a:blip r:embed="rId2"/>
          <a:stretch>
            <a:fillRect/>
          </a:stretch>
        </p:blipFill>
        <p:spPr>
          <a:xfrm>
            <a:off x="1" y="23813"/>
            <a:ext cx="3024554" cy="1584809"/>
          </a:xfrm>
          <a:prstGeom prst="rect">
            <a:avLst/>
          </a:prstGeom>
        </p:spPr>
      </p:pic>
    </p:spTree>
    <p:extLst>
      <p:ext uri="{BB962C8B-B14F-4D97-AF65-F5344CB8AC3E}">
        <p14:creationId xmlns:p14="http://schemas.microsoft.com/office/powerpoint/2010/main" val="511436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4DF8F9B-9E81-625C-D1F6-BD30235DA569}"/>
              </a:ext>
            </a:extLst>
          </p:cNvPr>
          <p:cNvSpPr>
            <a:spLocks noGrp="1"/>
          </p:cNvSpPr>
          <p:nvPr>
            <p:ph type="dt" sz="half" idx="10"/>
          </p:nvPr>
        </p:nvSpPr>
        <p:spPr/>
        <p:txBody>
          <a:bodyPr/>
          <a:lstStyle/>
          <a:p>
            <a:fld id="{E1509A8E-3181-4454-8F3D-ABD8F046385B}" type="datetime1">
              <a:rPr lang="ru-RU" smtClean="0"/>
              <a:t>21.06.2022</a:t>
            </a:fld>
            <a:endParaRPr lang="ru-RU"/>
          </a:p>
        </p:txBody>
      </p:sp>
      <p:sp>
        <p:nvSpPr>
          <p:cNvPr id="3" name="Нижний колонтитул 2">
            <a:extLst>
              <a:ext uri="{FF2B5EF4-FFF2-40B4-BE49-F238E27FC236}">
                <a16:creationId xmlns:a16="http://schemas.microsoft.com/office/drawing/2014/main" id="{3847F86B-BCD2-7A55-5D6F-5607E707A88E}"/>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4" name="Номер слайда 3">
            <a:extLst>
              <a:ext uri="{FF2B5EF4-FFF2-40B4-BE49-F238E27FC236}">
                <a16:creationId xmlns:a16="http://schemas.microsoft.com/office/drawing/2014/main" id="{E4137B96-91A3-7626-6995-F416C169E459}"/>
              </a:ext>
            </a:extLst>
          </p:cNvPr>
          <p:cNvSpPr>
            <a:spLocks noGrp="1"/>
          </p:cNvSpPr>
          <p:nvPr>
            <p:ph type="sldNum" sz="quarter" idx="12"/>
          </p:nvPr>
        </p:nvSpPr>
        <p:spPr/>
        <p:txBody>
          <a:bodyPr/>
          <a:lstStyle/>
          <a:p>
            <a:fld id="{93A4DF1C-0E23-4835-B883-63C66DB0579C}" type="slidenum">
              <a:rPr lang="ru-RU" smtClean="0"/>
              <a:t>10</a:t>
            </a:fld>
            <a:endParaRPr lang="ru-RU"/>
          </a:p>
        </p:txBody>
      </p:sp>
      <p:pic>
        <p:nvPicPr>
          <p:cNvPr id="6" name="Рисунок 5">
            <a:extLst>
              <a:ext uri="{FF2B5EF4-FFF2-40B4-BE49-F238E27FC236}">
                <a16:creationId xmlns:a16="http://schemas.microsoft.com/office/drawing/2014/main" id="{474201AE-3467-882B-EC0F-5A82C400D746}"/>
              </a:ext>
            </a:extLst>
          </p:cNvPr>
          <p:cNvPicPr>
            <a:picLocks noChangeAspect="1"/>
          </p:cNvPicPr>
          <p:nvPr/>
        </p:nvPicPr>
        <p:blipFill>
          <a:blip r:embed="rId2"/>
          <a:stretch>
            <a:fillRect/>
          </a:stretch>
        </p:blipFill>
        <p:spPr>
          <a:xfrm>
            <a:off x="3215472" y="570303"/>
            <a:ext cx="6323867" cy="5415825"/>
          </a:xfrm>
          <a:prstGeom prst="rect">
            <a:avLst/>
          </a:prstGeom>
        </p:spPr>
      </p:pic>
      <p:sp>
        <p:nvSpPr>
          <p:cNvPr id="8" name="TextBox 7">
            <a:extLst>
              <a:ext uri="{FF2B5EF4-FFF2-40B4-BE49-F238E27FC236}">
                <a16:creationId xmlns:a16="http://schemas.microsoft.com/office/drawing/2014/main" id="{C03EE3FB-8589-4159-6487-AF7AC4B2050F}"/>
              </a:ext>
            </a:extLst>
          </p:cNvPr>
          <p:cNvSpPr txBox="1"/>
          <p:nvPr/>
        </p:nvSpPr>
        <p:spPr>
          <a:xfrm>
            <a:off x="838200" y="1196982"/>
            <a:ext cx="2246644" cy="646331"/>
          </a:xfrm>
          <a:prstGeom prst="rect">
            <a:avLst/>
          </a:prstGeom>
          <a:noFill/>
        </p:spPr>
        <p:txBody>
          <a:bodyPr wrap="square">
            <a:spAutoFit/>
          </a:bodyPr>
          <a:lstStyle/>
          <a:p>
            <a:r>
              <a:rPr lang="de-DE" dirty="0"/>
              <a:t>328.9E, 21.1N</a:t>
            </a:r>
          </a:p>
          <a:p>
            <a:r>
              <a:rPr lang="ru-RU" dirty="0"/>
              <a:t>Светлое кольцо</a:t>
            </a:r>
          </a:p>
        </p:txBody>
      </p:sp>
    </p:spTree>
    <p:extLst>
      <p:ext uri="{BB962C8B-B14F-4D97-AF65-F5344CB8AC3E}">
        <p14:creationId xmlns:p14="http://schemas.microsoft.com/office/powerpoint/2010/main" val="260474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9D9C8EE9-D189-4F72-9A72-19FC24C87C56}"/>
              </a:ext>
            </a:extLst>
          </p:cNvPr>
          <p:cNvSpPr>
            <a:spLocks noGrp="1"/>
          </p:cNvSpPr>
          <p:nvPr>
            <p:ph type="ftr" sz="quarter" idx="11"/>
          </p:nvPr>
        </p:nvSpPr>
        <p:spPr>
          <a:xfrm>
            <a:off x="6389915" y="6500500"/>
            <a:ext cx="4114800" cy="365125"/>
          </a:xfrm>
        </p:spPr>
        <p:txBody>
          <a:bodyPr/>
          <a:lstStyle/>
          <a:p>
            <a:r>
              <a:rPr lang="ru-RU"/>
              <a:t>Триггерные эффекты в геосистемах - 6, 21-24 июня 2022, Москва</a:t>
            </a:r>
            <a:endParaRPr lang="ru-RU" dirty="0"/>
          </a:p>
        </p:txBody>
      </p:sp>
      <p:sp>
        <p:nvSpPr>
          <p:cNvPr id="3" name="Номер слайда 2">
            <a:extLst>
              <a:ext uri="{FF2B5EF4-FFF2-40B4-BE49-F238E27FC236}">
                <a16:creationId xmlns:a16="http://schemas.microsoft.com/office/drawing/2014/main" id="{24A0AE2F-9553-4C31-BBAF-9C11B3AADB55}"/>
              </a:ext>
            </a:extLst>
          </p:cNvPr>
          <p:cNvSpPr>
            <a:spLocks noGrp="1"/>
          </p:cNvSpPr>
          <p:nvPr>
            <p:ph type="sldNum" sz="quarter" idx="12"/>
          </p:nvPr>
        </p:nvSpPr>
        <p:spPr/>
        <p:txBody>
          <a:bodyPr/>
          <a:lstStyle/>
          <a:p>
            <a:fld id="{300D912A-1E3C-49FE-AEE5-CA3532653AB8}" type="slidenum">
              <a:rPr lang="ru-RU" smtClean="0"/>
              <a:pPr/>
              <a:t>11</a:t>
            </a:fld>
            <a:endParaRPr lang="ru-RU"/>
          </a:p>
        </p:txBody>
      </p:sp>
      <p:sp>
        <p:nvSpPr>
          <p:cNvPr id="4" name="TextBox 3">
            <a:extLst>
              <a:ext uri="{FF2B5EF4-FFF2-40B4-BE49-F238E27FC236}">
                <a16:creationId xmlns:a16="http://schemas.microsoft.com/office/drawing/2014/main" id="{23F5FA50-0E6A-4DED-9DE0-AD101095AC8F}"/>
              </a:ext>
            </a:extLst>
          </p:cNvPr>
          <p:cNvSpPr txBox="1"/>
          <p:nvPr/>
        </p:nvSpPr>
        <p:spPr>
          <a:xfrm>
            <a:off x="385872" y="0"/>
            <a:ext cx="5190963" cy="923330"/>
          </a:xfrm>
          <a:prstGeom prst="rect">
            <a:avLst/>
          </a:prstGeom>
          <a:noFill/>
        </p:spPr>
        <p:txBody>
          <a:bodyPr wrap="square" rtlCol="0">
            <a:spAutoFit/>
          </a:bodyPr>
          <a:lstStyle/>
          <a:p>
            <a:r>
              <a:rPr lang="ru-RU" dirty="0"/>
              <a:t>Пробные расчеты</a:t>
            </a:r>
          </a:p>
          <a:p>
            <a:r>
              <a:rPr lang="ru-RU" dirty="0"/>
              <a:t>Исходная задача – взрыв в экспоненциальной атмосфере (</a:t>
            </a:r>
            <a:r>
              <a:rPr lang="ru-RU" dirty="0" err="1"/>
              <a:t>Компанеец</a:t>
            </a:r>
            <a:r>
              <a:rPr lang="ru-RU" dirty="0"/>
              <a:t>, </a:t>
            </a:r>
            <a:r>
              <a:rPr lang="en-US" dirty="0"/>
              <a:t>1960)</a:t>
            </a:r>
            <a:endParaRPr lang="ru-RU" dirty="0"/>
          </a:p>
        </p:txBody>
      </p:sp>
      <p:pic>
        <p:nvPicPr>
          <p:cNvPr id="6" name="Рисунок 5">
            <a:extLst>
              <a:ext uri="{FF2B5EF4-FFF2-40B4-BE49-F238E27FC236}">
                <a16:creationId xmlns:a16="http://schemas.microsoft.com/office/drawing/2014/main" id="{97C81671-C89C-47DD-A420-07C1CDD4849C}"/>
              </a:ext>
            </a:extLst>
          </p:cNvPr>
          <p:cNvPicPr>
            <a:picLocks noChangeAspect="1"/>
          </p:cNvPicPr>
          <p:nvPr/>
        </p:nvPicPr>
        <p:blipFill>
          <a:blip r:embed="rId2"/>
          <a:stretch>
            <a:fillRect/>
          </a:stretch>
        </p:blipFill>
        <p:spPr>
          <a:xfrm>
            <a:off x="284551" y="1144657"/>
            <a:ext cx="3221486" cy="4688698"/>
          </a:xfrm>
          <a:prstGeom prst="rect">
            <a:avLst/>
          </a:prstGeom>
        </p:spPr>
      </p:pic>
      <p:pic>
        <p:nvPicPr>
          <p:cNvPr id="8" name="Рисунок 7">
            <a:extLst>
              <a:ext uri="{FF2B5EF4-FFF2-40B4-BE49-F238E27FC236}">
                <a16:creationId xmlns:a16="http://schemas.microsoft.com/office/drawing/2014/main" id="{557997F7-7826-40A1-89A3-91F1A2735C64}"/>
              </a:ext>
            </a:extLst>
          </p:cNvPr>
          <p:cNvPicPr>
            <a:picLocks noChangeAspect="1"/>
          </p:cNvPicPr>
          <p:nvPr/>
        </p:nvPicPr>
        <p:blipFill>
          <a:blip r:embed="rId3"/>
          <a:stretch>
            <a:fillRect/>
          </a:stretch>
        </p:blipFill>
        <p:spPr>
          <a:xfrm>
            <a:off x="3756388" y="807343"/>
            <a:ext cx="2300291" cy="365125"/>
          </a:xfrm>
          <a:prstGeom prst="rect">
            <a:avLst/>
          </a:prstGeom>
        </p:spPr>
      </p:pic>
      <p:sp>
        <p:nvSpPr>
          <p:cNvPr id="9" name="TextBox 8">
            <a:extLst>
              <a:ext uri="{FF2B5EF4-FFF2-40B4-BE49-F238E27FC236}">
                <a16:creationId xmlns:a16="http://schemas.microsoft.com/office/drawing/2014/main" id="{FCC33E70-B235-4B4E-BF5C-5F4B33F32890}"/>
              </a:ext>
            </a:extLst>
          </p:cNvPr>
          <p:cNvSpPr txBox="1"/>
          <p:nvPr/>
        </p:nvSpPr>
        <p:spPr>
          <a:xfrm>
            <a:off x="3819337" y="1106861"/>
            <a:ext cx="1989574" cy="2677656"/>
          </a:xfrm>
          <a:prstGeom prst="rect">
            <a:avLst/>
          </a:prstGeom>
          <a:noFill/>
        </p:spPr>
        <p:txBody>
          <a:bodyPr wrap="square" rtlCol="0">
            <a:spAutoFit/>
          </a:bodyPr>
          <a:lstStyle/>
          <a:p>
            <a:r>
              <a:rPr lang="ru-RU" dirty="0"/>
              <a:t>Конечное время «прорыва атмосферы»</a:t>
            </a:r>
          </a:p>
          <a:p>
            <a:r>
              <a:rPr lang="en-US" dirty="0"/>
              <a:t>nu ~ 24 gamma 1.2</a:t>
            </a:r>
          </a:p>
          <a:p>
            <a:endParaRPr lang="en-US" dirty="0"/>
          </a:p>
          <a:p>
            <a:pPr marL="285750" indent="-285750">
              <a:buFont typeface="Symbol" panose="05050102010706020507" pitchFamily="18" charset="2"/>
              <a:buChar char="D"/>
            </a:pPr>
            <a:r>
              <a:rPr lang="en-US" dirty="0"/>
              <a:t>= h</a:t>
            </a:r>
            <a:r>
              <a:rPr lang="en-US" baseline="-25000" dirty="0"/>
              <a:t>0</a:t>
            </a:r>
            <a:r>
              <a:rPr lang="en-US" dirty="0"/>
              <a:t> ~ 15 </a:t>
            </a:r>
            <a:r>
              <a:rPr lang="ru-RU" dirty="0"/>
              <a:t>км</a:t>
            </a:r>
            <a:endParaRPr lang="en-US" dirty="0"/>
          </a:p>
          <a:p>
            <a:r>
              <a:rPr lang="en-US" dirty="0"/>
              <a:t>E ~ 10</a:t>
            </a:r>
            <a:r>
              <a:rPr lang="en-US" baseline="30000" dirty="0"/>
              <a:t>22</a:t>
            </a:r>
            <a:r>
              <a:rPr lang="en-US" dirty="0"/>
              <a:t> </a:t>
            </a:r>
            <a:r>
              <a:rPr lang="ru-RU" dirty="0"/>
              <a:t>Дж</a:t>
            </a:r>
            <a:endParaRPr lang="en-US" dirty="0"/>
          </a:p>
          <a:p>
            <a:r>
              <a:rPr lang="en-US" dirty="0">
                <a:latin typeface="Symbol" panose="05050102010706020507" pitchFamily="18" charset="2"/>
              </a:rPr>
              <a:t>t</a:t>
            </a:r>
            <a:r>
              <a:rPr lang="en-US" dirty="0"/>
              <a:t> ~ 60 </a:t>
            </a:r>
            <a:r>
              <a:rPr lang="ru-RU" dirty="0"/>
              <a:t>с</a:t>
            </a:r>
            <a:endParaRPr lang="en-US" dirty="0"/>
          </a:p>
          <a:p>
            <a:r>
              <a:rPr lang="en-US" dirty="0" err="1"/>
              <a:t>rho</a:t>
            </a:r>
            <a:r>
              <a:rPr lang="en-US" baseline="-25000" dirty="0" err="1"/>
              <a:t>a</a:t>
            </a:r>
            <a:r>
              <a:rPr lang="en-US" dirty="0"/>
              <a:t> ~ 64 </a:t>
            </a:r>
            <a:r>
              <a:rPr lang="ru-RU" dirty="0"/>
              <a:t>кг</a:t>
            </a:r>
            <a:r>
              <a:rPr lang="en-US" dirty="0"/>
              <a:t>/m</a:t>
            </a:r>
            <a:r>
              <a:rPr lang="ru-RU" baseline="30000" dirty="0"/>
              <a:t>3</a:t>
            </a:r>
          </a:p>
        </p:txBody>
      </p:sp>
      <p:pic>
        <p:nvPicPr>
          <p:cNvPr id="58" name="Рисунок 57">
            <a:extLst>
              <a:ext uri="{FF2B5EF4-FFF2-40B4-BE49-F238E27FC236}">
                <a16:creationId xmlns:a16="http://schemas.microsoft.com/office/drawing/2014/main" id="{6C45DEA5-94B6-4EB6-9FCB-9139B8C9D6E8}"/>
              </a:ext>
            </a:extLst>
          </p:cNvPr>
          <p:cNvPicPr>
            <a:picLocks noChangeAspect="1"/>
          </p:cNvPicPr>
          <p:nvPr/>
        </p:nvPicPr>
        <p:blipFill>
          <a:blip r:embed="rId4"/>
          <a:stretch>
            <a:fillRect/>
          </a:stretch>
        </p:blipFill>
        <p:spPr>
          <a:xfrm>
            <a:off x="7879709" y="203305"/>
            <a:ext cx="3599695" cy="1914148"/>
          </a:xfrm>
          <a:prstGeom prst="rect">
            <a:avLst/>
          </a:prstGeom>
        </p:spPr>
      </p:pic>
      <p:pic>
        <p:nvPicPr>
          <p:cNvPr id="59" name="Рисунок 58">
            <a:extLst>
              <a:ext uri="{FF2B5EF4-FFF2-40B4-BE49-F238E27FC236}">
                <a16:creationId xmlns:a16="http://schemas.microsoft.com/office/drawing/2014/main" id="{EE1EA76E-4AC7-4C36-B495-A815A250334A}"/>
              </a:ext>
            </a:extLst>
          </p:cNvPr>
          <p:cNvPicPr>
            <a:picLocks noChangeAspect="1"/>
          </p:cNvPicPr>
          <p:nvPr/>
        </p:nvPicPr>
        <p:blipFill>
          <a:blip r:embed="rId5"/>
          <a:stretch>
            <a:fillRect/>
          </a:stretch>
        </p:blipFill>
        <p:spPr>
          <a:xfrm>
            <a:off x="7879709" y="2215618"/>
            <a:ext cx="3599695" cy="1914148"/>
          </a:xfrm>
          <a:prstGeom prst="rect">
            <a:avLst/>
          </a:prstGeom>
        </p:spPr>
      </p:pic>
      <p:pic>
        <p:nvPicPr>
          <p:cNvPr id="60" name="Рисунок 59">
            <a:extLst>
              <a:ext uri="{FF2B5EF4-FFF2-40B4-BE49-F238E27FC236}">
                <a16:creationId xmlns:a16="http://schemas.microsoft.com/office/drawing/2014/main" id="{BE6A293D-9CF4-42C1-8B25-4A03ADEB2E96}"/>
              </a:ext>
            </a:extLst>
          </p:cNvPr>
          <p:cNvPicPr>
            <a:picLocks noChangeAspect="1"/>
          </p:cNvPicPr>
          <p:nvPr/>
        </p:nvPicPr>
        <p:blipFill>
          <a:blip r:embed="rId6"/>
          <a:stretch>
            <a:fillRect/>
          </a:stretch>
        </p:blipFill>
        <p:spPr>
          <a:xfrm>
            <a:off x="7754105" y="4285984"/>
            <a:ext cx="3599695" cy="1914148"/>
          </a:xfrm>
          <a:prstGeom prst="rect">
            <a:avLst/>
          </a:prstGeom>
        </p:spPr>
      </p:pic>
      <p:pic>
        <p:nvPicPr>
          <p:cNvPr id="11" name="Рисунок 10">
            <a:extLst>
              <a:ext uri="{FF2B5EF4-FFF2-40B4-BE49-F238E27FC236}">
                <a16:creationId xmlns:a16="http://schemas.microsoft.com/office/drawing/2014/main" id="{93913A2F-490A-41A7-9DAE-0BE425A522AA}"/>
              </a:ext>
            </a:extLst>
          </p:cNvPr>
          <p:cNvPicPr>
            <a:picLocks noChangeAspect="1"/>
          </p:cNvPicPr>
          <p:nvPr/>
        </p:nvPicPr>
        <p:blipFill>
          <a:blip r:embed="rId7"/>
          <a:stretch>
            <a:fillRect/>
          </a:stretch>
        </p:blipFill>
        <p:spPr>
          <a:xfrm>
            <a:off x="3739078" y="3610778"/>
            <a:ext cx="3275419" cy="2745572"/>
          </a:xfrm>
          <a:prstGeom prst="rect">
            <a:avLst/>
          </a:prstGeom>
        </p:spPr>
      </p:pic>
      <p:pic>
        <p:nvPicPr>
          <p:cNvPr id="13" name="Рисунок 12">
            <a:extLst>
              <a:ext uri="{FF2B5EF4-FFF2-40B4-BE49-F238E27FC236}">
                <a16:creationId xmlns:a16="http://schemas.microsoft.com/office/drawing/2014/main" id="{785AF2C8-BD5E-45EF-98CD-E01A2B752D0E}"/>
              </a:ext>
            </a:extLst>
          </p:cNvPr>
          <p:cNvPicPr>
            <a:picLocks noChangeAspect="1"/>
          </p:cNvPicPr>
          <p:nvPr/>
        </p:nvPicPr>
        <p:blipFill>
          <a:blip r:embed="rId8"/>
          <a:stretch>
            <a:fillRect/>
          </a:stretch>
        </p:blipFill>
        <p:spPr>
          <a:xfrm>
            <a:off x="156535" y="6381987"/>
            <a:ext cx="5442333" cy="517793"/>
          </a:xfrm>
          <a:prstGeom prst="rect">
            <a:avLst/>
          </a:prstGeom>
        </p:spPr>
      </p:pic>
      <p:sp>
        <p:nvSpPr>
          <p:cNvPr id="5" name="Дата 4">
            <a:extLst>
              <a:ext uri="{FF2B5EF4-FFF2-40B4-BE49-F238E27FC236}">
                <a16:creationId xmlns:a16="http://schemas.microsoft.com/office/drawing/2014/main" id="{48E21113-D731-C106-533C-32539FEFD56E}"/>
              </a:ext>
            </a:extLst>
          </p:cNvPr>
          <p:cNvSpPr>
            <a:spLocks noGrp="1"/>
          </p:cNvSpPr>
          <p:nvPr>
            <p:ph type="dt" sz="half" idx="10"/>
          </p:nvPr>
        </p:nvSpPr>
        <p:spPr/>
        <p:txBody>
          <a:bodyPr/>
          <a:lstStyle/>
          <a:p>
            <a:fld id="{0054F64D-B955-44FD-B8C0-B035F1127957}" type="datetime1">
              <a:rPr lang="ru-RU" smtClean="0"/>
              <a:t>21.06.2022</a:t>
            </a:fld>
            <a:endParaRPr lang="ru-RU"/>
          </a:p>
        </p:txBody>
      </p:sp>
    </p:spTree>
    <p:extLst>
      <p:ext uri="{BB962C8B-B14F-4D97-AF65-F5344CB8AC3E}">
        <p14:creationId xmlns:p14="http://schemas.microsoft.com/office/powerpoint/2010/main" val="245388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Рисунок 59">
            <a:extLst>
              <a:ext uri="{FF2B5EF4-FFF2-40B4-BE49-F238E27FC236}">
                <a16:creationId xmlns:a16="http://schemas.microsoft.com/office/drawing/2014/main" id="{487185C4-567A-9D9F-BF0F-701DEBA2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62" name="Рисунок 61">
            <a:extLst>
              <a:ext uri="{FF2B5EF4-FFF2-40B4-BE49-F238E27FC236}">
                <a16:creationId xmlns:a16="http://schemas.microsoft.com/office/drawing/2014/main" id="{7008F64B-1323-3A6F-CC94-6A570146C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64" name="Рисунок 63">
            <a:extLst>
              <a:ext uri="{FF2B5EF4-FFF2-40B4-BE49-F238E27FC236}">
                <a16:creationId xmlns:a16="http://schemas.microsoft.com/office/drawing/2014/main" id="{BCC26EF3-1826-47BC-6DC2-35FA08D40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66" name="Рисунок 65">
            <a:extLst>
              <a:ext uri="{FF2B5EF4-FFF2-40B4-BE49-F238E27FC236}">
                <a16:creationId xmlns:a16="http://schemas.microsoft.com/office/drawing/2014/main" id="{9A5AC277-FB4D-8715-AC57-55B6BA02B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68" name="Рисунок 67">
            <a:extLst>
              <a:ext uri="{FF2B5EF4-FFF2-40B4-BE49-F238E27FC236}">
                <a16:creationId xmlns:a16="http://schemas.microsoft.com/office/drawing/2014/main" id="{438D582E-3DA9-B72A-2004-2095BEC2F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0130"/>
            <a:ext cx="12192000" cy="6177739"/>
          </a:xfrm>
          <a:prstGeom prst="rect">
            <a:avLst/>
          </a:prstGeom>
        </p:spPr>
      </p:pic>
      <p:pic>
        <p:nvPicPr>
          <p:cNvPr id="70" name="Рисунок 69">
            <a:extLst>
              <a:ext uri="{FF2B5EF4-FFF2-40B4-BE49-F238E27FC236}">
                <a16:creationId xmlns:a16="http://schemas.microsoft.com/office/drawing/2014/main" id="{966BB659-643A-63CC-4905-4ED0F16453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72" name="Рисунок 71">
            <a:extLst>
              <a:ext uri="{FF2B5EF4-FFF2-40B4-BE49-F238E27FC236}">
                <a16:creationId xmlns:a16="http://schemas.microsoft.com/office/drawing/2014/main" id="{28771B8C-CDA0-6D4A-22EC-E2ECAADDC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pic>
        <p:nvPicPr>
          <p:cNvPr id="74" name="Рисунок 73">
            <a:extLst>
              <a:ext uri="{FF2B5EF4-FFF2-40B4-BE49-F238E27FC236}">
                <a16:creationId xmlns:a16="http://schemas.microsoft.com/office/drawing/2014/main" id="{FCB165EE-8717-421E-B7FA-050EE2A587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7453"/>
            <a:ext cx="12192000" cy="6083094"/>
          </a:xfrm>
          <a:prstGeom prst="rect">
            <a:avLst/>
          </a:prstGeom>
        </p:spPr>
      </p:pic>
      <p:sp>
        <p:nvSpPr>
          <p:cNvPr id="75" name="TextBox 74">
            <a:extLst>
              <a:ext uri="{FF2B5EF4-FFF2-40B4-BE49-F238E27FC236}">
                <a16:creationId xmlns:a16="http://schemas.microsoft.com/office/drawing/2014/main" id="{BCB378CD-5A13-EB87-717D-3E7B00597405}"/>
              </a:ext>
            </a:extLst>
          </p:cNvPr>
          <p:cNvSpPr txBox="1"/>
          <p:nvPr/>
        </p:nvSpPr>
        <p:spPr>
          <a:xfrm>
            <a:off x="472273" y="6149591"/>
            <a:ext cx="2974312" cy="369332"/>
          </a:xfrm>
          <a:prstGeom prst="rect">
            <a:avLst/>
          </a:prstGeom>
          <a:noFill/>
        </p:spPr>
        <p:txBody>
          <a:bodyPr wrap="square" rtlCol="0">
            <a:spAutoFit/>
          </a:bodyPr>
          <a:lstStyle/>
          <a:p>
            <a:r>
              <a:rPr lang="ru-RU" dirty="0"/>
              <a:t>Плотность СО</a:t>
            </a:r>
            <a:r>
              <a:rPr lang="ru-RU" baseline="-25000" dirty="0"/>
              <a:t>2</a:t>
            </a:r>
            <a:r>
              <a:rPr lang="en-US" dirty="0"/>
              <a:t>, </a:t>
            </a:r>
            <a:r>
              <a:rPr lang="ru-RU" dirty="0"/>
              <a:t>кг</a:t>
            </a:r>
            <a:r>
              <a:rPr lang="en-US" dirty="0"/>
              <a:t>/</a:t>
            </a:r>
            <a:r>
              <a:rPr lang="ru-RU" dirty="0"/>
              <a:t>м</a:t>
            </a:r>
            <a:r>
              <a:rPr lang="en-US" baseline="30000" dirty="0"/>
              <a:t>3</a:t>
            </a:r>
            <a:endParaRPr lang="ru-RU" baseline="30000" dirty="0"/>
          </a:p>
        </p:txBody>
      </p:sp>
      <p:sp>
        <p:nvSpPr>
          <p:cNvPr id="76" name="Дата 75">
            <a:extLst>
              <a:ext uri="{FF2B5EF4-FFF2-40B4-BE49-F238E27FC236}">
                <a16:creationId xmlns:a16="http://schemas.microsoft.com/office/drawing/2014/main" id="{81E3075C-6F64-6378-DAA7-36BC8EF57567}"/>
              </a:ext>
            </a:extLst>
          </p:cNvPr>
          <p:cNvSpPr>
            <a:spLocks noGrp="1"/>
          </p:cNvSpPr>
          <p:nvPr>
            <p:ph type="dt" sz="half" idx="10"/>
          </p:nvPr>
        </p:nvSpPr>
        <p:spPr/>
        <p:txBody>
          <a:bodyPr/>
          <a:lstStyle/>
          <a:p>
            <a:fld id="{1E398604-8782-447C-9565-D3DECB765697}" type="datetime1">
              <a:rPr lang="ru-RU" smtClean="0"/>
              <a:t>21.06.2022</a:t>
            </a:fld>
            <a:endParaRPr lang="ru-RU"/>
          </a:p>
        </p:txBody>
      </p:sp>
      <p:sp>
        <p:nvSpPr>
          <p:cNvPr id="77" name="Нижний колонтитул 76">
            <a:extLst>
              <a:ext uri="{FF2B5EF4-FFF2-40B4-BE49-F238E27FC236}">
                <a16:creationId xmlns:a16="http://schemas.microsoft.com/office/drawing/2014/main" id="{9A71ECAD-2CE2-1504-D17D-C0B47CA80FC3}"/>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78" name="Номер слайда 77">
            <a:extLst>
              <a:ext uri="{FF2B5EF4-FFF2-40B4-BE49-F238E27FC236}">
                <a16:creationId xmlns:a16="http://schemas.microsoft.com/office/drawing/2014/main" id="{097460CF-746A-DE81-04AE-81F60B0AFD30}"/>
              </a:ext>
            </a:extLst>
          </p:cNvPr>
          <p:cNvSpPr>
            <a:spLocks noGrp="1"/>
          </p:cNvSpPr>
          <p:nvPr>
            <p:ph type="sldNum" sz="quarter" idx="12"/>
          </p:nvPr>
        </p:nvSpPr>
        <p:spPr/>
        <p:txBody>
          <a:bodyPr/>
          <a:lstStyle/>
          <a:p>
            <a:fld id="{FD3F7B0E-6992-473C-8CC4-87ED4F55AE32}" type="slidenum">
              <a:rPr lang="ru-RU" smtClean="0"/>
              <a:t>12</a:t>
            </a:fld>
            <a:endParaRPr lang="ru-RU"/>
          </a:p>
        </p:txBody>
      </p:sp>
    </p:spTree>
    <p:extLst>
      <p:ext uri="{BB962C8B-B14F-4D97-AF65-F5344CB8AC3E}">
        <p14:creationId xmlns:p14="http://schemas.microsoft.com/office/powerpoint/2010/main" val="38089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6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999"/>
                                          </p:stCondLst>
                                        </p:cTn>
                                        <p:tgtEl>
                                          <p:spTgt spid="6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999"/>
                                          </p:stCondLst>
                                        </p:cTn>
                                        <p:tgtEl>
                                          <p:spTgt spid="6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999"/>
                                          </p:stCondLst>
                                        </p:cTn>
                                        <p:tgtEl>
                                          <p:spTgt spid="66"/>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999"/>
                                          </p:stCondLst>
                                        </p:cTn>
                                        <p:tgtEl>
                                          <p:spTgt spid="68"/>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999"/>
                                          </p:stCondLst>
                                        </p:cTn>
                                        <p:tgtEl>
                                          <p:spTgt spid="7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999"/>
                                          </p:stCondLst>
                                        </p:cTn>
                                        <p:tgtEl>
                                          <p:spTgt spid="72"/>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0"/>
                                  </p:stCondLst>
                                  <p:childTnLst>
                                    <p:set>
                                      <p:cBhvr>
                                        <p:cTn id="27" dur="1" fill="hold">
                                          <p:stCondLst>
                                            <p:cond delay="999"/>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C24B1B26-A12A-4403-BD2A-8422D06CF5CC}"/>
              </a:ext>
            </a:extLst>
          </p:cNvPr>
          <p:cNvSpPr>
            <a:spLocks noGrp="1"/>
          </p:cNvSpPr>
          <p:nvPr>
            <p:ph type="ftr" sz="quarter" idx="11"/>
          </p:nvPr>
        </p:nvSpPr>
        <p:spPr/>
        <p:txBody>
          <a:bodyPr/>
          <a:lstStyle/>
          <a:p>
            <a:r>
              <a:rPr lang="ru-RU"/>
              <a:t>Триггерные эффекты в геосистемах - 6, 21-24 июня 2022, Москва</a:t>
            </a:r>
            <a:endParaRPr lang="ru-RU" dirty="0"/>
          </a:p>
        </p:txBody>
      </p:sp>
      <p:sp>
        <p:nvSpPr>
          <p:cNvPr id="3" name="Номер слайда 2">
            <a:extLst>
              <a:ext uri="{FF2B5EF4-FFF2-40B4-BE49-F238E27FC236}">
                <a16:creationId xmlns:a16="http://schemas.microsoft.com/office/drawing/2014/main" id="{4D1D5BCE-8E91-4594-B44D-6027B5DA0D78}"/>
              </a:ext>
            </a:extLst>
          </p:cNvPr>
          <p:cNvSpPr>
            <a:spLocks noGrp="1"/>
          </p:cNvSpPr>
          <p:nvPr>
            <p:ph type="sldNum" sz="quarter" idx="12"/>
          </p:nvPr>
        </p:nvSpPr>
        <p:spPr/>
        <p:txBody>
          <a:bodyPr/>
          <a:lstStyle/>
          <a:p>
            <a:fld id="{300D912A-1E3C-49FE-AEE5-CA3532653AB8}" type="slidenum">
              <a:rPr lang="ru-RU" smtClean="0"/>
              <a:pPr/>
              <a:t>13</a:t>
            </a:fld>
            <a:endParaRPr lang="ru-RU" dirty="0"/>
          </a:p>
        </p:txBody>
      </p:sp>
      <p:pic>
        <p:nvPicPr>
          <p:cNvPr id="4" name="Рисунок 3">
            <a:extLst>
              <a:ext uri="{FF2B5EF4-FFF2-40B4-BE49-F238E27FC236}">
                <a16:creationId xmlns:a16="http://schemas.microsoft.com/office/drawing/2014/main" id="{95EE296F-1C15-4777-993E-4CF692DC7180}"/>
              </a:ext>
            </a:extLst>
          </p:cNvPr>
          <p:cNvPicPr>
            <a:picLocks noChangeAspect="1"/>
          </p:cNvPicPr>
          <p:nvPr/>
        </p:nvPicPr>
        <p:blipFill>
          <a:blip r:embed="rId2"/>
          <a:stretch>
            <a:fillRect/>
          </a:stretch>
        </p:blipFill>
        <p:spPr>
          <a:xfrm>
            <a:off x="144265" y="195566"/>
            <a:ext cx="3599695" cy="1914148"/>
          </a:xfrm>
          <a:prstGeom prst="rect">
            <a:avLst/>
          </a:prstGeom>
        </p:spPr>
      </p:pic>
      <p:pic>
        <p:nvPicPr>
          <p:cNvPr id="7" name="Рисунок 6">
            <a:extLst>
              <a:ext uri="{FF2B5EF4-FFF2-40B4-BE49-F238E27FC236}">
                <a16:creationId xmlns:a16="http://schemas.microsoft.com/office/drawing/2014/main" id="{6D631724-93F3-4BB0-BE12-C04C1B85AEDA}"/>
              </a:ext>
            </a:extLst>
          </p:cNvPr>
          <p:cNvPicPr>
            <a:picLocks noChangeAspect="1"/>
          </p:cNvPicPr>
          <p:nvPr/>
        </p:nvPicPr>
        <p:blipFill>
          <a:blip r:embed="rId3"/>
          <a:stretch>
            <a:fillRect/>
          </a:stretch>
        </p:blipFill>
        <p:spPr>
          <a:xfrm>
            <a:off x="224914" y="4374882"/>
            <a:ext cx="3599695" cy="1914148"/>
          </a:xfrm>
          <a:prstGeom prst="rect">
            <a:avLst/>
          </a:prstGeom>
        </p:spPr>
      </p:pic>
      <p:pic>
        <p:nvPicPr>
          <p:cNvPr id="8" name="Рисунок 7">
            <a:extLst>
              <a:ext uri="{FF2B5EF4-FFF2-40B4-BE49-F238E27FC236}">
                <a16:creationId xmlns:a16="http://schemas.microsoft.com/office/drawing/2014/main" id="{4876F3F8-C33C-42D0-8A4C-404829BECAA0}"/>
              </a:ext>
            </a:extLst>
          </p:cNvPr>
          <p:cNvPicPr>
            <a:picLocks noChangeAspect="1"/>
          </p:cNvPicPr>
          <p:nvPr/>
        </p:nvPicPr>
        <p:blipFill>
          <a:blip r:embed="rId4"/>
          <a:stretch>
            <a:fillRect/>
          </a:stretch>
        </p:blipFill>
        <p:spPr>
          <a:xfrm>
            <a:off x="8314432" y="136525"/>
            <a:ext cx="3599695" cy="1914148"/>
          </a:xfrm>
          <a:prstGeom prst="rect">
            <a:avLst/>
          </a:prstGeom>
        </p:spPr>
      </p:pic>
      <p:pic>
        <p:nvPicPr>
          <p:cNvPr id="9" name="Рисунок 8">
            <a:extLst>
              <a:ext uri="{FF2B5EF4-FFF2-40B4-BE49-F238E27FC236}">
                <a16:creationId xmlns:a16="http://schemas.microsoft.com/office/drawing/2014/main" id="{9CF0EEAF-7EAA-4CE9-B397-F0DFF5FDC624}"/>
              </a:ext>
            </a:extLst>
          </p:cNvPr>
          <p:cNvPicPr>
            <a:picLocks noChangeAspect="1"/>
          </p:cNvPicPr>
          <p:nvPr/>
        </p:nvPicPr>
        <p:blipFill>
          <a:blip r:embed="rId5"/>
          <a:stretch>
            <a:fillRect/>
          </a:stretch>
        </p:blipFill>
        <p:spPr>
          <a:xfrm>
            <a:off x="8314432" y="2161630"/>
            <a:ext cx="3599695" cy="1914148"/>
          </a:xfrm>
          <a:prstGeom prst="rect">
            <a:avLst/>
          </a:prstGeom>
        </p:spPr>
      </p:pic>
      <p:pic>
        <p:nvPicPr>
          <p:cNvPr id="10" name="Рисунок 9">
            <a:extLst>
              <a:ext uri="{FF2B5EF4-FFF2-40B4-BE49-F238E27FC236}">
                <a16:creationId xmlns:a16="http://schemas.microsoft.com/office/drawing/2014/main" id="{CA88BD73-D996-410F-9F0B-1CD869A0C446}"/>
              </a:ext>
            </a:extLst>
          </p:cNvPr>
          <p:cNvPicPr>
            <a:picLocks noChangeAspect="1"/>
          </p:cNvPicPr>
          <p:nvPr/>
        </p:nvPicPr>
        <p:blipFill>
          <a:blip r:embed="rId6"/>
          <a:stretch>
            <a:fillRect/>
          </a:stretch>
        </p:blipFill>
        <p:spPr>
          <a:xfrm>
            <a:off x="8314431" y="4256862"/>
            <a:ext cx="3599695" cy="1914148"/>
          </a:xfrm>
          <a:prstGeom prst="rect">
            <a:avLst/>
          </a:prstGeom>
        </p:spPr>
      </p:pic>
      <p:pic>
        <p:nvPicPr>
          <p:cNvPr id="14" name="Рисунок 13">
            <a:extLst>
              <a:ext uri="{FF2B5EF4-FFF2-40B4-BE49-F238E27FC236}">
                <a16:creationId xmlns:a16="http://schemas.microsoft.com/office/drawing/2014/main" id="{AA07DAEA-CAE7-4407-846F-9A057F0E86A2}"/>
              </a:ext>
            </a:extLst>
          </p:cNvPr>
          <p:cNvPicPr>
            <a:picLocks noChangeAspect="1"/>
          </p:cNvPicPr>
          <p:nvPr/>
        </p:nvPicPr>
        <p:blipFill>
          <a:blip r:embed="rId7"/>
          <a:stretch>
            <a:fillRect/>
          </a:stretch>
        </p:blipFill>
        <p:spPr>
          <a:xfrm>
            <a:off x="224914" y="2161630"/>
            <a:ext cx="3599695" cy="1914148"/>
          </a:xfrm>
          <a:prstGeom prst="rect">
            <a:avLst/>
          </a:prstGeom>
        </p:spPr>
      </p:pic>
      <p:pic>
        <p:nvPicPr>
          <p:cNvPr id="15" name="Рисунок 14">
            <a:extLst>
              <a:ext uri="{FF2B5EF4-FFF2-40B4-BE49-F238E27FC236}">
                <a16:creationId xmlns:a16="http://schemas.microsoft.com/office/drawing/2014/main" id="{24C723B6-2BA3-466E-977E-1C925CFB2E25}"/>
              </a:ext>
            </a:extLst>
          </p:cNvPr>
          <p:cNvPicPr>
            <a:picLocks noChangeAspect="1"/>
          </p:cNvPicPr>
          <p:nvPr/>
        </p:nvPicPr>
        <p:blipFill>
          <a:blip r:embed="rId8"/>
          <a:stretch>
            <a:fillRect/>
          </a:stretch>
        </p:blipFill>
        <p:spPr>
          <a:xfrm>
            <a:off x="4229348" y="195566"/>
            <a:ext cx="3599695" cy="2487550"/>
          </a:xfrm>
          <a:prstGeom prst="rect">
            <a:avLst/>
          </a:prstGeom>
        </p:spPr>
      </p:pic>
      <p:pic>
        <p:nvPicPr>
          <p:cNvPr id="17" name="Рисунок 16">
            <a:extLst>
              <a:ext uri="{FF2B5EF4-FFF2-40B4-BE49-F238E27FC236}">
                <a16:creationId xmlns:a16="http://schemas.microsoft.com/office/drawing/2014/main" id="{7A02EABD-28D4-48AA-B94F-51B43251236F}"/>
              </a:ext>
            </a:extLst>
          </p:cNvPr>
          <p:cNvPicPr>
            <a:picLocks noChangeAspect="1"/>
          </p:cNvPicPr>
          <p:nvPr/>
        </p:nvPicPr>
        <p:blipFill>
          <a:blip r:embed="rId9"/>
          <a:stretch>
            <a:fillRect/>
          </a:stretch>
        </p:blipFill>
        <p:spPr>
          <a:xfrm>
            <a:off x="4159504" y="2839926"/>
            <a:ext cx="3669539" cy="2487550"/>
          </a:xfrm>
          <a:prstGeom prst="rect">
            <a:avLst/>
          </a:prstGeom>
        </p:spPr>
      </p:pic>
      <p:sp>
        <p:nvSpPr>
          <p:cNvPr id="18" name="TextBox 17">
            <a:extLst>
              <a:ext uri="{FF2B5EF4-FFF2-40B4-BE49-F238E27FC236}">
                <a16:creationId xmlns:a16="http://schemas.microsoft.com/office/drawing/2014/main" id="{CB3DD2EC-E4FB-456E-8EC8-32E467DCEC78}"/>
              </a:ext>
            </a:extLst>
          </p:cNvPr>
          <p:cNvSpPr txBox="1"/>
          <p:nvPr/>
        </p:nvSpPr>
        <p:spPr>
          <a:xfrm>
            <a:off x="4053456" y="5327476"/>
            <a:ext cx="4114799" cy="923330"/>
          </a:xfrm>
          <a:prstGeom prst="rect">
            <a:avLst/>
          </a:prstGeom>
          <a:noFill/>
        </p:spPr>
        <p:txBody>
          <a:bodyPr wrap="square" rtlCol="0">
            <a:spAutoFit/>
          </a:bodyPr>
          <a:lstStyle/>
          <a:p>
            <a:r>
              <a:rPr lang="ru-RU" dirty="0"/>
              <a:t>На расстоянии </a:t>
            </a:r>
            <a:r>
              <a:rPr lang="en-US" dirty="0"/>
              <a:t>~</a:t>
            </a:r>
            <a:r>
              <a:rPr lang="ru-RU" dirty="0"/>
              <a:t>100 км</a:t>
            </a:r>
            <a:r>
              <a:rPr lang="en-US" dirty="0"/>
              <a:t> p-p</a:t>
            </a:r>
            <a:r>
              <a:rPr lang="en-US" baseline="-25000" dirty="0"/>
              <a:t>0</a:t>
            </a:r>
            <a:r>
              <a:rPr lang="en-US" dirty="0"/>
              <a:t> ~ +/-</a:t>
            </a:r>
            <a:r>
              <a:rPr lang="ru-RU" dirty="0"/>
              <a:t> 1</a:t>
            </a:r>
            <a:r>
              <a:rPr lang="en-US" dirty="0"/>
              <a:t> </a:t>
            </a:r>
            <a:r>
              <a:rPr lang="ru-RU" dirty="0"/>
              <a:t>МПа</a:t>
            </a:r>
            <a:endParaRPr lang="en-US" dirty="0"/>
          </a:p>
          <a:p>
            <a:r>
              <a:rPr lang="ru-RU" dirty="0"/>
              <a:t>Динамическое давление  </a:t>
            </a:r>
            <a:r>
              <a:rPr lang="en-US" dirty="0"/>
              <a:t>~</a:t>
            </a:r>
            <a:r>
              <a:rPr lang="ru-RU" dirty="0"/>
              <a:t> 0.5 МПа</a:t>
            </a:r>
          </a:p>
          <a:p>
            <a:r>
              <a:rPr lang="ru-RU" dirty="0"/>
              <a:t>Вопрос – это много для Венеры?</a:t>
            </a:r>
          </a:p>
        </p:txBody>
      </p:sp>
      <p:sp>
        <p:nvSpPr>
          <p:cNvPr id="5" name="Дата 4">
            <a:extLst>
              <a:ext uri="{FF2B5EF4-FFF2-40B4-BE49-F238E27FC236}">
                <a16:creationId xmlns:a16="http://schemas.microsoft.com/office/drawing/2014/main" id="{85F9B83B-9649-498B-C793-52C5B925EFA4}"/>
              </a:ext>
            </a:extLst>
          </p:cNvPr>
          <p:cNvSpPr>
            <a:spLocks noGrp="1"/>
          </p:cNvSpPr>
          <p:nvPr>
            <p:ph type="dt" sz="half" idx="10"/>
          </p:nvPr>
        </p:nvSpPr>
        <p:spPr/>
        <p:txBody>
          <a:bodyPr/>
          <a:lstStyle/>
          <a:p>
            <a:fld id="{40F1A0AC-153C-4D84-B9B0-2CBBDCE53297}" type="datetime1">
              <a:rPr lang="ru-RU" smtClean="0"/>
              <a:t>21.06.2022</a:t>
            </a:fld>
            <a:endParaRPr lang="ru-RU"/>
          </a:p>
        </p:txBody>
      </p:sp>
    </p:spTree>
    <p:extLst>
      <p:ext uri="{BB962C8B-B14F-4D97-AF65-F5344CB8AC3E}">
        <p14:creationId xmlns:p14="http://schemas.microsoft.com/office/powerpoint/2010/main" val="243461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FBACBED-DE30-C71F-F14E-6AAF5627A77B}"/>
              </a:ext>
            </a:extLst>
          </p:cNvPr>
          <p:cNvSpPr>
            <a:spLocks noGrp="1"/>
          </p:cNvSpPr>
          <p:nvPr>
            <p:ph type="dt" sz="half" idx="10"/>
          </p:nvPr>
        </p:nvSpPr>
        <p:spPr/>
        <p:txBody>
          <a:bodyPr/>
          <a:lstStyle/>
          <a:p>
            <a:fld id="{2E6A2665-7DC0-4B86-8FAE-861742A7ED69}" type="datetime1">
              <a:rPr lang="ru-RU" smtClean="0"/>
              <a:t>21.06.2022</a:t>
            </a:fld>
            <a:endParaRPr lang="ru-RU"/>
          </a:p>
        </p:txBody>
      </p:sp>
      <p:sp>
        <p:nvSpPr>
          <p:cNvPr id="3" name="Нижний колонтитул 2">
            <a:extLst>
              <a:ext uri="{FF2B5EF4-FFF2-40B4-BE49-F238E27FC236}">
                <a16:creationId xmlns:a16="http://schemas.microsoft.com/office/drawing/2014/main" id="{1159F058-9D9E-E1EA-1D78-FE11B8DB36A9}"/>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4" name="Номер слайда 3">
            <a:extLst>
              <a:ext uri="{FF2B5EF4-FFF2-40B4-BE49-F238E27FC236}">
                <a16:creationId xmlns:a16="http://schemas.microsoft.com/office/drawing/2014/main" id="{0B2526E8-164B-D4D5-1922-80E37E89CA90}"/>
              </a:ext>
            </a:extLst>
          </p:cNvPr>
          <p:cNvSpPr>
            <a:spLocks noGrp="1"/>
          </p:cNvSpPr>
          <p:nvPr>
            <p:ph type="sldNum" sz="quarter" idx="12"/>
          </p:nvPr>
        </p:nvSpPr>
        <p:spPr/>
        <p:txBody>
          <a:bodyPr/>
          <a:lstStyle/>
          <a:p>
            <a:fld id="{93A4DF1C-0E23-4835-B883-63C66DB0579C}" type="slidenum">
              <a:rPr lang="ru-RU" smtClean="0"/>
              <a:t>14</a:t>
            </a:fld>
            <a:endParaRPr lang="ru-RU"/>
          </a:p>
        </p:txBody>
      </p:sp>
      <p:sp>
        <p:nvSpPr>
          <p:cNvPr id="6" name="TextBox 5">
            <a:extLst>
              <a:ext uri="{FF2B5EF4-FFF2-40B4-BE49-F238E27FC236}">
                <a16:creationId xmlns:a16="http://schemas.microsoft.com/office/drawing/2014/main" id="{8145FF94-BDD9-1251-1E38-3EF435BB8D9C}"/>
              </a:ext>
            </a:extLst>
          </p:cNvPr>
          <p:cNvSpPr txBox="1"/>
          <p:nvPr/>
        </p:nvSpPr>
        <p:spPr>
          <a:xfrm>
            <a:off x="3358662" y="4383149"/>
            <a:ext cx="6094324" cy="1754326"/>
          </a:xfrm>
          <a:prstGeom prst="rect">
            <a:avLst/>
          </a:prstGeom>
          <a:noFill/>
        </p:spPr>
        <p:txBody>
          <a:bodyPr wrap="square">
            <a:spAutoFit/>
          </a:bodyPr>
          <a:lstStyle/>
          <a:p>
            <a:pPr algn="ctr"/>
            <a:r>
              <a:rPr lang="ru-RU" b="1" u="sng" dirty="0"/>
              <a:t>Заключение</a:t>
            </a:r>
          </a:p>
          <a:p>
            <a:r>
              <a:rPr lang="ru-RU" dirty="0"/>
              <a:t>Совместный анализ воздушных ударных волн на планетах земной группы позволяет использовать опыт, полученный при регистрации проникновения метеороидов в атмосферу Земли, для</a:t>
            </a:r>
            <a:r>
              <a:rPr lang="en-US" dirty="0"/>
              <a:t> </a:t>
            </a:r>
            <a:r>
              <a:rPr lang="ru-RU" dirty="0"/>
              <a:t>изучения поверхности Марса и Венеры по наблюдениям с космических аппаратов</a:t>
            </a:r>
          </a:p>
        </p:txBody>
      </p:sp>
      <p:pic>
        <p:nvPicPr>
          <p:cNvPr id="7" name="Рисунок 6">
            <a:extLst>
              <a:ext uri="{FF2B5EF4-FFF2-40B4-BE49-F238E27FC236}">
                <a16:creationId xmlns:a16="http://schemas.microsoft.com/office/drawing/2014/main" id="{C659A8CD-9F6B-3229-362C-0698EC7737B6}"/>
              </a:ext>
            </a:extLst>
          </p:cNvPr>
          <p:cNvPicPr>
            <a:picLocks noChangeAspect="1"/>
          </p:cNvPicPr>
          <p:nvPr/>
        </p:nvPicPr>
        <p:blipFill>
          <a:blip r:embed="rId2"/>
          <a:stretch>
            <a:fillRect/>
          </a:stretch>
        </p:blipFill>
        <p:spPr>
          <a:xfrm>
            <a:off x="455390" y="420685"/>
            <a:ext cx="6980525" cy="3310415"/>
          </a:xfrm>
          <a:prstGeom prst="rect">
            <a:avLst/>
          </a:prstGeom>
        </p:spPr>
      </p:pic>
      <p:sp>
        <p:nvSpPr>
          <p:cNvPr id="8" name="TextBox 7">
            <a:extLst>
              <a:ext uri="{FF2B5EF4-FFF2-40B4-BE49-F238E27FC236}">
                <a16:creationId xmlns:a16="http://schemas.microsoft.com/office/drawing/2014/main" id="{CC1A5963-5166-C43E-CFCA-A6F6B2357044}"/>
              </a:ext>
            </a:extLst>
          </p:cNvPr>
          <p:cNvSpPr txBox="1"/>
          <p:nvPr/>
        </p:nvSpPr>
        <p:spPr>
          <a:xfrm>
            <a:off x="7546312" y="703385"/>
            <a:ext cx="4190298" cy="1477328"/>
          </a:xfrm>
          <a:prstGeom prst="rect">
            <a:avLst/>
          </a:prstGeom>
          <a:noFill/>
        </p:spPr>
        <p:txBody>
          <a:bodyPr wrap="square" rtlCol="0">
            <a:spAutoFit/>
          </a:bodyPr>
          <a:lstStyle/>
          <a:p>
            <a:r>
              <a:rPr lang="ru-RU" dirty="0"/>
              <a:t>Темные кольца (уплотненный грунт?) имеют диаметр от 10 до 30 км. Какой физический процесс отвечает за «кольцевой» след воздушной ударной волны</a:t>
            </a:r>
            <a:r>
              <a:rPr lang="en-US" dirty="0"/>
              <a:t> - </a:t>
            </a:r>
            <a:r>
              <a:rPr lang="ru-RU" dirty="0"/>
              <a:t>остается загадкой.</a:t>
            </a:r>
          </a:p>
        </p:txBody>
      </p:sp>
    </p:spTree>
    <p:extLst>
      <p:ext uri="{BB962C8B-B14F-4D97-AF65-F5344CB8AC3E}">
        <p14:creationId xmlns:p14="http://schemas.microsoft.com/office/powerpoint/2010/main" val="317025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D9D5CA7A-4370-74B3-EAC6-8356EAFDFE3A}"/>
              </a:ext>
            </a:extLst>
          </p:cNvPr>
          <p:cNvPicPr>
            <a:picLocks noChangeAspect="1"/>
          </p:cNvPicPr>
          <p:nvPr/>
        </p:nvPicPr>
        <p:blipFill>
          <a:blip r:embed="rId2"/>
          <a:stretch>
            <a:fillRect/>
          </a:stretch>
        </p:blipFill>
        <p:spPr>
          <a:xfrm>
            <a:off x="5627078" y="4702997"/>
            <a:ext cx="2662812" cy="1853174"/>
          </a:xfrm>
          <a:prstGeom prst="rect">
            <a:avLst/>
          </a:prstGeom>
        </p:spPr>
      </p:pic>
      <p:pic>
        <p:nvPicPr>
          <p:cNvPr id="16" name="Рисунок 15">
            <a:extLst>
              <a:ext uri="{FF2B5EF4-FFF2-40B4-BE49-F238E27FC236}">
                <a16:creationId xmlns:a16="http://schemas.microsoft.com/office/drawing/2014/main" id="{10AE7B66-76CF-DECC-5264-D1E75FCEA751}"/>
              </a:ext>
            </a:extLst>
          </p:cNvPr>
          <p:cNvPicPr>
            <a:picLocks noChangeAspect="1"/>
          </p:cNvPicPr>
          <p:nvPr/>
        </p:nvPicPr>
        <p:blipFill>
          <a:blip r:embed="rId3"/>
          <a:stretch>
            <a:fillRect/>
          </a:stretch>
        </p:blipFill>
        <p:spPr>
          <a:xfrm>
            <a:off x="5612658" y="2782328"/>
            <a:ext cx="2777978" cy="1795640"/>
          </a:xfrm>
          <a:prstGeom prst="rect">
            <a:avLst/>
          </a:prstGeom>
        </p:spPr>
      </p:pic>
      <p:sp>
        <p:nvSpPr>
          <p:cNvPr id="2" name="Дата 1">
            <a:extLst>
              <a:ext uri="{FF2B5EF4-FFF2-40B4-BE49-F238E27FC236}">
                <a16:creationId xmlns:a16="http://schemas.microsoft.com/office/drawing/2014/main" id="{F4CC0267-7EE4-3366-FC59-0DFE0FF49CC8}"/>
              </a:ext>
            </a:extLst>
          </p:cNvPr>
          <p:cNvSpPr>
            <a:spLocks noGrp="1"/>
          </p:cNvSpPr>
          <p:nvPr>
            <p:ph type="dt" sz="half" idx="10"/>
          </p:nvPr>
        </p:nvSpPr>
        <p:spPr/>
        <p:txBody>
          <a:bodyPr/>
          <a:lstStyle/>
          <a:p>
            <a:fld id="{376B7C4C-5866-4B9F-8D0D-56D325F0AB6F}" type="datetime1">
              <a:rPr lang="ru-RU" smtClean="0"/>
              <a:t>21.06.2022</a:t>
            </a:fld>
            <a:endParaRPr lang="ru-RU"/>
          </a:p>
        </p:txBody>
      </p:sp>
      <p:sp>
        <p:nvSpPr>
          <p:cNvPr id="3" name="Нижний колонтитул 2">
            <a:extLst>
              <a:ext uri="{FF2B5EF4-FFF2-40B4-BE49-F238E27FC236}">
                <a16:creationId xmlns:a16="http://schemas.microsoft.com/office/drawing/2014/main" id="{BEE7021D-E991-4BA8-B66C-17B423F1310E}"/>
              </a:ext>
            </a:extLst>
          </p:cNvPr>
          <p:cNvSpPr>
            <a:spLocks noGrp="1"/>
          </p:cNvSpPr>
          <p:nvPr>
            <p:ph type="ftr" sz="quarter" idx="11"/>
          </p:nvPr>
        </p:nvSpPr>
        <p:spPr>
          <a:xfrm>
            <a:off x="4058696" y="6492875"/>
            <a:ext cx="5587721" cy="365125"/>
          </a:xfrm>
        </p:spPr>
        <p:txBody>
          <a:bodyPr/>
          <a:lstStyle/>
          <a:p>
            <a:r>
              <a:rPr lang="ru-RU" dirty="0"/>
              <a:t>Триггерные эффекты в геосистемах - 6, 21-24 июня 2022, Москва</a:t>
            </a:r>
          </a:p>
        </p:txBody>
      </p:sp>
      <p:sp>
        <p:nvSpPr>
          <p:cNvPr id="6" name="TextBox 5">
            <a:extLst>
              <a:ext uri="{FF2B5EF4-FFF2-40B4-BE49-F238E27FC236}">
                <a16:creationId xmlns:a16="http://schemas.microsoft.com/office/drawing/2014/main" id="{63826097-CA43-EB15-232C-1F7CFAB9E921}"/>
              </a:ext>
            </a:extLst>
          </p:cNvPr>
          <p:cNvSpPr txBox="1"/>
          <p:nvPr/>
        </p:nvSpPr>
        <p:spPr>
          <a:xfrm>
            <a:off x="391884" y="136525"/>
            <a:ext cx="11193865" cy="2031325"/>
          </a:xfrm>
          <a:prstGeom prst="rect">
            <a:avLst/>
          </a:prstGeom>
          <a:noFill/>
        </p:spPr>
        <p:txBody>
          <a:bodyPr wrap="square">
            <a:spAutoFit/>
          </a:bodyPr>
          <a:lstStyle/>
          <a:p>
            <a:r>
              <a:rPr lang="ru-RU" dirty="0"/>
              <a:t>Высокоскоростной вход небольших астероидов в атмосферы планет создает атмосферные</a:t>
            </a:r>
            <a:r>
              <a:rPr lang="en-US" dirty="0"/>
              <a:t> </a:t>
            </a:r>
            <a:r>
              <a:rPr lang="ru-RU" dirty="0"/>
              <a:t>ударные волны, способные оставлять видимые следы на поверхности планет. </a:t>
            </a:r>
            <a:r>
              <a:rPr lang="ru-RU" b="1" dirty="0"/>
              <a:t>На Земле </a:t>
            </a:r>
            <a:r>
              <a:rPr lang="ru-RU" dirty="0"/>
              <a:t>это</a:t>
            </a:r>
            <a:r>
              <a:rPr lang="en-US" dirty="0"/>
              <a:t> </a:t>
            </a:r>
            <a:r>
              <a:rPr lang="ru-RU" dirty="0"/>
              <a:t>может быть повреждение зданий (см. Челябинский метеорит в 2013 г.) или обширный вывал</a:t>
            </a:r>
            <a:r>
              <a:rPr lang="en-US" dirty="0"/>
              <a:t> </a:t>
            </a:r>
            <a:r>
              <a:rPr lang="ru-RU" dirty="0"/>
              <a:t>леса (см. Тунгусский метеорит, 1908 г.). </a:t>
            </a:r>
            <a:r>
              <a:rPr lang="ru-RU" b="1" dirty="0"/>
              <a:t>На Марсе </a:t>
            </a:r>
            <a:r>
              <a:rPr lang="ru-RU" dirty="0"/>
              <a:t>даже разреженная атмосфера приводит</a:t>
            </a:r>
            <a:r>
              <a:rPr lang="en-US" dirty="0"/>
              <a:t> </a:t>
            </a:r>
            <a:r>
              <a:rPr lang="ru-RU" dirty="0"/>
              <a:t>к локальному перемещению поверхностной пыли, видимого как темные дуги, вытянутые на</a:t>
            </a:r>
            <a:r>
              <a:rPr lang="en-US" dirty="0"/>
              <a:t> </a:t>
            </a:r>
            <a:r>
              <a:rPr lang="ru-RU" dirty="0"/>
              <a:t>несколько километров, </a:t>
            </a:r>
            <a:r>
              <a:rPr lang="ru-RU" b="1" dirty="0"/>
              <a:t>на Венере </a:t>
            </a:r>
            <a:r>
              <a:rPr lang="ru-RU" dirty="0"/>
              <a:t>воздушные ударные волны от фрагментированных метеороидов</a:t>
            </a:r>
            <a:r>
              <a:rPr lang="en-US" dirty="0"/>
              <a:t> </a:t>
            </a:r>
            <a:r>
              <a:rPr lang="ru-RU" dirty="0"/>
              <a:t>создают характерные поверхностные детали. В данной работе обсуждаются детали и нерешенные</a:t>
            </a:r>
            <a:r>
              <a:rPr lang="en-US" dirty="0"/>
              <a:t> </a:t>
            </a:r>
            <a:r>
              <a:rPr lang="ru-RU" dirty="0"/>
              <a:t>проблемы взаимодействия воздушных ударных волн с поверхностями планет.</a:t>
            </a:r>
          </a:p>
        </p:txBody>
      </p:sp>
      <p:pic>
        <p:nvPicPr>
          <p:cNvPr id="8" name="Рисунок 7">
            <a:extLst>
              <a:ext uri="{FF2B5EF4-FFF2-40B4-BE49-F238E27FC236}">
                <a16:creationId xmlns:a16="http://schemas.microsoft.com/office/drawing/2014/main" id="{896CFCE6-77D8-F274-FF83-9BB2EF46E70E}"/>
              </a:ext>
            </a:extLst>
          </p:cNvPr>
          <p:cNvPicPr>
            <a:picLocks noChangeAspect="1"/>
          </p:cNvPicPr>
          <p:nvPr/>
        </p:nvPicPr>
        <p:blipFill>
          <a:blip r:embed="rId4"/>
          <a:stretch>
            <a:fillRect/>
          </a:stretch>
        </p:blipFill>
        <p:spPr>
          <a:xfrm>
            <a:off x="2784616" y="2890534"/>
            <a:ext cx="2708435" cy="2031325"/>
          </a:xfrm>
          <a:prstGeom prst="rect">
            <a:avLst/>
          </a:prstGeom>
        </p:spPr>
      </p:pic>
      <p:pic>
        <p:nvPicPr>
          <p:cNvPr id="10" name="Рисунок 9">
            <a:extLst>
              <a:ext uri="{FF2B5EF4-FFF2-40B4-BE49-F238E27FC236}">
                <a16:creationId xmlns:a16="http://schemas.microsoft.com/office/drawing/2014/main" id="{690B6B5B-7213-6EAF-45C8-B2FE13EECAA1}"/>
              </a:ext>
            </a:extLst>
          </p:cNvPr>
          <p:cNvPicPr>
            <a:picLocks noChangeAspect="1"/>
          </p:cNvPicPr>
          <p:nvPr/>
        </p:nvPicPr>
        <p:blipFill>
          <a:blip r:embed="rId5"/>
          <a:stretch>
            <a:fillRect/>
          </a:stretch>
        </p:blipFill>
        <p:spPr>
          <a:xfrm>
            <a:off x="252630" y="2782328"/>
            <a:ext cx="2229313" cy="2099793"/>
          </a:xfrm>
          <a:prstGeom prst="rect">
            <a:avLst/>
          </a:prstGeom>
        </p:spPr>
      </p:pic>
      <p:pic>
        <p:nvPicPr>
          <p:cNvPr id="11" name="Рисунок 10">
            <a:extLst>
              <a:ext uri="{FF2B5EF4-FFF2-40B4-BE49-F238E27FC236}">
                <a16:creationId xmlns:a16="http://schemas.microsoft.com/office/drawing/2014/main" id="{AB1C3AC4-8401-FE23-73FC-737640259D10}"/>
              </a:ext>
            </a:extLst>
          </p:cNvPr>
          <p:cNvPicPr>
            <a:picLocks noChangeAspect="1"/>
          </p:cNvPicPr>
          <p:nvPr/>
        </p:nvPicPr>
        <p:blipFill>
          <a:blip r:embed="rId6"/>
          <a:stretch>
            <a:fillRect/>
          </a:stretch>
        </p:blipFill>
        <p:spPr>
          <a:xfrm>
            <a:off x="2883878" y="5017084"/>
            <a:ext cx="2532184" cy="1422766"/>
          </a:xfrm>
          <a:prstGeom prst="rect">
            <a:avLst/>
          </a:prstGeom>
        </p:spPr>
      </p:pic>
      <p:pic>
        <p:nvPicPr>
          <p:cNvPr id="13" name="Рисунок 12">
            <a:extLst>
              <a:ext uri="{FF2B5EF4-FFF2-40B4-BE49-F238E27FC236}">
                <a16:creationId xmlns:a16="http://schemas.microsoft.com/office/drawing/2014/main" id="{961F016A-5593-37F1-46D7-F3528ABF799F}"/>
              </a:ext>
            </a:extLst>
          </p:cNvPr>
          <p:cNvPicPr>
            <a:picLocks noChangeAspect="1"/>
          </p:cNvPicPr>
          <p:nvPr/>
        </p:nvPicPr>
        <p:blipFill>
          <a:blip r:embed="rId7"/>
          <a:stretch>
            <a:fillRect/>
          </a:stretch>
        </p:blipFill>
        <p:spPr>
          <a:xfrm>
            <a:off x="631168" y="4882121"/>
            <a:ext cx="1240789" cy="1494927"/>
          </a:xfrm>
          <a:prstGeom prst="rect">
            <a:avLst/>
          </a:prstGeom>
        </p:spPr>
      </p:pic>
      <p:sp>
        <p:nvSpPr>
          <p:cNvPr id="14" name="TextBox 13">
            <a:extLst>
              <a:ext uri="{FF2B5EF4-FFF2-40B4-BE49-F238E27FC236}">
                <a16:creationId xmlns:a16="http://schemas.microsoft.com/office/drawing/2014/main" id="{811596BD-F9E0-82D8-CADD-5F6B7834D226}"/>
              </a:ext>
            </a:extLst>
          </p:cNvPr>
          <p:cNvSpPr txBox="1"/>
          <p:nvPr/>
        </p:nvSpPr>
        <p:spPr>
          <a:xfrm>
            <a:off x="252630" y="2391508"/>
            <a:ext cx="5240421" cy="369332"/>
          </a:xfrm>
          <a:prstGeom prst="rect">
            <a:avLst/>
          </a:prstGeom>
          <a:noFill/>
        </p:spPr>
        <p:txBody>
          <a:bodyPr wrap="square" rtlCol="0">
            <a:spAutoFit/>
          </a:bodyPr>
          <a:lstStyle/>
          <a:p>
            <a:r>
              <a:rPr lang="ru-RU" dirty="0"/>
              <a:t>Тунгуска, 1908 г.                        Челябинск, 2013 г.</a:t>
            </a:r>
          </a:p>
        </p:txBody>
      </p:sp>
      <p:sp>
        <p:nvSpPr>
          <p:cNvPr id="17" name="TextBox 16">
            <a:extLst>
              <a:ext uri="{FF2B5EF4-FFF2-40B4-BE49-F238E27FC236}">
                <a16:creationId xmlns:a16="http://schemas.microsoft.com/office/drawing/2014/main" id="{1FEFCF4C-71E5-AB3D-ED21-2D538DBC17DF}"/>
              </a:ext>
            </a:extLst>
          </p:cNvPr>
          <p:cNvSpPr txBox="1"/>
          <p:nvPr/>
        </p:nvSpPr>
        <p:spPr>
          <a:xfrm>
            <a:off x="5597585" y="2391508"/>
            <a:ext cx="3013015" cy="369332"/>
          </a:xfrm>
          <a:prstGeom prst="rect">
            <a:avLst/>
          </a:prstGeom>
          <a:noFill/>
        </p:spPr>
        <p:txBody>
          <a:bodyPr wrap="square" rtlCol="0">
            <a:spAutoFit/>
          </a:bodyPr>
          <a:lstStyle/>
          <a:p>
            <a:r>
              <a:rPr lang="ru-RU" dirty="0"/>
              <a:t>Марс, между </a:t>
            </a:r>
            <a:r>
              <a:rPr lang="en-US" altLang="ru-RU" dirty="0"/>
              <a:t>2008 </a:t>
            </a:r>
            <a:r>
              <a:rPr lang="ru-RU" altLang="ru-RU" dirty="0"/>
              <a:t>и </a:t>
            </a:r>
            <a:r>
              <a:rPr lang="en-US" altLang="ru-RU" dirty="0"/>
              <a:t>2014</a:t>
            </a:r>
            <a:r>
              <a:rPr lang="ru-RU" altLang="ru-RU" dirty="0"/>
              <a:t> гг.</a:t>
            </a:r>
            <a:endParaRPr lang="ru-RU" dirty="0"/>
          </a:p>
        </p:txBody>
      </p:sp>
      <p:sp>
        <p:nvSpPr>
          <p:cNvPr id="21" name="Стрелка: вправо 20">
            <a:extLst>
              <a:ext uri="{FF2B5EF4-FFF2-40B4-BE49-F238E27FC236}">
                <a16:creationId xmlns:a16="http://schemas.microsoft.com/office/drawing/2014/main" id="{A0EE9A74-805D-6EEF-3B09-8B435E0BE0C9}"/>
              </a:ext>
            </a:extLst>
          </p:cNvPr>
          <p:cNvSpPr/>
          <p:nvPr/>
        </p:nvSpPr>
        <p:spPr>
          <a:xfrm rot="16200000">
            <a:off x="6155674" y="4245075"/>
            <a:ext cx="1632803" cy="457851"/>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0E7738FF-CAE7-EDF2-B9ED-F545EE04CA7B}"/>
              </a:ext>
            </a:extLst>
          </p:cNvPr>
          <p:cNvPicPr>
            <a:picLocks noChangeAspect="1"/>
          </p:cNvPicPr>
          <p:nvPr/>
        </p:nvPicPr>
        <p:blipFill>
          <a:blip r:embed="rId8"/>
          <a:stretch>
            <a:fillRect/>
          </a:stretch>
        </p:blipFill>
        <p:spPr>
          <a:xfrm>
            <a:off x="8776772" y="2782328"/>
            <a:ext cx="2590194" cy="2844967"/>
          </a:xfrm>
          <a:prstGeom prst="rect">
            <a:avLst/>
          </a:prstGeom>
        </p:spPr>
      </p:pic>
      <p:sp>
        <p:nvSpPr>
          <p:cNvPr id="24" name="TextBox 23">
            <a:extLst>
              <a:ext uri="{FF2B5EF4-FFF2-40B4-BE49-F238E27FC236}">
                <a16:creationId xmlns:a16="http://schemas.microsoft.com/office/drawing/2014/main" id="{5EBDC647-2A4A-2EB8-C524-A89C3E6C45D4}"/>
              </a:ext>
            </a:extLst>
          </p:cNvPr>
          <p:cNvSpPr txBox="1"/>
          <p:nvPr/>
        </p:nvSpPr>
        <p:spPr>
          <a:xfrm>
            <a:off x="8969971" y="2344526"/>
            <a:ext cx="2396995" cy="369332"/>
          </a:xfrm>
          <a:prstGeom prst="rect">
            <a:avLst/>
          </a:prstGeom>
          <a:noFill/>
        </p:spPr>
        <p:txBody>
          <a:bodyPr wrap="square" rtlCol="0">
            <a:spAutoFit/>
          </a:bodyPr>
          <a:lstStyle/>
          <a:p>
            <a:r>
              <a:rPr lang="ru-RU" dirty="0"/>
              <a:t>Венера, до</a:t>
            </a:r>
            <a:r>
              <a:rPr lang="en-US" dirty="0"/>
              <a:t> 1994 </a:t>
            </a:r>
            <a:r>
              <a:rPr lang="ru-RU" dirty="0"/>
              <a:t>г. </a:t>
            </a:r>
          </a:p>
        </p:txBody>
      </p:sp>
      <p:pic>
        <p:nvPicPr>
          <p:cNvPr id="25" name="Рисунок 24">
            <a:extLst>
              <a:ext uri="{FF2B5EF4-FFF2-40B4-BE49-F238E27FC236}">
                <a16:creationId xmlns:a16="http://schemas.microsoft.com/office/drawing/2014/main" id="{BC68360D-7A1D-CF31-F420-41833EDE5663}"/>
              </a:ext>
            </a:extLst>
          </p:cNvPr>
          <p:cNvPicPr>
            <a:picLocks noChangeAspect="1"/>
          </p:cNvPicPr>
          <p:nvPr/>
        </p:nvPicPr>
        <p:blipFill>
          <a:blip r:embed="rId9"/>
          <a:stretch>
            <a:fillRect/>
          </a:stretch>
        </p:blipFill>
        <p:spPr>
          <a:xfrm>
            <a:off x="9436137" y="5617465"/>
            <a:ext cx="1516567" cy="1132501"/>
          </a:xfrm>
          <a:prstGeom prst="rect">
            <a:avLst/>
          </a:prstGeom>
        </p:spPr>
      </p:pic>
      <p:sp>
        <p:nvSpPr>
          <p:cNvPr id="4" name="Номер слайда 3">
            <a:extLst>
              <a:ext uri="{FF2B5EF4-FFF2-40B4-BE49-F238E27FC236}">
                <a16:creationId xmlns:a16="http://schemas.microsoft.com/office/drawing/2014/main" id="{81A8FF6E-AED9-D737-D284-8A930C728113}"/>
              </a:ext>
            </a:extLst>
          </p:cNvPr>
          <p:cNvSpPr>
            <a:spLocks noGrp="1"/>
          </p:cNvSpPr>
          <p:nvPr>
            <p:ph type="sldNum" sz="quarter" idx="12"/>
          </p:nvPr>
        </p:nvSpPr>
        <p:spPr/>
        <p:txBody>
          <a:bodyPr/>
          <a:lstStyle/>
          <a:p>
            <a:fld id="{93A4DF1C-0E23-4835-B883-63C66DB0579C}" type="slidenum">
              <a:rPr lang="ru-RU" smtClean="0"/>
              <a:t>2</a:t>
            </a:fld>
            <a:endParaRPr lang="ru-RU"/>
          </a:p>
        </p:txBody>
      </p:sp>
    </p:spTree>
    <p:extLst>
      <p:ext uri="{BB962C8B-B14F-4D97-AF65-F5344CB8AC3E}">
        <p14:creationId xmlns:p14="http://schemas.microsoft.com/office/powerpoint/2010/main" val="377800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EFE2A95C-905A-4AB6-8882-46320D13810B}"/>
              </a:ext>
            </a:extLst>
          </p:cNvPr>
          <p:cNvSpPr>
            <a:spLocks noGrp="1"/>
          </p:cNvSpPr>
          <p:nvPr>
            <p:ph type="ftr" sz="quarter" idx="11"/>
          </p:nvPr>
        </p:nvSpPr>
        <p:spPr/>
        <p:txBody>
          <a:bodyPr/>
          <a:lstStyle/>
          <a:p>
            <a:pPr>
              <a:defRPr/>
            </a:pPr>
            <a:r>
              <a:rPr lang="ru-RU"/>
              <a:t>Триггерные эффекты в геосистемах - 6, 21-24 июня 2022, Москва</a:t>
            </a:r>
          </a:p>
        </p:txBody>
      </p:sp>
      <p:sp>
        <p:nvSpPr>
          <p:cNvPr id="3" name="TextBox 2">
            <a:extLst>
              <a:ext uri="{FF2B5EF4-FFF2-40B4-BE49-F238E27FC236}">
                <a16:creationId xmlns:a16="http://schemas.microsoft.com/office/drawing/2014/main" id="{3FDE38B3-FB64-4FBB-BC13-9401A12E47CB}"/>
              </a:ext>
            </a:extLst>
          </p:cNvPr>
          <p:cNvSpPr txBox="1"/>
          <p:nvPr/>
        </p:nvSpPr>
        <p:spPr>
          <a:xfrm>
            <a:off x="0" y="90884"/>
            <a:ext cx="12192000" cy="1323439"/>
          </a:xfrm>
          <a:prstGeom prst="rect">
            <a:avLst/>
          </a:prstGeom>
          <a:noFill/>
        </p:spPr>
        <p:txBody>
          <a:bodyPr wrap="square" rtlCol="0">
            <a:spAutoFit/>
          </a:bodyPr>
          <a:lstStyle/>
          <a:p>
            <a:r>
              <a:rPr lang="ru-RU" sz="2000" dirty="0"/>
              <a:t>На Марсе детали, связанные с перемещением поверхностной пыли воздушными ударными волнами, могут дать важную информацию о строении приповерхностного слоя марсианского грунта. Примерно </a:t>
            </a:r>
            <a:r>
              <a:rPr lang="en-US" altLang="ru-RU" sz="2000" dirty="0"/>
              <a:t>7% </a:t>
            </a:r>
            <a:r>
              <a:rPr lang="ru-RU" altLang="ru-RU" sz="2000" dirty="0"/>
              <a:t>«новых»</a:t>
            </a:r>
            <a:r>
              <a:rPr lang="en-US" altLang="ru-RU" sz="2000" dirty="0"/>
              <a:t> </a:t>
            </a:r>
            <a:r>
              <a:rPr lang="ru-RU" altLang="ru-RU" sz="2000" dirty="0"/>
              <a:t>кратеров имеют альбедные узкие полосы, называемые «гиперболами» (ранее, ошибочно -</a:t>
            </a:r>
            <a:r>
              <a:rPr lang="en-US" altLang="ru-RU" sz="2000" dirty="0"/>
              <a:t>“parabolas”</a:t>
            </a:r>
            <a:r>
              <a:rPr lang="ru-RU" altLang="ru-RU" sz="2000" dirty="0"/>
              <a:t>)</a:t>
            </a:r>
            <a:r>
              <a:rPr lang="en-US" altLang="ru-RU" sz="2000" dirty="0"/>
              <a:t> </a:t>
            </a:r>
            <a:r>
              <a:rPr lang="ru-RU" altLang="ru-RU" sz="2000" dirty="0"/>
              <a:t>и «ятаганами»</a:t>
            </a:r>
            <a:r>
              <a:rPr lang="en-US" altLang="ru-RU" sz="2000" dirty="0"/>
              <a:t> </a:t>
            </a:r>
            <a:r>
              <a:rPr lang="ru-RU" altLang="ru-RU" sz="2000" dirty="0"/>
              <a:t>(</a:t>
            </a:r>
            <a:r>
              <a:rPr lang="en-US" altLang="ru-RU" sz="2000" dirty="0"/>
              <a:t>“scimitars”</a:t>
            </a:r>
            <a:r>
              <a:rPr lang="ru-RU" altLang="ru-RU" sz="2000" dirty="0"/>
              <a:t>)</a:t>
            </a:r>
            <a:r>
              <a:rPr lang="en-US" altLang="ru-RU" sz="2000" dirty="0"/>
              <a:t>. </a:t>
            </a:r>
            <a:endParaRPr lang="ru-RU" altLang="ru-RU" sz="2000" dirty="0"/>
          </a:p>
        </p:txBody>
      </p:sp>
      <p:pic>
        <p:nvPicPr>
          <p:cNvPr id="5" name="Рисунок 4">
            <a:extLst>
              <a:ext uri="{FF2B5EF4-FFF2-40B4-BE49-F238E27FC236}">
                <a16:creationId xmlns:a16="http://schemas.microsoft.com/office/drawing/2014/main" id="{CB03588B-0BF6-44EE-AE0B-31D5C053C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11" y="1493308"/>
            <a:ext cx="4367295" cy="1850238"/>
          </a:xfrm>
          <a:prstGeom prst="rect">
            <a:avLst/>
          </a:prstGeom>
        </p:spPr>
      </p:pic>
      <p:pic>
        <p:nvPicPr>
          <p:cNvPr id="6" name="Рисунок 2">
            <a:extLst>
              <a:ext uri="{FF2B5EF4-FFF2-40B4-BE49-F238E27FC236}">
                <a16:creationId xmlns:a16="http://schemas.microsoft.com/office/drawing/2014/main" id="{0F85E8B2-2DFD-49BB-A902-DCA999893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65500"/>
            <a:ext cx="9144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2E31F24-4D2D-4FA0-AC9C-391256FD09F9}"/>
              </a:ext>
            </a:extLst>
          </p:cNvPr>
          <p:cNvSpPr txBox="1"/>
          <p:nvPr/>
        </p:nvSpPr>
        <p:spPr>
          <a:xfrm>
            <a:off x="5994206" y="1389729"/>
            <a:ext cx="5892994" cy="1200329"/>
          </a:xfrm>
          <a:prstGeom prst="rect">
            <a:avLst/>
          </a:prstGeom>
          <a:noFill/>
        </p:spPr>
        <p:txBody>
          <a:bodyPr wrap="square" rtlCol="0">
            <a:spAutoFit/>
          </a:bodyPr>
          <a:lstStyle/>
          <a:p>
            <a:r>
              <a:rPr lang="en-US" dirty="0"/>
              <a:t>ESP_022299_2040</a:t>
            </a:r>
            <a:r>
              <a:rPr lang="ru-RU" dirty="0"/>
              <a:t>.</a:t>
            </a:r>
            <a:r>
              <a:rPr lang="en-US" dirty="0"/>
              <a:t> </a:t>
            </a:r>
            <a:r>
              <a:rPr lang="ru-RU" dirty="0"/>
              <a:t>Изображение </a:t>
            </a:r>
            <a:r>
              <a:rPr lang="ru-RU" dirty="0" err="1"/>
              <a:t>HiRise</a:t>
            </a:r>
            <a:r>
              <a:rPr lang="ru-RU" dirty="0"/>
              <a:t> показывает цепочку (кластер) небольших кратеров, окруженных темным гало и альбедными полосами: «ятаганы» BB и CC и темная «гипербола AA» между кратерами No 1 и No 2</a:t>
            </a:r>
          </a:p>
        </p:txBody>
      </p:sp>
      <p:sp>
        <p:nvSpPr>
          <p:cNvPr id="4" name="Дата 3">
            <a:extLst>
              <a:ext uri="{FF2B5EF4-FFF2-40B4-BE49-F238E27FC236}">
                <a16:creationId xmlns:a16="http://schemas.microsoft.com/office/drawing/2014/main" id="{2060CE8D-2D73-7F7E-9E5A-899A85566B77}"/>
              </a:ext>
            </a:extLst>
          </p:cNvPr>
          <p:cNvSpPr>
            <a:spLocks noGrp="1"/>
          </p:cNvSpPr>
          <p:nvPr>
            <p:ph type="dt" sz="half" idx="10"/>
          </p:nvPr>
        </p:nvSpPr>
        <p:spPr/>
        <p:txBody>
          <a:bodyPr/>
          <a:lstStyle/>
          <a:p>
            <a:fld id="{AA902DB6-E74D-498A-ADD5-6AC1A75EF6A0}" type="datetime1">
              <a:rPr lang="ru-RU" smtClean="0"/>
              <a:t>21.06.2022</a:t>
            </a:fld>
            <a:endParaRPr lang="ru-RU"/>
          </a:p>
        </p:txBody>
      </p:sp>
      <p:sp>
        <p:nvSpPr>
          <p:cNvPr id="9" name="Номер слайда 8">
            <a:extLst>
              <a:ext uri="{FF2B5EF4-FFF2-40B4-BE49-F238E27FC236}">
                <a16:creationId xmlns:a16="http://schemas.microsoft.com/office/drawing/2014/main" id="{51D02FCD-BDE1-C1D4-0265-2E808B14B655}"/>
              </a:ext>
            </a:extLst>
          </p:cNvPr>
          <p:cNvSpPr>
            <a:spLocks noGrp="1"/>
          </p:cNvSpPr>
          <p:nvPr>
            <p:ph type="sldNum" sz="quarter" idx="12"/>
          </p:nvPr>
        </p:nvSpPr>
        <p:spPr/>
        <p:txBody>
          <a:bodyPr/>
          <a:lstStyle/>
          <a:p>
            <a:fld id="{93A4DF1C-0E23-4835-B883-63C66DB0579C}" type="slidenum">
              <a:rPr lang="ru-RU" smtClean="0"/>
              <a:t>3</a:t>
            </a:fld>
            <a:endParaRPr lang="ru-RU"/>
          </a:p>
        </p:txBody>
      </p:sp>
    </p:spTree>
    <p:extLst>
      <p:ext uri="{BB962C8B-B14F-4D97-AF65-F5344CB8AC3E}">
        <p14:creationId xmlns:p14="http://schemas.microsoft.com/office/powerpoint/2010/main" val="3196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EDBD6D23-D9A5-412A-BC6E-A104F3C5A8EC}"/>
              </a:ext>
            </a:extLst>
          </p:cNvPr>
          <p:cNvSpPr>
            <a:spLocks noGrp="1"/>
          </p:cNvSpPr>
          <p:nvPr>
            <p:ph type="ftr" sz="quarter" idx="11"/>
          </p:nvPr>
        </p:nvSpPr>
        <p:spPr/>
        <p:txBody>
          <a:bodyPr/>
          <a:lstStyle/>
          <a:p>
            <a:pPr>
              <a:defRPr/>
            </a:pPr>
            <a:r>
              <a:rPr lang="ru-RU"/>
              <a:t>Триггерные эффекты в геосистемах - 6, 21-24 июня 2022, Москва</a:t>
            </a:r>
          </a:p>
        </p:txBody>
      </p:sp>
      <p:sp>
        <p:nvSpPr>
          <p:cNvPr id="15363" name="TextBox 2">
            <a:extLst>
              <a:ext uri="{FF2B5EF4-FFF2-40B4-BE49-F238E27FC236}">
                <a16:creationId xmlns:a16="http://schemas.microsoft.com/office/drawing/2014/main" id="{085D35E8-5545-4CF2-A71C-0A49EE967ADB}"/>
              </a:ext>
            </a:extLst>
          </p:cNvPr>
          <p:cNvSpPr txBox="1">
            <a:spLocks noChangeArrowheads="1"/>
          </p:cNvSpPr>
          <p:nvPr/>
        </p:nvSpPr>
        <p:spPr bwMode="auto">
          <a:xfrm>
            <a:off x="1626154" y="107951"/>
            <a:ext cx="121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800" dirty="0"/>
              <a:t>“</a:t>
            </a:r>
            <a:r>
              <a:rPr lang="ru-RU" altLang="ru-RU" sz="2800" dirty="0"/>
              <a:t>Гало</a:t>
            </a:r>
            <a:r>
              <a:rPr lang="en-US" altLang="ru-RU" sz="2800" dirty="0"/>
              <a:t>”</a:t>
            </a:r>
            <a:endParaRPr lang="ru-RU" altLang="ru-RU" sz="2800" dirty="0"/>
          </a:p>
        </p:txBody>
      </p:sp>
      <p:pic>
        <p:nvPicPr>
          <p:cNvPr id="15364" name="Рисунок 3">
            <a:extLst>
              <a:ext uri="{FF2B5EF4-FFF2-40B4-BE49-F238E27FC236}">
                <a16:creationId xmlns:a16="http://schemas.microsoft.com/office/drawing/2014/main" id="{3CA68AD6-2DF8-4B25-B115-61F900459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719139"/>
            <a:ext cx="882015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a:extLst>
              <a:ext uri="{FF2B5EF4-FFF2-40B4-BE49-F238E27FC236}">
                <a16:creationId xmlns:a16="http://schemas.microsoft.com/office/drawing/2014/main" id="{7A7096E5-DCB3-4BCA-92B0-FFC941274CCE}"/>
              </a:ext>
            </a:extLst>
          </p:cNvPr>
          <p:cNvSpPr txBox="1">
            <a:spLocks noChangeArrowheads="1"/>
          </p:cNvSpPr>
          <p:nvPr/>
        </p:nvSpPr>
        <p:spPr bwMode="auto">
          <a:xfrm>
            <a:off x="7223126" y="195263"/>
            <a:ext cx="208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400" dirty="0"/>
              <a:t>“</a:t>
            </a:r>
            <a:r>
              <a:rPr lang="ru-RU" altLang="ru-RU" sz="2400" dirty="0"/>
              <a:t>Парабола</a:t>
            </a:r>
            <a:r>
              <a:rPr lang="en-US" altLang="ru-RU" sz="2400" dirty="0"/>
              <a:t>”</a:t>
            </a:r>
            <a:endParaRPr lang="ru-RU" altLang="ru-RU" sz="2400" dirty="0"/>
          </a:p>
        </p:txBody>
      </p:sp>
      <p:cxnSp>
        <p:nvCxnSpPr>
          <p:cNvPr id="9" name="Прямая со стрелкой 8">
            <a:extLst>
              <a:ext uri="{FF2B5EF4-FFF2-40B4-BE49-F238E27FC236}">
                <a16:creationId xmlns:a16="http://schemas.microsoft.com/office/drawing/2014/main" id="{B5D529B5-D151-42F6-B027-322463540B32}"/>
              </a:ext>
            </a:extLst>
          </p:cNvPr>
          <p:cNvCxnSpPr>
            <a:cxnSpLocks/>
          </p:cNvCxnSpPr>
          <p:nvPr/>
        </p:nvCxnSpPr>
        <p:spPr>
          <a:xfrm>
            <a:off x="1992313" y="2205038"/>
            <a:ext cx="3816350" cy="43180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D74325ED-488D-4446-94E7-5872BD1D9E69}"/>
              </a:ext>
            </a:extLst>
          </p:cNvPr>
          <p:cNvCxnSpPr>
            <a:cxnSpLocks/>
          </p:cNvCxnSpPr>
          <p:nvPr/>
        </p:nvCxnSpPr>
        <p:spPr>
          <a:xfrm>
            <a:off x="3648075" y="847725"/>
            <a:ext cx="0" cy="285273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C00FF9DA-4EBE-4F24-BD1D-B644A37759DE}"/>
              </a:ext>
            </a:extLst>
          </p:cNvPr>
          <p:cNvCxnSpPr>
            <a:cxnSpLocks/>
          </p:cNvCxnSpPr>
          <p:nvPr/>
        </p:nvCxnSpPr>
        <p:spPr>
          <a:xfrm>
            <a:off x="8015288" y="657225"/>
            <a:ext cx="457200" cy="7381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0C6D265F-2908-4A23-96A0-275DF251E78A}"/>
              </a:ext>
            </a:extLst>
          </p:cNvPr>
          <p:cNvCxnSpPr>
            <a:cxnSpLocks/>
          </p:cNvCxnSpPr>
          <p:nvPr/>
        </p:nvCxnSpPr>
        <p:spPr>
          <a:xfrm>
            <a:off x="8434388" y="631826"/>
            <a:ext cx="876300" cy="487363"/>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370" name="Рисунок 18">
            <a:extLst>
              <a:ext uri="{FF2B5EF4-FFF2-40B4-BE49-F238E27FC236}">
                <a16:creationId xmlns:a16="http://schemas.microsoft.com/office/drawing/2014/main" id="{B76E87DD-1C6A-4A69-AAE8-1ED8C2C6E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711576"/>
            <a:ext cx="30241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Рисунок 25">
            <a:extLst>
              <a:ext uri="{FF2B5EF4-FFF2-40B4-BE49-F238E27FC236}">
                <a16:creationId xmlns:a16="http://schemas.microsoft.com/office/drawing/2014/main" id="{7C6E2265-465E-4317-B4FA-CF2A3CE15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4" y="4300539"/>
            <a:ext cx="4103687"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Дата 3">
            <a:extLst>
              <a:ext uri="{FF2B5EF4-FFF2-40B4-BE49-F238E27FC236}">
                <a16:creationId xmlns:a16="http://schemas.microsoft.com/office/drawing/2014/main" id="{D5BF2E7A-1BA9-776F-53E1-86C9103EF39E}"/>
              </a:ext>
            </a:extLst>
          </p:cNvPr>
          <p:cNvSpPr>
            <a:spLocks noGrp="1"/>
          </p:cNvSpPr>
          <p:nvPr>
            <p:ph type="dt" sz="half" idx="10"/>
          </p:nvPr>
        </p:nvSpPr>
        <p:spPr/>
        <p:txBody>
          <a:bodyPr/>
          <a:lstStyle/>
          <a:p>
            <a:fld id="{6AA916B9-9C77-4A45-B8E0-C85D0C6B9208}" type="datetime1">
              <a:rPr lang="ru-RU" smtClean="0"/>
              <a:t>21.06.2022</a:t>
            </a:fld>
            <a:endParaRPr lang="ru-RU"/>
          </a:p>
        </p:txBody>
      </p:sp>
      <p:sp>
        <p:nvSpPr>
          <p:cNvPr id="5" name="Номер слайда 4">
            <a:extLst>
              <a:ext uri="{FF2B5EF4-FFF2-40B4-BE49-F238E27FC236}">
                <a16:creationId xmlns:a16="http://schemas.microsoft.com/office/drawing/2014/main" id="{0B87F095-C565-A635-9621-18AF4DDCDA7D}"/>
              </a:ext>
            </a:extLst>
          </p:cNvPr>
          <p:cNvSpPr>
            <a:spLocks noGrp="1"/>
          </p:cNvSpPr>
          <p:nvPr>
            <p:ph type="sldNum" sz="quarter" idx="12"/>
          </p:nvPr>
        </p:nvSpPr>
        <p:spPr/>
        <p:txBody>
          <a:bodyPr/>
          <a:lstStyle/>
          <a:p>
            <a:fld id="{93A4DF1C-0E23-4835-B883-63C66DB0579C}" type="slidenum">
              <a:rPr lang="ru-RU" smtClean="0"/>
              <a:t>4</a:t>
            </a:fld>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5BD2D238-7DC6-4AA7-B7B9-82EC42282068}"/>
              </a:ext>
            </a:extLst>
          </p:cNvPr>
          <p:cNvSpPr>
            <a:spLocks noGrp="1"/>
          </p:cNvSpPr>
          <p:nvPr>
            <p:ph type="ftr" sz="quarter" idx="11"/>
          </p:nvPr>
        </p:nvSpPr>
        <p:spPr/>
        <p:txBody>
          <a:bodyPr/>
          <a:lstStyle/>
          <a:p>
            <a:pPr>
              <a:defRPr/>
            </a:pPr>
            <a:r>
              <a:rPr lang="ru-RU"/>
              <a:t>Триггерные эффекты в геосистемах - 6, 21-24 июня 2022, Москва</a:t>
            </a:r>
          </a:p>
        </p:txBody>
      </p:sp>
      <p:sp>
        <p:nvSpPr>
          <p:cNvPr id="3" name="TextBox 2">
            <a:extLst>
              <a:ext uri="{FF2B5EF4-FFF2-40B4-BE49-F238E27FC236}">
                <a16:creationId xmlns:a16="http://schemas.microsoft.com/office/drawing/2014/main" id="{06F43E07-11FA-40C1-837A-005AF72CF0AA}"/>
              </a:ext>
            </a:extLst>
          </p:cNvPr>
          <p:cNvSpPr txBox="1"/>
          <p:nvPr/>
        </p:nvSpPr>
        <p:spPr>
          <a:xfrm>
            <a:off x="4511824" y="71438"/>
            <a:ext cx="2592288" cy="461665"/>
          </a:xfrm>
          <a:prstGeom prst="rect">
            <a:avLst/>
          </a:prstGeom>
          <a:noFill/>
        </p:spPr>
        <p:txBody>
          <a:bodyPr wrap="square" rtlCol="0">
            <a:spAutoFit/>
          </a:bodyPr>
          <a:lstStyle/>
          <a:p>
            <a:r>
              <a:rPr lang="ru-RU" sz="2400" dirty="0"/>
              <a:t>Гиперболы</a:t>
            </a:r>
            <a:endParaRPr lang="ru-RU" dirty="0"/>
          </a:p>
        </p:txBody>
      </p:sp>
      <p:pic>
        <p:nvPicPr>
          <p:cNvPr id="4" name="Рисунок 3">
            <a:extLst>
              <a:ext uri="{FF2B5EF4-FFF2-40B4-BE49-F238E27FC236}">
                <a16:creationId xmlns:a16="http://schemas.microsoft.com/office/drawing/2014/main" id="{36929B90-6D27-4E60-822B-E631F196BB7E}"/>
              </a:ext>
            </a:extLst>
          </p:cNvPr>
          <p:cNvPicPr>
            <a:picLocks noChangeAspect="1"/>
          </p:cNvPicPr>
          <p:nvPr/>
        </p:nvPicPr>
        <p:blipFill>
          <a:blip r:embed="rId3"/>
          <a:stretch>
            <a:fillRect/>
          </a:stretch>
        </p:blipFill>
        <p:spPr>
          <a:xfrm>
            <a:off x="1847529" y="764705"/>
            <a:ext cx="2343749" cy="3300467"/>
          </a:xfrm>
          <a:prstGeom prst="rect">
            <a:avLst/>
          </a:prstGeom>
        </p:spPr>
      </p:pic>
      <p:sp>
        <p:nvSpPr>
          <p:cNvPr id="5" name="TextBox 4">
            <a:extLst>
              <a:ext uri="{FF2B5EF4-FFF2-40B4-BE49-F238E27FC236}">
                <a16:creationId xmlns:a16="http://schemas.microsoft.com/office/drawing/2014/main" id="{9808377C-EFBF-4BBA-96FB-1ACF44A6689F}"/>
              </a:ext>
            </a:extLst>
          </p:cNvPr>
          <p:cNvSpPr txBox="1"/>
          <p:nvPr/>
        </p:nvSpPr>
        <p:spPr>
          <a:xfrm>
            <a:off x="1847528" y="419472"/>
            <a:ext cx="2160240" cy="369332"/>
          </a:xfrm>
          <a:prstGeom prst="rect">
            <a:avLst/>
          </a:prstGeom>
          <a:noFill/>
        </p:spPr>
        <p:txBody>
          <a:bodyPr wrap="square" rtlCol="0">
            <a:spAutoFit/>
          </a:bodyPr>
          <a:lstStyle/>
          <a:p>
            <a:r>
              <a:rPr lang="en-US" dirty="0"/>
              <a:t>ESP_011618_1885</a:t>
            </a:r>
            <a:endParaRPr lang="ru-RU" dirty="0"/>
          </a:p>
        </p:txBody>
      </p:sp>
      <p:pic>
        <p:nvPicPr>
          <p:cNvPr id="6" name="Рисунок 5">
            <a:extLst>
              <a:ext uri="{FF2B5EF4-FFF2-40B4-BE49-F238E27FC236}">
                <a16:creationId xmlns:a16="http://schemas.microsoft.com/office/drawing/2014/main" id="{3F54711C-B290-4B9E-8602-B471CBD635F9}"/>
              </a:ext>
            </a:extLst>
          </p:cNvPr>
          <p:cNvPicPr>
            <a:picLocks noChangeAspect="1"/>
          </p:cNvPicPr>
          <p:nvPr/>
        </p:nvPicPr>
        <p:blipFill>
          <a:blip r:embed="rId4"/>
          <a:stretch>
            <a:fillRect/>
          </a:stretch>
        </p:blipFill>
        <p:spPr>
          <a:xfrm>
            <a:off x="1524001" y="4581128"/>
            <a:ext cx="2812081" cy="1840926"/>
          </a:xfrm>
          <a:prstGeom prst="rect">
            <a:avLst/>
          </a:prstGeom>
        </p:spPr>
      </p:pic>
      <p:sp>
        <p:nvSpPr>
          <p:cNvPr id="7" name="TextBox 6">
            <a:extLst>
              <a:ext uri="{FF2B5EF4-FFF2-40B4-BE49-F238E27FC236}">
                <a16:creationId xmlns:a16="http://schemas.microsoft.com/office/drawing/2014/main" id="{3A2CEBD7-F38E-462D-ABCE-EC5B7957E756}"/>
              </a:ext>
            </a:extLst>
          </p:cNvPr>
          <p:cNvSpPr txBox="1"/>
          <p:nvPr/>
        </p:nvSpPr>
        <p:spPr>
          <a:xfrm>
            <a:off x="1847528" y="4221088"/>
            <a:ext cx="2343748" cy="369332"/>
          </a:xfrm>
          <a:prstGeom prst="rect">
            <a:avLst/>
          </a:prstGeom>
          <a:noFill/>
        </p:spPr>
        <p:txBody>
          <a:bodyPr wrap="square" rtlCol="0">
            <a:spAutoFit/>
          </a:bodyPr>
          <a:lstStyle/>
          <a:p>
            <a:r>
              <a:rPr lang="en-US" dirty="0"/>
              <a:t>PSP_010255_1700</a:t>
            </a:r>
            <a:endParaRPr lang="ru-RU" dirty="0"/>
          </a:p>
        </p:txBody>
      </p:sp>
      <p:sp>
        <p:nvSpPr>
          <p:cNvPr id="9" name="TextBox 8">
            <a:extLst>
              <a:ext uri="{FF2B5EF4-FFF2-40B4-BE49-F238E27FC236}">
                <a16:creationId xmlns:a16="http://schemas.microsoft.com/office/drawing/2014/main" id="{724E21D8-D065-4F66-8FFE-292B349093E6}"/>
              </a:ext>
            </a:extLst>
          </p:cNvPr>
          <p:cNvSpPr txBox="1"/>
          <p:nvPr/>
        </p:nvSpPr>
        <p:spPr>
          <a:xfrm>
            <a:off x="8000724" y="357272"/>
            <a:ext cx="2343749" cy="369332"/>
          </a:xfrm>
          <a:prstGeom prst="rect">
            <a:avLst/>
          </a:prstGeom>
          <a:noFill/>
        </p:spPr>
        <p:txBody>
          <a:bodyPr wrap="square" rtlCol="0">
            <a:spAutoFit/>
          </a:bodyPr>
          <a:lstStyle/>
          <a:p>
            <a:r>
              <a:rPr lang="en-US" dirty="0"/>
              <a:t>ESP_022299_2040</a:t>
            </a:r>
            <a:endParaRPr lang="ru-RU" dirty="0"/>
          </a:p>
        </p:txBody>
      </p:sp>
      <p:pic>
        <p:nvPicPr>
          <p:cNvPr id="18" name="Рисунок 17">
            <a:extLst>
              <a:ext uri="{FF2B5EF4-FFF2-40B4-BE49-F238E27FC236}">
                <a16:creationId xmlns:a16="http://schemas.microsoft.com/office/drawing/2014/main" id="{4DC8B43E-CBED-4A63-AA2E-213233C11AA8}"/>
              </a:ext>
            </a:extLst>
          </p:cNvPr>
          <p:cNvPicPr>
            <a:picLocks noChangeAspect="1"/>
          </p:cNvPicPr>
          <p:nvPr/>
        </p:nvPicPr>
        <p:blipFill>
          <a:blip r:embed="rId5"/>
          <a:stretch>
            <a:fillRect/>
          </a:stretch>
        </p:blipFill>
        <p:spPr>
          <a:xfrm>
            <a:off x="5015881" y="3920422"/>
            <a:ext cx="4986255" cy="2700282"/>
          </a:xfrm>
          <a:prstGeom prst="rect">
            <a:avLst/>
          </a:prstGeom>
        </p:spPr>
      </p:pic>
      <p:sp>
        <p:nvSpPr>
          <p:cNvPr id="19" name="TextBox 18">
            <a:extLst>
              <a:ext uri="{FF2B5EF4-FFF2-40B4-BE49-F238E27FC236}">
                <a16:creationId xmlns:a16="http://schemas.microsoft.com/office/drawing/2014/main" id="{446B4297-240F-495F-9D5E-D4CD394198FD}"/>
              </a:ext>
            </a:extLst>
          </p:cNvPr>
          <p:cNvSpPr txBox="1"/>
          <p:nvPr/>
        </p:nvSpPr>
        <p:spPr>
          <a:xfrm>
            <a:off x="7462952" y="3494649"/>
            <a:ext cx="2592288" cy="369332"/>
          </a:xfrm>
          <a:prstGeom prst="rect">
            <a:avLst/>
          </a:prstGeom>
          <a:noFill/>
        </p:spPr>
        <p:txBody>
          <a:bodyPr wrap="square" rtlCol="0">
            <a:spAutoFit/>
          </a:bodyPr>
          <a:lstStyle/>
          <a:p>
            <a:r>
              <a:rPr lang="en-US" dirty="0"/>
              <a:t>PSP_007496_173</a:t>
            </a:r>
            <a:endParaRPr lang="ru-RU" dirty="0"/>
          </a:p>
        </p:txBody>
      </p:sp>
      <p:pic>
        <p:nvPicPr>
          <p:cNvPr id="11" name="Рисунок 10">
            <a:extLst>
              <a:ext uri="{FF2B5EF4-FFF2-40B4-BE49-F238E27FC236}">
                <a16:creationId xmlns:a16="http://schemas.microsoft.com/office/drawing/2014/main" id="{35B4409D-DE9B-4D43-9405-9AB968BC7855}"/>
              </a:ext>
            </a:extLst>
          </p:cNvPr>
          <p:cNvPicPr>
            <a:picLocks noChangeAspect="1"/>
          </p:cNvPicPr>
          <p:nvPr/>
        </p:nvPicPr>
        <p:blipFill>
          <a:blip r:embed="rId6"/>
          <a:stretch>
            <a:fillRect/>
          </a:stretch>
        </p:blipFill>
        <p:spPr>
          <a:xfrm>
            <a:off x="5677399" y="764704"/>
            <a:ext cx="3492896" cy="2804210"/>
          </a:xfrm>
          <a:prstGeom prst="rect">
            <a:avLst/>
          </a:prstGeom>
        </p:spPr>
      </p:pic>
      <p:sp>
        <p:nvSpPr>
          <p:cNvPr id="10" name="Стрелка: вниз 9">
            <a:extLst>
              <a:ext uri="{FF2B5EF4-FFF2-40B4-BE49-F238E27FC236}">
                <a16:creationId xmlns:a16="http://schemas.microsoft.com/office/drawing/2014/main" id="{CDF600EB-B10E-4E79-8463-65ADCF1A2031}"/>
              </a:ext>
            </a:extLst>
          </p:cNvPr>
          <p:cNvSpPr/>
          <p:nvPr/>
        </p:nvSpPr>
        <p:spPr>
          <a:xfrm rot="3992951">
            <a:off x="7256757" y="1044868"/>
            <a:ext cx="171865" cy="28803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a:extLst>
              <a:ext uri="{FF2B5EF4-FFF2-40B4-BE49-F238E27FC236}">
                <a16:creationId xmlns:a16="http://schemas.microsoft.com/office/drawing/2014/main" id="{41CA0985-8B57-422C-A548-F7F62AF91C30}"/>
              </a:ext>
            </a:extLst>
          </p:cNvPr>
          <p:cNvSpPr/>
          <p:nvPr/>
        </p:nvSpPr>
        <p:spPr>
          <a:xfrm rot="3708737">
            <a:off x="8658209" y="2633340"/>
            <a:ext cx="201775" cy="28803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Дата 7">
            <a:extLst>
              <a:ext uri="{FF2B5EF4-FFF2-40B4-BE49-F238E27FC236}">
                <a16:creationId xmlns:a16="http://schemas.microsoft.com/office/drawing/2014/main" id="{379C6C23-659E-3A1D-015B-9D35FF6C82C1}"/>
              </a:ext>
            </a:extLst>
          </p:cNvPr>
          <p:cNvSpPr>
            <a:spLocks noGrp="1"/>
          </p:cNvSpPr>
          <p:nvPr>
            <p:ph type="dt" sz="half" idx="10"/>
          </p:nvPr>
        </p:nvSpPr>
        <p:spPr/>
        <p:txBody>
          <a:bodyPr/>
          <a:lstStyle/>
          <a:p>
            <a:fld id="{C1962FA7-D9D7-481C-AFEF-4C5B2C861960}" type="datetime1">
              <a:rPr lang="ru-RU" smtClean="0"/>
              <a:t>21.06.2022</a:t>
            </a:fld>
            <a:endParaRPr lang="ru-RU"/>
          </a:p>
        </p:txBody>
      </p:sp>
      <p:sp>
        <p:nvSpPr>
          <p:cNvPr id="13" name="Номер слайда 12">
            <a:extLst>
              <a:ext uri="{FF2B5EF4-FFF2-40B4-BE49-F238E27FC236}">
                <a16:creationId xmlns:a16="http://schemas.microsoft.com/office/drawing/2014/main" id="{61DEB5F5-7791-0295-9EBB-2C01F1F9E029}"/>
              </a:ext>
            </a:extLst>
          </p:cNvPr>
          <p:cNvSpPr>
            <a:spLocks noGrp="1"/>
          </p:cNvSpPr>
          <p:nvPr>
            <p:ph type="sldNum" sz="quarter" idx="12"/>
          </p:nvPr>
        </p:nvSpPr>
        <p:spPr/>
        <p:txBody>
          <a:bodyPr/>
          <a:lstStyle/>
          <a:p>
            <a:fld id="{93A4DF1C-0E23-4835-B883-63C66DB0579C}" type="slidenum">
              <a:rPr lang="ru-RU" smtClean="0"/>
              <a:t>5</a:t>
            </a:fld>
            <a:endParaRPr lang="ru-RU"/>
          </a:p>
        </p:txBody>
      </p:sp>
    </p:spTree>
    <p:extLst>
      <p:ext uri="{BB962C8B-B14F-4D97-AF65-F5344CB8AC3E}">
        <p14:creationId xmlns:p14="http://schemas.microsoft.com/office/powerpoint/2010/main" val="315518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F5F9AC7E-6761-47DB-9DDE-8EF9D8C24B41}"/>
              </a:ext>
            </a:extLst>
          </p:cNvPr>
          <p:cNvSpPr>
            <a:spLocks noGrp="1"/>
          </p:cNvSpPr>
          <p:nvPr>
            <p:ph type="ftr" sz="quarter" idx="11"/>
          </p:nvPr>
        </p:nvSpPr>
        <p:spPr/>
        <p:txBody>
          <a:bodyPr/>
          <a:lstStyle/>
          <a:p>
            <a:pPr>
              <a:defRPr/>
            </a:pPr>
            <a:r>
              <a:rPr lang="ru-RU"/>
              <a:t>Триггерные эффекты в геосистемах - 6, 21-24 июня 2022, Москва</a:t>
            </a:r>
          </a:p>
        </p:txBody>
      </p:sp>
      <p:sp>
        <p:nvSpPr>
          <p:cNvPr id="16387" name="TextBox 3">
            <a:extLst>
              <a:ext uri="{FF2B5EF4-FFF2-40B4-BE49-F238E27FC236}">
                <a16:creationId xmlns:a16="http://schemas.microsoft.com/office/drawing/2014/main" id="{E8198D24-C908-4B1E-8D62-073303166A0C}"/>
              </a:ext>
            </a:extLst>
          </p:cNvPr>
          <p:cNvSpPr txBox="1">
            <a:spLocks noChangeArrowheads="1"/>
          </p:cNvSpPr>
          <p:nvPr/>
        </p:nvSpPr>
        <p:spPr bwMode="auto">
          <a:xfrm>
            <a:off x="7519988" y="184151"/>
            <a:ext cx="2303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600" dirty="0"/>
              <a:t>“</a:t>
            </a:r>
            <a:r>
              <a:rPr lang="ru-RU" altLang="ru-RU" sz="3600" dirty="0"/>
              <a:t>Ятаган</a:t>
            </a:r>
            <a:r>
              <a:rPr lang="en-US" altLang="ru-RU" sz="3600" dirty="0"/>
              <a:t>”</a:t>
            </a:r>
            <a:endParaRPr lang="ru-RU" altLang="ru-RU" sz="3600" dirty="0"/>
          </a:p>
        </p:txBody>
      </p:sp>
      <p:pic>
        <p:nvPicPr>
          <p:cNvPr id="16388" name="Рисунок 4">
            <a:extLst>
              <a:ext uri="{FF2B5EF4-FFF2-40B4-BE49-F238E27FC236}">
                <a16:creationId xmlns:a16="http://schemas.microsoft.com/office/drawing/2014/main" id="{1952DA1D-3634-415B-ACC3-A7D9CC6A8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65125"/>
            <a:ext cx="56165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Рисунок 5">
            <a:extLst>
              <a:ext uri="{FF2B5EF4-FFF2-40B4-BE49-F238E27FC236}">
                <a16:creationId xmlns:a16="http://schemas.microsoft.com/office/drawing/2014/main" id="{A96FAEB6-D7CF-465A-87AC-488334DC7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4149726"/>
            <a:ext cx="360838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Прямая со стрелкой 7">
            <a:extLst>
              <a:ext uri="{FF2B5EF4-FFF2-40B4-BE49-F238E27FC236}">
                <a16:creationId xmlns:a16="http://schemas.microsoft.com/office/drawing/2014/main" id="{A428B658-3071-4F85-976B-12D9705150DF}"/>
              </a:ext>
            </a:extLst>
          </p:cNvPr>
          <p:cNvCxnSpPr>
            <a:cxnSpLocks/>
          </p:cNvCxnSpPr>
          <p:nvPr/>
        </p:nvCxnSpPr>
        <p:spPr>
          <a:xfrm flipV="1">
            <a:off x="3719514" y="2276476"/>
            <a:ext cx="928687" cy="288131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391" name="TextBox 10">
            <a:extLst>
              <a:ext uri="{FF2B5EF4-FFF2-40B4-BE49-F238E27FC236}">
                <a16:creationId xmlns:a16="http://schemas.microsoft.com/office/drawing/2014/main" id="{85F1782C-59AE-465A-B673-682DBABA9E2D}"/>
              </a:ext>
            </a:extLst>
          </p:cNvPr>
          <p:cNvSpPr txBox="1">
            <a:spLocks noChangeArrowheads="1"/>
          </p:cNvSpPr>
          <p:nvPr/>
        </p:nvSpPr>
        <p:spPr bwMode="auto">
          <a:xfrm>
            <a:off x="7543800" y="647700"/>
            <a:ext cx="30162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dirty="0"/>
              <a:t>ESP_037033_2040</a:t>
            </a:r>
          </a:p>
          <a:p>
            <a:r>
              <a:rPr lang="ru-RU" altLang="ru-RU" dirty="0"/>
              <a:t>Удар в период от марта </a:t>
            </a:r>
            <a:r>
              <a:rPr lang="en-US" altLang="ru-RU" dirty="0"/>
              <a:t>2008</a:t>
            </a:r>
            <a:r>
              <a:rPr lang="ru-RU" altLang="ru-RU" dirty="0"/>
              <a:t> г.</a:t>
            </a:r>
            <a:r>
              <a:rPr lang="en-US" altLang="ru-RU" dirty="0"/>
              <a:t> </a:t>
            </a:r>
            <a:r>
              <a:rPr lang="ru-RU" altLang="ru-RU" dirty="0"/>
              <a:t>до</a:t>
            </a:r>
            <a:r>
              <a:rPr lang="en-US" altLang="ru-RU" dirty="0"/>
              <a:t> </a:t>
            </a:r>
            <a:r>
              <a:rPr lang="ru-RU" altLang="ru-RU" dirty="0"/>
              <a:t>мая </a:t>
            </a:r>
            <a:r>
              <a:rPr lang="en-US" altLang="ru-RU" dirty="0"/>
              <a:t> 2014</a:t>
            </a:r>
            <a:r>
              <a:rPr lang="ru-RU" altLang="ru-RU" dirty="0"/>
              <a:t> г.</a:t>
            </a:r>
            <a:endParaRPr lang="en-US" altLang="ru-RU" dirty="0"/>
          </a:p>
          <a:p>
            <a:r>
              <a:rPr lang="ru-RU" altLang="ru-RU" dirty="0"/>
              <a:t>Кратер</a:t>
            </a:r>
            <a:r>
              <a:rPr lang="en-US" altLang="ru-RU" dirty="0"/>
              <a:t>r D~10 </a:t>
            </a:r>
            <a:r>
              <a:rPr lang="ru-RU" altLang="ru-RU" dirty="0"/>
              <a:t>окружен гало </a:t>
            </a:r>
            <a:r>
              <a:rPr lang="en-US" altLang="ru-RU" dirty="0"/>
              <a:t>D</a:t>
            </a:r>
            <a:r>
              <a:rPr lang="en-US" altLang="ru-RU" baseline="-25000" dirty="0"/>
              <a:t>H</a:t>
            </a:r>
            <a:r>
              <a:rPr lang="en-US" altLang="ru-RU" dirty="0"/>
              <a:t>~400 m</a:t>
            </a:r>
          </a:p>
          <a:p>
            <a:r>
              <a:rPr lang="en-US" altLang="ru-RU" dirty="0"/>
              <a:t>“</a:t>
            </a:r>
            <a:r>
              <a:rPr lang="ru-RU" altLang="ru-RU" dirty="0"/>
              <a:t>Ятаган</a:t>
            </a:r>
            <a:r>
              <a:rPr lang="en-US" altLang="ru-RU" dirty="0"/>
              <a:t>” </a:t>
            </a:r>
            <a:r>
              <a:rPr lang="ru-RU" altLang="ru-RU" dirty="0"/>
              <a:t>простирается примерно на </a:t>
            </a:r>
            <a:r>
              <a:rPr lang="en-US" altLang="ru-RU" dirty="0"/>
              <a:t>~500 </a:t>
            </a:r>
            <a:r>
              <a:rPr lang="ru-RU" altLang="ru-RU" dirty="0"/>
              <a:t>м</a:t>
            </a:r>
            <a:endParaRPr lang="en-US" altLang="ru-RU" dirty="0"/>
          </a:p>
        </p:txBody>
      </p:sp>
      <p:pic>
        <p:nvPicPr>
          <p:cNvPr id="16392" name="Рисунок 11">
            <a:extLst>
              <a:ext uri="{FF2B5EF4-FFF2-40B4-BE49-F238E27FC236}">
                <a16:creationId xmlns:a16="http://schemas.microsoft.com/office/drawing/2014/main" id="{0D253B32-2C3C-4DFF-B357-BAADC4BB3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3190875"/>
            <a:ext cx="305276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Рисунок 12">
            <a:extLst>
              <a:ext uri="{FF2B5EF4-FFF2-40B4-BE49-F238E27FC236}">
                <a16:creationId xmlns:a16="http://schemas.microsoft.com/office/drawing/2014/main" id="{7D56DA45-A9B1-4610-9721-DCAB716AA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900614"/>
            <a:ext cx="32385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Рисунок 13">
            <a:extLst>
              <a:ext uri="{FF2B5EF4-FFF2-40B4-BE49-F238E27FC236}">
                <a16:creationId xmlns:a16="http://schemas.microsoft.com/office/drawing/2014/main" id="{8F948B3C-6DE3-4B31-9C3A-E5F8BC4EFD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4149726"/>
            <a:ext cx="11684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трелка: влево 2">
            <a:extLst>
              <a:ext uri="{FF2B5EF4-FFF2-40B4-BE49-F238E27FC236}">
                <a16:creationId xmlns:a16="http://schemas.microsoft.com/office/drawing/2014/main" id="{0EDAFB17-18BE-405F-BE5C-27A8FC96B635}"/>
              </a:ext>
            </a:extLst>
          </p:cNvPr>
          <p:cNvSpPr/>
          <p:nvPr/>
        </p:nvSpPr>
        <p:spPr>
          <a:xfrm rot="17448458">
            <a:off x="4397413" y="783217"/>
            <a:ext cx="1296144" cy="3065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FFCAA762-874F-4810-BE5C-647A94F201BB}"/>
              </a:ext>
            </a:extLst>
          </p:cNvPr>
          <p:cNvSpPr txBox="1"/>
          <p:nvPr/>
        </p:nvSpPr>
        <p:spPr>
          <a:xfrm>
            <a:off x="4540675" y="47109"/>
            <a:ext cx="2345770" cy="369332"/>
          </a:xfrm>
          <a:prstGeom prst="rect">
            <a:avLst/>
          </a:prstGeom>
          <a:noFill/>
        </p:spPr>
        <p:txBody>
          <a:bodyPr wrap="none" rtlCol="0">
            <a:spAutoFit/>
          </a:bodyPr>
          <a:lstStyle/>
          <a:p>
            <a:r>
              <a:rPr lang="ru-RU" dirty="0"/>
              <a:t>Направление подлета</a:t>
            </a:r>
          </a:p>
        </p:txBody>
      </p:sp>
      <p:sp>
        <p:nvSpPr>
          <p:cNvPr id="5" name="Дата 4">
            <a:extLst>
              <a:ext uri="{FF2B5EF4-FFF2-40B4-BE49-F238E27FC236}">
                <a16:creationId xmlns:a16="http://schemas.microsoft.com/office/drawing/2014/main" id="{A628019E-5F83-6EB6-0381-6CD2066EB121}"/>
              </a:ext>
            </a:extLst>
          </p:cNvPr>
          <p:cNvSpPr>
            <a:spLocks noGrp="1"/>
          </p:cNvSpPr>
          <p:nvPr>
            <p:ph type="dt" sz="half" idx="10"/>
          </p:nvPr>
        </p:nvSpPr>
        <p:spPr/>
        <p:txBody>
          <a:bodyPr/>
          <a:lstStyle/>
          <a:p>
            <a:fld id="{116485FB-B05A-46D5-B787-0231E0C6450C}" type="datetime1">
              <a:rPr lang="ru-RU" smtClean="0"/>
              <a:t>21.06.2022</a:t>
            </a:fld>
            <a:endParaRPr lang="ru-RU"/>
          </a:p>
        </p:txBody>
      </p:sp>
      <p:sp>
        <p:nvSpPr>
          <p:cNvPr id="6" name="Номер слайда 5">
            <a:extLst>
              <a:ext uri="{FF2B5EF4-FFF2-40B4-BE49-F238E27FC236}">
                <a16:creationId xmlns:a16="http://schemas.microsoft.com/office/drawing/2014/main" id="{A7B3CE71-D2FC-BBFC-8D4B-5EF69E006B9E}"/>
              </a:ext>
            </a:extLst>
          </p:cNvPr>
          <p:cNvSpPr>
            <a:spLocks noGrp="1"/>
          </p:cNvSpPr>
          <p:nvPr>
            <p:ph type="sldNum" sz="quarter" idx="12"/>
          </p:nvPr>
        </p:nvSpPr>
        <p:spPr/>
        <p:txBody>
          <a:bodyPr/>
          <a:lstStyle/>
          <a:p>
            <a:fld id="{93A4DF1C-0E23-4835-B883-63C66DB0579C}" type="slidenum">
              <a:rPr lang="ru-RU" smtClean="0"/>
              <a:t>6</a:t>
            </a:fld>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79A14ECC-8F8F-4940-941F-CEB449BE4452}"/>
              </a:ext>
            </a:extLst>
          </p:cNvPr>
          <p:cNvPicPr>
            <a:picLocks noChangeAspect="1"/>
          </p:cNvPicPr>
          <p:nvPr/>
        </p:nvPicPr>
        <p:blipFill>
          <a:blip r:embed="rId3"/>
          <a:stretch>
            <a:fillRect/>
          </a:stretch>
        </p:blipFill>
        <p:spPr>
          <a:xfrm>
            <a:off x="1685572" y="3442587"/>
            <a:ext cx="3635826" cy="3021913"/>
          </a:xfrm>
          <a:prstGeom prst="rect">
            <a:avLst/>
          </a:prstGeom>
        </p:spPr>
      </p:pic>
      <p:sp>
        <p:nvSpPr>
          <p:cNvPr id="2" name="Нижний колонтитул 1">
            <a:extLst>
              <a:ext uri="{FF2B5EF4-FFF2-40B4-BE49-F238E27FC236}">
                <a16:creationId xmlns:a16="http://schemas.microsoft.com/office/drawing/2014/main" id="{C8FC7E7B-4F9E-4868-8CE2-2EA0CE029376}"/>
              </a:ext>
            </a:extLst>
          </p:cNvPr>
          <p:cNvSpPr>
            <a:spLocks noGrp="1"/>
          </p:cNvSpPr>
          <p:nvPr>
            <p:ph type="ftr" sz="quarter" idx="11"/>
          </p:nvPr>
        </p:nvSpPr>
        <p:spPr/>
        <p:txBody>
          <a:bodyPr/>
          <a:lstStyle/>
          <a:p>
            <a:pPr>
              <a:defRPr/>
            </a:pPr>
            <a:r>
              <a:rPr lang="ru-RU"/>
              <a:t>Триггерные эффекты в геосистемах - 6, 21-24 июня 2022, Москва</a:t>
            </a:r>
          </a:p>
        </p:txBody>
      </p:sp>
      <p:sp>
        <p:nvSpPr>
          <p:cNvPr id="3" name="TextBox 2">
            <a:extLst>
              <a:ext uri="{FF2B5EF4-FFF2-40B4-BE49-F238E27FC236}">
                <a16:creationId xmlns:a16="http://schemas.microsoft.com/office/drawing/2014/main" id="{38342418-03C4-49CC-A29A-73065942985B}"/>
              </a:ext>
            </a:extLst>
          </p:cNvPr>
          <p:cNvSpPr txBox="1"/>
          <p:nvPr/>
        </p:nvSpPr>
        <p:spPr>
          <a:xfrm>
            <a:off x="7392144" y="301755"/>
            <a:ext cx="2448272" cy="369332"/>
          </a:xfrm>
          <a:prstGeom prst="rect">
            <a:avLst/>
          </a:prstGeom>
          <a:noFill/>
        </p:spPr>
        <p:txBody>
          <a:bodyPr wrap="square" rtlCol="0">
            <a:spAutoFit/>
          </a:bodyPr>
          <a:lstStyle/>
          <a:p>
            <a:r>
              <a:rPr lang="en-US" dirty="0"/>
              <a:t>“</a:t>
            </a:r>
            <a:r>
              <a:rPr lang="ru-RU" dirty="0"/>
              <a:t>ятаганы</a:t>
            </a:r>
            <a:r>
              <a:rPr lang="en-US" dirty="0"/>
              <a:t>”</a:t>
            </a:r>
            <a:endParaRPr lang="ru-RU" dirty="0"/>
          </a:p>
        </p:txBody>
      </p:sp>
      <p:pic>
        <p:nvPicPr>
          <p:cNvPr id="4" name="Рисунок 3">
            <a:extLst>
              <a:ext uri="{FF2B5EF4-FFF2-40B4-BE49-F238E27FC236}">
                <a16:creationId xmlns:a16="http://schemas.microsoft.com/office/drawing/2014/main" id="{985F225D-8296-49A0-B8D6-69079EF5FA46}"/>
              </a:ext>
            </a:extLst>
          </p:cNvPr>
          <p:cNvPicPr>
            <a:picLocks noChangeAspect="1"/>
          </p:cNvPicPr>
          <p:nvPr/>
        </p:nvPicPr>
        <p:blipFill>
          <a:blip r:embed="rId4"/>
          <a:stretch>
            <a:fillRect/>
          </a:stretch>
        </p:blipFill>
        <p:spPr>
          <a:xfrm>
            <a:off x="1685572" y="436563"/>
            <a:ext cx="4222208" cy="2250749"/>
          </a:xfrm>
          <a:prstGeom prst="rect">
            <a:avLst/>
          </a:prstGeom>
        </p:spPr>
      </p:pic>
      <p:sp>
        <p:nvSpPr>
          <p:cNvPr id="5" name="TextBox 4">
            <a:extLst>
              <a:ext uri="{FF2B5EF4-FFF2-40B4-BE49-F238E27FC236}">
                <a16:creationId xmlns:a16="http://schemas.microsoft.com/office/drawing/2014/main" id="{0559734C-D185-47B0-8329-EF4106B20CF3}"/>
              </a:ext>
            </a:extLst>
          </p:cNvPr>
          <p:cNvSpPr txBox="1"/>
          <p:nvPr/>
        </p:nvSpPr>
        <p:spPr>
          <a:xfrm>
            <a:off x="6456040" y="1266039"/>
            <a:ext cx="2664296" cy="369332"/>
          </a:xfrm>
          <a:prstGeom prst="rect">
            <a:avLst/>
          </a:prstGeom>
          <a:noFill/>
        </p:spPr>
        <p:txBody>
          <a:bodyPr wrap="square" rtlCol="0">
            <a:spAutoFit/>
          </a:bodyPr>
          <a:lstStyle/>
          <a:p>
            <a:r>
              <a:rPr lang="en-US" dirty="0"/>
              <a:t>PSP_010634_2135</a:t>
            </a:r>
            <a:endParaRPr lang="ru-RU" dirty="0"/>
          </a:p>
        </p:txBody>
      </p:sp>
      <p:pic>
        <p:nvPicPr>
          <p:cNvPr id="6" name="Рисунок 5">
            <a:extLst>
              <a:ext uri="{FF2B5EF4-FFF2-40B4-BE49-F238E27FC236}">
                <a16:creationId xmlns:a16="http://schemas.microsoft.com/office/drawing/2014/main" id="{DFD0EF0A-FA5F-4C92-AA7E-DD5CB6D969A6}"/>
              </a:ext>
            </a:extLst>
          </p:cNvPr>
          <p:cNvPicPr>
            <a:picLocks noChangeAspect="1"/>
          </p:cNvPicPr>
          <p:nvPr/>
        </p:nvPicPr>
        <p:blipFill>
          <a:blip r:embed="rId5"/>
          <a:stretch>
            <a:fillRect/>
          </a:stretch>
        </p:blipFill>
        <p:spPr>
          <a:xfrm>
            <a:off x="5447928" y="3105566"/>
            <a:ext cx="5230870" cy="3450679"/>
          </a:xfrm>
          <a:prstGeom prst="rect">
            <a:avLst/>
          </a:prstGeom>
        </p:spPr>
      </p:pic>
      <p:sp>
        <p:nvSpPr>
          <p:cNvPr id="9" name="TextBox 8">
            <a:extLst>
              <a:ext uri="{FF2B5EF4-FFF2-40B4-BE49-F238E27FC236}">
                <a16:creationId xmlns:a16="http://schemas.microsoft.com/office/drawing/2014/main" id="{9D1CF737-AE14-4F39-BB73-62B3ECEF728F}"/>
              </a:ext>
            </a:extLst>
          </p:cNvPr>
          <p:cNvSpPr txBox="1"/>
          <p:nvPr/>
        </p:nvSpPr>
        <p:spPr>
          <a:xfrm>
            <a:off x="7383711" y="2491638"/>
            <a:ext cx="1920077" cy="369332"/>
          </a:xfrm>
          <a:prstGeom prst="rect">
            <a:avLst/>
          </a:prstGeom>
          <a:noFill/>
        </p:spPr>
        <p:txBody>
          <a:bodyPr wrap="none" rtlCol="0">
            <a:spAutoFit/>
          </a:bodyPr>
          <a:lstStyle/>
          <a:p>
            <a:r>
              <a:rPr lang="en-US" dirty="0"/>
              <a:t>ESP_031965_2050</a:t>
            </a:r>
            <a:endParaRPr lang="ru-RU" dirty="0"/>
          </a:p>
        </p:txBody>
      </p:sp>
      <p:sp>
        <p:nvSpPr>
          <p:cNvPr id="10" name="TextBox 9">
            <a:extLst>
              <a:ext uri="{FF2B5EF4-FFF2-40B4-BE49-F238E27FC236}">
                <a16:creationId xmlns:a16="http://schemas.microsoft.com/office/drawing/2014/main" id="{3A519A8E-F94D-4C80-A206-121173F6F34A}"/>
              </a:ext>
            </a:extLst>
          </p:cNvPr>
          <p:cNvSpPr txBox="1"/>
          <p:nvPr/>
        </p:nvSpPr>
        <p:spPr>
          <a:xfrm>
            <a:off x="1685572" y="4862862"/>
            <a:ext cx="1746132" cy="1569660"/>
          </a:xfrm>
          <a:prstGeom prst="rect">
            <a:avLst/>
          </a:prstGeom>
          <a:noFill/>
        </p:spPr>
        <p:txBody>
          <a:bodyPr wrap="square" rtlCol="0">
            <a:spAutoFit/>
          </a:bodyPr>
          <a:lstStyle/>
          <a:p>
            <a:r>
              <a:rPr lang="en-US" sz="1200" dirty="0"/>
              <a:t>Burleigh K.J., </a:t>
            </a:r>
            <a:r>
              <a:rPr lang="en-US" sz="1200" dirty="0" err="1"/>
              <a:t>Melosh</a:t>
            </a:r>
            <a:r>
              <a:rPr lang="en-US" sz="1200" dirty="0"/>
              <a:t>, H.J., </a:t>
            </a:r>
            <a:r>
              <a:rPr lang="en-US" sz="1200" dirty="0" err="1"/>
              <a:t>Tornabene</a:t>
            </a:r>
            <a:r>
              <a:rPr lang="en-US" sz="1200" dirty="0"/>
              <a:t>, L.L., Ivanov, B., McEwen, A.S., </a:t>
            </a:r>
            <a:r>
              <a:rPr lang="en-US" sz="1200" dirty="0" err="1"/>
              <a:t>Daubar</a:t>
            </a:r>
            <a:r>
              <a:rPr lang="en-US" sz="1200" dirty="0"/>
              <a:t>, I.J. Impact </a:t>
            </a:r>
            <a:r>
              <a:rPr lang="en-US" sz="1200" dirty="0" err="1"/>
              <a:t>airblast</a:t>
            </a:r>
            <a:r>
              <a:rPr lang="en-US" sz="1200" dirty="0"/>
              <a:t> triggers dust avalanches on Mars // Icarus, 2012. V. 217. P. 194-201</a:t>
            </a:r>
            <a:endParaRPr lang="ru-RU" sz="1200" dirty="0"/>
          </a:p>
        </p:txBody>
      </p:sp>
      <p:cxnSp>
        <p:nvCxnSpPr>
          <p:cNvPr id="8" name="Прямая со стрелкой 7">
            <a:extLst>
              <a:ext uri="{FF2B5EF4-FFF2-40B4-BE49-F238E27FC236}">
                <a16:creationId xmlns:a16="http://schemas.microsoft.com/office/drawing/2014/main" id="{E8E221ED-F2A0-4A60-84B1-43E6A8FF8FE7}"/>
              </a:ext>
            </a:extLst>
          </p:cNvPr>
          <p:cNvCxnSpPr>
            <a:cxnSpLocks/>
          </p:cNvCxnSpPr>
          <p:nvPr/>
        </p:nvCxnSpPr>
        <p:spPr>
          <a:xfrm>
            <a:off x="3935760" y="706142"/>
            <a:ext cx="53678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Рисунок 12">
            <a:extLst>
              <a:ext uri="{FF2B5EF4-FFF2-40B4-BE49-F238E27FC236}">
                <a16:creationId xmlns:a16="http://schemas.microsoft.com/office/drawing/2014/main" id="{D3F8C523-26B2-4EF5-874D-A75C253032E7}"/>
              </a:ext>
            </a:extLst>
          </p:cNvPr>
          <p:cNvPicPr>
            <a:picLocks noChangeAspect="1"/>
          </p:cNvPicPr>
          <p:nvPr/>
        </p:nvPicPr>
        <p:blipFill>
          <a:blip r:embed="rId6"/>
          <a:stretch>
            <a:fillRect/>
          </a:stretch>
        </p:blipFill>
        <p:spPr>
          <a:xfrm>
            <a:off x="3834228" y="2057807"/>
            <a:ext cx="813972" cy="161552"/>
          </a:xfrm>
          <a:prstGeom prst="rect">
            <a:avLst/>
          </a:prstGeom>
        </p:spPr>
      </p:pic>
      <p:sp>
        <p:nvSpPr>
          <p:cNvPr id="7" name="Дата 6">
            <a:extLst>
              <a:ext uri="{FF2B5EF4-FFF2-40B4-BE49-F238E27FC236}">
                <a16:creationId xmlns:a16="http://schemas.microsoft.com/office/drawing/2014/main" id="{A180391F-1C8A-5DA9-255C-46DFEFAC8609}"/>
              </a:ext>
            </a:extLst>
          </p:cNvPr>
          <p:cNvSpPr>
            <a:spLocks noGrp="1"/>
          </p:cNvSpPr>
          <p:nvPr>
            <p:ph type="dt" sz="half" idx="10"/>
          </p:nvPr>
        </p:nvSpPr>
        <p:spPr/>
        <p:txBody>
          <a:bodyPr/>
          <a:lstStyle/>
          <a:p>
            <a:fld id="{0C1AC83D-18F1-4BDE-AAF0-752E2800E68B}" type="datetime1">
              <a:rPr lang="ru-RU" smtClean="0"/>
              <a:t>21.06.2022</a:t>
            </a:fld>
            <a:endParaRPr lang="ru-RU"/>
          </a:p>
        </p:txBody>
      </p:sp>
      <p:sp>
        <p:nvSpPr>
          <p:cNvPr id="12" name="Номер слайда 11">
            <a:extLst>
              <a:ext uri="{FF2B5EF4-FFF2-40B4-BE49-F238E27FC236}">
                <a16:creationId xmlns:a16="http://schemas.microsoft.com/office/drawing/2014/main" id="{090A3B37-029F-8981-1712-3BDD26F19621}"/>
              </a:ext>
            </a:extLst>
          </p:cNvPr>
          <p:cNvSpPr>
            <a:spLocks noGrp="1"/>
          </p:cNvSpPr>
          <p:nvPr>
            <p:ph type="sldNum" sz="quarter" idx="12"/>
          </p:nvPr>
        </p:nvSpPr>
        <p:spPr/>
        <p:txBody>
          <a:bodyPr/>
          <a:lstStyle/>
          <a:p>
            <a:fld id="{93A4DF1C-0E23-4835-B883-63C66DB0579C}" type="slidenum">
              <a:rPr lang="ru-RU" smtClean="0"/>
              <a:t>7</a:t>
            </a:fld>
            <a:endParaRPr lang="ru-RU"/>
          </a:p>
        </p:txBody>
      </p:sp>
    </p:spTree>
    <p:extLst>
      <p:ext uri="{BB962C8B-B14F-4D97-AF65-F5344CB8AC3E}">
        <p14:creationId xmlns:p14="http://schemas.microsoft.com/office/powerpoint/2010/main" val="209523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916F22B-45C0-D99B-75D1-1D8B67939BF3}"/>
              </a:ext>
            </a:extLst>
          </p:cNvPr>
          <p:cNvSpPr>
            <a:spLocks noGrp="1"/>
          </p:cNvSpPr>
          <p:nvPr>
            <p:ph type="dt" sz="half" idx="10"/>
          </p:nvPr>
        </p:nvSpPr>
        <p:spPr/>
        <p:txBody>
          <a:bodyPr/>
          <a:lstStyle/>
          <a:p>
            <a:fld id="{0925076D-DFCC-482B-8A3C-4373B0F8961F}" type="datetime1">
              <a:rPr lang="ru-RU" smtClean="0"/>
              <a:t>21.06.2022</a:t>
            </a:fld>
            <a:endParaRPr lang="ru-RU"/>
          </a:p>
        </p:txBody>
      </p:sp>
      <p:sp>
        <p:nvSpPr>
          <p:cNvPr id="3" name="Нижний колонтитул 2">
            <a:extLst>
              <a:ext uri="{FF2B5EF4-FFF2-40B4-BE49-F238E27FC236}">
                <a16:creationId xmlns:a16="http://schemas.microsoft.com/office/drawing/2014/main" id="{9AD6E816-ABAB-E432-6DBB-C95D99CFA125}"/>
              </a:ext>
            </a:extLst>
          </p:cNvPr>
          <p:cNvSpPr>
            <a:spLocks noGrp="1"/>
          </p:cNvSpPr>
          <p:nvPr>
            <p:ph type="ftr" sz="quarter" idx="11"/>
          </p:nvPr>
        </p:nvSpPr>
        <p:spPr>
          <a:xfrm>
            <a:off x="3777342" y="6488618"/>
            <a:ext cx="5577673" cy="365125"/>
          </a:xfrm>
        </p:spPr>
        <p:txBody>
          <a:bodyPr/>
          <a:lstStyle/>
          <a:p>
            <a:r>
              <a:rPr lang="ru-RU" dirty="0"/>
              <a:t>Триггерные эффекты в геосистемах - 6, 21-24 июня 2022, Москва</a:t>
            </a:r>
          </a:p>
        </p:txBody>
      </p:sp>
      <p:sp>
        <p:nvSpPr>
          <p:cNvPr id="4" name="Номер слайда 3">
            <a:extLst>
              <a:ext uri="{FF2B5EF4-FFF2-40B4-BE49-F238E27FC236}">
                <a16:creationId xmlns:a16="http://schemas.microsoft.com/office/drawing/2014/main" id="{98DDEA36-8046-A555-4042-E192849BA4E7}"/>
              </a:ext>
            </a:extLst>
          </p:cNvPr>
          <p:cNvSpPr>
            <a:spLocks noGrp="1"/>
          </p:cNvSpPr>
          <p:nvPr>
            <p:ph type="sldNum" sz="quarter" idx="12"/>
          </p:nvPr>
        </p:nvSpPr>
        <p:spPr/>
        <p:txBody>
          <a:bodyPr/>
          <a:lstStyle/>
          <a:p>
            <a:fld id="{93A4DF1C-0E23-4835-B883-63C66DB0579C}" type="slidenum">
              <a:rPr lang="ru-RU" smtClean="0"/>
              <a:t>8</a:t>
            </a:fld>
            <a:endParaRPr lang="ru-RU"/>
          </a:p>
        </p:txBody>
      </p:sp>
      <p:sp>
        <p:nvSpPr>
          <p:cNvPr id="6" name="TextBox 5">
            <a:extLst>
              <a:ext uri="{FF2B5EF4-FFF2-40B4-BE49-F238E27FC236}">
                <a16:creationId xmlns:a16="http://schemas.microsoft.com/office/drawing/2014/main" id="{2199F9A2-62B1-4A1F-556B-7FF3689F001D}"/>
              </a:ext>
            </a:extLst>
          </p:cNvPr>
          <p:cNvSpPr txBox="1"/>
          <p:nvPr/>
        </p:nvSpPr>
        <p:spPr>
          <a:xfrm>
            <a:off x="354204" y="136525"/>
            <a:ext cx="11483591" cy="2339102"/>
          </a:xfrm>
          <a:prstGeom prst="rect">
            <a:avLst/>
          </a:prstGeom>
          <a:noFill/>
        </p:spPr>
        <p:txBody>
          <a:bodyPr wrap="square">
            <a:spAutoFit/>
          </a:bodyPr>
          <a:lstStyle/>
          <a:p>
            <a:r>
              <a:rPr lang="ru-RU" dirty="0"/>
              <a:t>В плотной атмосфере </a:t>
            </a:r>
            <a:r>
              <a:rPr lang="ru-RU" sz="2000" b="1" dirty="0"/>
              <a:t>Венеры</a:t>
            </a:r>
            <a:r>
              <a:rPr lang="ru-RU" dirty="0"/>
              <a:t> ударники в широком диапазоне диаметров передают кинетическую энергию в атмосферные ударные волны. В некоторых случаях обломки разрушенного в атмосфере ударника способны достигнуть поверхности. Численные оценки показывают, что сейсмические волны от удара догоняют и обгоняют фронт атмосферной ударной волны. Следовательно, на определенном расстоянии от точки падения взаимодействие сейсмических колебаний поверхности и атмосферного ударного импульса с положительными и отрицательными фазами может создавать необычные следы на поверхности. Некоторые странные образования, видимые на венерианских радиолокационных изображениях, потенциально могут быть объяснены с помощью продолжения анализа взаимодействия сейсмических приповерхностных волн и ударных волн в атмосфере</a:t>
            </a:r>
          </a:p>
        </p:txBody>
      </p:sp>
      <p:pic>
        <p:nvPicPr>
          <p:cNvPr id="7" name="Рисунок 6">
            <a:extLst>
              <a:ext uri="{FF2B5EF4-FFF2-40B4-BE49-F238E27FC236}">
                <a16:creationId xmlns:a16="http://schemas.microsoft.com/office/drawing/2014/main" id="{039597BB-F9E4-D6C0-CFFC-BCF11EF736CA}"/>
              </a:ext>
            </a:extLst>
          </p:cNvPr>
          <p:cNvPicPr>
            <a:picLocks noChangeAspect="1"/>
          </p:cNvPicPr>
          <p:nvPr/>
        </p:nvPicPr>
        <p:blipFill>
          <a:blip r:embed="rId2"/>
          <a:stretch>
            <a:fillRect/>
          </a:stretch>
        </p:blipFill>
        <p:spPr>
          <a:xfrm>
            <a:off x="4945815" y="2577117"/>
            <a:ext cx="4969710" cy="3680808"/>
          </a:xfrm>
          <a:prstGeom prst="rect">
            <a:avLst/>
          </a:prstGeom>
        </p:spPr>
      </p:pic>
      <p:pic>
        <p:nvPicPr>
          <p:cNvPr id="8" name="Рисунок 7">
            <a:extLst>
              <a:ext uri="{FF2B5EF4-FFF2-40B4-BE49-F238E27FC236}">
                <a16:creationId xmlns:a16="http://schemas.microsoft.com/office/drawing/2014/main" id="{21E6432D-ACC3-4BB9-0558-F014EB8959AD}"/>
              </a:ext>
            </a:extLst>
          </p:cNvPr>
          <p:cNvPicPr>
            <a:picLocks noChangeAspect="1"/>
          </p:cNvPicPr>
          <p:nvPr/>
        </p:nvPicPr>
        <p:blipFill>
          <a:blip r:embed="rId2"/>
          <a:stretch>
            <a:fillRect/>
          </a:stretch>
        </p:blipFill>
        <p:spPr>
          <a:xfrm>
            <a:off x="5098215" y="2729517"/>
            <a:ext cx="4969710" cy="3680808"/>
          </a:xfrm>
          <a:prstGeom prst="rect">
            <a:avLst/>
          </a:prstGeom>
        </p:spPr>
      </p:pic>
      <p:sp>
        <p:nvSpPr>
          <p:cNvPr id="9" name="TextBox 8">
            <a:extLst>
              <a:ext uri="{FF2B5EF4-FFF2-40B4-BE49-F238E27FC236}">
                <a16:creationId xmlns:a16="http://schemas.microsoft.com/office/drawing/2014/main" id="{A5247B1B-7592-96A1-57E3-5DF573F7EE33}"/>
              </a:ext>
            </a:extLst>
          </p:cNvPr>
          <p:cNvSpPr txBox="1"/>
          <p:nvPr/>
        </p:nvSpPr>
        <p:spPr>
          <a:xfrm>
            <a:off x="243673" y="3299266"/>
            <a:ext cx="4549742" cy="923330"/>
          </a:xfrm>
          <a:prstGeom prst="rect">
            <a:avLst/>
          </a:prstGeom>
          <a:noFill/>
        </p:spPr>
        <p:txBody>
          <a:bodyPr wrap="square">
            <a:spAutoFit/>
          </a:bodyPr>
          <a:lstStyle/>
          <a:p>
            <a:r>
              <a:rPr lang="en-US" dirty="0"/>
              <a:t>Wood, D.A., Jr.,  Effects of airbursts on the surface of Venus</a:t>
            </a:r>
            <a:r>
              <a:rPr lang="ru-RU" dirty="0"/>
              <a:t>. </a:t>
            </a:r>
            <a:r>
              <a:rPr lang="en-US" dirty="0"/>
              <a:t>PhD Thesis, The University of Arizona, 2000, Tucson AZ, 263 pp.</a:t>
            </a:r>
            <a:endParaRPr lang="ru-RU" dirty="0"/>
          </a:p>
        </p:txBody>
      </p:sp>
    </p:spTree>
    <p:extLst>
      <p:ext uri="{BB962C8B-B14F-4D97-AF65-F5344CB8AC3E}">
        <p14:creationId xmlns:p14="http://schemas.microsoft.com/office/powerpoint/2010/main" val="186640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FF8A5FF-94B4-F567-84D6-504E7DBE0E96}"/>
              </a:ext>
            </a:extLst>
          </p:cNvPr>
          <p:cNvSpPr>
            <a:spLocks noGrp="1"/>
          </p:cNvSpPr>
          <p:nvPr>
            <p:ph type="dt" sz="half" idx="10"/>
          </p:nvPr>
        </p:nvSpPr>
        <p:spPr/>
        <p:txBody>
          <a:bodyPr/>
          <a:lstStyle/>
          <a:p>
            <a:fld id="{EC34C5D2-410A-4631-8F84-06E47E0F4EF1}" type="datetime1">
              <a:rPr lang="ru-RU" smtClean="0"/>
              <a:t>21.06.2022</a:t>
            </a:fld>
            <a:endParaRPr lang="ru-RU"/>
          </a:p>
        </p:txBody>
      </p:sp>
      <p:sp>
        <p:nvSpPr>
          <p:cNvPr id="3" name="Нижний колонтитул 2">
            <a:extLst>
              <a:ext uri="{FF2B5EF4-FFF2-40B4-BE49-F238E27FC236}">
                <a16:creationId xmlns:a16="http://schemas.microsoft.com/office/drawing/2014/main" id="{74F2B568-372D-EDC6-0407-D7E2A287A280}"/>
              </a:ext>
            </a:extLst>
          </p:cNvPr>
          <p:cNvSpPr>
            <a:spLocks noGrp="1"/>
          </p:cNvSpPr>
          <p:nvPr>
            <p:ph type="ftr" sz="quarter" idx="11"/>
          </p:nvPr>
        </p:nvSpPr>
        <p:spPr/>
        <p:txBody>
          <a:bodyPr/>
          <a:lstStyle/>
          <a:p>
            <a:r>
              <a:rPr lang="ru-RU"/>
              <a:t>Триггерные эффекты в геосистемах - 6, 21-24 июня 2022, Москва</a:t>
            </a:r>
          </a:p>
        </p:txBody>
      </p:sp>
      <p:sp>
        <p:nvSpPr>
          <p:cNvPr id="4" name="Номер слайда 3">
            <a:extLst>
              <a:ext uri="{FF2B5EF4-FFF2-40B4-BE49-F238E27FC236}">
                <a16:creationId xmlns:a16="http://schemas.microsoft.com/office/drawing/2014/main" id="{1204CD0D-4C13-4D2E-89D2-2DEC04537294}"/>
              </a:ext>
            </a:extLst>
          </p:cNvPr>
          <p:cNvSpPr>
            <a:spLocks noGrp="1"/>
          </p:cNvSpPr>
          <p:nvPr>
            <p:ph type="sldNum" sz="quarter" idx="12"/>
          </p:nvPr>
        </p:nvSpPr>
        <p:spPr/>
        <p:txBody>
          <a:bodyPr/>
          <a:lstStyle/>
          <a:p>
            <a:fld id="{93A4DF1C-0E23-4835-B883-63C66DB0579C}" type="slidenum">
              <a:rPr lang="ru-RU" smtClean="0"/>
              <a:t>9</a:t>
            </a:fld>
            <a:endParaRPr lang="ru-RU"/>
          </a:p>
        </p:txBody>
      </p:sp>
      <p:pic>
        <p:nvPicPr>
          <p:cNvPr id="6" name="Рисунок 5">
            <a:extLst>
              <a:ext uri="{FF2B5EF4-FFF2-40B4-BE49-F238E27FC236}">
                <a16:creationId xmlns:a16="http://schemas.microsoft.com/office/drawing/2014/main" id="{FE19198E-293A-65DD-CB66-D2415EEE50D6}"/>
              </a:ext>
            </a:extLst>
          </p:cNvPr>
          <p:cNvPicPr>
            <a:picLocks noChangeAspect="1"/>
          </p:cNvPicPr>
          <p:nvPr/>
        </p:nvPicPr>
        <p:blipFill>
          <a:blip r:embed="rId2"/>
          <a:stretch>
            <a:fillRect/>
          </a:stretch>
        </p:blipFill>
        <p:spPr>
          <a:xfrm>
            <a:off x="92371" y="1885763"/>
            <a:ext cx="4243492" cy="3142936"/>
          </a:xfrm>
          <a:prstGeom prst="rect">
            <a:avLst/>
          </a:prstGeom>
        </p:spPr>
      </p:pic>
      <p:sp>
        <p:nvSpPr>
          <p:cNvPr id="8" name="TextBox 7">
            <a:extLst>
              <a:ext uri="{FF2B5EF4-FFF2-40B4-BE49-F238E27FC236}">
                <a16:creationId xmlns:a16="http://schemas.microsoft.com/office/drawing/2014/main" id="{314E3327-E15E-4B1A-8CEF-3D1C79A340AE}"/>
              </a:ext>
            </a:extLst>
          </p:cNvPr>
          <p:cNvSpPr txBox="1"/>
          <p:nvPr/>
        </p:nvSpPr>
        <p:spPr>
          <a:xfrm>
            <a:off x="770374" y="5329880"/>
            <a:ext cx="2811026" cy="369332"/>
          </a:xfrm>
          <a:prstGeom prst="rect">
            <a:avLst/>
          </a:prstGeom>
          <a:noFill/>
        </p:spPr>
        <p:txBody>
          <a:bodyPr wrap="square">
            <a:spAutoFit/>
          </a:bodyPr>
          <a:lstStyle/>
          <a:p>
            <a:r>
              <a:rPr lang="de-DE" dirty="0"/>
              <a:t>314.41E_32.942</a:t>
            </a:r>
            <a:r>
              <a:rPr lang="en-US" dirty="0"/>
              <a:t>N</a:t>
            </a:r>
            <a:endParaRPr lang="ru-RU" dirty="0"/>
          </a:p>
        </p:txBody>
      </p:sp>
      <p:sp>
        <p:nvSpPr>
          <p:cNvPr id="10" name="TextBox 9">
            <a:extLst>
              <a:ext uri="{FF2B5EF4-FFF2-40B4-BE49-F238E27FC236}">
                <a16:creationId xmlns:a16="http://schemas.microsoft.com/office/drawing/2014/main" id="{9B843649-9E22-3EE5-8242-2A24F38A71EE}"/>
              </a:ext>
            </a:extLst>
          </p:cNvPr>
          <p:cNvSpPr txBox="1"/>
          <p:nvPr/>
        </p:nvSpPr>
        <p:spPr>
          <a:xfrm>
            <a:off x="7378003" y="5329880"/>
            <a:ext cx="2027254" cy="369332"/>
          </a:xfrm>
          <a:prstGeom prst="rect">
            <a:avLst/>
          </a:prstGeom>
          <a:noFill/>
        </p:spPr>
        <p:txBody>
          <a:bodyPr wrap="square">
            <a:spAutoFit/>
          </a:bodyPr>
          <a:lstStyle/>
          <a:p>
            <a:r>
              <a:rPr lang="de-DE" dirty="0"/>
              <a:t>318.462E</a:t>
            </a:r>
            <a:r>
              <a:rPr lang="ru-RU" dirty="0"/>
              <a:t>_</a:t>
            </a:r>
            <a:r>
              <a:rPr lang="de-DE" dirty="0"/>
              <a:t>49.689N</a:t>
            </a:r>
            <a:endParaRPr lang="ru-RU" dirty="0"/>
          </a:p>
        </p:txBody>
      </p:sp>
      <p:pic>
        <p:nvPicPr>
          <p:cNvPr id="12" name="Рисунок 11">
            <a:extLst>
              <a:ext uri="{FF2B5EF4-FFF2-40B4-BE49-F238E27FC236}">
                <a16:creationId xmlns:a16="http://schemas.microsoft.com/office/drawing/2014/main" id="{EA7E97A8-D6DF-4226-1D64-95F22FA78C86}"/>
              </a:ext>
            </a:extLst>
          </p:cNvPr>
          <p:cNvPicPr>
            <a:picLocks noChangeAspect="1"/>
          </p:cNvPicPr>
          <p:nvPr/>
        </p:nvPicPr>
        <p:blipFill>
          <a:blip r:embed="rId3"/>
          <a:stretch>
            <a:fillRect/>
          </a:stretch>
        </p:blipFill>
        <p:spPr>
          <a:xfrm>
            <a:off x="4509328" y="1910318"/>
            <a:ext cx="7470145" cy="2762424"/>
          </a:xfrm>
          <a:prstGeom prst="rect">
            <a:avLst/>
          </a:prstGeom>
        </p:spPr>
      </p:pic>
      <p:sp>
        <p:nvSpPr>
          <p:cNvPr id="13" name="TextBox 12">
            <a:extLst>
              <a:ext uri="{FF2B5EF4-FFF2-40B4-BE49-F238E27FC236}">
                <a16:creationId xmlns:a16="http://schemas.microsoft.com/office/drawing/2014/main" id="{BED484AB-734A-468F-DDB5-8D998C720A6F}"/>
              </a:ext>
            </a:extLst>
          </p:cNvPr>
          <p:cNvSpPr txBox="1"/>
          <p:nvPr/>
        </p:nvSpPr>
        <p:spPr>
          <a:xfrm>
            <a:off x="3928906" y="226710"/>
            <a:ext cx="5476351" cy="830997"/>
          </a:xfrm>
          <a:prstGeom prst="rect">
            <a:avLst/>
          </a:prstGeom>
          <a:noFill/>
        </p:spPr>
        <p:txBody>
          <a:bodyPr wrap="square" rtlCol="0">
            <a:spAutoFit/>
          </a:bodyPr>
          <a:lstStyle/>
          <a:p>
            <a:pPr algn="ctr"/>
            <a:r>
              <a:rPr lang="ru-RU" sz="2400" dirty="0"/>
              <a:t>Примеры «темных» колец</a:t>
            </a:r>
          </a:p>
          <a:p>
            <a:pPr algn="ctr"/>
            <a:r>
              <a:rPr lang="ru-RU" sz="2400" dirty="0"/>
              <a:t>(пониженное отражение радиоволн)</a:t>
            </a:r>
          </a:p>
        </p:txBody>
      </p:sp>
    </p:spTree>
    <p:extLst>
      <p:ext uri="{BB962C8B-B14F-4D97-AF65-F5344CB8AC3E}">
        <p14:creationId xmlns:p14="http://schemas.microsoft.com/office/powerpoint/2010/main" val="24635096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TotalTime>
  <Words>1857</Words>
  <Application>Microsoft Office PowerPoint</Application>
  <PresentationFormat>Широкоэкранный</PresentationFormat>
  <Paragraphs>110</Paragraphs>
  <Slides>14</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Symbol</vt:lpstr>
      <vt:lpstr>Тема Office</vt:lpstr>
      <vt:lpstr>Атмосферные ударные волны при входе астероидов в атмосферу: Венера, Марс, Земля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Boris Ivanov</dc:creator>
  <cp:lastModifiedBy>Boris Ivanov</cp:lastModifiedBy>
  <cp:revision>20</cp:revision>
  <dcterms:created xsi:type="dcterms:W3CDTF">2022-06-05T15:20:26Z</dcterms:created>
  <dcterms:modified xsi:type="dcterms:W3CDTF">2022-06-21T19:22:27Z</dcterms:modified>
</cp:coreProperties>
</file>