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tif" ContentType="image/t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F3F3B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F3F3B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F3F3B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F3F3B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F3F3B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355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F3F3B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711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F3F3B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1066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F3F3B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1422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F3F3B"/>
        </a:solidFill>
        <a:effectLst/>
        <a:uFillTx/>
        <a:latin typeface="+mn-lt"/>
        <a:ea typeface="+mn-ea"/>
        <a:cs typeface="+mn-cs"/>
        <a:sym typeface="Gill Sans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0"/>
  </p:normalViewPr>
  <p:slideViewPr>
    <p:cSldViewPr snapToGrid="0" snapToObjects="1">
      <p:cViewPr varScale="1">
        <p:scale>
          <a:sx n="64" d="100"/>
          <a:sy n="64" d="100"/>
        </p:scale>
        <p:origin x="16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tructure_1440x1080-1.mov" descr="Structure_1440x1080-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1270000" y="2527300"/>
            <a:ext cx="10464800" cy="2794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F3F3B"/>
                </a:solidFill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410200"/>
            <a:ext cx="10464800" cy="1231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6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tructure_1440x1080-1.mov" descr="Structure_1440x1080-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Image"/>
          <p:cNvSpPr>
            <a:spLocks noGrp="1"/>
          </p:cNvSpPr>
          <p:nvPr>
            <p:ph type="pic" idx="21"/>
          </p:nvPr>
        </p:nvSpPr>
        <p:spPr>
          <a:xfrm>
            <a:off x="1409700" y="838200"/>
            <a:ext cx="10185400" cy="8250174"/>
          </a:xfrm>
          <a:prstGeom prst="rect">
            <a:avLst/>
          </a:prstGeom>
          <a:ln w="25400">
            <a:solidFill>
              <a:srgbClr val="3F3F3B"/>
            </a:solidFill>
          </a:ln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6" name="Title Text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F3F3B"/>
                </a:solidFill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6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tructure_1440x1080-1.mov" descr="Structure_1440x1080-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Image"/>
          <p:cNvSpPr>
            <a:spLocks noGrp="1"/>
          </p:cNvSpPr>
          <p:nvPr>
            <p:ph type="pic" sz="half" idx="21"/>
          </p:nvPr>
        </p:nvSpPr>
        <p:spPr>
          <a:xfrm>
            <a:off x="5873624" y="1877488"/>
            <a:ext cx="7400507" cy="5994409"/>
          </a:xfrm>
          <a:prstGeom prst="rect">
            <a:avLst/>
          </a:prstGeom>
          <a:ln w="25400">
            <a:solidFill>
              <a:srgbClr val="3F3F3B"/>
            </a:solidFill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6" name="Title Text"/>
          <p:cNvSpPr txBox="1">
            <a:spLocks noGrp="1"/>
          </p:cNvSpPr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/>
          <a:lstStyle>
            <a:lvl1pPr>
              <a:defRPr sz="6800">
                <a:solidFill>
                  <a:srgbClr val="3F3F3B"/>
                </a:solidFill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61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0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tructure_1440x1080-1.mov" descr="Structure_1440x1080-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Image"/>
          <p:cNvSpPr>
            <a:spLocks noGrp="1"/>
          </p:cNvSpPr>
          <p:nvPr>
            <p:ph type="pic" sz="half" idx="21"/>
          </p:nvPr>
        </p:nvSpPr>
        <p:spPr>
          <a:xfrm>
            <a:off x="5873624" y="1877488"/>
            <a:ext cx="7400507" cy="5994409"/>
          </a:xfrm>
          <a:prstGeom prst="rect">
            <a:avLst/>
          </a:prstGeom>
          <a:ln w="25400">
            <a:solidFill>
              <a:srgbClr val="3F3F3B"/>
            </a:solidFill>
          </a:ln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/>
          <a:lstStyle>
            <a:lvl1pPr>
              <a:defRPr sz="6800">
                <a:solidFill>
                  <a:srgbClr val="3F3F3B"/>
                </a:solidFill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61" fill="hold"/>
                                        <p:tgtEl>
                                          <p:spTgt spid="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15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tructure_1440x1080-1.mov" descr="Structure_1440x1080-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Image"/>
          <p:cNvSpPr>
            <a:spLocks noGrp="1"/>
          </p:cNvSpPr>
          <p:nvPr>
            <p:ph type="pic" sz="half" idx="21"/>
          </p:nvPr>
        </p:nvSpPr>
        <p:spPr>
          <a:xfrm>
            <a:off x="6035298" y="3033788"/>
            <a:ext cx="6397055" cy="5181614"/>
          </a:xfrm>
          <a:prstGeom prst="rect">
            <a:avLst/>
          </a:prstGeom>
          <a:ln w="25400">
            <a:solidFill>
              <a:srgbClr val="3F3F3B"/>
            </a:solidFill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>
                <a:solidFill>
                  <a:srgbClr val="3F3F3B"/>
                </a:solidFill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762000" indent="-444500">
              <a:spcBef>
                <a:spcPts val="3800"/>
              </a:spcBef>
              <a:buBlip>
                <a:blip r:embed="rId5"/>
              </a:buBlip>
              <a:defRPr sz="3200"/>
            </a:lvl1pPr>
            <a:lvl2pPr marL="1206500" indent="-444500">
              <a:spcBef>
                <a:spcPts val="3800"/>
              </a:spcBef>
              <a:buBlip>
                <a:blip r:embed="rId5"/>
              </a:buBlip>
              <a:defRPr sz="3200"/>
            </a:lvl2pPr>
            <a:lvl3pPr marL="1651000" indent="-444500">
              <a:spcBef>
                <a:spcPts val="3800"/>
              </a:spcBef>
              <a:buBlip>
                <a:blip r:embed="rId5"/>
              </a:buBlip>
              <a:defRPr sz="3200"/>
            </a:lvl3pPr>
            <a:lvl4pPr marL="2095500" indent="-444500">
              <a:spcBef>
                <a:spcPts val="3800"/>
              </a:spcBef>
              <a:buBlip>
                <a:blip r:embed="rId5"/>
              </a:buBlip>
              <a:defRPr sz="3200"/>
            </a:lvl4pPr>
            <a:lvl5pPr marL="2540000" indent="-444500">
              <a:spcBef>
                <a:spcPts val="3800"/>
              </a:spcBef>
              <a:buBlip>
                <a:blip r:embed="rId5"/>
              </a:buBlip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61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2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tructure_1440x1080-1.mov" descr="Structure_1440x1080-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>
                <a:solidFill>
                  <a:srgbClr val="3F3F3B"/>
                </a:solidFill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762000" indent="-444500">
              <a:spcBef>
                <a:spcPts val="3800"/>
              </a:spcBef>
              <a:buBlip>
                <a:blip r:embed="rId5"/>
              </a:buBlip>
              <a:defRPr sz="3200"/>
            </a:lvl1pPr>
            <a:lvl2pPr marL="1206500" indent="-444500">
              <a:spcBef>
                <a:spcPts val="3800"/>
              </a:spcBef>
              <a:buBlip>
                <a:blip r:embed="rId5"/>
              </a:buBlip>
              <a:defRPr sz="3200"/>
            </a:lvl2pPr>
            <a:lvl3pPr marL="1651000" indent="-444500">
              <a:spcBef>
                <a:spcPts val="3800"/>
              </a:spcBef>
              <a:buBlip>
                <a:blip r:embed="rId5"/>
              </a:buBlip>
              <a:defRPr sz="3200"/>
            </a:lvl3pPr>
            <a:lvl4pPr marL="2095500" indent="-444500">
              <a:spcBef>
                <a:spcPts val="3800"/>
              </a:spcBef>
              <a:buBlip>
                <a:blip r:embed="rId5"/>
              </a:buBlip>
              <a:defRPr sz="3200"/>
            </a:lvl4pPr>
            <a:lvl5pPr marL="2540000" indent="-444500">
              <a:spcBef>
                <a:spcPts val="3800"/>
              </a:spcBef>
              <a:buBlip>
                <a:blip r:embed="rId5"/>
              </a:buBlip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61" fill="hold"/>
                                        <p:tgtEl>
                                          <p:spTgt spid="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37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tructure_1440x1080-1.mov" descr="Structure_1440x1080-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>
                <a:solidFill>
                  <a:srgbClr val="3F3F3B"/>
                </a:solidFill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4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692900" y="2768600"/>
            <a:ext cx="5041900" cy="5715000"/>
          </a:xfrm>
          <a:prstGeom prst="rect">
            <a:avLst/>
          </a:prstGeom>
        </p:spPr>
        <p:txBody>
          <a:bodyPr/>
          <a:lstStyle>
            <a:lvl1pPr marL="762000" indent="-444500">
              <a:spcBef>
                <a:spcPts val="3800"/>
              </a:spcBef>
              <a:buBlip>
                <a:blip r:embed="rId5"/>
              </a:buBlip>
              <a:defRPr sz="3200"/>
            </a:lvl1pPr>
            <a:lvl2pPr marL="1206500" indent="-444500">
              <a:spcBef>
                <a:spcPts val="3800"/>
              </a:spcBef>
              <a:buBlip>
                <a:blip r:embed="rId5"/>
              </a:buBlip>
              <a:defRPr sz="3200"/>
            </a:lvl2pPr>
            <a:lvl3pPr marL="1651000" indent="-444500">
              <a:spcBef>
                <a:spcPts val="3800"/>
              </a:spcBef>
              <a:buBlip>
                <a:blip r:embed="rId5"/>
              </a:buBlip>
              <a:defRPr sz="3200"/>
            </a:lvl3pPr>
            <a:lvl4pPr marL="2095500" indent="-444500">
              <a:spcBef>
                <a:spcPts val="3800"/>
              </a:spcBef>
              <a:buBlip>
                <a:blip r:embed="rId5"/>
              </a:buBlip>
              <a:defRPr sz="3200"/>
            </a:lvl4pPr>
            <a:lvl5pPr marL="2540000" indent="-444500">
              <a:spcBef>
                <a:spcPts val="3800"/>
              </a:spcBef>
              <a:buBlip>
                <a:blip r:embed="rId5"/>
              </a:buBlip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61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47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tructure_1440x1080-1.mov" descr="Structure_1440x1080-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>
                <a:solidFill>
                  <a:srgbClr val="3F3F3B"/>
                </a:solidFill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  <a:buBlip>
                <a:blip r:embed="rId5"/>
              </a:buBlip>
            </a:lvl1pPr>
            <a:lvl2pPr>
              <a:spcBef>
                <a:spcPts val="2400"/>
              </a:spcBef>
              <a:buBlip>
                <a:blip r:embed="rId5"/>
              </a:buBlip>
            </a:lvl2pPr>
            <a:lvl3pPr>
              <a:spcBef>
                <a:spcPts val="2400"/>
              </a:spcBef>
              <a:buBlip>
                <a:blip r:embed="rId5"/>
              </a:buBlip>
            </a:lvl3pPr>
            <a:lvl4pPr>
              <a:spcBef>
                <a:spcPts val="2400"/>
              </a:spcBef>
              <a:buBlip>
                <a:blip r:embed="rId5"/>
              </a:buBlip>
            </a:lvl4pPr>
            <a:lvl5pPr>
              <a:spcBef>
                <a:spcPts val="2400"/>
              </a:spcBef>
              <a:buBlip>
                <a:blip r:embed="rId5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6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Structure_1440x1080-1.mov" descr="Structure_1440x1080-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>
                <a:solidFill>
                  <a:srgbClr val="3F3F3B"/>
                </a:solidFill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762000" indent="-444500">
              <a:spcBef>
                <a:spcPts val="3800"/>
              </a:spcBef>
              <a:buBlip>
                <a:blip r:embed="rId5"/>
              </a:buBlip>
              <a:defRPr sz="3200"/>
            </a:lvl1pPr>
            <a:lvl2pPr marL="1206500" indent="-444500">
              <a:spcBef>
                <a:spcPts val="3800"/>
              </a:spcBef>
              <a:buBlip>
                <a:blip r:embed="rId5"/>
              </a:buBlip>
              <a:defRPr sz="3200"/>
            </a:lvl2pPr>
            <a:lvl3pPr marL="1651000" indent="-444500">
              <a:spcBef>
                <a:spcPts val="3800"/>
              </a:spcBef>
              <a:buBlip>
                <a:blip r:embed="rId5"/>
              </a:buBlip>
              <a:defRPr sz="3200"/>
            </a:lvl3pPr>
            <a:lvl4pPr marL="2095500" indent="-444500">
              <a:spcBef>
                <a:spcPts val="3800"/>
              </a:spcBef>
              <a:buBlip>
                <a:blip r:embed="rId5"/>
              </a:buBlip>
              <a:defRPr sz="3200"/>
            </a:lvl4pPr>
            <a:lvl5pPr marL="2540000" indent="-444500">
              <a:spcBef>
                <a:spcPts val="3800"/>
              </a:spcBef>
              <a:buBlip>
                <a:blip r:embed="rId5"/>
              </a:buBlip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6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tructure_1440x1080-1.mov" descr="Structure_1440x1080-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6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op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structure_1024.jpg" descr="structure_10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Structure_1440x1080-1.mov" descr="Structure_1440x1080-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>
                <a:solidFill>
                  <a:srgbClr val="3F3F3B"/>
                </a:solidFill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6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Structure_1440x1080-1.mov" descr="Structure_1440x1080-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>
                <a:solidFill>
                  <a:srgbClr val="3F3F3B"/>
                </a:solidFill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61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5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tructure_1440x1080-1.mov" descr="Structure_1440x1080-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Image"/>
          <p:cNvSpPr>
            <a:spLocks noGrp="1"/>
          </p:cNvSpPr>
          <p:nvPr>
            <p:ph type="pic" idx="21"/>
          </p:nvPr>
        </p:nvSpPr>
        <p:spPr>
          <a:xfrm>
            <a:off x="1409700" y="838200"/>
            <a:ext cx="10185400" cy="8250174"/>
          </a:xfrm>
          <a:prstGeom prst="rect">
            <a:avLst/>
          </a:prstGeom>
          <a:ln w="25400">
            <a:solidFill>
              <a:srgbClr val="3F3F3B"/>
            </a:solidFill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6" name="Title Text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F3F3B"/>
                </a:solidFill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6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video" Target="../media/media1.mo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media" Target="../media/media1.mov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ructure_1440x1080-1.mov" descr="Structure_1440x1080-1.mov"/>
          <p:cNvPicPr>
            <a:picLocks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9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buBlip>
                <a:blip r:embed="rId20"/>
              </a:buBlip>
            </a:lvl1pPr>
            <a:lvl2pPr>
              <a:buBlip>
                <a:blip r:embed="rId20"/>
              </a:buBlip>
            </a:lvl2pPr>
            <a:lvl3pPr>
              <a:buBlip>
                <a:blip r:embed="rId20"/>
              </a:buBlip>
            </a:lvl3pPr>
            <a:lvl4pPr>
              <a:buBlip>
                <a:blip r:embed="rId20"/>
              </a:buBlip>
            </a:lvl4pPr>
            <a:lvl5pPr>
              <a:buBlip>
                <a:blip r:embed="rId20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70000"/>
        <a:buFontTx/>
        <a:buBlip>
          <a:blip r:embed="rId20"/>
        </a:buBlip>
        <a:tabLst/>
        <a:defRPr sz="4200" b="0" i="0" u="none" strike="noStrike" cap="none" spc="0" baseline="0">
          <a:solidFill>
            <a:srgbClr val="3F3F3B"/>
          </a:solidFill>
          <a:uFillTx/>
          <a:latin typeface="+mn-lt"/>
          <a:ea typeface="+mn-ea"/>
          <a:cs typeface="+mn-cs"/>
          <a:sym typeface="Gill Sans Light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70000"/>
        <a:buFontTx/>
        <a:buBlip>
          <a:blip r:embed="rId20"/>
        </a:buBlip>
        <a:tabLst/>
        <a:defRPr sz="4200" b="0" i="0" u="none" strike="noStrike" cap="none" spc="0" baseline="0">
          <a:solidFill>
            <a:srgbClr val="3F3F3B"/>
          </a:solidFill>
          <a:uFillTx/>
          <a:latin typeface="+mn-lt"/>
          <a:ea typeface="+mn-ea"/>
          <a:cs typeface="+mn-cs"/>
          <a:sym typeface="Gill Sans Light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70000"/>
        <a:buFontTx/>
        <a:buBlip>
          <a:blip r:embed="rId20"/>
        </a:buBlip>
        <a:tabLst/>
        <a:defRPr sz="4200" b="0" i="0" u="none" strike="noStrike" cap="none" spc="0" baseline="0">
          <a:solidFill>
            <a:srgbClr val="3F3F3B"/>
          </a:solidFill>
          <a:uFillTx/>
          <a:latin typeface="+mn-lt"/>
          <a:ea typeface="+mn-ea"/>
          <a:cs typeface="+mn-cs"/>
          <a:sym typeface="Gill Sans Light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70000"/>
        <a:buFontTx/>
        <a:buBlip>
          <a:blip r:embed="rId20"/>
        </a:buBlip>
        <a:tabLst/>
        <a:defRPr sz="4200" b="0" i="0" u="none" strike="noStrike" cap="none" spc="0" baseline="0">
          <a:solidFill>
            <a:srgbClr val="3F3F3B"/>
          </a:solidFill>
          <a:uFillTx/>
          <a:latin typeface="+mn-lt"/>
          <a:ea typeface="+mn-ea"/>
          <a:cs typeface="+mn-cs"/>
          <a:sym typeface="Gill Sans Light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70000"/>
        <a:buFontTx/>
        <a:buBlip>
          <a:blip r:embed="rId20"/>
        </a:buBlip>
        <a:tabLst/>
        <a:defRPr sz="4200" b="0" i="0" u="none" strike="noStrike" cap="none" spc="0" baseline="0">
          <a:solidFill>
            <a:srgbClr val="3F3F3B"/>
          </a:solidFill>
          <a:uFillTx/>
          <a:latin typeface="+mn-lt"/>
          <a:ea typeface="+mn-ea"/>
          <a:cs typeface="+mn-cs"/>
          <a:sym typeface="Gill Sans Light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70000"/>
        <a:buFontTx/>
        <a:buBlip>
          <a:blip r:embed="rId20"/>
        </a:buBlip>
        <a:tabLst/>
        <a:defRPr sz="4200" b="0" i="0" u="none" strike="noStrike" cap="none" spc="0" baseline="0">
          <a:solidFill>
            <a:srgbClr val="3F3F3B"/>
          </a:solidFill>
          <a:uFillTx/>
          <a:latin typeface="+mn-lt"/>
          <a:ea typeface="+mn-ea"/>
          <a:cs typeface="+mn-cs"/>
          <a:sym typeface="Gill Sans Light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70000"/>
        <a:buFontTx/>
        <a:buBlip>
          <a:blip r:embed="rId20"/>
        </a:buBlip>
        <a:tabLst/>
        <a:defRPr sz="4200" b="0" i="0" u="none" strike="noStrike" cap="none" spc="0" baseline="0">
          <a:solidFill>
            <a:srgbClr val="3F3F3B"/>
          </a:solidFill>
          <a:uFillTx/>
          <a:latin typeface="+mn-lt"/>
          <a:ea typeface="+mn-ea"/>
          <a:cs typeface="+mn-cs"/>
          <a:sym typeface="Gill Sans Light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70000"/>
        <a:buFontTx/>
        <a:buBlip>
          <a:blip r:embed="rId20"/>
        </a:buBlip>
        <a:tabLst/>
        <a:defRPr sz="4200" b="0" i="0" u="none" strike="noStrike" cap="none" spc="0" baseline="0">
          <a:solidFill>
            <a:srgbClr val="3F3F3B"/>
          </a:solidFill>
          <a:uFillTx/>
          <a:latin typeface="+mn-lt"/>
          <a:ea typeface="+mn-ea"/>
          <a:cs typeface="+mn-cs"/>
          <a:sym typeface="Gill Sans Light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70000"/>
        <a:buFontTx/>
        <a:buBlip>
          <a:blip r:embed="rId20"/>
        </a:buBlip>
        <a:tabLst/>
        <a:defRPr sz="4200" b="0" i="0" u="none" strike="noStrike" cap="none" spc="0" baseline="0">
          <a:solidFill>
            <a:srgbClr val="3F3F3B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t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"/><Relationship Id="rId3" Type="http://schemas.openxmlformats.org/officeDocument/2006/relationships/image" Target="../media/image15.png"/><Relationship Id="rId7" Type="http://schemas.openxmlformats.org/officeDocument/2006/relationships/image" Target="../media/image19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tif"/><Relationship Id="rId5" Type="http://schemas.openxmlformats.org/officeDocument/2006/relationships/image" Target="../media/image17.tif"/><Relationship Id="rId4" Type="http://schemas.openxmlformats.org/officeDocument/2006/relationships/image" Target="../media/image16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Активные эксперименты в ионосфере…"/>
          <p:cNvSpPr txBox="1">
            <a:spLocks noGrp="1"/>
          </p:cNvSpPr>
          <p:nvPr>
            <p:ph type="ctrTitle"/>
          </p:nvPr>
        </p:nvSpPr>
        <p:spPr>
          <a:xfrm>
            <a:off x="550340" y="2463031"/>
            <a:ext cx="11904120" cy="4498302"/>
          </a:xfrm>
          <a:prstGeom prst="rect">
            <a:avLst/>
          </a:prstGeom>
        </p:spPr>
        <p:txBody>
          <a:bodyPr/>
          <a:lstStyle/>
          <a:p>
            <a:pPr indent="450215" defTabSz="457200">
              <a:defRPr sz="3900" b="1" cap="all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Активные эксперименты в ионосфере </a:t>
            </a:r>
          </a:p>
          <a:p>
            <a:pPr indent="450215" defTabSz="457200">
              <a:defRPr sz="4000" b="1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на высотах 140-360 км</a:t>
            </a:r>
            <a:r>
              <a:t> </a:t>
            </a:r>
          </a:p>
          <a:p>
            <a:pPr indent="450215" defTabSz="457200">
              <a:defRPr sz="4000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 использованием субальфвеновской плазменной струи с высоким </a:t>
            </a:r>
            <a:r>
              <a:rPr i="1"/>
              <a:t>β</a:t>
            </a:r>
          </a:p>
        </p:txBody>
      </p:sp>
      <p:sp>
        <p:nvSpPr>
          <p:cNvPr id="160" name="Ю.И. Зецер, Б.Г. Гаврилов, А.Т. Ковалев, Т.В. Лосева, А.Н. Ляхов, Ю.В. Поклад"/>
          <p:cNvSpPr txBox="1">
            <a:spLocks noGrp="1"/>
          </p:cNvSpPr>
          <p:nvPr>
            <p:ph type="subTitle" sz="quarter" idx="1"/>
          </p:nvPr>
        </p:nvSpPr>
        <p:spPr>
          <a:xfrm>
            <a:off x="1953089" y="6363502"/>
            <a:ext cx="8634998" cy="1397832"/>
          </a:xfrm>
          <a:prstGeom prst="rect">
            <a:avLst/>
          </a:prstGeom>
        </p:spPr>
        <p:txBody>
          <a:bodyPr/>
          <a:lstStyle>
            <a:lvl1pPr indent="450215" defTabSz="457200">
              <a:defRPr sz="2500" i="1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Ю.И. </a:t>
            </a:r>
            <a:r>
              <a:rPr dirty="0" err="1"/>
              <a:t>Зецер</a:t>
            </a:r>
            <a:r>
              <a:rPr dirty="0"/>
              <a:t>, Б.Г. </a:t>
            </a:r>
            <a:r>
              <a:rPr dirty="0" err="1"/>
              <a:t>Гаврилов</a:t>
            </a:r>
            <a:r>
              <a:rPr dirty="0"/>
              <a:t>, А.Т. </a:t>
            </a:r>
            <a:r>
              <a:rPr dirty="0" err="1"/>
              <a:t>Ковалев</a:t>
            </a:r>
            <a:r>
              <a:rPr dirty="0"/>
              <a:t>, Т.В. </a:t>
            </a:r>
            <a:r>
              <a:rPr dirty="0" err="1"/>
              <a:t>Лосева</a:t>
            </a:r>
            <a:r>
              <a:rPr dirty="0"/>
              <a:t>, А.Н. </a:t>
            </a:r>
            <a:r>
              <a:rPr dirty="0" err="1"/>
              <a:t>Ляхов</a:t>
            </a:r>
            <a:r>
              <a:rPr dirty="0"/>
              <a:t>, Ю.В. </a:t>
            </a:r>
            <a:r>
              <a:rPr dirty="0" err="1"/>
              <a:t>Поклад</a:t>
            </a:r>
            <a:endParaRPr dirty="0"/>
          </a:p>
        </p:txBody>
      </p:sp>
      <p:grpSp>
        <p:nvGrpSpPr>
          <p:cNvPr id="163" name="Group"/>
          <p:cNvGrpSpPr/>
          <p:nvPr/>
        </p:nvGrpSpPr>
        <p:grpSpPr>
          <a:xfrm>
            <a:off x="149365" y="142690"/>
            <a:ext cx="12092059" cy="9460045"/>
            <a:chOff x="0" y="0"/>
            <a:chExt cx="12092057" cy="9460044"/>
          </a:xfrm>
        </p:grpSpPr>
        <p:sp>
          <p:nvSpPr>
            <p:cNvPr id="161" name="Триггерные эффекты в геосистемах…"/>
            <p:cNvSpPr txBox="1"/>
            <p:nvPr/>
          </p:nvSpPr>
          <p:spPr>
            <a:xfrm>
              <a:off x="6121222" y="8418644"/>
              <a:ext cx="5970836" cy="1041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600">
                  <a:solidFill>
                    <a:srgbClr val="011993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Триггерные эффекты в геосистемах</a:t>
              </a:r>
            </a:p>
            <a:p>
              <a:pPr>
                <a:defRPr sz="2600">
                  <a:solidFill>
                    <a:srgbClr val="011993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Москва 21-24 июня 2022 г</a:t>
              </a:r>
            </a:p>
          </p:txBody>
        </p:sp>
        <p:pic>
          <p:nvPicPr>
            <p:cNvPr id="162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482" t="18047" r="4482" b="15903"/>
            <a:stretch>
              <a:fillRect/>
            </a:stretch>
          </p:blipFill>
          <p:spPr>
            <a:xfrm>
              <a:off x="0" y="0"/>
              <a:ext cx="3440348" cy="18067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roup"/>
          <p:cNvGrpSpPr/>
          <p:nvPr/>
        </p:nvGrpSpPr>
        <p:grpSpPr>
          <a:xfrm>
            <a:off x="-74814" y="389466"/>
            <a:ext cx="13193419" cy="8978447"/>
            <a:chOff x="0" y="0"/>
            <a:chExt cx="13193418" cy="8978446"/>
          </a:xfrm>
        </p:grpSpPr>
        <p:pic>
          <p:nvPicPr>
            <p:cNvPr id="27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696390"/>
              <a:ext cx="7093874" cy="3113669"/>
            </a:xfrm>
            <a:prstGeom prst="rect">
              <a:avLst/>
            </a:prstGeom>
            <a:ln w="25400" cap="flat">
              <a:solidFill>
                <a:srgbClr val="3F3F3B"/>
              </a:solidFill>
              <a:prstDash val="solid"/>
              <a:miter lim="400000"/>
            </a:ln>
            <a:effectLst/>
          </p:spPr>
        </p:pic>
        <p:grpSp>
          <p:nvGrpSpPr>
            <p:cNvPr id="278" name="Group"/>
            <p:cNvGrpSpPr/>
            <p:nvPr/>
          </p:nvGrpSpPr>
          <p:grpSpPr>
            <a:xfrm>
              <a:off x="1053495" y="4762540"/>
              <a:ext cx="7624215" cy="4215907"/>
              <a:chOff x="0" y="0"/>
              <a:chExt cx="7624213" cy="4215905"/>
            </a:xfrm>
          </p:grpSpPr>
          <p:sp>
            <p:nvSpPr>
              <p:cNvPr id="274" name="Rectangle"/>
              <p:cNvSpPr/>
              <p:nvPr/>
            </p:nvSpPr>
            <p:spPr>
              <a:xfrm>
                <a:off x="13890" y="0"/>
                <a:ext cx="7610324" cy="418529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grpSp>
            <p:nvGrpSpPr>
              <p:cNvPr id="277" name="Group"/>
              <p:cNvGrpSpPr/>
              <p:nvPr/>
            </p:nvGrpSpPr>
            <p:grpSpPr>
              <a:xfrm>
                <a:off x="0" y="18777"/>
                <a:ext cx="7610324" cy="4197129"/>
                <a:chOff x="0" y="0"/>
                <a:chExt cx="7610323" cy="4197128"/>
              </a:xfrm>
            </p:grpSpPr>
            <p:pic>
              <p:nvPicPr>
                <p:cNvPr id="275" name="Image" descr="Image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7610324" cy="419712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76" name="NS-1 OSP 3 мсек"/>
                <p:cNvSpPr txBox="1"/>
                <p:nvPr/>
              </p:nvSpPr>
              <p:spPr>
                <a:xfrm>
                  <a:off x="1240204" y="285168"/>
                  <a:ext cx="1918286" cy="34679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16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NS-1 OSP 3 мсек</a:t>
                  </a:r>
                </a:p>
              </p:txBody>
            </p:sp>
          </p:grpSp>
        </p:grpSp>
        <p:sp>
          <p:nvSpPr>
            <p:cNvPr id="279" name="Начальная стадия -…"/>
            <p:cNvSpPr txBox="1"/>
            <p:nvPr/>
          </p:nvSpPr>
          <p:spPr>
            <a:xfrm>
              <a:off x="773607" y="0"/>
              <a:ext cx="4743569" cy="1117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500" b="1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Начальная стадия - </a:t>
              </a:r>
            </a:p>
            <a:p>
              <a:pPr>
                <a:defRPr sz="3500" b="1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эксперимент</a:t>
              </a:r>
            </a:p>
          </p:txBody>
        </p:sp>
        <p:sp>
          <p:nvSpPr>
            <p:cNvPr id="280" name="Спектр струи в начальные моменты"/>
            <p:cNvSpPr txBox="1"/>
            <p:nvPr/>
          </p:nvSpPr>
          <p:spPr>
            <a:xfrm>
              <a:off x="578555" y="1207950"/>
              <a:ext cx="4381080" cy="385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Спектр струи в начальные моменты</a:t>
              </a:r>
            </a:p>
          </p:txBody>
        </p:sp>
        <p:sp>
          <p:nvSpPr>
            <p:cNvPr id="281" name="Спектр струи в момент t= 3 мсек"/>
            <p:cNvSpPr txBox="1"/>
            <p:nvPr/>
          </p:nvSpPr>
          <p:spPr>
            <a:xfrm>
              <a:off x="8796857" y="6156493"/>
              <a:ext cx="3959647" cy="385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Спектр струи в момент t= 3 мсек</a:t>
              </a:r>
            </a:p>
          </p:txBody>
        </p:sp>
        <p:grpSp>
          <p:nvGrpSpPr>
            <p:cNvPr id="286" name="Group"/>
            <p:cNvGrpSpPr/>
            <p:nvPr/>
          </p:nvGrpSpPr>
          <p:grpSpPr>
            <a:xfrm>
              <a:off x="6918219" y="256213"/>
              <a:ext cx="6275200" cy="3989390"/>
              <a:chOff x="0" y="0"/>
              <a:chExt cx="6275199" cy="3989389"/>
            </a:xfrm>
          </p:grpSpPr>
          <p:sp>
            <p:nvSpPr>
              <p:cNvPr id="282" name="Rectangle"/>
              <p:cNvSpPr/>
              <p:nvPr/>
            </p:nvSpPr>
            <p:spPr>
              <a:xfrm>
                <a:off x="0" y="0"/>
                <a:ext cx="6275200" cy="3989390"/>
              </a:xfrm>
              <a:prstGeom prst="rect">
                <a:avLst/>
              </a:prstGeom>
              <a:blipFill rotWithShape="1">
                <a:blip r:embed="rId4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2EBDB"/>
                    </a:solidFill>
                    <a:latin typeface="Baskerville"/>
                    <a:ea typeface="Baskerville"/>
                    <a:cs typeface="Baskerville"/>
                    <a:sym typeface="Baskerville"/>
                  </a:defRPr>
                </a:pPr>
                <a:endParaRPr/>
              </a:p>
            </p:txBody>
          </p:sp>
          <p:grpSp>
            <p:nvGrpSpPr>
              <p:cNvPr id="285" name="Group"/>
              <p:cNvGrpSpPr/>
              <p:nvPr/>
            </p:nvGrpSpPr>
            <p:grpSpPr>
              <a:xfrm>
                <a:off x="139776" y="59192"/>
                <a:ext cx="6056559" cy="3871006"/>
                <a:chOff x="0" y="0"/>
                <a:chExt cx="6056557" cy="3871004"/>
              </a:xfrm>
            </p:grpSpPr>
            <p:pic>
              <p:nvPicPr>
                <p:cNvPr id="283" name="Image" descr="Image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938243" cy="387100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84" name="Line"/>
                <p:cNvSpPr/>
                <p:nvPr/>
              </p:nvSpPr>
              <p:spPr>
                <a:xfrm>
                  <a:off x="695537" y="2458474"/>
                  <a:ext cx="5361021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6C6963"/>
                      </a:solidFill>
                      <a:latin typeface="Baskerville"/>
                      <a:ea typeface="Baskerville"/>
                      <a:cs typeface="Baskerville"/>
                      <a:sym typeface="Baskerville"/>
                    </a:defRPr>
                  </a:pPr>
                  <a:endParaRPr/>
                </a:p>
              </p:txBody>
            </p:sp>
          </p:grpSp>
        </p:grpSp>
        <p:sp>
          <p:nvSpPr>
            <p:cNvPr id="287" name="Свечение возбужденных атомов Al, О  и…"/>
            <p:cNvSpPr txBox="1"/>
            <p:nvPr/>
          </p:nvSpPr>
          <p:spPr>
            <a:xfrm>
              <a:off x="7796332" y="4148588"/>
              <a:ext cx="4934099" cy="677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Свечение возбужденных атомов Al, О  и </a:t>
              </a:r>
            </a:p>
            <a:p>
              <a:pPr>
                <a:defRPr sz="2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ионизованных атомов O, N</a:t>
              </a:r>
            </a:p>
          </p:txBody>
        </p:sp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roup"/>
          <p:cNvGrpSpPr/>
          <p:nvPr/>
        </p:nvGrpSpPr>
        <p:grpSpPr>
          <a:xfrm>
            <a:off x="148344" y="-25165"/>
            <a:ext cx="12628941" cy="9737867"/>
            <a:chOff x="0" y="0"/>
            <a:chExt cx="12628940" cy="9737865"/>
          </a:xfrm>
        </p:grpSpPr>
        <p:sp>
          <p:nvSpPr>
            <p:cNvPr id="290" name="Rectangle"/>
            <p:cNvSpPr/>
            <p:nvPr/>
          </p:nvSpPr>
          <p:spPr>
            <a:xfrm>
              <a:off x="5961681" y="465857"/>
              <a:ext cx="6667260" cy="3648172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29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658" t="1850" r="4658" b="1850"/>
            <a:stretch>
              <a:fillRect/>
            </a:stretch>
          </p:blipFill>
          <p:spPr>
            <a:xfrm>
              <a:off x="0" y="465905"/>
              <a:ext cx="5829817" cy="3647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2" name="Экспериментальное и расчетное значения плотности струи, налетающей на открытый пироприемник, а также величины ее массовой скорости."/>
            <p:cNvSpPr txBox="1"/>
            <p:nvPr/>
          </p:nvSpPr>
          <p:spPr>
            <a:xfrm>
              <a:off x="57657" y="3997501"/>
              <a:ext cx="5714383" cy="12775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457200">
                <a:lnSpc>
                  <a:spcPct val="115000"/>
                </a:lnSpc>
                <a:spcBef>
                  <a:spcPts val="1000"/>
                </a:spcBef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Экспериментальное и расчетное значения плотности струи, налетающей на открытый пироприемник, а также величины ее массовой скорости.</a:t>
              </a:r>
            </a:p>
          </p:txBody>
        </p:sp>
        <p:grpSp>
          <p:nvGrpSpPr>
            <p:cNvPr id="299" name="Group"/>
            <p:cNvGrpSpPr/>
            <p:nvPr/>
          </p:nvGrpSpPr>
          <p:grpSpPr>
            <a:xfrm>
              <a:off x="1494032" y="5177299"/>
              <a:ext cx="10567805" cy="3950715"/>
              <a:chOff x="0" y="0"/>
              <a:chExt cx="10567803" cy="3950713"/>
            </a:xfrm>
          </p:grpSpPr>
          <p:sp>
            <p:nvSpPr>
              <p:cNvPr id="293" name="Rectangle"/>
              <p:cNvSpPr/>
              <p:nvPr/>
            </p:nvSpPr>
            <p:spPr>
              <a:xfrm>
                <a:off x="0" y="0"/>
                <a:ext cx="4546756" cy="480081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grpSp>
            <p:nvGrpSpPr>
              <p:cNvPr id="298" name="Group"/>
              <p:cNvGrpSpPr/>
              <p:nvPr/>
            </p:nvGrpSpPr>
            <p:grpSpPr>
              <a:xfrm>
                <a:off x="10504" y="18408"/>
                <a:ext cx="10557300" cy="3932306"/>
                <a:chOff x="0" y="0"/>
                <a:chExt cx="10557299" cy="3932304"/>
              </a:xfrm>
            </p:grpSpPr>
            <p:sp>
              <p:nvSpPr>
                <p:cNvPr id="294" name="Rectangle"/>
                <p:cNvSpPr/>
                <p:nvPr/>
              </p:nvSpPr>
              <p:spPr>
                <a:xfrm>
                  <a:off x="4410192" y="0"/>
                  <a:ext cx="6013855" cy="383728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grpSp>
              <p:nvGrpSpPr>
                <p:cNvPr id="297" name="Group"/>
                <p:cNvGrpSpPr/>
                <p:nvPr/>
              </p:nvGrpSpPr>
              <p:grpSpPr>
                <a:xfrm>
                  <a:off x="0" y="27115"/>
                  <a:ext cx="10557300" cy="3905190"/>
                  <a:chOff x="0" y="0"/>
                  <a:chExt cx="10557299" cy="3905189"/>
                </a:xfrm>
              </p:grpSpPr>
              <p:sp>
                <p:nvSpPr>
                  <p:cNvPr id="295" name="Rectangle"/>
                  <p:cNvSpPr/>
                  <p:nvPr/>
                </p:nvSpPr>
                <p:spPr>
                  <a:xfrm>
                    <a:off x="0" y="274048"/>
                    <a:ext cx="10448059" cy="3623673"/>
                  </a:xfrm>
                  <a:prstGeom prst="rect">
                    <a:avLst/>
                  </a:prstGeom>
                  <a:solidFill>
                    <a:srgbClr val="FFFFFF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pic>
                <p:nvPicPr>
                  <p:cNvPr id="296" name="Image" descr="Image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3057" y="0"/>
                    <a:ext cx="10554243" cy="3905190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</p:grpSp>
        <p:grpSp>
          <p:nvGrpSpPr>
            <p:cNvPr id="302" name="Group"/>
            <p:cNvGrpSpPr/>
            <p:nvPr/>
          </p:nvGrpSpPr>
          <p:grpSpPr>
            <a:xfrm>
              <a:off x="6085298" y="600192"/>
              <a:ext cx="6420026" cy="3379502"/>
              <a:chOff x="0" y="0"/>
              <a:chExt cx="6420025" cy="3379501"/>
            </a:xfrm>
          </p:grpSpPr>
          <p:pic>
            <p:nvPicPr>
              <p:cNvPr id="300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6420026" cy="33795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01" name="Line"/>
              <p:cNvSpPr/>
              <p:nvPr/>
            </p:nvSpPr>
            <p:spPr>
              <a:xfrm>
                <a:off x="1715532" y="486579"/>
                <a:ext cx="2936675" cy="69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898"/>
                    </a:moveTo>
                    <a:lnTo>
                      <a:pt x="877" y="11332"/>
                    </a:lnTo>
                    <a:lnTo>
                      <a:pt x="1994" y="5867"/>
                    </a:lnTo>
                    <a:lnTo>
                      <a:pt x="3152" y="1384"/>
                    </a:lnTo>
                    <a:lnTo>
                      <a:pt x="4443" y="0"/>
                    </a:lnTo>
                    <a:lnTo>
                      <a:pt x="6386" y="1432"/>
                    </a:lnTo>
                    <a:lnTo>
                      <a:pt x="8566" y="4834"/>
                    </a:lnTo>
                    <a:lnTo>
                      <a:pt x="10394" y="7680"/>
                    </a:lnTo>
                    <a:lnTo>
                      <a:pt x="12226" y="9829"/>
                    </a:lnTo>
                    <a:lnTo>
                      <a:pt x="14150" y="11577"/>
                    </a:lnTo>
                    <a:lnTo>
                      <a:pt x="16668" y="16037"/>
                    </a:lnTo>
                    <a:lnTo>
                      <a:pt x="19280" y="19648"/>
                    </a:lnTo>
                    <a:lnTo>
                      <a:pt x="21600" y="21600"/>
                    </a:lnTo>
                  </a:path>
                </a:pathLst>
              </a:custGeom>
              <a:noFill/>
              <a:ln w="25400" cap="flat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custDash>
                  <a:ds d="600000" sp="6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sp>
          <p:nvSpPr>
            <p:cNvPr id="303" name="Изменение концентрации ионов в струе: расчет по…"/>
            <p:cNvSpPr txBox="1"/>
            <p:nvPr/>
          </p:nvSpPr>
          <p:spPr>
            <a:xfrm>
              <a:off x="6016385" y="4245612"/>
              <a:ext cx="6557852" cy="6275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Изменение концентрации ионов в струе: расчет по </a:t>
              </a:r>
            </a:p>
            <a:p>
              <a:pPr algn="l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модели и измерения при инжекции Fl-2 на расстоянии 130 м</a:t>
              </a:r>
            </a:p>
          </p:txBody>
        </p:sp>
        <p:sp>
          <p:nvSpPr>
            <p:cNvPr id="304" name="Изменение плотности излучаемой энергии: расчет по модели и измерения при инжекции Fl-2…"/>
            <p:cNvSpPr txBox="1"/>
            <p:nvPr/>
          </p:nvSpPr>
          <p:spPr>
            <a:xfrm>
              <a:off x="1317767" y="9110344"/>
              <a:ext cx="10072577" cy="6275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Изменение плотности излучаемой энергии: расчет по модели и измерения при инжекции Fl-2</a:t>
              </a:r>
            </a:p>
            <a:p>
              <a:pPr algn="l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на расстоянии 130 м</a:t>
              </a:r>
            </a:p>
          </p:txBody>
        </p:sp>
        <p:sp>
          <p:nvSpPr>
            <p:cNvPr id="305" name="Начальная стадия - эксперимент"/>
            <p:cNvSpPr txBox="1"/>
            <p:nvPr/>
          </p:nvSpPr>
          <p:spPr>
            <a:xfrm>
              <a:off x="1370771" y="0"/>
              <a:ext cx="7919517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Начальная стадия - эксперимент</a:t>
              </a:r>
            </a:p>
          </p:txBody>
        </p:sp>
      </p:grp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roup"/>
          <p:cNvGrpSpPr/>
          <p:nvPr/>
        </p:nvGrpSpPr>
        <p:grpSpPr>
          <a:xfrm>
            <a:off x="-113830" y="10865"/>
            <a:ext cx="13332510" cy="9507221"/>
            <a:chOff x="0" y="0"/>
            <a:chExt cx="13332509" cy="9507220"/>
          </a:xfrm>
        </p:grpSpPr>
        <p:pic>
          <p:nvPicPr>
            <p:cNvPr id="308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547409" y="1722684"/>
              <a:ext cx="7785101" cy="6286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9" name="Газодинамические процессы: высвет в оптическом диапазоне длин волн"/>
            <p:cNvSpPr txBox="1"/>
            <p:nvPr/>
          </p:nvSpPr>
          <p:spPr>
            <a:xfrm>
              <a:off x="5830613" y="0"/>
              <a:ext cx="7218692" cy="16941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228600" algn="l" defTabSz="457200">
                <a:lnSpc>
                  <a:spcPct val="115000"/>
                </a:lnSpc>
                <a:defRPr sz="3200" b="1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Газодинамические процессы: высвет в оптическом диапазоне длин волн</a:t>
              </a:r>
            </a:p>
          </p:txBody>
        </p:sp>
        <p:pic>
          <p:nvPicPr>
            <p:cNvPr id="310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46045"/>
              <a:ext cx="5580190" cy="38639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13" name="Group"/>
            <p:cNvGrpSpPr/>
            <p:nvPr/>
          </p:nvGrpSpPr>
          <p:grpSpPr>
            <a:xfrm>
              <a:off x="125887" y="5032042"/>
              <a:ext cx="6706404" cy="2829279"/>
              <a:chOff x="0" y="0"/>
              <a:chExt cx="6706403" cy="2829278"/>
            </a:xfrm>
          </p:grpSpPr>
          <p:sp>
            <p:nvSpPr>
              <p:cNvPr id="311" name="Rectangle"/>
              <p:cNvSpPr/>
              <p:nvPr/>
            </p:nvSpPr>
            <p:spPr>
              <a:xfrm>
                <a:off x="0" y="0"/>
                <a:ext cx="6706404" cy="2829279"/>
              </a:xfrm>
              <a:prstGeom prst="rect">
                <a:avLst/>
              </a:prstGeom>
              <a:solidFill>
                <a:schemeClr val="accent4">
                  <a:hueOff val="-461056"/>
                  <a:satOff val="4338"/>
                  <a:lumOff val="-10225"/>
                </a:schemeClr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pic>
            <p:nvPicPr>
              <p:cNvPr id="312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759" y="45632"/>
                <a:ext cx="6682885" cy="27380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14" name="Изображения области взаимодействия плазменной струи с окружающей ионосферой, полученные приборами спутника MSX в течение первых 0.5 с после соответствующих инжекций: в диапазоне 180÷300 нм (а) и 300÷900 нм (б)."/>
            <p:cNvSpPr txBox="1"/>
            <p:nvPr/>
          </p:nvSpPr>
          <p:spPr>
            <a:xfrm>
              <a:off x="6623371" y="8079598"/>
              <a:ext cx="6438049" cy="1427623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Изображения области взаимодействия плазменной струи с окружающей ионосферой, полученные приборами спутника MSX в течение первых 0.5 с после соответствующих инжекций: в диапазоне 180÷300 нм (а) и 300÷900 нм (б).</a:t>
              </a:r>
            </a:p>
          </p:txBody>
        </p:sp>
        <p:sp>
          <p:nvSpPr>
            <p:cNvPr id="315" name="Интегральная по пятну интенсивность излучения областей взаимодействия плазменной струи и ионосферы в УФ (180÷300 нм ) и видимом (300÷900 нм) диапазонах при инжекции NS-1."/>
            <p:cNvSpPr txBox="1"/>
            <p:nvPr/>
          </p:nvSpPr>
          <p:spPr>
            <a:xfrm>
              <a:off x="734303" y="8044391"/>
              <a:ext cx="5362572" cy="1160922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tabLst>
                  <a:tab pos="317500" algn="l"/>
                  <a:tab pos="1117600" algn="l"/>
                </a:tabLst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Интегральная по пятну интенсивность излучения областей взаимодействия плазменной струи и ионосферы в УФ (180÷300 нм ) и видимом (300÷900 нм) диапазонах при инжекции NS-1.</a:t>
              </a:r>
            </a:p>
          </p:txBody>
        </p:sp>
        <p:sp>
          <p:nvSpPr>
            <p:cNvPr id="316" name="Спектральный диапазон оптической аппаратуры, участвовавшей в экспериментах “Флаксус” и “Северная звезда”"/>
            <p:cNvSpPr txBox="1"/>
            <p:nvPr/>
          </p:nvSpPr>
          <p:spPr>
            <a:xfrm>
              <a:off x="108808" y="3954748"/>
              <a:ext cx="5362573" cy="894223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1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Спектральный диапазон оптической аппаратуры, участвовавшей в экспериментах “Флаксус” и “Северная звезда”</a:t>
              </a:r>
            </a:p>
          </p:txBody>
        </p:sp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roup"/>
          <p:cNvGrpSpPr/>
          <p:nvPr/>
        </p:nvGrpSpPr>
        <p:grpSpPr>
          <a:xfrm>
            <a:off x="362940" y="-65184"/>
            <a:ext cx="12610811" cy="9742548"/>
            <a:chOff x="0" y="0"/>
            <a:chExt cx="12610810" cy="9742547"/>
          </a:xfrm>
        </p:grpSpPr>
        <p:pic>
          <p:nvPicPr>
            <p:cNvPr id="319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436969" y="1372107"/>
              <a:ext cx="6057901" cy="427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0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636488"/>
              <a:ext cx="6250827" cy="52877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1" name="Rectangle"/>
            <p:cNvSpPr/>
            <p:nvPr/>
          </p:nvSpPr>
          <p:spPr>
            <a:xfrm>
              <a:off x="3880879" y="5369883"/>
              <a:ext cx="8729932" cy="4372665"/>
            </a:xfrm>
            <a:prstGeom prst="rect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22" name="Телекамера SIT (60 Гц):…"/>
            <p:cNvSpPr txBox="1"/>
            <p:nvPr/>
          </p:nvSpPr>
          <p:spPr>
            <a:xfrm>
              <a:off x="358742" y="5938384"/>
              <a:ext cx="3011985" cy="6774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000">
                  <a:latin typeface="Arial"/>
                  <a:ea typeface="Arial"/>
                  <a:cs typeface="Arial"/>
                  <a:sym typeface="Arial"/>
                </a:defRPr>
              </a:pPr>
              <a:r>
                <a:t>Телекамера SIT (60 Гц): </a:t>
              </a:r>
            </a:p>
            <a:p>
              <a:pPr>
                <a:defRPr sz="2000">
                  <a:latin typeface="Arial"/>
                  <a:ea typeface="Arial"/>
                  <a:cs typeface="Arial"/>
                  <a:sym typeface="Arial"/>
                </a:defRPr>
              </a:pPr>
              <a:r>
                <a:t>первая инжекция (NS-1)</a:t>
              </a:r>
            </a:p>
          </p:txBody>
        </p:sp>
        <p:sp>
          <p:nvSpPr>
            <p:cNvPr id="323" name="Изображения с земли, сделанные телекамерами"/>
            <p:cNvSpPr txBox="1"/>
            <p:nvPr/>
          </p:nvSpPr>
          <p:spPr>
            <a:xfrm>
              <a:off x="851434" y="-1"/>
              <a:ext cx="11719993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Изображения с земли, сделанные телекамерами</a:t>
              </a:r>
            </a:p>
          </p:txBody>
        </p:sp>
        <p:sp>
          <p:nvSpPr>
            <p:cNvPr id="324" name="Вертикальные размеры (по свечению) процесса взаимодействия струи с ионосферой"/>
            <p:cNvSpPr txBox="1"/>
            <p:nvPr/>
          </p:nvSpPr>
          <p:spPr>
            <a:xfrm>
              <a:off x="323293" y="8209567"/>
              <a:ext cx="3467628" cy="1261692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Вертикальные размеры (по свечению) процесса взаимодействия струи с ионосферой</a:t>
              </a:r>
            </a:p>
          </p:txBody>
        </p:sp>
        <p:sp>
          <p:nvSpPr>
            <p:cNvPr id="325" name="Телекамера SIT (60 Гц): вторая инжекция (NS-2)"/>
            <p:cNvSpPr txBox="1"/>
            <p:nvPr/>
          </p:nvSpPr>
          <p:spPr>
            <a:xfrm>
              <a:off x="6276960" y="804508"/>
              <a:ext cx="6057900" cy="3853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Телекамера SIT (60 Гц): вторая инжекция (NS-2)</a:t>
              </a:r>
            </a:p>
          </p:txBody>
        </p:sp>
        <p:pic>
          <p:nvPicPr>
            <p:cNvPr id="326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050192" y="5454689"/>
              <a:ext cx="8391305" cy="42030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roup"/>
          <p:cNvGrpSpPr/>
          <p:nvPr/>
        </p:nvGrpSpPr>
        <p:grpSpPr>
          <a:xfrm>
            <a:off x="-79444" y="125992"/>
            <a:ext cx="12879311" cy="9476503"/>
            <a:chOff x="0" y="0"/>
            <a:chExt cx="12879309" cy="9476502"/>
          </a:xfrm>
        </p:grpSpPr>
        <p:sp>
          <p:nvSpPr>
            <p:cNvPr id="329" name="Rectangle"/>
            <p:cNvSpPr/>
            <p:nvPr/>
          </p:nvSpPr>
          <p:spPr>
            <a:xfrm>
              <a:off x="63719" y="6074123"/>
              <a:ext cx="6370199" cy="307184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30" name="Измерения ИК приборами SPIRIT III спутника MSX"/>
            <p:cNvSpPr txBox="1"/>
            <p:nvPr/>
          </p:nvSpPr>
          <p:spPr>
            <a:xfrm>
              <a:off x="6381760" y="0"/>
              <a:ext cx="6497550" cy="990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Измерения ИК приборами SPIRIT III спутника MSX</a:t>
              </a:r>
            </a:p>
          </p:txBody>
        </p:sp>
        <p:pic>
          <p:nvPicPr>
            <p:cNvPr id="33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96249" y="5241"/>
              <a:ext cx="6105140" cy="36630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0646" y="3063229"/>
              <a:ext cx="6105140" cy="16733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669615" y="934990"/>
              <a:ext cx="5921840" cy="4360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4" name="Изображения и трехмерные распределения излучаемой плотности потока энергии в моменты, а) когда область взаимодействия корпус ракеты совмещены и б) когда они существуют раздельно."/>
            <p:cNvSpPr txBox="1"/>
            <p:nvPr/>
          </p:nvSpPr>
          <p:spPr>
            <a:xfrm>
              <a:off x="426295" y="4832690"/>
              <a:ext cx="5645047" cy="1109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457200">
                <a:lnSpc>
                  <a:spcPct val="115000"/>
                </a:lnSpc>
                <a:spcBef>
                  <a:spcPts val="1000"/>
                </a:spcBef>
                <a:defRPr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Изображения и трехмерные распределения излучаемой плотности потока энергии в моменты, а) когда область взаимодействия корпус ракеты совмещены и б) когда они существуют раздельно.</a:t>
              </a:r>
            </a:p>
          </p:txBody>
        </p:sp>
        <p:sp>
          <p:nvSpPr>
            <p:cNvPr id="335" name="Изображения возбужденной области ионосферы"/>
            <p:cNvSpPr txBox="1"/>
            <p:nvPr/>
          </p:nvSpPr>
          <p:spPr>
            <a:xfrm>
              <a:off x="7468860" y="5385378"/>
              <a:ext cx="4859649" cy="323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457200">
                <a:lnSpc>
                  <a:spcPct val="115000"/>
                </a:lnSpc>
                <a:spcBef>
                  <a:spcPts val="1000"/>
                </a:spcBef>
                <a:defRPr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Изображения возбужденной области ионосферы</a:t>
              </a:r>
            </a:p>
          </p:txBody>
        </p:sp>
        <p:pic>
          <p:nvPicPr>
            <p:cNvPr id="336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t="52827"/>
            <a:stretch>
              <a:fillRect/>
            </a:stretch>
          </p:blipFill>
          <p:spPr>
            <a:xfrm>
              <a:off x="0" y="6215824"/>
              <a:ext cx="6497661" cy="27883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39" name="Group"/>
            <p:cNvGrpSpPr/>
            <p:nvPr/>
          </p:nvGrpSpPr>
          <p:grpSpPr>
            <a:xfrm>
              <a:off x="6444017" y="5798958"/>
              <a:ext cx="6373035" cy="3622177"/>
              <a:chOff x="0" y="0"/>
              <a:chExt cx="6373033" cy="3622176"/>
            </a:xfrm>
          </p:grpSpPr>
          <p:sp>
            <p:nvSpPr>
              <p:cNvPr id="337" name="Rectangle"/>
              <p:cNvSpPr/>
              <p:nvPr/>
            </p:nvSpPr>
            <p:spPr>
              <a:xfrm>
                <a:off x="0" y="0"/>
                <a:ext cx="6322344" cy="3622177"/>
              </a:xfrm>
              <a:prstGeom prst="rect">
                <a:avLst/>
              </a:prstGeom>
              <a:solidFill>
                <a:srgbClr val="EBEB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 b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338" name="Image" descr="Imag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50690" y="0"/>
                <a:ext cx="6322344" cy="36221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40" name="Спектральная плотность потока энергии при 0.5 и 15 сек после инжекции."/>
            <p:cNvSpPr txBox="1"/>
            <p:nvPr/>
          </p:nvSpPr>
          <p:spPr>
            <a:xfrm>
              <a:off x="8176338" y="8369869"/>
              <a:ext cx="4396621" cy="552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indent="450215" algn="just" defTabSz="457200">
                <a:defRPr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Спектральная плотность потока энергии при 0.5 и 15 сек после инжекции.</a:t>
              </a:r>
            </a:p>
          </p:txBody>
        </p:sp>
        <p:sp>
          <p:nvSpPr>
            <p:cNvPr id="341" name="Энергетические светимости облаков в полосах A, C, D и E"/>
            <p:cNvSpPr txBox="1"/>
            <p:nvPr/>
          </p:nvSpPr>
          <p:spPr>
            <a:xfrm>
              <a:off x="104909" y="9152950"/>
              <a:ext cx="6087825" cy="323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indent="450215" algn="just" defTabSz="457200">
                <a:lnSpc>
                  <a:spcPct val="115000"/>
                </a:lnSpc>
                <a:defRPr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Энергетические светимости облаков в полосах A, C, D и E</a:t>
              </a:r>
            </a:p>
          </p:txBody>
        </p:sp>
      </p:grp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roup"/>
          <p:cNvGrpSpPr/>
          <p:nvPr/>
        </p:nvGrpSpPr>
        <p:grpSpPr>
          <a:xfrm>
            <a:off x="142167" y="76866"/>
            <a:ext cx="12878741" cy="9471379"/>
            <a:chOff x="0" y="0"/>
            <a:chExt cx="12878740" cy="9471378"/>
          </a:xfrm>
        </p:grpSpPr>
        <p:sp>
          <p:nvSpPr>
            <p:cNvPr id="344" name="Rectangle"/>
            <p:cNvSpPr/>
            <p:nvPr/>
          </p:nvSpPr>
          <p:spPr>
            <a:xfrm>
              <a:off x="0" y="3909051"/>
              <a:ext cx="11038537" cy="4744312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45" name="Интенсивность свечения плазменного образования при инжекции Fl-1,…"/>
            <p:cNvSpPr txBox="1"/>
            <p:nvPr/>
          </p:nvSpPr>
          <p:spPr>
            <a:xfrm>
              <a:off x="1555564" y="8751319"/>
              <a:ext cx="8555708" cy="720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457200">
                <a:lnSpc>
                  <a:spcPct val="115000"/>
                </a:lnSpc>
                <a:defRPr sz="2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Интенсивность свечения плазменного образования при инжекции Fl-1, </a:t>
              </a:r>
            </a:p>
            <a:p>
              <a:pPr defTabSz="457200">
                <a:lnSpc>
                  <a:spcPct val="115000"/>
                </a:lnSpc>
                <a:defRPr sz="2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зафиксированная с поверхности Земли</a:t>
              </a:r>
            </a:p>
          </p:txBody>
        </p:sp>
        <p:grpSp>
          <p:nvGrpSpPr>
            <p:cNvPr id="352" name="Group"/>
            <p:cNvGrpSpPr/>
            <p:nvPr/>
          </p:nvGrpSpPr>
          <p:grpSpPr>
            <a:xfrm>
              <a:off x="89125" y="4022789"/>
              <a:ext cx="10860286" cy="4516836"/>
              <a:chOff x="0" y="0"/>
              <a:chExt cx="10860284" cy="4516834"/>
            </a:xfrm>
          </p:grpSpPr>
          <p:pic>
            <p:nvPicPr>
              <p:cNvPr id="346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10860285" cy="45168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47" name="Line"/>
              <p:cNvSpPr/>
              <p:nvPr/>
            </p:nvSpPr>
            <p:spPr>
              <a:xfrm flipV="1">
                <a:off x="3167670" y="1007522"/>
                <a:ext cx="1" cy="2700262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custDash>
                  <a:ds d="600000" sp="6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48" name="Line"/>
              <p:cNvSpPr/>
              <p:nvPr/>
            </p:nvSpPr>
            <p:spPr>
              <a:xfrm flipV="1">
                <a:off x="7416959" y="3204887"/>
                <a:ext cx="1" cy="502898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custDash>
                  <a:ds d="600000" sp="6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49" name="Начальная…"/>
              <p:cNvSpPr txBox="1"/>
              <p:nvPr/>
            </p:nvSpPr>
            <p:spPr>
              <a:xfrm>
                <a:off x="1582328" y="2192743"/>
                <a:ext cx="1496803" cy="7004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18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Начальная </a:t>
                </a:r>
              </a:p>
              <a:p>
                <a:pPr>
                  <a:defRPr sz="18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стадия</a:t>
                </a:r>
              </a:p>
            </p:txBody>
          </p:sp>
          <p:sp>
            <p:nvSpPr>
              <p:cNvPr id="350" name="Струя +…"/>
              <p:cNvSpPr txBox="1"/>
              <p:nvPr/>
            </p:nvSpPr>
            <p:spPr>
              <a:xfrm>
                <a:off x="3599218" y="2192743"/>
                <a:ext cx="2417462" cy="7004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18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Струя + </a:t>
                </a:r>
              </a:p>
              <a:p>
                <a:pPr>
                  <a:defRPr sz="18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возбужденный фон</a:t>
                </a:r>
              </a:p>
            </p:txBody>
          </p:sp>
          <p:sp>
            <p:nvSpPr>
              <p:cNvPr id="351" name="Остаточное…"/>
              <p:cNvSpPr txBox="1"/>
              <p:nvPr/>
            </p:nvSpPr>
            <p:spPr>
              <a:xfrm>
                <a:off x="7528083" y="2192743"/>
                <a:ext cx="1582901" cy="7004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18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Остаточное </a:t>
                </a:r>
              </a:p>
              <a:p>
                <a:pPr>
                  <a:defRPr sz="18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свечение</a:t>
                </a:r>
              </a:p>
            </p:txBody>
          </p:sp>
        </p:grpSp>
        <p:pic>
          <p:nvPicPr>
            <p:cNvPr id="353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t="8345" r="2322"/>
            <a:stretch>
              <a:fillRect/>
            </a:stretch>
          </p:blipFill>
          <p:spPr>
            <a:xfrm>
              <a:off x="6404043" y="84586"/>
              <a:ext cx="6383096" cy="46681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4" name="Изменения кинетической энергии струи около каждого…"/>
            <p:cNvSpPr txBox="1"/>
            <p:nvPr/>
          </p:nvSpPr>
          <p:spPr>
            <a:xfrm>
              <a:off x="6599883" y="4742054"/>
              <a:ext cx="5991263" cy="6275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Изменения кинетической энергии струи около каждого </a:t>
              </a:r>
            </a:p>
            <a:p>
              <a:pPr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измерительного модуля для инжекции NS-1</a:t>
              </a:r>
            </a:p>
          </p:txBody>
        </p:sp>
        <p:sp>
          <p:nvSpPr>
            <p:cNvPr id="355" name="Rectangle"/>
            <p:cNvSpPr/>
            <p:nvPr/>
          </p:nvSpPr>
          <p:spPr>
            <a:xfrm>
              <a:off x="6312287" y="0"/>
              <a:ext cx="6566454" cy="5388784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0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56" name="Суммарные представления"/>
            <p:cNvSpPr txBox="1"/>
            <p:nvPr/>
          </p:nvSpPr>
          <p:spPr>
            <a:xfrm>
              <a:off x="93377" y="153850"/>
              <a:ext cx="6603282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Суммарные представления</a:t>
              </a:r>
            </a:p>
          </p:txBody>
        </p:sp>
      </p:grp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Ne_B.mp4" descr="Ne_B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Взаимодействие струи с геомагнитным полем"/>
          <p:cNvSpPr txBox="1"/>
          <p:nvPr/>
        </p:nvSpPr>
        <p:spPr>
          <a:xfrm>
            <a:off x="983183" y="327612"/>
            <a:ext cx="1103843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Взаимодействие струи с геомагнитным полем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2" fill="hold"/>
                                        <p:tgtEl>
                                          <p:spTgt spid="3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59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50958" y="1110015"/>
            <a:ext cx="3835401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468" y="933685"/>
            <a:ext cx="8166101" cy="4394201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Изменение концентрации ионов и индукции…"/>
          <p:cNvSpPr txBox="1"/>
          <p:nvPr/>
        </p:nvSpPr>
        <p:spPr>
          <a:xfrm>
            <a:off x="7766132" y="3518288"/>
            <a:ext cx="4848040" cy="1160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Изменение концентрации ионов и индукции </a:t>
            </a:r>
          </a:p>
          <a:p>
            <a:pPr algn="l"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геомагнитного поля, измеренные при </a:t>
            </a:r>
          </a:p>
          <a:p>
            <a:pPr algn="l"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инжекции NS-1 (предварительный впрыск </a:t>
            </a:r>
          </a:p>
          <a:p>
            <a:pPr algn="l"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воздуха)</a:t>
            </a:r>
          </a:p>
        </p:txBody>
      </p:sp>
      <p:sp>
        <p:nvSpPr>
          <p:cNvPr id="365" name="Изменение концентрации ионов и индукции…"/>
          <p:cNvSpPr txBox="1"/>
          <p:nvPr/>
        </p:nvSpPr>
        <p:spPr>
          <a:xfrm>
            <a:off x="231740" y="6352505"/>
            <a:ext cx="4848040" cy="894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Изменение концентрации ионов и индукции </a:t>
            </a:r>
          </a:p>
          <a:p>
            <a:pPr algn="l"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геомагнитного поля, измеренные при </a:t>
            </a:r>
          </a:p>
          <a:p>
            <a:pPr algn="l"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инжекции NS-2</a:t>
            </a:r>
          </a:p>
        </p:txBody>
      </p:sp>
      <p:pic>
        <p:nvPicPr>
          <p:cNvPr id="36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66124" y="5186774"/>
            <a:ext cx="7478283" cy="4269971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Line"/>
          <p:cNvSpPr/>
          <p:nvPr/>
        </p:nvSpPr>
        <p:spPr>
          <a:xfrm>
            <a:off x="1296413" y="3548415"/>
            <a:ext cx="6274243" cy="1"/>
          </a:xfrm>
          <a:prstGeom prst="line">
            <a:avLst/>
          </a:prstGeom>
          <a:ln w="12700">
            <a:solidFill>
              <a:srgbClr val="FF2600"/>
            </a:solidFill>
            <a:custDash>
              <a:ds d="600000" sp="600000"/>
            </a:custDash>
            <a:miter lim="400000"/>
          </a:ln>
        </p:spPr>
        <p:txBody>
          <a:bodyPr lIns="0" tIns="0" rIns="0" bIns="0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68" name="Диамагнитная полость в экспериментах “Северная звезда”"/>
          <p:cNvSpPr txBox="1"/>
          <p:nvPr/>
        </p:nvSpPr>
        <p:spPr>
          <a:xfrm>
            <a:off x="1729294" y="-123634"/>
            <a:ext cx="9847248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 err="1"/>
              <a:t>Диамагнитная</a:t>
            </a:r>
            <a:r>
              <a:rPr dirty="0"/>
              <a:t> </a:t>
            </a:r>
            <a:r>
              <a:rPr dirty="0" err="1"/>
              <a:t>полость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экспериментах</a:t>
            </a:r>
            <a:r>
              <a:rPr dirty="0"/>
              <a:t> </a:t>
            </a:r>
            <a:endParaRPr lang="ru-RU" dirty="0"/>
          </a:p>
          <a:p>
            <a:r>
              <a:rPr dirty="0"/>
              <a:t>“</a:t>
            </a:r>
            <a:r>
              <a:rPr dirty="0" err="1"/>
              <a:t>Северная</a:t>
            </a:r>
            <a:r>
              <a:rPr dirty="0"/>
              <a:t> </a:t>
            </a:r>
            <a:r>
              <a:rPr dirty="0" err="1"/>
              <a:t>звезда</a:t>
            </a:r>
            <a:r>
              <a:rPr dirty="0"/>
              <a:t>”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Изменения концентрации ионов и истощение магнитного поля"/>
          <p:cNvSpPr txBox="1">
            <a:spLocks noGrp="1"/>
          </p:cNvSpPr>
          <p:nvPr>
            <p:ph type="title"/>
          </p:nvPr>
        </p:nvSpPr>
        <p:spPr>
          <a:xfrm>
            <a:off x="1193076" y="-134465"/>
            <a:ext cx="11109552" cy="1263293"/>
          </a:xfrm>
          <a:prstGeom prst="rect">
            <a:avLst/>
          </a:prstGeom>
        </p:spPr>
        <p:txBody>
          <a:bodyPr/>
          <a:lstStyle>
            <a:lvl1pPr>
              <a:defRPr sz="32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lnSpc>
                <a:spcPct val="100000"/>
              </a:lnSpc>
            </a:pPr>
            <a:r>
              <a:rPr dirty="0" err="1"/>
              <a:t>Изменения</a:t>
            </a:r>
            <a:r>
              <a:rPr dirty="0"/>
              <a:t> </a:t>
            </a:r>
            <a:r>
              <a:rPr dirty="0" err="1"/>
              <a:t>концентрации</a:t>
            </a:r>
            <a:r>
              <a:rPr dirty="0"/>
              <a:t> </a:t>
            </a:r>
            <a:r>
              <a:rPr dirty="0" err="1"/>
              <a:t>ионов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истощение</a:t>
            </a:r>
            <a:r>
              <a:rPr dirty="0"/>
              <a:t> </a:t>
            </a:r>
            <a:r>
              <a:rPr dirty="0" err="1"/>
              <a:t>магнитного</a:t>
            </a:r>
            <a:r>
              <a:rPr dirty="0"/>
              <a:t> </a:t>
            </a:r>
            <a:r>
              <a:rPr dirty="0" err="1"/>
              <a:t>поля</a:t>
            </a:r>
            <a:endParaRPr dirty="0"/>
          </a:p>
        </p:txBody>
      </p:sp>
      <p:grpSp>
        <p:nvGrpSpPr>
          <p:cNvPr id="379" name="Group"/>
          <p:cNvGrpSpPr/>
          <p:nvPr/>
        </p:nvGrpSpPr>
        <p:grpSpPr>
          <a:xfrm>
            <a:off x="253122" y="920815"/>
            <a:ext cx="12488036" cy="8597098"/>
            <a:chOff x="0" y="0"/>
            <a:chExt cx="12488034" cy="8597097"/>
          </a:xfrm>
        </p:grpSpPr>
        <p:pic>
          <p:nvPicPr>
            <p:cNvPr id="37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0736" y="0"/>
              <a:ext cx="9296401" cy="3784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2" name="Максимальные величины концентраций ионов около соответствующих модулей для всех…"/>
            <p:cNvSpPr txBox="1"/>
            <p:nvPr/>
          </p:nvSpPr>
          <p:spPr>
            <a:xfrm>
              <a:off x="0" y="3800323"/>
              <a:ext cx="8637092" cy="552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457200">
                <a:defRPr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Максимальные величины концентраций ионов около соответствующих модулей для всех </a:t>
              </a:r>
            </a:p>
            <a:p>
              <a:pPr algn="l" defTabSz="457200">
                <a:defRPr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экспериментов: Ni ~ изменению объема конуса</a:t>
              </a:r>
            </a:p>
          </p:txBody>
        </p:sp>
        <p:pic>
          <p:nvPicPr>
            <p:cNvPr id="37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007734" y="4329459"/>
              <a:ext cx="7480301" cy="3708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4" name="Истощение магнитных полостей (по компоненте, Bx), измеренные около…"/>
            <p:cNvSpPr txBox="1"/>
            <p:nvPr/>
          </p:nvSpPr>
          <p:spPr>
            <a:xfrm>
              <a:off x="5386681" y="8044945"/>
              <a:ext cx="7042945" cy="552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457200">
                <a:defRPr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Истощение магнитных полостей (по компоненте, Bx), измеренные около </a:t>
              </a:r>
            </a:p>
            <a:p>
              <a:pPr algn="l" defTabSz="457200">
                <a:defRPr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соответствующих модулей при первой (NS-1) и второй (NS-2) инжекциях</a:t>
              </a:r>
            </a:p>
          </p:txBody>
        </p:sp>
        <p:sp>
          <p:nvSpPr>
            <p:cNvPr id="375" name="диамагнитная полость…"/>
            <p:cNvSpPr txBox="1"/>
            <p:nvPr/>
          </p:nvSpPr>
          <p:spPr>
            <a:xfrm>
              <a:off x="887021" y="4520391"/>
              <a:ext cx="4324351" cy="780753"/>
            </a:xfrm>
            <a:prstGeom prst="rect">
              <a:avLst/>
            </a:prstGeom>
            <a:solidFill>
              <a:srgbClr val="D6D6D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457200">
                <a:defRPr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диамагнитная полость </a:t>
              </a:r>
            </a:p>
            <a:p>
              <a:pPr algn="l" defTabSz="457200">
                <a:defRPr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с истощением 94% на расстоянии ~ 500 м и </a:t>
              </a:r>
            </a:p>
            <a:p>
              <a:pPr algn="l" defTabSz="457200">
                <a:defRPr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62% на расстоянии ~ 1000 м.</a:t>
              </a:r>
            </a:p>
          </p:txBody>
        </p:sp>
        <p:sp>
          <p:nvSpPr>
            <p:cNvPr id="376" name="уменьшений магнитного поля 1% и 0.2%…"/>
            <p:cNvSpPr txBox="1"/>
            <p:nvPr/>
          </p:nvSpPr>
          <p:spPr>
            <a:xfrm>
              <a:off x="714827" y="6148412"/>
              <a:ext cx="4009431" cy="552153"/>
            </a:xfrm>
            <a:prstGeom prst="rect">
              <a:avLst/>
            </a:prstGeom>
            <a:solidFill>
              <a:srgbClr val="D6D6D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457200">
                <a:defRPr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уменьшений магнитного поля 1% и 0.2% </a:t>
              </a:r>
            </a:p>
            <a:p>
              <a:pPr algn="l" defTabSz="457200">
                <a:defRPr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на расстояниях ~ 540 и ~1600 м </a:t>
              </a:r>
            </a:p>
          </p:txBody>
        </p:sp>
        <p:sp>
          <p:nvSpPr>
            <p:cNvPr id="377" name="Line"/>
            <p:cNvSpPr/>
            <p:nvPr/>
          </p:nvSpPr>
          <p:spPr>
            <a:xfrm flipV="1">
              <a:off x="5181447" y="4755738"/>
              <a:ext cx="1313282" cy="45566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78" name="Line"/>
            <p:cNvSpPr/>
            <p:nvPr/>
          </p:nvSpPr>
          <p:spPr>
            <a:xfrm flipV="1">
              <a:off x="4751528" y="6517265"/>
              <a:ext cx="1914905" cy="13266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roup"/>
          <p:cNvGrpSpPr/>
          <p:nvPr/>
        </p:nvGrpSpPr>
        <p:grpSpPr>
          <a:xfrm>
            <a:off x="332151" y="486722"/>
            <a:ext cx="12672649" cy="9266878"/>
            <a:chOff x="0" y="0"/>
            <a:chExt cx="12672647" cy="9266877"/>
          </a:xfrm>
        </p:grpSpPr>
        <p:pic>
          <p:nvPicPr>
            <p:cNvPr id="38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16759"/>
            <a:stretch>
              <a:fillRect/>
            </a:stretch>
          </p:blipFill>
          <p:spPr>
            <a:xfrm>
              <a:off x="7636758" y="0"/>
              <a:ext cx="4305301" cy="2336309"/>
            </a:xfrm>
            <a:prstGeom prst="rect">
              <a:avLst/>
            </a:prstGeom>
            <a:ln w="25400" cap="flat">
              <a:solidFill>
                <a:srgbClr val="919191"/>
              </a:solidFill>
              <a:prstDash val="solid"/>
              <a:miter lim="400000"/>
            </a:ln>
            <a:effectLst/>
          </p:spPr>
        </p:pic>
        <p:grpSp>
          <p:nvGrpSpPr>
            <p:cNvPr id="384" name="Group"/>
            <p:cNvGrpSpPr/>
            <p:nvPr/>
          </p:nvGrpSpPr>
          <p:grpSpPr>
            <a:xfrm>
              <a:off x="7267414" y="2419539"/>
              <a:ext cx="5405234" cy="3407065"/>
              <a:chOff x="0" y="0"/>
              <a:chExt cx="5405233" cy="3407063"/>
            </a:xfrm>
          </p:grpSpPr>
          <p:sp>
            <p:nvSpPr>
              <p:cNvPr id="382" name="Rectangle"/>
              <p:cNvSpPr/>
              <p:nvPr/>
            </p:nvSpPr>
            <p:spPr>
              <a:xfrm>
                <a:off x="11801" y="0"/>
                <a:ext cx="5381630" cy="3407064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pic>
            <p:nvPicPr>
              <p:cNvPr id="383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39013"/>
                <a:ext cx="5405234" cy="32067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85" name="Line"/>
            <p:cNvSpPr/>
            <p:nvPr/>
          </p:nvSpPr>
          <p:spPr>
            <a:xfrm>
              <a:off x="8212431" y="3763830"/>
              <a:ext cx="3515201" cy="1"/>
            </a:xfrm>
            <a:prstGeom prst="line">
              <a:avLst/>
            </a:prstGeom>
            <a:noFill/>
            <a:ln w="127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38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8759787" y="6026597"/>
              <a:ext cx="3182211" cy="32402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7" name="Line"/>
            <p:cNvSpPr/>
            <p:nvPr/>
          </p:nvSpPr>
          <p:spPr>
            <a:xfrm flipV="1">
              <a:off x="9175750" y="2568845"/>
              <a:ext cx="0" cy="277825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88" name="Line"/>
            <p:cNvSpPr/>
            <p:nvPr/>
          </p:nvSpPr>
          <p:spPr>
            <a:xfrm flipV="1">
              <a:off x="9759950" y="2594245"/>
              <a:ext cx="0" cy="277825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393" name="Group"/>
            <p:cNvGrpSpPr/>
            <p:nvPr/>
          </p:nvGrpSpPr>
          <p:grpSpPr>
            <a:xfrm>
              <a:off x="0" y="157030"/>
              <a:ext cx="6771341" cy="8882499"/>
              <a:chOff x="0" y="0"/>
              <a:chExt cx="6771340" cy="8882498"/>
            </a:xfrm>
          </p:grpSpPr>
          <p:pic>
            <p:nvPicPr>
              <p:cNvPr id="389" name="Image" descr="Imag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6771341" cy="88824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90" name="Альфвеновская волна"/>
              <p:cNvSpPr txBox="1"/>
              <p:nvPr/>
            </p:nvSpPr>
            <p:spPr>
              <a:xfrm>
                <a:off x="1368752" y="2044731"/>
                <a:ext cx="2223493" cy="3235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Альфвеновская волна</a:t>
                </a:r>
              </a:p>
            </p:txBody>
          </p:sp>
          <p:sp>
            <p:nvSpPr>
              <p:cNvPr id="391" name="Oval"/>
              <p:cNvSpPr/>
              <p:nvPr/>
            </p:nvSpPr>
            <p:spPr>
              <a:xfrm>
                <a:off x="1228372" y="4843960"/>
                <a:ext cx="775646" cy="510292"/>
              </a:xfrm>
              <a:prstGeom prst="ellipse">
                <a:avLst/>
              </a:prstGeom>
              <a:noFill/>
              <a:ln w="12700" cap="flat">
                <a:solidFill>
                  <a:srgbClr val="FF26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2" name="Магнитозвуковая волна"/>
              <p:cNvSpPr txBox="1"/>
              <p:nvPr/>
            </p:nvSpPr>
            <p:spPr>
              <a:xfrm>
                <a:off x="1028183" y="5453905"/>
                <a:ext cx="2345830" cy="3235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Магнитозвуковая волна</a:t>
                </a:r>
              </a:p>
            </p:txBody>
          </p:sp>
        </p:grpSp>
        <p:sp>
          <p:nvSpPr>
            <p:cNvPr id="394" name="Line"/>
            <p:cNvSpPr/>
            <p:nvPr/>
          </p:nvSpPr>
          <p:spPr>
            <a:xfrm flipH="1" flipV="1">
              <a:off x="9396446" y="5029869"/>
              <a:ext cx="462365" cy="1659895"/>
            </a:xfrm>
            <a:prstGeom prst="line">
              <a:avLst/>
            </a:prstGeom>
            <a:noFill/>
            <a:ln w="38100" cap="flat">
              <a:solidFill>
                <a:srgbClr val="011993"/>
              </a:solidFill>
              <a:custDash>
                <a:ds d="200000" sp="200000"/>
              </a:custDash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1FDCB71-4DE4-1144-9E5D-A37911F932E2}"/>
              </a:ext>
            </a:extLst>
          </p:cNvPr>
          <p:cNvSpPr txBox="1"/>
          <p:nvPr/>
        </p:nvSpPr>
        <p:spPr>
          <a:xfrm>
            <a:off x="1360334" y="-54453"/>
            <a:ext cx="648735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spc="0" normalizeH="0" baseline="0" dirty="0">
                <a:ln>
                  <a:noFill/>
                </a:ln>
                <a:solidFill>
                  <a:srgbClr val="3F3F3B"/>
                </a:solidFill>
                <a:effectLst/>
                <a:uFillTx/>
                <a:sym typeface="Gill Sans Light"/>
              </a:rPr>
              <a:t>Изменения электрического поля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roup"/>
          <p:cNvGrpSpPr/>
          <p:nvPr/>
        </p:nvGrpSpPr>
        <p:grpSpPr>
          <a:xfrm>
            <a:off x="303222" y="536050"/>
            <a:ext cx="12413982" cy="8467525"/>
            <a:chOff x="0" y="0"/>
            <a:chExt cx="12413981" cy="8467523"/>
          </a:xfrm>
        </p:grpSpPr>
        <p:sp>
          <p:nvSpPr>
            <p:cNvPr id="165" name="Активные эксперименты — это эксперименты, которые преднамеренно возмущают окружающую среду калиброванным воздействием таким образом, чтобы получить новую информацию об этой среде.…"/>
            <p:cNvSpPr txBox="1"/>
            <p:nvPr/>
          </p:nvSpPr>
          <p:spPr>
            <a:xfrm>
              <a:off x="0" y="348318"/>
              <a:ext cx="6195115" cy="7088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indent="450215" algn="l" defTabSz="457200">
                <a:defRPr sz="2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indent="450215" algn="l" defTabSz="457200">
                <a:defRPr sz="2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Активные эксперименты — это эксперименты, которые преднамеренно возмущают окружающую среду калиброванным воздействием таким образом, чтобы получить новую информацию об этой среде.</a:t>
              </a:r>
            </a:p>
            <a:p>
              <a:pPr indent="450215" algn="l" defTabSz="457200">
                <a:defRPr sz="2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indent="450215" algn="l" defTabSz="457200">
                <a:defRPr sz="2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Такой тип экспериментов является особенно ценным при исследовании редко повторяющихся сильных (экстремальных) возмущений природного и техногенного характеров</a:t>
              </a:r>
            </a:p>
            <a:p>
              <a:pPr indent="450215" algn="l" defTabSz="457200">
                <a:defRPr sz="2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indent="450215" algn="l" defTabSz="457200">
                <a:defRPr sz="2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В нашем случае для возмущения окружающей ионосферы использовалась калиброванная высокоскоростная плазменная струя, создаваемая взрывным генератором  </a:t>
              </a:r>
            </a:p>
          </p:txBody>
        </p:sp>
        <p:pic>
          <p:nvPicPr>
            <p:cNvPr id="166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531494" y="0"/>
              <a:ext cx="5882488" cy="84675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Q0_w1_curz.mp4" descr="Q0_w1_curz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Альфвеновская волна"/>
          <p:cNvSpPr txBox="1"/>
          <p:nvPr/>
        </p:nvSpPr>
        <p:spPr>
          <a:xfrm>
            <a:off x="3576669" y="267405"/>
            <a:ext cx="5322765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Альфвеновская волна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2" fill="hold"/>
                                        <p:tgtEl>
                                          <p:spTgt spid="3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97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4E169CD-05DB-764B-8E32-F05BE1AC4FC4}"/>
              </a:ext>
            </a:extLst>
          </p:cNvPr>
          <p:cNvGrpSpPr/>
          <p:nvPr/>
        </p:nvGrpSpPr>
        <p:grpSpPr>
          <a:xfrm>
            <a:off x="368546" y="232253"/>
            <a:ext cx="12584401" cy="9431200"/>
            <a:chOff x="368546" y="232253"/>
            <a:chExt cx="12584401" cy="9431200"/>
          </a:xfrm>
        </p:grpSpPr>
        <p:pic>
          <p:nvPicPr>
            <p:cNvPr id="40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735034" y="796970"/>
              <a:ext cx="4217913" cy="4101109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406" name="Group"/>
            <p:cNvGrpSpPr/>
            <p:nvPr/>
          </p:nvGrpSpPr>
          <p:grpSpPr>
            <a:xfrm>
              <a:off x="368546" y="980715"/>
              <a:ext cx="8465184" cy="5881075"/>
              <a:chOff x="0" y="0"/>
              <a:chExt cx="8465182" cy="5881073"/>
            </a:xfrm>
          </p:grpSpPr>
          <p:pic>
            <p:nvPicPr>
              <p:cNvPr id="401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8465183" cy="588107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02" name="Line"/>
              <p:cNvSpPr/>
              <p:nvPr/>
            </p:nvSpPr>
            <p:spPr>
              <a:xfrm flipV="1">
                <a:off x="1442575" y="129099"/>
                <a:ext cx="1" cy="5257270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3" name="Line"/>
              <p:cNvSpPr/>
              <p:nvPr/>
            </p:nvSpPr>
            <p:spPr>
              <a:xfrm flipV="1">
                <a:off x="2352692" y="139681"/>
                <a:ext cx="1" cy="5267854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4" name="Line"/>
              <p:cNvSpPr/>
              <p:nvPr/>
            </p:nvSpPr>
            <p:spPr>
              <a:xfrm flipV="1">
                <a:off x="1569568" y="139681"/>
                <a:ext cx="1" cy="5246689"/>
              </a:xfrm>
              <a:prstGeom prst="line">
                <a:avLst/>
              </a:prstGeom>
              <a:noFill/>
              <a:ln w="127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5" name="Line"/>
              <p:cNvSpPr/>
              <p:nvPr/>
            </p:nvSpPr>
            <p:spPr>
              <a:xfrm flipV="1">
                <a:off x="1685979" y="129099"/>
                <a:ext cx="1" cy="5267853"/>
              </a:xfrm>
              <a:prstGeom prst="line">
                <a:avLst/>
              </a:prstGeom>
              <a:noFill/>
              <a:ln w="127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pic>
          <p:nvPicPr>
            <p:cNvPr id="40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t="63179"/>
            <a:stretch>
              <a:fillRect/>
            </a:stretch>
          </p:blipFill>
          <p:spPr>
            <a:xfrm>
              <a:off x="3116438" y="7493715"/>
              <a:ext cx="9029701" cy="216973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08" name="Line"/>
            <p:cNvSpPr/>
            <p:nvPr/>
          </p:nvSpPr>
          <p:spPr>
            <a:xfrm>
              <a:off x="1094739" y="6381584"/>
              <a:ext cx="734062" cy="1"/>
            </a:xfrm>
            <a:prstGeom prst="line">
              <a:avLst/>
            </a:prstGeom>
            <a:ln w="38100">
              <a:solidFill>
                <a:srgbClr val="3F3F3B"/>
              </a:solidFill>
              <a:miter lim="400000"/>
            </a:ln>
          </p:spPr>
          <p:txBody>
            <a:bodyPr lIns="0" tIns="0" rIns="0" bIns="0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09" name="Line"/>
            <p:cNvSpPr/>
            <p:nvPr/>
          </p:nvSpPr>
          <p:spPr>
            <a:xfrm>
              <a:off x="1532466" y="6373681"/>
              <a:ext cx="1725656" cy="1509416"/>
            </a:xfrm>
            <a:prstGeom prst="line">
              <a:avLst/>
            </a:prstGeom>
            <a:ln w="38100">
              <a:solidFill>
                <a:srgbClr val="000000"/>
              </a:solidFill>
              <a:miter lim="400000"/>
              <a:tailEnd type="triangle"/>
            </a:ln>
          </p:spPr>
          <p:txBody>
            <a:bodyPr lIns="0" tIns="0" rIns="0" bIns="0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10" name="Предвестник"/>
            <p:cNvSpPr txBox="1"/>
            <p:nvPr/>
          </p:nvSpPr>
          <p:spPr>
            <a:xfrm>
              <a:off x="8516785" y="8779367"/>
              <a:ext cx="1480208" cy="3608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Предвестник</a:t>
              </a:r>
              <a:endParaRPr dirty="0"/>
            </a:p>
          </p:txBody>
        </p:sp>
        <p:sp>
          <p:nvSpPr>
            <p:cNvPr id="411" name="Основная масса…"/>
            <p:cNvSpPr txBox="1"/>
            <p:nvPr/>
          </p:nvSpPr>
          <p:spPr>
            <a:xfrm>
              <a:off x="9807580" y="7057106"/>
              <a:ext cx="1861952" cy="6275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Основная масса</a:t>
              </a:r>
            </a:p>
            <a:p>
              <a:pPr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ионов</a:t>
              </a:r>
            </a:p>
          </p:txBody>
        </p:sp>
        <p:sp>
          <p:nvSpPr>
            <p:cNvPr id="412" name="Инжекция"/>
            <p:cNvSpPr txBox="1"/>
            <p:nvPr/>
          </p:nvSpPr>
          <p:spPr>
            <a:xfrm>
              <a:off x="5022207" y="7672115"/>
              <a:ext cx="1167335" cy="3608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Инжекция</a:t>
              </a:r>
            </a:p>
          </p:txBody>
        </p:sp>
        <p:sp>
          <p:nvSpPr>
            <p:cNvPr id="413" name="f~7.3 кГц…"/>
            <p:cNvSpPr txBox="1"/>
            <p:nvPr/>
          </p:nvSpPr>
          <p:spPr>
            <a:xfrm>
              <a:off x="5013197" y="8541234"/>
              <a:ext cx="1185355" cy="5021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f~7.3 кГц</a:t>
              </a:r>
            </a:p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нижнегиб O+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D2CCE7E-1260-EF43-9AA3-9B9A6F7424CA}"/>
                </a:ext>
              </a:extLst>
            </p:cNvPr>
            <p:cNvSpPr txBox="1"/>
            <p:nvPr/>
          </p:nvSpPr>
          <p:spPr>
            <a:xfrm>
              <a:off x="3558666" y="232253"/>
              <a:ext cx="3428824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3600" b="1" i="0" u="none" strike="noStrike" cap="none" spc="0" normalizeH="0" baseline="0" dirty="0">
                  <a:ln>
                    <a:noFill/>
                  </a:ln>
                  <a:solidFill>
                    <a:srgbClr val="3F3F3B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 Light"/>
                </a:rPr>
                <a:t>Волновые формы</a:t>
              </a:r>
            </a:p>
          </p:txBody>
        </p:sp>
      </p:grp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Group"/>
          <p:cNvGrpSpPr/>
          <p:nvPr/>
        </p:nvGrpSpPr>
        <p:grpSpPr>
          <a:xfrm>
            <a:off x="108200" y="249824"/>
            <a:ext cx="12576422" cy="9099337"/>
            <a:chOff x="0" y="0"/>
            <a:chExt cx="12576421" cy="9099335"/>
          </a:xfrm>
        </p:grpSpPr>
        <p:sp>
          <p:nvSpPr>
            <p:cNvPr id="415" name="Инжекция…"/>
            <p:cNvSpPr txBox="1"/>
            <p:nvPr/>
          </p:nvSpPr>
          <p:spPr>
            <a:xfrm>
              <a:off x="422704" y="6085045"/>
              <a:ext cx="12153718" cy="3014291"/>
            </a:xfrm>
            <a:prstGeom prst="rect">
              <a:avLst/>
            </a:prstGeom>
            <a:solidFill>
              <a:srgbClr val="D6D6D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396875" indent="-396875" algn="l">
                <a:buSzPct val="100000"/>
                <a:buAutoNum type="arabicPeriod"/>
                <a:defRPr sz="2000">
                  <a:latin typeface="Arial"/>
                  <a:ea typeface="Arial"/>
                  <a:cs typeface="Arial"/>
                  <a:sym typeface="Arial"/>
                </a:defRPr>
              </a:pPr>
              <a:r>
                <a:t>Инжекция</a:t>
              </a:r>
            </a:p>
            <a:p>
              <a:pPr marL="396875" indent="-396875" algn="l">
                <a:buSzPct val="100000"/>
                <a:buAutoNum type="arabicPeriod"/>
                <a:defRPr sz="2000">
                  <a:latin typeface="Arial"/>
                  <a:ea typeface="Arial"/>
                  <a:cs typeface="Arial"/>
                  <a:sym typeface="Arial"/>
                </a:defRPr>
              </a:pPr>
              <a:r>
                <a:t>Вистлеры (?)</a:t>
              </a:r>
            </a:p>
            <a:p>
              <a:pPr marL="396875" indent="-396875" algn="l">
                <a:buSzPct val="100000"/>
                <a:buAutoNum type="arabicPeriod"/>
                <a:defRPr sz="2000">
                  <a:latin typeface="Arial"/>
                  <a:ea typeface="Arial"/>
                  <a:cs typeface="Arial"/>
                  <a:sym typeface="Arial"/>
                </a:defRPr>
              </a:pPr>
              <a:r>
                <a:t>Плазменная  турбулентность по обе стороны диамагнитной полости. Считается, что эти волны движутся с ансамблем струи ионнов/диамагнитной полости и могут быть причиной нагрева плазмы и, возможно, генерации плазмы за счет эффекта критической скорости.</a:t>
              </a:r>
            </a:p>
            <a:p>
              <a:pPr marL="396875" indent="-396875" algn="l">
                <a:buSzPct val="100000"/>
                <a:buAutoNum type="arabicPeriod"/>
                <a:defRPr sz="2000">
                  <a:latin typeface="Arial"/>
                  <a:ea typeface="Arial"/>
                  <a:cs typeface="Arial"/>
                  <a:sym typeface="Arial"/>
                </a:defRPr>
              </a:pPr>
              <a:r>
                <a:t>Природные линии</a:t>
              </a:r>
            </a:p>
            <a:p>
              <a:pPr marL="396875" indent="-396875" algn="l">
                <a:buSzPct val="100000"/>
                <a:buAutoNum type="arabicPeriod"/>
                <a:defRPr sz="2000">
                  <a:latin typeface="Arial"/>
                  <a:ea typeface="Arial"/>
                  <a:cs typeface="Arial"/>
                  <a:sym typeface="Arial"/>
                </a:defRPr>
              </a:pPr>
              <a:r>
                <a:t>Сбои телеметрии</a:t>
              </a:r>
            </a:p>
            <a:p>
              <a:pPr marL="396875" indent="-396875" algn="l">
                <a:buSzPct val="100000"/>
                <a:buAutoNum type="arabicPeriod"/>
                <a:defRPr sz="2000">
                  <a:latin typeface="Arial"/>
                  <a:ea typeface="Arial"/>
                  <a:cs typeface="Arial"/>
                  <a:sym typeface="Arial"/>
                </a:defRPr>
              </a:pPr>
              <a:r>
                <a:t>Движение полости - это различные низкочастотные волновые моды с сильными амплитудами электрического поля (&gt; 100 мВ/м). Вероятно, эти волны представляют собой ионную акустическую турбулентность, предполагая Te &gt; Ti. </a:t>
              </a:r>
            </a:p>
          </p:txBody>
        </p:sp>
        <p:grpSp>
          <p:nvGrpSpPr>
            <p:cNvPr id="427" name="Group"/>
            <p:cNvGrpSpPr/>
            <p:nvPr/>
          </p:nvGrpSpPr>
          <p:grpSpPr>
            <a:xfrm>
              <a:off x="0" y="0"/>
              <a:ext cx="10874072" cy="5573360"/>
              <a:chOff x="0" y="0"/>
              <a:chExt cx="10874071" cy="5573359"/>
            </a:xfrm>
          </p:grpSpPr>
          <p:grpSp>
            <p:nvGrpSpPr>
              <p:cNvPr id="418" name="Group"/>
              <p:cNvGrpSpPr/>
              <p:nvPr/>
            </p:nvGrpSpPr>
            <p:grpSpPr>
              <a:xfrm>
                <a:off x="0" y="0"/>
                <a:ext cx="10874072" cy="5573360"/>
                <a:chOff x="0" y="0"/>
                <a:chExt cx="10874071" cy="5573360"/>
              </a:xfrm>
            </p:grpSpPr>
            <p:pic>
              <p:nvPicPr>
                <p:cNvPr id="416" name="Image" descr="Image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b="61542"/>
                <a:stretch>
                  <a:fillRect/>
                </a:stretch>
              </p:blipFill>
              <p:spPr>
                <a:xfrm>
                  <a:off x="0" y="0"/>
                  <a:ext cx="10874072" cy="495170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417" name="Image" descr="Image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t="93352"/>
                <a:stretch>
                  <a:fillRect/>
                </a:stretch>
              </p:blipFill>
              <p:spPr>
                <a:xfrm>
                  <a:off x="0" y="4717419"/>
                  <a:ext cx="10874072" cy="85594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419" name="1"/>
              <p:cNvSpPr txBox="1"/>
              <p:nvPr/>
            </p:nvSpPr>
            <p:spPr>
              <a:xfrm>
                <a:off x="1833185" y="1541557"/>
                <a:ext cx="241437" cy="3608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8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1</a:t>
                </a:r>
              </a:p>
            </p:txBody>
          </p:sp>
          <p:sp>
            <p:nvSpPr>
              <p:cNvPr id="420" name="2"/>
              <p:cNvSpPr txBox="1"/>
              <p:nvPr/>
            </p:nvSpPr>
            <p:spPr>
              <a:xfrm>
                <a:off x="2441844" y="1939490"/>
                <a:ext cx="241437" cy="3608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8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2</a:t>
                </a:r>
              </a:p>
            </p:txBody>
          </p:sp>
          <p:sp>
            <p:nvSpPr>
              <p:cNvPr id="421" name="3"/>
              <p:cNvSpPr txBox="1"/>
              <p:nvPr/>
            </p:nvSpPr>
            <p:spPr>
              <a:xfrm>
                <a:off x="3170918" y="1939490"/>
                <a:ext cx="241437" cy="3608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8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3</a:t>
                </a:r>
              </a:p>
            </p:txBody>
          </p:sp>
          <p:sp>
            <p:nvSpPr>
              <p:cNvPr id="422" name="4"/>
              <p:cNvSpPr txBox="1"/>
              <p:nvPr/>
            </p:nvSpPr>
            <p:spPr>
              <a:xfrm>
                <a:off x="4125770" y="1728764"/>
                <a:ext cx="241437" cy="360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8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4</a:t>
                </a:r>
              </a:p>
            </p:txBody>
          </p:sp>
          <p:sp>
            <p:nvSpPr>
              <p:cNvPr id="423" name="5"/>
              <p:cNvSpPr txBox="1"/>
              <p:nvPr/>
            </p:nvSpPr>
            <p:spPr>
              <a:xfrm>
                <a:off x="4900000" y="1201949"/>
                <a:ext cx="241437" cy="360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8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5</a:t>
                </a:r>
              </a:p>
            </p:txBody>
          </p:sp>
          <p:sp>
            <p:nvSpPr>
              <p:cNvPr id="424" name="5"/>
              <p:cNvSpPr txBox="1"/>
              <p:nvPr/>
            </p:nvSpPr>
            <p:spPr>
              <a:xfrm>
                <a:off x="6027007" y="1201949"/>
                <a:ext cx="241437" cy="360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8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5</a:t>
                </a:r>
              </a:p>
            </p:txBody>
          </p:sp>
          <p:sp>
            <p:nvSpPr>
              <p:cNvPr id="425" name="4"/>
              <p:cNvSpPr txBox="1"/>
              <p:nvPr/>
            </p:nvSpPr>
            <p:spPr>
              <a:xfrm>
                <a:off x="4147407" y="937601"/>
                <a:ext cx="241437" cy="360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8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4</a:t>
                </a:r>
              </a:p>
            </p:txBody>
          </p:sp>
          <p:sp>
            <p:nvSpPr>
              <p:cNvPr id="426" name="6"/>
              <p:cNvSpPr txBox="1"/>
              <p:nvPr/>
            </p:nvSpPr>
            <p:spPr>
              <a:xfrm>
                <a:off x="3971488" y="3732632"/>
                <a:ext cx="241438" cy="360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8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6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DADC064-DB72-894A-B71B-AC359150DADA}"/>
              </a:ext>
            </a:extLst>
          </p:cNvPr>
          <p:cNvSpPr txBox="1"/>
          <p:nvPr/>
        </p:nvSpPr>
        <p:spPr>
          <a:xfrm>
            <a:off x="5005003" y="35993"/>
            <a:ext cx="176971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spc="0" normalizeH="0" baseline="0" dirty="0">
                <a:ln>
                  <a:noFill/>
                </a:ln>
                <a:solidFill>
                  <a:srgbClr val="3F3F3B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Спектры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roup"/>
          <p:cNvGrpSpPr/>
          <p:nvPr/>
        </p:nvGrpSpPr>
        <p:grpSpPr>
          <a:xfrm>
            <a:off x="-24246" y="-30104"/>
            <a:ext cx="13109715" cy="9693359"/>
            <a:chOff x="0" y="0"/>
            <a:chExt cx="13109713" cy="9693358"/>
          </a:xfrm>
        </p:grpSpPr>
        <p:pic>
          <p:nvPicPr>
            <p:cNvPr id="43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993025" y="1811384"/>
              <a:ext cx="4667916" cy="37526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1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9236" y="5891840"/>
              <a:ext cx="6597127" cy="34642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2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8175" y="1681103"/>
              <a:ext cx="7302501" cy="3632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3" name="Ионы и электроны"/>
            <p:cNvSpPr txBox="1"/>
            <p:nvPr/>
          </p:nvSpPr>
          <p:spPr>
            <a:xfrm>
              <a:off x="389698" y="411338"/>
              <a:ext cx="4597451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Ионы и электроны</a:t>
              </a:r>
            </a:p>
          </p:txBody>
        </p:sp>
        <p:sp>
          <p:nvSpPr>
            <p:cNvPr id="434" name="Распределения по всем ловушкам суммарной энергий ионов, левая панель…"/>
            <p:cNvSpPr txBox="1"/>
            <p:nvPr/>
          </p:nvSpPr>
          <p:spPr>
            <a:xfrm>
              <a:off x="0" y="5326975"/>
              <a:ext cx="7351118" cy="55215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457200">
                <a:defRPr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Распределения по всем ловушкам суммарной энергий ионов, левая панель </a:t>
              </a:r>
            </a:p>
            <a:p>
              <a:pPr algn="l" defTabSz="457200">
                <a:defRPr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– до диамагнитной полости, правая – внутри нее</a:t>
              </a:r>
            </a:p>
          </p:txBody>
        </p:sp>
        <p:pic>
          <p:nvPicPr>
            <p:cNvPr id="435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934213" y="0"/>
              <a:ext cx="7175501" cy="2057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39" name="Group"/>
            <p:cNvGrpSpPr/>
            <p:nvPr/>
          </p:nvGrpSpPr>
          <p:grpSpPr>
            <a:xfrm>
              <a:off x="6900619" y="5904552"/>
              <a:ext cx="6082688" cy="3752639"/>
              <a:chOff x="0" y="0"/>
              <a:chExt cx="6082686" cy="3752637"/>
            </a:xfrm>
          </p:grpSpPr>
          <p:sp>
            <p:nvSpPr>
              <p:cNvPr id="436" name="Rectangle"/>
              <p:cNvSpPr/>
              <p:nvPr/>
            </p:nvSpPr>
            <p:spPr>
              <a:xfrm>
                <a:off x="15478" y="0"/>
                <a:ext cx="6067209" cy="3752638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pic>
            <p:nvPicPr>
              <p:cNvPr id="437" name="Image" descr="Imag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85976"/>
                <a:ext cx="5874751" cy="338614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38" name="Зависимость от времени энергии ионов и их концентрации"/>
              <p:cNvSpPr txBox="1"/>
              <p:nvPr/>
            </p:nvSpPr>
            <p:spPr>
              <a:xfrm>
                <a:off x="192028" y="3304273"/>
                <a:ext cx="5698630" cy="3235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 defTabSz="457200">
                  <a:defRPr sz="1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Зависимость от времени энергии ионов и их концентрации</a:t>
                </a:r>
              </a:p>
            </p:txBody>
          </p:sp>
        </p:grpSp>
        <p:sp>
          <p:nvSpPr>
            <p:cNvPr id="440" name="Зависимость от времени энергии электронов и…"/>
            <p:cNvSpPr txBox="1"/>
            <p:nvPr/>
          </p:nvSpPr>
          <p:spPr>
            <a:xfrm>
              <a:off x="8015285" y="5428575"/>
              <a:ext cx="4623397" cy="55215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457200">
                <a:defRPr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Зависимость от времени энергии электронов и </a:t>
              </a:r>
            </a:p>
            <a:p>
              <a:pPr algn="l" defTabSz="457200">
                <a:defRPr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их концентрации</a:t>
              </a:r>
            </a:p>
          </p:txBody>
        </p:sp>
        <p:sp>
          <p:nvSpPr>
            <p:cNvPr id="441" name="Спектр масс ионов, полученный при первых трех сканированиях"/>
            <p:cNvSpPr txBox="1"/>
            <p:nvPr/>
          </p:nvSpPr>
          <p:spPr>
            <a:xfrm>
              <a:off x="445003" y="9369805"/>
              <a:ext cx="6250385" cy="32355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Спектр масс ионов, полученный при первых трех сканированиях</a:t>
              </a:r>
            </a:p>
          </p:txBody>
        </p:sp>
      </p:grp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FEB6BF5-7FBB-4F48-BD35-8D1CFA02E6BD}"/>
              </a:ext>
            </a:extLst>
          </p:cNvPr>
          <p:cNvGrpSpPr/>
          <p:nvPr/>
        </p:nvGrpSpPr>
        <p:grpSpPr>
          <a:xfrm>
            <a:off x="0" y="88486"/>
            <a:ext cx="13487640" cy="9665114"/>
            <a:chOff x="0" y="88486"/>
            <a:chExt cx="13487640" cy="9665114"/>
          </a:xfrm>
        </p:grpSpPr>
        <p:grpSp>
          <p:nvGrpSpPr>
            <p:cNvPr id="455" name="Group"/>
            <p:cNvGrpSpPr/>
            <p:nvPr/>
          </p:nvGrpSpPr>
          <p:grpSpPr>
            <a:xfrm>
              <a:off x="0" y="99776"/>
              <a:ext cx="13487640" cy="9653824"/>
              <a:chOff x="0" y="0"/>
              <a:chExt cx="13487638" cy="9653823"/>
            </a:xfrm>
          </p:grpSpPr>
          <p:pic>
            <p:nvPicPr>
              <p:cNvPr id="445" name="Image" descr="Imag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88486" y="0"/>
                <a:ext cx="6064267" cy="378345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6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1336" y="4143492"/>
                <a:ext cx="4349015" cy="551033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7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7333156" y="112928"/>
                <a:ext cx="5558751" cy="35576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8" name="Image" descr="Imag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6929879" y="4820651"/>
                <a:ext cx="6064267" cy="41560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49" name="Развития свечения в эксперименте “Кумулюс 4”, 1989 г., H=140 км"/>
              <p:cNvSpPr txBox="1"/>
              <p:nvPr/>
            </p:nvSpPr>
            <p:spPr>
              <a:xfrm>
                <a:off x="0" y="3801699"/>
                <a:ext cx="6421934" cy="32355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 defTabSz="457200">
                  <a:defRPr sz="16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Развития свечения в эксперименте “Кумулюс 4”, 1989 г., H=140 км </a:t>
                </a:r>
              </a:p>
            </p:txBody>
          </p:sp>
          <p:sp>
            <p:nvSpPr>
              <p:cNvPr id="450" name="Увеличение яркости фона УФ в эксперименте «Fluxus-2»."/>
              <p:cNvSpPr txBox="1"/>
              <p:nvPr/>
            </p:nvSpPr>
            <p:spPr>
              <a:xfrm>
                <a:off x="104030" y="8968350"/>
                <a:ext cx="5728098" cy="34290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 defTabSz="457200">
                  <a:defRPr sz="16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Увеличение яркости фона УФ в эксперименте «Fluxus-2».</a:t>
                </a:r>
              </a:p>
            </p:txBody>
          </p:sp>
          <p:sp>
            <p:nvSpPr>
              <p:cNvPr id="451" name="Средняя яркость свечения в 3-х линиях кислорода вне…"/>
              <p:cNvSpPr txBox="1"/>
              <p:nvPr/>
            </p:nvSpPr>
            <p:spPr>
              <a:xfrm>
                <a:off x="7218763" y="3671375"/>
                <a:ext cx="5486500" cy="584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algn="l" defTabSz="457200">
                  <a:defRPr sz="16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Средняя яркость свечения в 3-х линиях кислорода вне </a:t>
                </a:r>
              </a:p>
              <a:p>
                <a:pPr algn="l" defTabSz="457200">
                  <a:defRPr sz="16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зоны инжекции в эксперименте «Северная звезда»</a:t>
                </a:r>
              </a:p>
            </p:txBody>
          </p:sp>
          <p:sp>
            <p:nvSpPr>
              <p:cNvPr id="452" name="Поток высокоэнергетических электронов и питч-угол ловушки (направлена вдоль магнитного поля)"/>
              <p:cNvSpPr txBox="1"/>
              <p:nvPr/>
            </p:nvSpPr>
            <p:spPr>
              <a:xfrm>
                <a:off x="7759542" y="9037547"/>
                <a:ext cx="5728097" cy="55215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l" defTabSz="457200">
                  <a:defRPr sz="1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Поток высокоэнергетических электронов и питч-угол ловушки (направлена вдоль магнитного поля)</a:t>
                </a:r>
              </a:p>
            </p:txBody>
          </p:sp>
          <p:pic>
            <p:nvPicPr>
              <p:cNvPr id="453" name="Image" descr="Imag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8230597" y="4188412"/>
                <a:ext cx="3554272" cy="38186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54" name="Высыпание: взаимодействие…"/>
              <p:cNvSpPr txBox="1"/>
              <p:nvPr/>
            </p:nvSpPr>
            <p:spPr>
              <a:xfrm>
                <a:off x="4129557" y="4337302"/>
                <a:ext cx="3439022" cy="1282701"/>
              </a:xfrm>
              <a:prstGeom prst="rect">
                <a:avLst/>
              </a:prstGeom>
              <a:solidFill>
                <a:srgbClr val="EBEBEB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algn="l">
                  <a:defRPr sz="1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Высыпание: взаимодействие</a:t>
                </a:r>
              </a:p>
              <a:p>
                <a:pPr algn="l">
                  <a:defRPr sz="1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вистлер-сверхтепловые электроны</a:t>
                </a:r>
              </a:p>
              <a:p>
                <a:pPr algn="l" defTabSz="457200">
                  <a:defRPr sz="16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Время прохождения вистлером с </a:t>
                </a:r>
              </a:p>
              <a:p>
                <a:pPr algn="l" defTabSz="457200">
                  <a:defRPr sz="16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частотой порядка 1 кГц вдоль</a:t>
                </a:r>
              </a:p>
              <a:p>
                <a:pPr algn="l" defTabSz="457200">
                  <a:defRPr sz="16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оболочки L ≈ 4 - порядка 1 с</a:t>
                </a: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DEB9DC2-D1AD-234C-9770-1EDBB556213C}"/>
                </a:ext>
              </a:extLst>
            </p:cNvPr>
            <p:cNvSpPr txBox="1"/>
            <p:nvPr/>
          </p:nvSpPr>
          <p:spPr>
            <a:xfrm>
              <a:off x="5891817" y="88486"/>
              <a:ext cx="2338781" cy="1210588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3600" b="1" i="0" u="none" strike="noStrike" cap="none" spc="0" normalizeH="0" baseline="0" dirty="0">
                  <a:ln>
                    <a:noFill/>
                  </a:ln>
                  <a:solidFill>
                    <a:srgbClr val="3F3F3B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 Light"/>
                </a:rPr>
                <a:t>Триггерные</a:t>
              </a:r>
            </a:p>
            <a:p>
              <a:pPr marL="0" marR="0" indent="0" algn="ctr" defTabSz="584200" rtl="0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b="1" dirty="0"/>
                <a:t>эффекты</a:t>
              </a:r>
              <a:endParaRPr kumimoji="0" lang="ru-RU" sz="3600" b="1" i="0" u="none" strike="noStrike" cap="none" spc="0" normalizeH="0" baseline="0" dirty="0">
                <a:ln>
                  <a:noFill/>
                </a:ln>
                <a:solidFill>
                  <a:srgbClr val="3F3F3B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</p:grp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roup"/>
          <p:cNvGrpSpPr/>
          <p:nvPr/>
        </p:nvGrpSpPr>
        <p:grpSpPr>
          <a:xfrm>
            <a:off x="148688" y="95250"/>
            <a:ext cx="12707424" cy="8831232"/>
            <a:chOff x="0" y="0"/>
            <a:chExt cx="12707422" cy="8831231"/>
          </a:xfrm>
        </p:grpSpPr>
        <p:sp>
          <p:nvSpPr>
            <p:cNvPr id="457" name="Исследования взаимодействия высокоскоростной плазменной струи с ионосферой показывают сложную картину связи газодинамических, электро- и магнитогидродинамических процессов. Поскольку эксперимент проводился в космосе, то отсутствовали ограничения лаборато"/>
            <p:cNvSpPr txBox="1"/>
            <p:nvPr/>
          </p:nvSpPr>
          <p:spPr>
            <a:xfrm>
              <a:off x="0" y="731868"/>
              <a:ext cx="12707423" cy="80993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457200"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Исследования взаимодействия высокоскоростной плазменной струи с ионосферой показывают сложную картину связи газодинамических, электро- и магнитогидродинамических процессов. Поскольку эксперимент проводился в космосе, то отсутствовали ограничения лабораторных камер, препятствующие эволюции и нелинейному развитию плазменных явлений. Следующие характеристики резюмируют наиболее важные характеристики процессов взаимодействия:</a:t>
              </a:r>
            </a:p>
            <a:p>
              <a:pPr algn="l" defTabSz="457200"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marL="562428" indent="-244928" algn="l" defTabSz="457200">
                <a:buSzPct val="171000"/>
                <a:buChar char="•"/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процесс взаимодействия характеризуется тремя последовательными стадиями: 1) развитие струи, ионизация  и передача энергии окружающей среде (длительность  ~ миллисекунды, 2) релаксация ионизованной и нагретой окружающей среды (длительность - секунды) и 3) релаксация нагретой газовой среды, состоящей из смеси продуктов химического взрыва и окружающей среды;</a:t>
              </a:r>
            </a:p>
            <a:p>
              <a:pPr marL="562428" indent="-244928" algn="l" defTabSz="457200">
                <a:buSzPct val="171000"/>
                <a:buChar char="•"/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marL="562428" indent="-244928" algn="l" defTabSz="457200">
                <a:buSzPct val="171000"/>
                <a:buChar char="•"/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важными характеристиками, определяющими дальнейшее развитие процесса, являются начальные распределения температуры, массы, плотности и скорости струи;</a:t>
              </a:r>
            </a:p>
            <a:p>
              <a:pPr algn="l" defTabSz="457200"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marL="562428" indent="-244928" algn="l" defTabSz="457200">
                <a:buSzPct val="171000"/>
                <a:buChar char="•"/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динамика струи сопровождается оптическим излучением широкого диапазона длин волн - от УФ до ИК, энергетический вклад этого излучения в диапазоне от 200 нм до 1.4 мкм составляет </a:t>
              </a:r>
              <a:r>
                <a:rPr>
                  <a:latin typeface="Times New Roman"/>
                  <a:ea typeface="Times New Roman"/>
                  <a:cs typeface="Times New Roman"/>
                  <a:sym typeface="Times New Roman"/>
                </a:rPr>
                <a:t>~ 1</a:t>
              </a:r>
              <a:r>
                <a:t>% от ее кинетической энергии;</a:t>
              </a:r>
            </a:p>
            <a:p>
              <a:pPr marL="562428" indent="-244928" algn="l" defTabSz="457200">
                <a:buSzPct val="171000"/>
                <a:buChar char="•"/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marL="562428" indent="-244928" algn="l" defTabSz="457200">
                <a:buSzPct val="171000"/>
                <a:buChar char="•"/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состояние среды непосредственно в месте инжекции (ее плотность) может качественно изменить параметры струи, и прежде всего, степень ионизации; </a:t>
              </a:r>
            </a:p>
            <a:p>
              <a:pPr marL="562428" indent="-244928" algn="l" defTabSz="457200">
                <a:buSzPct val="171000"/>
                <a:buChar char="•"/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marL="562428" indent="-244928" algn="l" defTabSz="457200">
                <a:buSzPct val="171000"/>
                <a:buChar char="•"/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при инжекции поперек магнитного поля (NS-1) наблюдалась хорошо определяемая диамагнитная полость с 93% -ным магнитным истощением в пространственном масштабе ~ 500 м, при аналогичной инжекции в среду меньшей плотности /ионизации (NS-2) магнитной каверны не наблюдалось, определено, что минимальный уровень концентрации ионов/электронов в среде для образования магнитной каверны должен составлять ~ 10</a:t>
              </a:r>
              <a:r>
                <a:rPr baseline="31999"/>
                <a:t>8</a:t>
              </a:r>
              <a:r>
                <a:t> см</a:t>
              </a:r>
              <a:r>
                <a:rPr baseline="31999"/>
                <a:t>-3</a:t>
              </a:r>
              <a:r>
                <a:t>; </a:t>
              </a:r>
            </a:p>
            <a:p>
              <a:pPr marL="562428" indent="-244928" algn="l" defTabSz="457200">
                <a:buSzPct val="171000"/>
                <a:buChar char="•"/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marL="562428" indent="-244928" algn="l" defTabSz="457200">
                <a:buSzPct val="171000"/>
                <a:buChar char="•"/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эксперимент продемонстрировал альфвеновское, магнитозвуковое и вистлерное излучение, генерированное плазменной струей, также выявлено формирование разномасштабных флуктуаций и структур, как ионно-циклотронных</a:t>
              </a:r>
              <a:r>
                <a:rPr>
                  <a:latin typeface="Times New Roman"/>
                  <a:ea typeface="Times New Roman"/>
                  <a:cs typeface="Times New Roman"/>
                  <a:sym typeface="Times New Roman"/>
                </a:rPr>
                <a:t>,</a:t>
              </a:r>
              <a:r>
                <a:t> так и высокочастотных.</a:t>
              </a:r>
            </a:p>
          </p:txBody>
        </p:sp>
        <p:sp>
          <p:nvSpPr>
            <p:cNvPr id="458" name="Краткие выводы"/>
            <p:cNvSpPr txBox="1"/>
            <p:nvPr/>
          </p:nvSpPr>
          <p:spPr>
            <a:xfrm>
              <a:off x="3301677" y="0"/>
              <a:ext cx="4087119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Краткие выводы</a:t>
              </a:r>
            </a:p>
          </p:txBody>
        </p:sp>
      </p:grp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в обеих инжекциях эксперимента &quot;Северная звезда&quot; были зарегистрированы ионы с энергиями от 10 до 400 эв. Кислород (16 aем), алюминий (27 aем) и более тяжелые ионы (90–100 aем), предположительно кластеры алюминия, регистрировались до, во время и после про"/>
          <p:cNvSpPr txBox="1"/>
          <p:nvPr/>
        </p:nvSpPr>
        <p:spPr>
          <a:xfrm>
            <a:off x="392196" y="1197539"/>
            <a:ext cx="12220408" cy="3294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62428" indent="-244928" algn="l" defTabSz="457200">
              <a:buSzPct val="171000"/>
              <a:buChar char="•"/>
              <a:tabLst>
                <a:tab pos="457200" algn="l"/>
                <a:tab pos="1612900" algn="l"/>
                <a:tab pos="2514600" algn="l"/>
              </a:tabLst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 обеих инжекциях эксперимента "Северная звезда" были зарегистрированы ионы с энергиями от 10 до 400 эв. Кислород (16 aем), алюминий (27 aем) и более тяжелые ионы (90–100 aем), предположительно кластеры алюминия, регистрировались до, во время и после прохождения диамагнитной полости; </a:t>
            </a:r>
          </a:p>
          <a:p>
            <a:pPr algn="l" defTabSz="457200">
              <a:tabLst>
                <a:tab pos="457200" algn="l"/>
                <a:tab pos="1612900" algn="l"/>
                <a:tab pos="2514600" algn="l"/>
              </a:tabLst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562428" indent="-244928" algn="l" defTabSz="457200">
              <a:buSzPct val="171000"/>
              <a:buChar char="•"/>
              <a:tabLst>
                <a:tab pos="457200" algn="l"/>
                <a:tab pos="1612900" algn="l"/>
                <a:tab pos="2514600" algn="l"/>
              </a:tabLst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вслед за плазменной струей ионосфера испытывает воздействие расширяющегося облака, по-видимому, состоящего из смеси продуктов взрыва химического ВВ и их соединений с алюминием; свечение облака фиксировалось на изображении в видимом диапазоне (300-900 нм), но более детально в ИК диапазоне (10-24 микрон);</a:t>
            </a:r>
          </a:p>
          <a:p>
            <a:pPr marL="562428" indent="-244928" algn="l" defTabSz="457200">
              <a:buSzPct val="171000"/>
              <a:buChar char="•"/>
              <a:tabLst>
                <a:tab pos="457200" algn="l"/>
                <a:tab pos="1612900" algn="l"/>
                <a:tab pos="2514600" algn="l"/>
              </a:tabLst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562428" indent="-244928" algn="l" defTabSz="457200">
              <a:buSzPct val="171000"/>
              <a:buChar char="•"/>
              <a:tabLst>
                <a:tab pos="457200" algn="l"/>
                <a:tab pos="1612900" algn="l"/>
                <a:tab pos="2514600" algn="l"/>
              </a:tabLst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отмечен возможный эффект триггерного высыпания сверхтепловых электронов под действием вистлерного излучения, генерируемого плазменной струей, с последующей ударной диссоциацией молекул окружающей среды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33643-CF05-4343-9F72-6E7C6C29F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86" y="2500243"/>
            <a:ext cx="11655288" cy="2438400"/>
          </a:xfrm>
        </p:spPr>
        <p:txBody>
          <a:bodyPr/>
          <a:lstStyle/>
          <a:p>
            <a:r>
              <a:rPr lang="ru-RU" b="1" dirty="0"/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96394448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roup"/>
          <p:cNvGrpSpPr/>
          <p:nvPr/>
        </p:nvGrpSpPr>
        <p:grpSpPr>
          <a:xfrm>
            <a:off x="193127" y="140405"/>
            <a:ext cx="12736747" cy="9086663"/>
            <a:chOff x="0" y="0"/>
            <a:chExt cx="12736746" cy="9086662"/>
          </a:xfrm>
        </p:grpSpPr>
        <p:sp>
          <p:nvSpPr>
            <p:cNvPr id="169" name="Плазменная струя, как геофизическое явление"/>
            <p:cNvSpPr txBox="1"/>
            <p:nvPr/>
          </p:nvSpPr>
          <p:spPr>
            <a:xfrm>
              <a:off x="831950" y="0"/>
              <a:ext cx="11285786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Плазменная струя, как геофизическое явление</a:t>
              </a:r>
            </a:p>
          </p:txBody>
        </p:sp>
        <p:pic>
          <p:nvPicPr>
            <p:cNvPr id="17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200858" y="829498"/>
              <a:ext cx="5132995" cy="31881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1" name="Массивные струи вещества, вылетающие из центра Центавра А, питаются черной дырой, поглощающей материю."/>
            <p:cNvSpPr txBox="1"/>
            <p:nvPr/>
          </p:nvSpPr>
          <p:spPr>
            <a:xfrm>
              <a:off x="7000195" y="4093609"/>
              <a:ext cx="5736552" cy="894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1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Массивные струи вещества, вылетающие из центра Центавра А, питаются черной дырой, поглощающей материю.</a:t>
              </a:r>
            </a:p>
          </p:txBody>
        </p:sp>
        <p:sp>
          <p:nvSpPr>
            <p:cNvPr id="172" name="Джеты в астрофизической плазме: истечение  сверхзвуковых струй из самых разных астрофизических объектов. Несмотря на их разные физические масштабы (по размеру, скорости и количеству переносимой энергии), они имеют сильное морфологическое сходство. Эти си"/>
            <p:cNvSpPr txBox="1"/>
            <p:nvPr/>
          </p:nvSpPr>
          <p:spPr>
            <a:xfrm>
              <a:off x="0" y="935472"/>
              <a:ext cx="6976303" cy="24300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indent="450215" algn="just" defTabSz="457200">
                <a:defRPr sz="2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b="1"/>
                <a:t>Джеты в астрофизической плазме: </a:t>
              </a:r>
              <a:r>
                <a:t>истечение  сверхзвуковых струй из самых разных астрофизических объектов. Несмотря на их разные физические масштабы (по размеру, скорости и количеству переносимой энергии), они имеют сильное морфологическое сходство. Эти системы являются либо гидродинамическими, либо магнитогидродинамическими (МГД) по своей природе и как таковые управляются нелинейными уравнениями. </a:t>
              </a:r>
            </a:p>
          </p:txBody>
        </p:sp>
        <p:pic>
          <p:nvPicPr>
            <p:cNvPr id="17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11400"/>
            <a:stretch>
              <a:fillRect/>
            </a:stretch>
          </p:blipFill>
          <p:spPr>
            <a:xfrm>
              <a:off x="7392625" y="5345162"/>
              <a:ext cx="5132904" cy="3043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4" name="Магнитное пересоединение: физический процесс в высокопроводящей плазме, при котором топология магнитного поля трансформируется и магнитная энергия преобразуется в кинетическую и тепловую энергию, а также в ускорение частиц. Когда плазма приближается к це"/>
            <p:cNvSpPr txBox="1"/>
            <p:nvPr/>
          </p:nvSpPr>
          <p:spPr>
            <a:xfrm>
              <a:off x="141417" y="5401184"/>
              <a:ext cx="7024610" cy="3306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2000">
                  <a:latin typeface="Arial"/>
                  <a:ea typeface="Arial"/>
                  <a:cs typeface="Arial"/>
                  <a:sym typeface="Arial"/>
                </a:defRPr>
              </a:pPr>
              <a:r>
                <a:t> </a:t>
              </a:r>
              <a:r>
                <a:rPr b="1"/>
                <a:t>Магнитное пересоединение:</a:t>
              </a:r>
              <a:r>
                <a:t> физический процесс в высокопроводящей плазме, при котором топология магнитного поля трансформируется и магнитная энергия преобразуется в кинетическую и тепловую энергию, а также в ускорение частиц. Когда плазма приближается к центральной области, магнитное поле может очень быстро менять направление, создавая интенсивные каналы плотности электрического тока, которые могут нагревать плазму. Нерешенные вопросы касаются мелкомасштабной структуры области пересоединения, в которой доминируют плазмокинетические эффекты.</a:t>
              </a:r>
            </a:p>
          </p:txBody>
        </p:sp>
        <p:sp>
          <p:nvSpPr>
            <p:cNvPr id="175" name="Упрощенная двумерная схема магнитного…"/>
            <p:cNvSpPr txBox="1"/>
            <p:nvPr/>
          </p:nvSpPr>
          <p:spPr>
            <a:xfrm>
              <a:off x="7248557" y="8459140"/>
              <a:ext cx="5239826" cy="6275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Упрощенная двумерная схема магнитного </a:t>
              </a:r>
            </a:p>
            <a:p>
              <a:pPr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пересоединения.</a:t>
              </a:r>
            </a:p>
          </p:txBody>
        </p: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E731623-C3C2-CD4D-B8DE-92B401172E4A}"/>
              </a:ext>
            </a:extLst>
          </p:cNvPr>
          <p:cNvGrpSpPr/>
          <p:nvPr/>
        </p:nvGrpSpPr>
        <p:grpSpPr>
          <a:xfrm>
            <a:off x="5573" y="-403363"/>
            <a:ext cx="13018228" cy="10140256"/>
            <a:chOff x="5573" y="-800923"/>
            <a:chExt cx="13018228" cy="10140256"/>
          </a:xfrm>
        </p:grpSpPr>
        <p:sp>
          <p:nvSpPr>
            <p:cNvPr id="178" name="Возникновение аномальных токовых систем в ионосфере: особенностью, проиллюстрированной графиками эквивалентных  токов, является то, что основное возмущение вызвано внезапным всплеском западного тока в самых южных обсерваториях, а не протеканием тока в бо"/>
            <p:cNvSpPr txBox="1"/>
            <p:nvPr/>
          </p:nvSpPr>
          <p:spPr>
            <a:xfrm>
              <a:off x="5573" y="365424"/>
              <a:ext cx="7941912" cy="24300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2000">
                  <a:latin typeface="Arial"/>
                  <a:ea typeface="Arial"/>
                  <a:cs typeface="Arial"/>
                  <a:sym typeface="Arial"/>
                </a:defRPr>
              </a:pPr>
              <a:r>
                <a:rPr b="1"/>
                <a:t>Возникновение аномальных токовых систем в ионосфере</a:t>
              </a:r>
              <a:r>
                <a:t>: особенностью, проиллюстрированной графиками эквивалентных  токов, является то, что основное возмущение вызвано внезапным всплеском западного тока в самых южных обсерваториях, а не протеканием тока в более северных участках. Именно это большое и быстрое изменение магнитного поля вызвало экстремальные наведенные электрические поля, ответственные за отключение энергосистемы в Квебеке.</a:t>
              </a:r>
            </a:p>
          </p:txBody>
        </p:sp>
        <p:grpSp>
          <p:nvGrpSpPr>
            <p:cNvPr id="183" name="Group"/>
            <p:cNvGrpSpPr/>
            <p:nvPr/>
          </p:nvGrpSpPr>
          <p:grpSpPr>
            <a:xfrm>
              <a:off x="7584869" y="-800923"/>
              <a:ext cx="5438932" cy="4070401"/>
              <a:chOff x="0" y="0"/>
              <a:chExt cx="5438929" cy="4070399"/>
            </a:xfrm>
          </p:grpSpPr>
          <p:pic>
            <p:nvPicPr>
              <p:cNvPr id="179" name="Image" descr="Imag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t="2582" r="10626" b="6299"/>
              <a:stretch>
                <a:fillRect/>
              </a:stretch>
            </p:blipFill>
            <p:spPr>
              <a:xfrm>
                <a:off x="837571" y="788621"/>
                <a:ext cx="3888737" cy="2939647"/>
              </a:xfrm>
              <a:prstGeom prst="rect">
                <a:avLst/>
              </a:prstGeom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0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t="5141" r="11398"/>
              <a:stretch>
                <a:fillRect/>
              </a:stretch>
            </p:blipFill>
            <p:spPr>
              <a:xfrm>
                <a:off x="0" y="0"/>
                <a:ext cx="2242602" cy="1786565"/>
              </a:xfrm>
              <a:prstGeom prst="rect">
                <a:avLst/>
              </a:prstGeom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81" name="Oval"/>
              <p:cNvSpPr/>
              <p:nvPr/>
            </p:nvSpPr>
            <p:spPr>
              <a:xfrm rot="1560000">
                <a:off x="1186047" y="2610659"/>
                <a:ext cx="3191630" cy="800699"/>
              </a:xfrm>
              <a:prstGeom prst="ellips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pic>
            <p:nvPicPr>
              <p:cNvPr id="182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8420" r="8420" b="24985"/>
              <a:stretch>
                <a:fillRect/>
              </a:stretch>
            </p:blipFill>
            <p:spPr>
              <a:xfrm>
                <a:off x="3776437" y="22579"/>
                <a:ext cx="1662493" cy="17936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4" name="Высотный ядерный взрыв: высокотемпературное (до 10 млн градусов) и высокоионизованное плазменное образование, динамика которого определяется уравнениями термодинамики, газодинамики, магнитной гидродинамики и движения заряженных частиц в магнитном поле."/>
            <p:cNvSpPr txBox="1"/>
            <p:nvPr/>
          </p:nvSpPr>
          <p:spPr>
            <a:xfrm>
              <a:off x="191662" y="4042756"/>
              <a:ext cx="6751548" cy="184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2000">
                  <a:latin typeface="Arial"/>
                  <a:ea typeface="Arial"/>
                  <a:cs typeface="Arial"/>
                  <a:sym typeface="Arial"/>
                </a:defRPr>
              </a:pPr>
              <a:r>
                <a:rPr b="1"/>
                <a:t>Высотный ядерный взрыв</a:t>
              </a:r>
              <a:r>
                <a:t>: высокотемпературное (до 10 млн градусов) и высокоионизованное плазменное образование, динамика которого определяется уравнениями термодинамики, газодинамики, магнитной гидродинамики и движения заряженных частиц в магнитном поле.</a:t>
              </a:r>
            </a:p>
          </p:txBody>
        </p:sp>
        <p:sp>
          <p:nvSpPr>
            <p:cNvPr id="185" name="Учитывая, что динамика указанных выше процессов описывается одними и теми же уравнениями, эти процессы или их отдельные стадии могут быть смоделированы/воспроизведены искусственно создаваемой плазменной струей с соответствующими параметрами"/>
            <p:cNvSpPr txBox="1"/>
            <p:nvPr/>
          </p:nvSpPr>
          <p:spPr>
            <a:xfrm>
              <a:off x="191662" y="7944079"/>
              <a:ext cx="12576753" cy="139525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100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rPr dirty="0" err="1"/>
                <a:t>Учитывая</a:t>
              </a:r>
              <a:r>
                <a:rPr dirty="0"/>
                <a:t>, </a:t>
              </a:r>
              <a:r>
                <a:rPr dirty="0" err="1"/>
                <a:t>что</a:t>
              </a:r>
              <a:r>
                <a:rPr dirty="0"/>
                <a:t> </a:t>
              </a:r>
              <a:r>
                <a:rPr dirty="0" err="1"/>
                <a:t>динамика</a:t>
              </a:r>
              <a:r>
                <a:rPr dirty="0"/>
                <a:t> </a:t>
              </a:r>
              <a:r>
                <a:rPr dirty="0" err="1"/>
                <a:t>указанных</a:t>
              </a:r>
              <a:r>
                <a:rPr dirty="0"/>
                <a:t> </a:t>
              </a:r>
              <a:r>
                <a:rPr dirty="0" err="1"/>
                <a:t>выше</a:t>
              </a:r>
              <a:r>
                <a:rPr dirty="0"/>
                <a:t> </a:t>
              </a:r>
              <a:r>
                <a:rPr dirty="0" err="1"/>
                <a:t>процессов</a:t>
              </a:r>
              <a:r>
                <a:rPr dirty="0"/>
                <a:t> </a:t>
              </a:r>
              <a:r>
                <a:rPr dirty="0" err="1"/>
                <a:t>описывается</a:t>
              </a:r>
              <a:r>
                <a:rPr dirty="0"/>
                <a:t> </a:t>
              </a:r>
              <a:r>
                <a:rPr dirty="0" err="1"/>
                <a:t>одними</a:t>
              </a:r>
              <a:r>
                <a:rPr dirty="0"/>
                <a:t> </a:t>
              </a:r>
              <a:r>
                <a:rPr dirty="0" err="1"/>
                <a:t>и</a:t>
              </a:r>
              <a:r>
                <a:rPr lang="ru-RU" dirty="0"/>
                <a:t> </a:t>
              </a:r>
              <a:r>
                <a:rPr dirty="0" err="1"/>
                <a:t>теми</a:t>
              </a:r>
              <a:r>
                <a:rPr dirty="0"/>
                <a:t> </a:t>
              </a:r>
              <a:r>
                <a:rPr dirty="0" err="1"/>
                <a:t>же</a:t>
              </a:r>
              <a:r>
                <a:rPr dirty="0"/>
                <a:t> </a:t>
              </a:r>
              <a:r>
                <a:rPr dirty="0" err="1"/>
                <a:t>уравнениями</a:t>
              </a:r>
              <a:r>
                <a:rPr dirty="0"/>
                <a:t>, </a:t>
              </a:r>
              <a:r>
                <a:rPr dirty="0" err="1"/>
                <a:t>эти</a:t>
              </a:r>
              <a:r>
                <a:rPr dirty="0"/>
                <a:t> </a:t>
              </a:r>
              <a:r>
                <a:rPr dirty="0" err="1"/>
                <a:t>процессы</a:t>
              </a:r>
              <a:r>
                <a:rPr dirty="0"/>
                <a:t> </a:t>
              </a:r>
              <a:r>
                <a:rPr dirty="0" err="1"/>
                <a:t>или</a:t>
              </a:r>
              <a:r>
                <a:rPr dirty="0"/>
                <a:t> </a:t>
              </a:r>
              <a:r>
                <a:rPr dirty="0" err="1"/>
                <a:t>их</a:t>
              </a:r>
              <a:r>
                <a:rPr dirty="0"/>
                <a:t> </a:t>
              </a:r>
              <a:r>
                <a:rPr dirty="0" err="1"/>
                <a:t>отдельные</a:t>
              </a:r>
              <a:r>
                <a:rPr dirty="0"/>
                <a:t> </a:t>
              </a:r>
              <a:r>
                <a:rPr dirty="0" err="1"/>
                <a:t>стадии</a:t>
              </a:r>
              <a:r>
                <a:rPr dirty="0"/>
                <a:t> </a:t>
              </a:r>
              <a:r>
                <a:rPr dirty="0" err="1"/>
                <a:t>могут</a:t>
              </a:r>
              <a:r>
                <a:rPr dirty="0"/>
                <a:t> </a:t>
              </a:r>
              <a:r>
                <a:rPr dirty="0" err="1"/>
                <a:t>быть</a:t>
              </a:r>
              <a:r>
                <a:rPr lang="ru-RU" dirty="0"/>
                <a:t> </a:t>
              </a:r>
              <a:r>
                <a:rPr dirty="0" err="1"/>
                <a:t>смоделированы</a:t>
              </a:r>
              <a:r>
                <a:rPr dirty="0"/>
                <a:t>/</a:t>
              </a:r>
              <a:r>
                <a:rPr dirty="0" err="1"/>
                <a:t>воспроизведены</a:t>
              </a:r>
              <a:r>
                <a:rPr dirty="0"/>
                <a:t> </a:t>
              </a:r>
              <a:r>
                <a:rPr dirty="0" err="1"/>
                <a:t>искусственно</a:t>
              </a:r>
              <a:r>
                <a:rPr dirty="0"/>
                <a:t> </a:t>
              </a:r>
              <a:r>
                <a:rPr dirty="0" err="1"/>
                <a:t>создаваемой</a:t>
              </a:r>
              <a:r>
                <a:rPr dirty="0"/>
                <a:t> </a:t>
              </a:r>
              <a:r>
                <a:rPr dirty="0" err="1"/>
                <a:t>плазменной</a:t>
              </a:r>
              <a:r>
                <a:rPr dirty="0"/>
                <a:t> </a:t>
              </a:r>
              <a:r>
                <a:rPr dirty="0" err="1"/>
                <a:t>струей</a:t>
              </a:r>
              <a:r>
                <a:rPr dirty="0"/>
                <a:t> </a:t>
              </a:r>
              <a:r>
                <a:rPr dirty="0" err="1"/>
                <a:t>с</a:t>
              </a:r>
              <a:r>
                <a:rPr dirty="0"/>
                <a:t> </a:t>
              </a:r>
              <a:r>
                <a:rPr dirty="0" err="1"/>
                <a:t>соответствующими</a:t>
              </a:r>
              <a:r>
                <a:rPr dirty="0"/>
                <a:t> </a:t>
              </a:r>
              <a:r>
                <a:rPr dirty="0" err="1"/>
                <a:t>параметрами</a:t>
              </a:r>
              <a:endParaRPr dirty="0"/>
            </a:p>
          </p:txBody>
        </p:sp>
        <p:sp>
          <p:nvSpPr>
            <p:cNvPr id="186" name="Внезапное появление ионосферных токов в южной области Аврорального овала"/>
            <p:cNvSpPr txBox="1"/>
            <p:nvPr/>
          </p:nvSpPr>
          <p:spPr>
            <a:xfrm>
              <a:off x="7956559" y="2903601"/>
              <a:ext cx="4695552" cy="635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70000"/>
                </a:lnSpc>
                <a:defRPr sz="1800">
                  <a:latin typeface="Adobe Caslon Pro"/>
                  <a:ea typeface="Adobe Caslon Pro"/>
                  <a:cs typeface="Adobe Caslon Pro"/>
                  <a:sym typeface="Adobe Caslon Pro"/>
                </a:defRPr>
              </a:lvl1pPr>
            </a:lstStyle>
            <a:p>
              <a:r>
                <a:t>Внезапное появление ионосферных токов в южной области Аврорального овала</a:t>
              </a:r>
            </a:p>
          </p:txBody>
        </p:sp>
        <p:pic>
          <p:nvPicPr>
            <p:cNvPr id="187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539540" y="3630114"/>
              <a:ext cx="5123191" cy="2978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8" name="Коллимация продуктов взрыва Starfish вдоль силовых линий, наблюдавшаяся с острова Canton, через 30 и 60 секунд после взрыва"/>
            <p:cNvSpPr txBox="1"/>
            <p:nvPr/>
          </p:nvSpPr>
          <p:spPr>
            <a:xfrm>
              <a:off x="7416619" y="6597987"/>
              <a:ext cx="5438932" cy="894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indent="450215" algn="l" defTabSz="457200"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Коллимация продуктов взрыва Starfish вдоль силовых линий, наблюдавшаяся с острова Canton, через 30 и 60 секунд после взрыва</a:t>
              </a:r>
            </a:p>
          </p:txBody>
        </p: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Блок-схема процессов взаимодействия плазменной струи со средой (ионосфера)."/>
          <p:cNvSpPr txBox="1">
            <a:spLocks noGrp="1"/>
          </p:cNvSpPr>
          <p:nvPr>
            <p:ph type="title"/>
          </p:nvPr>
        </p:nvSpPr>
        <p:spPr>
          <a:xfrm>
            <a:off x="703157" y="118533"/>
            <a:ext cx="11882415" cy="1557775"/>
          </a:xfrm>
          <a:prstGeom prst="rect">
            <a:avLst/>
          </a:prstGeom>
        </p:spPr>
        <p:txBody>
          <a:bodyPr/>
          <a:lstStyle/>
          <a:p>
            <a:pPr indent="450215" defTabSz="457200">
              <a:lnSpc>
                <a:spcPct val="115000"/>
              </a:lnSpc>
              <a:defRPr sz="3200" b="1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Блок-схема процессов взаимодействия плазменной струи со средой (</a:t>
            </a:r>
            <a:r>
              <a:rPr i="1"/>
              <a:t>ионосфера</a:t>
            </a:r>
            <a:r>
              <a:t>)</a:t>
            </a:r>
            <a:r>
              <a:rPr i="1"/>
              <a:t>.</a:t>
            </a:r>
          </a:p>
        </p:txBody>
      </p:sp>
      <p:grpSp>
        <p:nvGrpSpPr>
          <p:cNvPr id="194" name="Group"/>
          <p:cNvGrpSpPr/>
          <p:nvPr/>
        </p:nvGrpSpPr>
        <p:grpSpPr>
          <a:xfrm>
            <a:off x="1077343" y="2002131"/>
            <a:ext cx="10850114" cy="6460509"/>
            <a:chOff x="0" y="0"/>
            <a:chExt cx="10850113" cy="6460507"/>
          </a:xfrm>
        </p:grpSpPr>
        <p:pic>
          <p:nvPicPr>
            <p:cNvPr id="192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0850114" cy="64605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3" name="Субальфвеновская струя:…"/>
            <p:cNvSpPr txBox="1"/>
            <p:nvPr/>
          </p:nvSpPr>
          <p:spPr>
            <a:xfrm>
              <a:off x="729088" y="4544248"/>
              <a:ext cx="4218039" cy="1460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457200">
                <a:defRPr sz="266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Субальфвеновская струя:</a:t>
              </a:r>
            </a:p>
            <a:p>
              <a:pPr algn="l" defTabSz="457200">
                <a:defRPr sz="266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 V</a:t>
              </a:r>
              <a:r>
                <a:rPr baseline="-5999"/>
                <a:t>jet</a:t>
              </a:r>
              <a:r>
                <a:t> &lt; V</a:t>
              </a:r>
              <a:r>
                <a:rPr baseline="-5999"/>
                <a:t>A</a:t>
              </a:r>
              <a:r>
                <a:t>=B/√(μ</a:t>
              </a:r>
              <a:r>
                <a:rPr baseline="-5999"/>
                <a:t>0</a:t>
              </a:r>
              <a:r>
                <a:t>ρ)</a:t>
              </a:r>
            </a:p>
            <a:p>
              <a:pPr algn="l" defTabSz="457200">
                <a:defRPr sz="266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β=p/(B</a:t>
              </a:r>
              <a:r>
                <a:rPr baseline="31999"/>
                <a:t>2</a:t>
              </a:r>
              <a:r>
                <a:t>/2μ</a:t>
              </a:r>
              <a:r>
                <a:rPr baseline="-5999"/>
                <a:t>0</a:t>
              </a:r>
              <a:r>
                <a:t>) &gt; 1</a:t>
              </a:r>
              <a:endParaRPr sz="1200">
                <a:latin typeface="Times Roman"/>
                <a:ea typeface="Times Roman"/>
                <a:cs typeface="Times Roman"/>
                <a:sym typeface="Times Roman"/>
              </a:endParaRPr>
            </a:p>
          </p:txBody>
        </p:sp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Основная задача: исследование физических механизмов, сопровождающих процессы взаимодействия плазменного образования с окружающей средой, и на этой базе разработка физических и прогностических моделей указанных явлений, а также методов их верификации и мо"/>
          <p:cNvSpPr txBox="1"/>
          <p:nvPr/>
        </p:nvSpPr>
        <p:spPr>
          <a:xfrm>
            <a:off x="531880" y="2481124"/>
            <a:ext cx="12181870" cy="256480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indent="450215" algn="just" defTabSz="457200">
              <a:defRPr sz="3200">
                <a:solidFill>
                  <a:srgbClr val="011993"/>
                </a:solidFill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rPr b="1" dirty="0" err="1"/>
              <a:t>Основная</a:t>
            </a:r>
            <a:r>
              <a:rPr b="1" dirty="0"/>
              <a:t> </a:t>
            </a:r>
            <a:r>
              <a:rPr b="1" dirty="0" err="1"/>
              <a:t>задача</a:t>
            </a:r>
            <a:r>
              <a:rPr b="1" dirty="0"/>
              <a:t>:</a:t>
            </a:r>
            <a:r>
              <a:rPr dirty="0"/>
              <a:t> </a:t>
            </a:r>
            <a:r>
              <a:rPr dirty="0" err="1"/>
              <a:t>исследование</a:t>
            </a:r>
            <a:r>
              <a:rPr dirty="0"/>
              <a:t> </a:t>
            </a:r>
            <a:r>
              <a:rPr dirty="0" err="1"/>
              <a:t>физических</a:t>
            </a:r>
            <a:r>
              <a:rPr dirty="0"/>
              <a:t> </a:t>
            </a:r>
            <a:r>
              <a:rPr dirty="0" err="1"/>
              <a:t>механизмов</a:t>
            </a:r>
            <a:r>
              <a:rPr dirty="0"/>
              <a:t>, </a:t>
            </a:r>
            <a:r>
              <a:rPr dirty="0" err="1"/>
              <a:t>сопровождающих</a:t>
            </a:r>
            <a:r>
              <a:rPr dirty="0"/>
              <a:t> </a:t>
            </a:r>
            <a:r>
              <a:rPr dirty="0" err="1"/>
              <a:t>процессы</a:t>
            </a:r>
            <a:r>
              <a:rPr dirty="0"/>
              <a:t> </a:t>
            </a:r>
            <a:r>
              <a:rPr dirty="0" err="1"/>
              <a:t>взаимодействия</a:t>
            </a:r>
            <a:r>
              <a:rPr dirty="0"/>
              <a:t> </a:t>
            </a:r>
            <a:r>
              <a:rPr dirty="0" err="1"/>
              <a:t>плазменного</a:t>
            </a:r>
            <a:r>
              <a:rPr dirty="0"/>
              <a:t> </a:t>
            </a:r>
            <a:r>
              <a:rPr dirty="0" err="1"/>
              <a:t>образования</a:t>
            </a:r>
            <a:r>
              <a:rPr dirty="0"/>
              <a:t> </a:t>
            </a:r>
            <a:r>
              <a:rPr dirty="0" err="1"/>
              <a:t>с</a:t>
            </a:r>
            <a:r>
              <a:rPr dirty="0"/>
              <a:t> </a:t>
            </a:r>
            <a:r>
              <a:rPr dirty="0" err="1"/>
              <a:t>окружающей</a:t>
            </a:r>
            <a:r>
              <a:rPr dirty="0"/>
              <a:t> </a:t>
            </a:r>
            <a:r>
              <a:rPr dirty="0" err="1"/>
              <a:t>средой</a:t>
            </a:r>
            <a:r>
              <a:rPr dirty="0"/>
              <a:t>,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этой</a:t>
            </a:r>
            <a:r>
              <a:rPr dirty="0"/>
              <a:t> </a:t>
            </a:r>
            <a:r>
              <a:rPr dirty="0" err="1"/>
              <a:t>базе</a:t>
            </a:r>
            <a:r>
              <a:rPr dirty="0"/>
              <a:t> </a:t>
            </a:r>
            <a:r>
              <a:rPr dirty="0" err="1"/>
              <a:t>разработка</a:t>
            </a:r>
            <a:r>
              <a:rPr dirty="0"/>
              <a:t> </a:t>
            </a:r>
            <a:r>
              <a:rPr dirty="0" err="1"/>
              <a:t>физических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прогностических</a:t>
            </a:r>
            <a:r>
              <a:rPr dirty="0"/>
              <a:t> </a:t>
            </a:r>
            <a:r>
              <a:rPr dirty="0" err="1"/>
              <a:t>моделей</a:t>
            </a:r>
            <a:r>
              <a:rPr dirty="0"/>
              <a:t> </a:t>
            </a:r>
            <a:r>
              <a:rPr dirty="0" err="1"/>
              <a:t>указанных</a:t>
            </a:r>
            <a:r>
              <a:rPr dirty="0"/>
              <a:t> </a:t>
            </a:r>
            <a:r>
              <a:rPr dirty="0" err="1"/>
              <a:t>явлений</a:t>
            </a:r>
            <a:r>
              <a:rPr dirty="0"/>
              <a:t>, </a:t>
            </a:r>
            <a:r>
              <a:rPr dirty="0" err="1"/>
              <a:t>а</a:t>
            </a:r>
            <a:r>
              <a:rPr dirty="0"/>
              <a:t> </a:t>
            </a:r>
            <a:r>
              <a:rPr dirty="0" err="1"/>
              <a:t>также</a:t>
            </a:r>
            <a:r>
              <a:rPr dirty="0"/>
              <a:t> </a:t>
            </a:r>
            <a:r>
              <a:rPr dirty="0" err="1"/>
              <a:t>методов</a:t>
            </a:r>
            <a:r>
              <a:rPr dirty="0"/>
              <a:t> </a:t>
            </a:r>
            <a:r>
              <a:rPr dirty="0" err="1"/>
              <a:t>их</a:t>
            </a:r>
            <a:r>
              <a:rPr dirty="0"/>
              <a:t> </a:t>
            </a:r>
            <a:r>
              <a:rPr dirty="0" err="1"/>
              <a:t>верификации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моделирования</a:t>
            </a:r>
            <a:endParaRPr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Активные эксперименты"/>
          <p:cNvSpPr txBox="1">
            <a:spLocks noGrp="1"/>
          </p:cNvSpPr>
          <p:nvPr>
            <p:ph type="title" idx="4294967295"/>
          </p:nvPr>
        </p:nvSpPr>
        <p:spPr>
          <a:xfrm>
            <a:off x="116191" y="58200"/>
            <a:ext cx="3810249" cy="594222"/>
          </a:xfrm>
          <a:prstGeom prst="rect">
            <a:avLst/>
          </a:prstGeom>
        </p:spPr>
        <p:txBody>
          <a:bodyPr>
            <a:normAutofit/>
          </a:bodyPr>
          <a:lstStyle>
            <a:lvl1pPr defTabSz="445008">
              <a:defRPr sz="2336" b="1">
                <a:solidFill>
                  <a:srgbClr val="F2265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Активные эксперименты</a:t>
            </a:r>
          </a:p>
        </p:txBody>
      </p:sp>
      <p:grpSp>
        <p:nvGrpSpPr>
          <p:cNvPr id="249" name="Group"/>
          <p:cNvGrpSpPr/>
          <p:nvPr/>
        </p:nvGrpSpPr>
        <p:grpSpPr>
          <a:xfrm>
            <a:off x="166794" y="39568"/>
            <a:ext cx="12671212" cy="9674464"/>
            <a:chOff x="0" y="0"/>
            <a:chExt cx="12671211" cy="9674462"/>
          </a:xfrm>
        </p:grpSpPr>
        <p:sp>
          <p:nvSpPr>
            <p:cNvPr id="199" name="Rectangle"/>
            <p:cNvSpPr/>
            <p:nvPr/>
          </p:nvSpPr>
          <p:spPr>
            <a:xfrm>
              <a:off x="4474078" y="1105694"/>
              <a:ext cx="3762026" cy="763417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29327">
                  <a:srgbClr val="EAEAEA"/>
                </a:gs>
                <a:gs pos="100000">
                  <a:srgbClr val="D6D6D6"/>
                </a:gs>
              </a:gsLst>
              <a:lin ang="5400000" scaled="0"/>
            </a:gradFill>
            <a:ln w="25400" cap="flat">
              <a:solidFill>
                <a:srgbClr val="0433FF"/>
              </a:solidFill>
              <a:custDash>
                <a:ds d="600000" sp="600000"/>
              </a:custDash>
              <a:miter lim="400000"/>
            </a:ln>
            <a:effectLst>
              <a:reflection stA="50000" endPos="40000" dir="5400000" sy="-10000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31800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00" name="Rectangle"/>
            <p:cNvSpPr/>
            <p:nvPr/>
          </p:nvSpPr>
          <p:spPr>
            <a:xfrm>
              <a:off x="10236844" y="0"/>
              <a:ext cx="2434368" cy="9674463"/>
            </a:xfrm>
            <a:prstGeom prst="rect">
              <a:avLst/>
            </a:prstGeom>
            <a:solidFill>
              <a:srgbClr val="D6D6D6"/>
            </a:solidFill>
            <a:ln w="25400" cap="flat">
              <a:solidFill>
                <a:srgbClr val="0433FF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31800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20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4026341"/>
              <a:ext cx="3551356" cy="20216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10" name="Group"/>
            <p:cNvGrpSpPr/>
            <p:nvPr/>
          </p:nvGrpSpPr>
          <p:grpSpPr>
            <a:xfrm>
              <a:off x="4449966" y="1514846"/>
              <a:ext cx="3810249" cy="969240"/>
              <a:chOff x="0" y="0"/>
              <a:chExt cx="3810248" cy="969239"/>
            </a:xfrm>
          </p:grpSpPr>
          <p:pic>
            <p:nvPicPr>
              <p:cNvPr id="202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3810249" cy="96924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03" name="Line"/>
              <p:cNvSpPr/>
              <p:nvPr/>
            </p:nvSpPr>
            <p:spPr>
              <a:xfrm flipV="1">
                <a:off x="781336" y="556645"/>
                <a:ext cx="1" cy="333938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4" name="Line"/>
              <p:cNvSpPr/>
              <p:nvPr/>
            </p:nvSpPr>
            <p:spPr>
              <a:xfrm flipV="1">
                <a:off x="1049611" y="556645"/>
                <a:ext cx="1" cy="169817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5" name="Line"/>
              <p:cNvSpPr/>
              <p:nvPr/>
            </p:nvSpPr>
            <p:spPr>
              <a:xfrm flipV="1">
                <a:off x="1724215" y="572368"/>
                <a:ext cx="1" cy="232711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6" name="Line"/>
              <p:cNvSpPr/>
              <p:nvPr/>
            </p:nvSpPr>
            <p:spPr>
              <a:xfrm flipV="1">
                <a:off x="2836894" y="556645"/>
                <a:ext cx="1" cy="333938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7" name="Line"/>
              <p:cNvSpPr/>
              <p:nvPr/>
            </p:nvSpPr>
            <p:spPr>
              <a:xfrm>
                <a:off x="778252" y="865531"/>
                <a:ext cx="2056486" cy="1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8" name="Line"/>
              <p:cNvSpPr/>
              <p:nvPr/>
            </p:nvSpPr>
            <p:spPr>
              <a:xfrm flipV="1">
                <a:off x="778939" y="788134"/>
                <a:ext cx="942433" cy="1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9" name="Line"/>
              <p:cNvSpPr/>
              <p:nvPr/>
            </p:nvSpPr>
            <p:spPr>
              <a:xfrm>
                <a:off x="773203" y="723614"/>
                <a:ext cx="284542" cy="1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grpSp>
          <p:nvGrpSpPr>
            <p:cNvPr id="216" name="Group"/>
            <p:cNvGrpSpPr/>
            <p:nvPr/>
          </p:nvGrpSpPr>
          <p:grpSpPr>
            <a:xfrm>
              <a:off x="4513984" y="4635998"/>
              <a:ext cx="3730185" cy="846604"/>
              <a:chOff x="0" y="0"/>
              <a:chExt cx="3730184" cy="846603"/>
            </a:xfrm>
          </p:grpSpPr>
          <p:pic>
            <p:nvPicPr>
              <p:cNvPr id="211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18000000">
                <a:off x="1649983" y="112880"/>
                <a:ext cx="549010" cy="6208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15" name="Group"/>
              <p:cNvGrpSpPr/>
              <p:nvPr/>
            </p:nvGrpSpPr>
            <p:grpSpPr>
              <a:xfrm>
                <a:off x="0" y="0"/>
                <a:ext cx="3730185" cy="846604"/>
                <a:chOff x="0" y="0"/>
                <a:chExt cx="3730184" cy="846603"/>
              </a:xfrm>
            </p:grpSpPr>
            <p:pic>
              <p:nvPicPr>
                <p:cNvPr id="212" name="Image" descr="Image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3730185" cy="84660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13" name="Rectangle"/>
                <p:cNvSpPr/>
                <p:nvPr/>
              </p:nvSpPr>
              <p:spPr>
                <a:xfrm>
                  <a:off x="1449586" y="136434"/>
                  <a:ext cx="335896" cy="268578"/>
                </a:xfrm>
                <a:prstGeom prst="rect">
                  <a:avLst/>
                </a:prstGeom>
                <a:solidFill>
                  <a:srgbClr val="FFF6E7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31800">
                    <a:defRPr sz="28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14" name="Rectangle"/>
                <p:cNvSpPr/>
                <p:nvPr/>
              </p:nvSpPr>
              <p:spPr>
                <a:xfrm>
                  <a:off x="2169660" y="246918"/>
                  <a:ext cx="795307" cy="152952"/>
                </a:xfrm>
                <a:prstGeom prst="rect">
                  <a:avLst/>
                </a:prstGeom>
                <a:solidFill>
                  <a:srgbClr val="FFFCF0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31800">
                    <a:defRPr sz="28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</p:grpSp>
        <p:pic>
          <p:nvPicPr>
            <p:cNvPr id="217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20689" t="20205" r="20689" b="9614"/>
            <a:stretch>
              <a:fillRect/>
            </a:stretch>
          </p:blipFill>
          <p:spPr>
            <a:xfrm>
              <a:off x="5186844" y="7290496"/>
              <a:ext cx="1131670" cy="14516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224144" y="947943"/>
              <a:ext cx="2415227" cy="16953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21" name="Group"/>
            <p:cNvGrpSpPr/>
            <p:nvPr/>
          </p:nvGrpSpPr>
          <p:grpSpPr>
            <a:xfrm>
              <a:off x="10511549" y="7834953"/>
              <a:ext cx="2094050" cy="1751988"/>
              <a:chOff x="0" y="0"/>
              <a:chExt cx="2094048" cy="1751987"/>
            </a:xfrm>
          </p:grpSpPr>
          <p:pic>
            <p:nvPicPr>
              <p:cNvPr id="219" name="Image" descr="Image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18909" t="53395" r="47540" b="3330"/>
              <a:stretch>
                <a:fillRect/>
              </a:stretch>
            </p:blipFill>
            <p:spPr>
              <a:xfrm flipH="1">
                <a:off x="-1" y="0"/>
                <a:ext cx="2094050" cy="17519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20" name="Rectangle"/>
              <p:cNvSpPr/>
              <p:nvPr/>
            </p:nvSpPr>
            <p:spPr>
              <a:xfrm>
                <a:off x="91564" y="1263081"/>
                <a:ext cx="637615" cy="162628"/>
              </a:xfrm>
              <a:prstGeom prst="rect">
                <a:avLst/>
              </a:prstGeom>
              <a:solidFill>
                <a:srgbClr val="E8E8EC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31800">
                  <a:defRPr sz="2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sp>
          <p:nvSpPr>
            <p:cNvPr id="222" name="Наблюдения in-situ"/>
            <p:cNvSpPr txBox="1"/>
            <p:nvPr/>
          </p:nvSpPr>
          <p:spPr>
            <a:xfrm>
              <a:off x="4806383" y="9137663"/>
              <a:ext cx="2900760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609600">
                <a:defRPr sz="2800">
                  <a:solidFill>
                    <a:srgbClr val="011993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Наблюдения </a:t>
              </a:r>
              <a:r>
                <a:rPr i="1"/>
                <a:t>in-situ</a:t>
              </a:r>
            </a:p>
          </p:txBody>
        </p:sp>
        <p:sp>
          <p:nvSpPr>
            <p:cNvPr id="223" name="Дальние…"/>
            <p:cNvSpPr txBox="1"/>
            <p:nvPr/>
          </p:nvSpPr>
          <p:spPr>
            <a:xfrm>
              <a:off x="10535504" y="6820273"/>
              <a:ext cx="2046140" cy="914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609600">
                <a:defRPr sz="2800">
                  <a:solidFill>
                    <a:srgbClr val="011993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Дальние </a:t>
              </a:r>
            </a:p>
            <a:p>
              <a:pPr defTabSz="609600">
                <a:defRPr sz="2800">
                  <a:solidFill>
                    <a:srgbClr val="011993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наблюдения </a:t>
              </a:r>
            </a:p>
          </p:txBody>
        </p:sp>
        <p:sp>
          <p:nvSpPr>
            <p:cNvPr id="224" name="Line"/>
            <p:cNvSpPr/>
            <p:nvPr/>
          </p:nvSpPr>
          <p:spPr>
            <a:xfrm flipV="1">
              <a:off x="4751826" y="1091019"/>
              <a:ext cx="1" cy="846604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31800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25" name="Line"/>
            <p:cNvSpPr/>
            <p:nvPr/>
          </p:nvSpPr>
          <p:spPr>
            <a:xfrm flipV="1">
              <a:off x="4899273" y="4413929"/>
              <a:ext cx="1" cy="846604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31800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26" name="Line"/>
            <p:cNvSpPr/>
            <p:nvPr/>
          </p:nvSpPr>
          <p:spPr>
            <a:xfrm>
              <a:off x="4166334" y="7585653"/>
              <a:ext cx="846604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31800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27" name="Arrow"/>
            <p:cNvSpPr/>
            <p:nvPr/>
          </p:nvSpPr>
          <p:spPr>
            <a:xfrm>
              <a:off x="3587429" y="1676193"/>
              <a:ext cx="1131492" cy="594223"/>
            </a:xfrm>
            <a:prstGeom prst="rightArrow">
              <a:avLst>
                <a:gd name="adj1" fmla="val 32000"/>
                <a:gd name="adj2" fmla="val 121866"/>
              </a:avLst>
            </a:prstGeom>
            <a:solidFill>
              <a:srgbClr val="FECD0A"/>
            </a:solidFill>
            <a:ln w="25400" cap="flat">
              <a:solidFill>
                <a:schemeClr val="accent4">
                  <a:hueOff val="-1081314"/>
                  <a:satOff val="4338"/>
                  <a:lumOff val="-8931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31800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28" name="Arrow"/>
            <p:cNvSpPr/>
            <p:nvPr/>
          </p:nvSpPr>
          <p:spPr>
            <a:xfrm>
              <a:off x="3578070" y="4740043"/>
              <a:ext cx="1131491" cy="594223"/>
            </a:xfrm>
            <a:prstGeom prst="rightArrow">
              <a:avLst>
                <a:gd name="adj1" fmla="val 32000"/>
                <a:gd name="adj2" fmla="val 121866"/>
              </a:avLst>
            </a:prstGeom>
            <a:solidFill>
              <a:srgbClr val="FECD0A"/>
            </a:solidFill>
            <a:ln w="25400" cap="flat">
              <a:solidFill>
                <a:schemeClr val="accent4">
                  <a:hueOff val="-1081314"/>
                  <a:satOff val="4338"/>
                  <a:lumOff val="-8931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31800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29" name="Arrow"/>
            <p:cNvSpPr/>
            <p:nvPr/>
          </p:nvSpPr>
          <p:spPr>
            <a:xfrm>
              <a:off x="3587113" y="7699352"/>
              <a:ext cx="1131491" cy="594223"/>
            </a:xfrm>
            <a:prstGeom prst="rightArrow">
              <a:avLst>
                <a:gd name="adj1" fmla="val 32000"/>
                <a:gd name="adj2" fmla="val 121866"/>
              </a:avLst>
            </a:prstGeom>
            <a:solidFill>
              <a:srgbClr val="FECD0A"/>
            </a:solidFill>
            <a:ln w="25400" cap="flat">
              <a:solidFill>
                <a:schemeClr val="accent4">
                  <a:hueOff val="-1081314"/>
                  <a:satOff val="4338"/>
                  <a:lumOff val="-8931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31800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30" name="Line"/>
            <p:cNvSpPr/>
            <p:nvPr/>
          </p:nvSpPr>
          <p:spPr>
            <a:xfrm flipV="1">
              <a:off x="3572253" y="1999144"/>
              <a:ext cx="1" cy="6076019"/>
            </a:xfrm>
            <a:prstGeom prst="line">
              <a:avLst/>
            </a:prstGeom>
            <a:noFill/>
            <a:ln w="63500" cap="flat">
              <a:solidFill>
                <a:srgbClr val="FFD47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31800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31" name="B"/>
            <p:cNvSpPr txBox="1"/>
            <p:nvPr/>
          </p:nvSpPr>
          <p:spPr>
            <a:xfrm>
              <a:off x="4408821" y="4105728"/>
              <a:ext cx="361629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609600">
                <a:defRPr sz="2600" b="1">
                  <a:solidFill>
                    <a:srgbClr val="011993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B</a:t>
              </a:r>
            </a:p>
          </p:txBody>
        </p:sp>
        <p:sp>
          <p:nvSpPr>
            <p:cNvPr id="232" name="B"/>
            <p:cNvSpPr txBox="1"/>
            <p:nvPr/>
          </p:nvSpPr>
          <p:spPr>
            <a:xfrm>
              <a:off x="4270418" y="939299"/>
              <a:ext cx="361628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609600">
                <a:defRPr sz="2600" b="1">
                  <a:solidFill>
                    <a:srgbClr val="011993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B</a:t>
              </a:r>
            </a:p>
          </p:txBody>
        </p:sp>
        <p:sp>
          <p:nvSpPr>
            <p:cNvPr id="233" name="B"/>
            <p:cNvSpPr txBox="1"/>
            <p:nvPr/>
          </p:nvSpPr>
          <p:spPr>
            <a:xfrm>
              <a:off x="4270418" y="7036173"/>
              <a:ext cx="361628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609600">
                <a:defRPr sz="2600" b="1">
                  <a:solidFill>
                    <a:srgbClr val="011993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B</a:t>
              </a:r>
            </a:p>
          </p:txBody>
        </p:sp>
        <p:sp>
          <p:nvSpPr>
            <p:cNvPr id="234" name="H=140 км “Флаксус Fl-1,2”…"/>
            <p:cNvSpPr txBox="1"/>
            <p:nvPr/>
          </p:nvSpPr>
          <p:spPr>
            <a:xfrm>
              <a:off x="6363598" y="7289048"/>
              <a:ext cx="3534494" cy="991717"/>
            </a:xfrm>
            <a:prstGeom prst="rect">
              <a:avLst/>
            </a:prstGeom>
            <a:solidFill>
              <a:srgbClr val="D6D6D6"/>
            </a:solidFill>
            <a:ln w="12700" cap="flat">
              <a:solidFill>
                <a:srgbClr val="531B9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609600">
                <a:defRPr sz="2000">
                  <a:solidFill>
                    <a:srgbClr val="011993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b="1"/>
                <a:t>H=140 </a:t>
              </a:r>
              <a:r>
                <a:t>км “</a:t>
              </a:r>
              <a:r>
                <a:rPr b="1"/>
                <a:t>Флаксус Fl-1,2”</a:t>
              </a:r>
            </a:p>
            <a:p>
              <a:pPr algn="l" defTabSz="609600">
                <a:defRPr sz="2000">
                  <a:solidFill>
                    <a:srgbClr val="011993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Давление: 5.27х10</a:t>
              </a:r>
              <a:r>
                <a:rPr baseline="31999"/>
                <a:t>-6</a:t>
              </a:r>
              <a:r>
                <a:t> торр</a:t>
              </a:r>
            </a:p>
            <a:p>
              <a:pPr algn="l" defTabSz="609600">
                <a:defRPr sz="2000">
                  <a:solidFill>
                    <a:srgbClr val="011993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Плотность: 3.26х10</a:t>
              </a:r>
              <a:r>
                <a:rPr baseline="31999"/>
                <a:t>-12</a:t>
              </a:r>
              <a:r>
                <a:t> г/см</a:t>
              </a:r>
              <a:r>
                <a:rPr baseline="31999"/>
                <a:t>3</a:t>
              </a:r>
            </a:p>
          </p:txBody>
        </p:sp>
        <p:sp>
          <p:nvSpPr>
            <p:cNvPr id="235" name="H=280 км “Северная звезда (NS-2)”…"/>
            <p:cNvSpPr txBox="1"/>
            <p:nvPr/>
          </p:nvSpPr>
          <p:spPr>
            <a:xfrm>
              <a:off x="4656590" y="5425614"/>
              <a:ext cx="3200345" cy="1282701"/>
            </a:xfrm>
            <a:prstGeom prst="rect">
              <a:avLst/>
            </a:prstGeom>
            <a:solidFill>
              <a:srgbClr val="D6D6D6"/>
            </a:solidFill>
            <a:ln w="12700" cap="flat">
              <a:solidFill>
                <a:srgbClr val="01199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609600">
                <a:defRPr sz="2000" b="1">
                  <a:solidFill>
                    <a:srgbClr val="011993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H=280 км “Северная звезда (NS-2)” </a:t>
              </a:r>
            </a:p>
            <a:p>
              <a:pPr algn="l" defTabSz="609600">
                <a:defRPr sz="2000">
                  <a:solidFill>
                    <a:srgbClr val="011993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Давление: 1.33х10</a:t>
              </a:r>
              <a:r>
                <a:rPr baseline="31999"/>
                <a:t>-7</a:t>
              </a:r>
              <a:r>
                <a:t> торр</a:t>
              </a:r>
            </a:p>
            <a:p>
              <a:pPr algn="l" defTabSz="609600">
                <a:defRPr sz="2000">
                  <a:solidFill>
                    <a:srgbClr val="011993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Плотность: 3.94х10</a:t>
              </a:r>
              <a:r>
                <a:rPr baseline="31999"/>
                <a:t>-14</a:t>
              </a:r>
              <a:r>
                <a:t> г/см</a:t>
              </a:r>
              <a:r>
                <a:rPr baseline="31999"/>
                <a:t>3</a:t>
              </a:r>
            </a:p>
          </p:txBody>
        </p:sp>
        <p:sp>
          <p:nvSpPr>
            <p:cNvPr id="236" name="H=360 км “Северная звезда (NS-1)” Давление: 5.27х10-6 торр/2.99х10-8 торр…"/>
            <p:cNvSpPr txBox="1"/>
            <p:nvPr/>
          </p:nvSpPr>
          <p:spPr>
            <a:xfrm>
              <a:off x="4709867" y="2371751"/>
              <a:ext cx="4710192" cy="1283817"/>
            </a:xfrm>
            <a:prstGeom prst="rect">
              <a:avLst/>
            </a:prstGeom>
            <a:solidFill>
              <a:srgbClr val="EBEBEB"/>
            </a:solidFill>
            <a:ln w="12700" cap="flat">
              <a:solidFill>
                <a:srgbClr val="01199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609600">
                <a:defRPr sz="2000" b="1">
                  <a:solidFill>
                    <a:srgbClr val="011993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H=360 км “Северная звезда (NS-1)” </a:t>
              </a:r>
              <a:r>
                <a:rPr b="0"/>
                <a:t>Давление: 5.27х10</a:t>
              </a:r>
              <a:r>
                <a:rPr b="0" baseline="31999"/>
                <a:t>-6</a:t>
              </a:r>
              <a:r>
                <a:rPr b="0"/>
                <a:t> торр/2.99х10</a:t>
              </a:r>
              <a:r>
                <a:rPr b="0" baseline="31999"/>
                <a:t>-8</a:t>
              </a:r>
              <a:r>
                <a:rPr b="0"/>
                <a:t> торр</a:t>
              </a:r>
            </a:p>
            <a:p>
              <a:pPr algn="l" defTabSz="609600">
                <a:defRPr sz="2000">
                  <a:solidFill>
                    <a:srgbClr val="011993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Плотность: 3.26х10</a:t>
              </a:r>
              <a:r>
                <a:rPr baseline="31999"/>
                <a:t>-12</a:t>
              </a:r>
              <a:r>
                <a:t> г/см</a:t>
              </a:r>
              <a:r>
                <a:rPr baseline="31999"/>
                <a:t>3</a:t>
              </a:r>
              <a:r>
                <a:t>/7.99х10</a:t>
              </a:r>
              <a:r>
                <a:rPr baseline="31999"/>
                <a:t>-15</a:t>
              </a:r>
              <a:r>
                <a:t> г/см</a:t>
              </a:r>
              <a:r>
                <a:rPr baseline="31999"/>
                <a:t>3</a:t>
              </a:r>
            </a:p>
          </p:txBody>
        </p:sp>
        <p:sp>
          <p:nvSpPr>
            <p:cNvPr id="237" name="Line"/>
            <p:cNvSpPr/>
            <p:nvPr/>
          </p:nvSpPr>
          <p:spPr>
            <a:xfrm flipV="1">
              <a:off x="7273165" y="738400"/>
              <a:ext cx="1" cy="1551842"/>
            </a:xfrm>
            <a:prstGeom prst="line">
              <a:avLst/>
            </a:prstGeom>
            <a:noFill/>
            <a:ln w="25400" cap="flat">
              <a:solidFill>
                <a:srgbClr val="FF7E7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31800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38" name="Line"/>
            <p:cNvSpPr/>
            <p:nvPr/>
          </p:nvSpPr>
          <p:spPr>
            <a:xfrm flipV="1">
              <a:off x="1375297" y="674115"/>
              <a:ext cx="1" cy="6555120"/>
            </a:xfrm>
            <a:prstGeom prst="line">
              <a:avLst/>
            </a:prstGeom>
            <a:noFill/>
            <a:ln w="25400" cap="flat">
              <a:solidFill>
                <a:srgbClr val="FF7E7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31800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39" name="Line"/>
            <p:cNvSpPr/>
            <p:nvPr/>
          </p:nvSpPr>
          <p:spPr>
            <a:xfrm>
              <a:off x="1390042" y="851936"/>
              <a:ext cx="5868379" cy="1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31800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40" name="1060 m"/>
            <p:cNvSpPr txBox="1"/>
            <p:nvPr/>
          </p:nvSpPr>
          <p:spPr>
            <a:xfrm>
              <a:off x="6005954" y="332083"/>
              <a:ext cx="1061914" cy="4226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609600"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1060 m</a:t>
              </a:r>
            </a:p>
          </p:txBody>
        </p:sp>
        <p:sp>
          <p:nvSpPr>
            <p:cNvPr id="241" name="Line"/>
            <p:cNvSpPr/>
            <p:nvPr/>
          </p:nvSpPr>
          <p:spPr>
            <a:xfrm>
              <a:off x="1390042" y="3951675"/>
              <a:ext cx="6083475" cy="1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31800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42" name="Line"/>
            <p:cNvSpPr/>
            <p:nvPr/>
          </p:nvSpPr>
          <p:spPr>
            <a:xfrm flipV="1">
              <a:off x="7488261" y="3571107"/>
              <a:ext cx="1" cy="1551843"/>
            </a:xfrm>
            <a:prstGeom prst="line">
              <a:avLst/>
            </a:prstGeom>
            <a:noFill/>
            <a:ln w="25400" cap="flat">
              <a:solidFill>
                <a:srgbClr val="FF7E7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31800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43" name="1600 m"/>
            <p:cNvSpPr txBox="1"/>
            <p:nvPr/>
          </p:nvSpPr>
          <p:spPr>
            <a:xfrm>
              <a:off x="6191932" y="3571107"/>
              <a:ext cx="1061915" cy="422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609600"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1600 m</a:t>
              </a:r>
            </a:p>
          </p:txBody>
        </p:sp>
        <p:sp>
          <p:nvSpPr>
            <p:cNvPr id="244" name="Line"/>
            <p:cNvSpPr/>
            <p:nvPr/>
          </p:nvSpPr>
          <p:spPr>
            <a:xfrm flipV="1">
              <a:off x="5615960" y="6749154"/>
              <a:ext cx="1" cy="1304384"/>
            </a:xfrm>
            <a:prstGeom prst="line">
              <a:avLst/>
            </a:prstGeom>
            <a:noFill/>
            <a:ln w="25400" cap="flat">
              <a:solidFill>
                <a:srgbClr val="FF7E7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31800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45" name="Line"/>
            <p:cNvSpPr/>
            <p:nvPr/>
          </p:nvSpPr>
          <p:spPr>
            <a:xfrm>
              <a:off x="1362159" y="7094027"/>
              <a:ext cx="4266940" cy="1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31800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46" name="130 m"/>
            <p:cNvSpPr txBox="1"/>
            <p:nvPr/>
          </p:nvSpPr>
          <p:spPr>
            <a:xfrm>
              <a:off x="4626569" y="6687739"/>
              <a:ext cx="906526" cy="4226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609600"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130 m</a:t>
              </a:r>
            </a:p>
          </p:txBody>
        </p:sp>
        <p:sp>
          <p:nvSpPr>
            <p:cNvPr id="247" name="Line"/>
            <p:cNvSpPr/>
            <p:nvPr/>
          </p:nvSpPr>
          <p:spPr>
            <a:xfrm flipV="1">
              <a:off x="8128234" y="1872044"/>
              <a:ext cx="3049273" cy="2544238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headEnd type="triangle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31800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48" name="~3000 km"/>
            <p:cNvSpPr txBox="1"/>
            <p:nvPr/>
          </p:nvSpPr>
          <p:spPr>
            <a:xfrm>
              <a:off x="9965336" y="2848831"/>
              <a:ext cx="1636081" cy="509898"/>
            </a:xfrm>
            <a:prstGeom prst="rect">
              <a:avLst/>
            </a:prstGeom>
            <a:solidFill>
              <a:srgbClr val="D6D6D6"/>
            </a:solidFill>
            <a:ln w="25400" cap="flat">
              <a:solidFill>
                <a:srgbClr val="01199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609600">
                <a:defRPr sz="2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~3000 km</a:t>
              </a:r>
            </a:p>
          </p:txBody>
        </p:sp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roup"/>
          <p:cNvGrpSpPr/>
          <p:nvPr/>
        </p:nvGrpSpPr>
        <p:grpSpPr>
          <a:xfrm>
            <a:off x="72437" y="76330"/>
            <a:ext cx="12759716" cy="9648844"/>
            <a:chOff x="0" y="0"/>
            <a:chExt cx="12759715" cy="9648843"/>
          </a:xfrm>
        </p:grpSpPr>
        <p:sp>
          <p:nvSpPr>
            <p:cNvPr id="251" name="Rectangle"/>
            <p:cNvSpPr/>
            <p:nvPr/>
          </p:nvSpPr>
          <p:spPr>
            <a:xfrm>
              <a:off x="7465718" y="869113"/>
              <a:ext cx="5293998" cy="2982521"/>
            </a:xfrm>
            <a:prstGeom prst="rect">
              <a:avLst/>
            </a:prstGeom>
            <a:solidFill>
              <a:schemeClr val="accent4">
                <a:hueOff val="366961"/>
                <a:satOff val="4172"/>
                <a:lumOff val="11129"/>
              </a:schemeClr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52" name="Rectangle"/>
            <p:cNvSpPr/>
            <p:nvPr/>
          </p:nvSpPr>
          <p:spPr>
            <a:xfrm>
              <a:off x="0" y="6728988"/>
              <a:ext cx="7705567" cy="2887569"/>
            </a:xfrm>
            <a:prstGeom prst="rect">
              <a:avLst/>
            </a:prstGeom>
            <a:solidFill>
              <a:schemeClr val="accent4">
                <a:hueOff val="366961"/>
                <a:satOff val="4172"/>
                <a:lumOff val="11129"/>
              </a:schemeClr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53" name="Rectangle"/>
            <p:cNvSpPr/>
            <p:nvPr/>
          </p:nvSpPr>
          <p:spPr>
            <a:xfrm>
              <a:off x="111477" y="2719551"/>
              <a:ext cx="6393261" cy="3434557"/>
            </a:xfrm>
            <a:prstGeom prst="rect">
              <a:avLst/>
            </a:prstGeom>
            <a:solidFill>
              <a:schemeClr val="accent4">
                <a:hueOff val="366961"/>
                <a:satOff val="4172"/>
                <a:lumOff val="11129"/>
              </a:schemeClr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254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125459" y="2736450"/>
              <a:ext cx="6393233" cy="34347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4225" y="6677599"/>
              <a:ext cx="6495728" cy="26988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598897" y="1105432"/>
              <a:ext cx="4923604" cy="2786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7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97135" y="96009"/>
              <a:ext cx="4388617" cy="26017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959562" y="4534474"/>
              <a:ext cx="3710805" cy="49973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9" name="ВЗРЫВНЫЕ ГЕНЕРАТОРЫ ПЛАЗМЕННОЙ СТРУИ (ВГПС)"/>
            <p:cNvSpPr txBox="1"/>
            <p:nvPr/>
          </p:nvSpPr>
          <p:spPr>
            <a:xfrm>
              <a:off x="5367495" y="0"/>
              <a:ext cx="7264495" cy="1066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defRPr sz="2666" b="1">
                  <a:solidFill>
                    <a:srgbClr val="000099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ВЗРЫВНЫЕ ГЕНЕРАТОРЫ ПЛАЗМЕННОЙ СТРУИ (ВГПС)</a:t>
              </a:r>
              <a:endParaRPr sz="1200" b="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endParaRPr>
            </a:p>
          </p:txBody>
        </p:sp>
        <p:sp>
          <p:nvSpPr>
            <p:cNvPr id="260" name="Дифференциальное распределение масс ионов алюминия…"/>
            <p:cNvSpPr txBox="1"/>
            <p:nvPr/>
          </p:nvSpPr>
          <p:spPr>
            <a:xfrm>
              <a:off x="612964" y="6209726"/>
              <a:ext cx="5779494" cy="552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457200">
                <a:tabLst>
                  <a:tab pos="317500" algn="l"/>
                  <a:tab pos="1117600" algn="l"/>
                </a:tabLst>
                <a:defRPr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Дифференциальное распределение масс ионов алюминия </a:t>
              </a:r>
            </a:p>
            <a:p>
              <a:pPr algn="l" defTabSz="457200">
                <a:tabLst>
                  <a:tab pos="317500" algn="l"/>
                  <a:tab pos="1117600" algn="l"/>
                </a:tabLst>
                <a:defRPr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по скоростям для генератора ВГПС-400</a:t>
              </a:r>
            </a:p>
          </p:txBody>
        </p:sp>
        <p:sp>
          <p:nvSpPr>
            <p:cNvPr id="261" name="Яркостные температуры плазменной струи генераторов ВГПС-300 и ВГПС-400"/>
            <p:cNvSpPr txBox="1"/>
            <p:nvPr/>
          </p:nvSpPr>
          <p:spPr>
            <a:xfrm>
              <a:off x="88968" y="9325291"/>
              <a:ext cx="7608690" cy="323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Яркостные температуры плазменной струи генераторов ВГПС-300 и ВГПС-400</a:t>
              </a:r>
            </a:p>
          </p:txBody>
        </p:sp>
        <p:sp>
          <p:nvSpPr>
            <p:cNvPr id="262" name="Диаграмма направленности струи генератора…"/>
            <p:cNvSpPr txBox="1"/>
            <p:nvPr/>
          </p:nvSpPr>
          <p:spPr>
            <a:xfrm>
              <a:off x="8102573" y="3816956"/>
              <a:ext cx="4518324" cy="552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Диаграмма направленности струи генератора </a:t>
              </a:r>
            </a:p>
            <a:p>
              <a:pPr>
                <a:defRPr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ВГПС-400 </a:t>
              </a:r>
            </a:p>
          </p:txBody>
        </p:sp>
        <p:sp>
          <p:nvSpPr>
            <p:cNvPr id="263" name="Два агента воздействия:…"/>
            <p:cNvSpPr txBox="1"/>
            <p:nvPr/>
          </p:nvSpPr>
          <p:spPr>
            <a:xfrm>
              <a:off x="4779468" y="677234"/>
              <a:ext cx="2427983" cy="78075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Два агента воздействия:</a:t>
              </a:r>
            </a:p>
            <a:p>
              <a:pPr algn="l">
                <a:defRPr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плазменная струя</a:t>
              </a:r>
            </a:p>
            <a:p>
              <a:pPr algn="l">
                <a:defRPr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продукты ВВ</a:t>
              </a:r>
            </a:p>
          </p:txBody>
        </p:sp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roup"/>
          <p:cNvGrpSpPr/>
          <p:nvPr/>
        </p:nvGrpSpPr>
        <p:grpSpPr>
          <a:xfrm>
            <a:off x="371122" y="178186"/>
            <a:ext cx="12040839" cy="8791434"/>
            <a:chOff x="0" y="0"/>
            <a:chExt cx="12040838" cy="8791433"/>
          </a:xfrm>
        </p:grpSpPr>
        <p:sp>
          <p:nvSpPr>
            <p:cNvPr id="266" name="Начальная стадия движения струи"/>
            <p:cNvSpPr txBox="1"/>
            <p:nvPr/>
          </p:nvSpPr>
          <p:spPr>
            <a:xfrm>
              <a:off x="2762236" y="0"/>
              <a:ext cx="6738083" cy="5209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Начальная стадия движения струи</a:t>
              </a:r>
            </a:p>
          </p:txBody>
        </p:sp>
        <p:sp>
          <p:nvSpPr>
            <p:cNvPr id="267" name="Формирование струи генераторов ВГПС-300 и ВГПС-400"/>
            <p:cNvSpPr txBox="1"/>
            <p:nvPr/>
          </p:nvSpPr>
          <p:spPr>
            <a:xfrm>
              <a:off x="1050296" y="4630959"/>
              <a:ext cx="6178899" cy="360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Формирование струи генераторов ВГПС-300 и ВГПС-400</a:t>
              </a:r>
            </a:p>
          </p:txBody>
        </p:sp>
        <p:pic>
          <p:nvPicPr>
            <p:cNvPr id="268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762030"/>
              <a:ext cx="9842374" cy="36626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9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00238" y="5373830"/>
              <a:ext cx="11540601" cy="27834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0" name="Расчетное изменение параметров струи генератора ВГПС-400"/>
            <p:cNvSpPr txBox="1"/>
            <p:nvPr/>
          </p:nvSpPr>
          <p:spPr>
            <a:xfrm>
              <a:off x="2044048" y="8430611"/>
              <a:ext cx="6793484" cy="360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Расчетное изменение параметров струи генератора ВГПС-400</a:t>
              </a:r>
            </a:p>
          </p:txBody>
        </p:sp>
      </p:grp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hite">
  <a:themeElements>
    <a:clrScheme name="White">
      <a:dk1>
        <a:srgbClr val="3F3F3B"/>
      </a:dk1>
      <a:lt1>
        <a:srgbClr val="000000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3F3F3B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3F3F3B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1710</Words>
  <Application>Microsoft Macintosh PowerPoint</Application>
  <PresentationFormat>Custom</PresentationFormat>
  <Paragraphs>182</Paragraphs>
  <Slides>27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Adobe Caslon Pro</vt:lpstr>
      <vt:lpstr>Arial</vt:lpstr>
      <vt:lpstr>Arial Hebrew</vt:lpstr>
      <vt:lpstr>Baskerville</vt:lpstr>
      <vt:lpstr>Comic Sans MS</vt:lpstr>
      <vt:lpstr>Gill Sans</vt:lpstr>
      <vt:lpstr>Gill Sans Light</vt:lpstr>
      <vt:lpstr>Helvetica</vt:lpstr>
      <vt:lpstr>Helvetica Neue</vt:lpstr>
      <vt:lpstr>Lucida Grande</vt:lpstr>
      <vt:lpstr>Times New Roman</vt:lpstr>
      <vt:lpstr>Times Roman</vt:lpstr>
      <vt:lpstr>White</vt:lpstr>
      <vt:lpstr>Активные эксперименты в ионосфере  на высотах 140-360 км  с использованием субальфвеновской плазменной струи с высоким β</vt:lpstr>
      <vt:lpstr>PowerPoint Presentation</vt:lpstr>
      <vt:lpstr>PowerPoint Presentation</vt:lpstr>
      <vt:lpstr>PowerPoint Presentation</vt:lpstr>
      <vt:lpstr>Блок-схема процессов взаимодействия плазменной струи со средой (ионосфера).</vt:lpstr>
      <vt:lpstr>PowerPoint Presentation</vt:lpstr>
      <vt:lpstr>Активные эксперименты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Изменения концентрации ионов и истощение магнитного поля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Благодарю за внимание!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Активные эксперименты в ионосфере  на высотах 140-360 км  с использованием субальфвеновской плазменной струи с высоким β</dc:title>
  <cp:lastModifiedBy>Microsoft Office User</cp:lastModifiedBy>
  <cp:revision>4</cp:revision>
  <dcterms:modified xsi:type="dcterms:W3CDTF">2022-06-21T08:43:17Z</dcterms:modified>
</cp:coreProperties>
</file>