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-214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B3CC4-1CF5-4712-A225-3B76DB76CC8E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3678-9FDD-4804-A1D6-3C243A734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2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1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7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1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05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9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3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6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2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1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85184-6222-4775-96FD-03E5A37257BC}" type="datetimeFigureOut">
              <a:rPr lang="ru-RU" smtClean="0"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36CA-4306-4727-8016-0E725AC05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dkin@mitp.ru" TargetMode="External"/><Relationship Id="rId2" Type="http://schemas.openxmlformats.org/officeDocument/2006/relationships/hyperlink" Target="mailto:lyubushin@yandex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640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Отклик спектра тремора земной поверхности в районе добычи сланцевой </a:t>
            </a:r>
            <a:r>
              <a:rPr lang="ru-RU" sz="3200" b="1" dirty="0" smtClean="0"/>
              <a:t>нефти</a:t>
            </a:r>
            <a:endParaRPr lang="en-US" sz="3200" b="1" dirty="0" smtClean="0"/>
          </a:p>
          <a:p>
            <a:pPr algn="ctr"/>
            <a:r>
              <a:rPr lang="ru-RU" b="1" i="1" dirty="0"/>
              <a:t> </a:t>
            </a:r>
            <a:endParaRPr lang="ru-RU" dirty="0"/>
          </a:p>
          <a:p>
            <a:pPr algn="ctr"/>
            <a:r>
              <a:rPr lang="ru-RU" b="1" i="1" dirty="0"/>
              <a:t>Любушин А.А</a:t>
            </a:r>
            <a:r>
              <a:rPr lang="ru-RU" b="1" i="1" dirty="0" smtClean="0"/>
              <a:t>.</a:t>
            </a:r>
            <a:r>
              <a:rPr lang="en-US" b="1" i="1" baseline="30000" dirty="0" smtClean="0"/>
              <a:t>(1), </a:t>
            </a:r>
            <a:r>
              <a:rPr lang="ru-RU" b="1" i="1" dirty="0" err="1" smtClean="0"/>
              <a:t>Родкин</a:t>
            </a:r>
            <a:r>
              <a:rPr lang="ru-RU" b="1" i="1" dirty="0" smtClean="0"/>
              <a:t> М.В.</a:t>
            </a:r>
            <a:r>
              <a:rPr lang="ru-RU" b="1" i="1" baseline="30000" dirty="0" smtClean="0"/>
              <a:t>(2)</a:t>
            </a:r>
            <a:endParaRPr lang="ru-RU" baseline="30000" dirty="0"/>
          </a:p>
          <a:p>
            <a:pPr algn="ctr"/>
            <a:r>
              <a:rPr lang="ru-RU" b="1" i="1" dirty="0"/>
              <a:t> </a:t>
            </a:r>
            <a:endParaRPr lang="ru-RU" dirty="0"/>
          </a:p>
          <a:p>
            <a:pPr marL="342900" indent="-342900">
              <a:buAutoNum type="arabicParenBoth"/>
            </a:pPr>
            <a:r>
              <a:rPr lang="ru-RU" b="1" i="1" dirty="0" smtClean="0"/>
              <a:t>Институт </a:t>
            </a:r>
            <a:r>
              <a:rPr lang="ru-RU" b="1" i="1" dirty="0"/>
              <a:t>физики Земли им. О.Ю. Шмидта Российской академии наук, </a:t>
            </a:r>
            <a:br>
              <a:rPr lang="ru-RU" b="1" i="1" dirty="0"/>
            </a:br>
            <a:r>
              <a:rPr lang="ru-RU" b="1" i="1" dirty="0" smtClean="0"/>
              <a:t>Москва</a:t>
            </a:r>
            <a:r>
              <a:rPr lang="ru-RU" b="1" i="1" dirty="0"/>
              <a:t>, </a:t>
            </a:r>
            <a:r>
              <a:rPr lang="en-US" b="1" i="1" dirty="0"/>
              <a:t>e</a:t>
            </a:r>
            <a:r>
              <a:rPr lang="ru-RU" b="1" i="1" dirty="0"/>
              <a:t>-</a:t>
            </a:r>
            <a:r>
              <a:rPr lang="en-US" b="1" i="1" dirty="0"/>
              <a:t>mail</a:t>
            </a:r>
            <a:r>
              <a:rPr lang="ru-RU" b="1" i="1" dirty="0"/>
              <a:t>: </a:t>
            </a:r>
            <a:r>
              <a:rPr lang="en-US" b="1" i="1" u="sng" dirty="0" err="1">
                <a:hlinkClick r:id="rId2"/>
              </a:rPr>
              <a:t>lyubushin</a:t>
            </a:r>
            <a:r>
              <a:rPr lang="ru-RU" b="1" i="1" u="sng" dirty="0">
                <a:hlinkClick r:id="rId2"/>
              </a:rPr>
              <a:t>@</a:t>
            </a:r>
            <a:r>
              <a:rPr lang="en-US" b="1" i="1" u="sng" dirty="0" err="1">
                <a:hlinkClick r:id="rId2"/>
              </a:rPr>
              <a:t>yandex</a:t>
            </a:r>
            <a:r>
              <a:rPr lang="ru-RU" b="1" i="1" u="sng" dirty="0">
                <a:hlinkClick r:id="rId2"/>
              </a:rPr>
              <a:t>.</a:t>
            </a:r>
            <a:r>
              <a:rPr lang="ru-RU" b="1" i="1" u="sng" dirty="0" err="1">
                <a:hlinkClick r:id="rId2"/>
              </a:rPr>
              <a:t>ru</a:t>
            </a:r>
            <a:r>
              <a:rPr lang="ru-RU" b="1" i="1" dirty="0"/>
              <a:t> </a:t>
            </a:r>
            <a:endParaRPr lang="ru-RU" b="1" i="1" dirty="0" smtClean="0"/>
          </a:p>
          <a:p>
            <a:pPr marL="342900" indent="-342900">
              <a:buAutoNum type="arabicParenBoth"/>
            </a:pPr>
            <a:r>
              <a:rPr lang="ru-RU" b="1" i="1" dirty="0"/>
              <a:t>Институт теории прогноза землетрясений и математической геофизики Российской академии наук, </a:t>
            </a:r>
            <a:r>
              <a:rPr lang="ru-RU" b="1" i="1" dirty="0" smtClean="0"/>
              <a:t>Москва </a:t>
            </a:r>
            <a:r>
              <a:rPr lang="en-US" b="1" i="1" dirty="0" smtClean="0"/>
              <a:t>e-mail: </a:t>
            </a:r>
            <a:r>
              <a:rPr lang="en-US" b="1" i="1" dirty="0" smtClean="0">
                <a:hlinkClick r:id="rId3"/>
              </a:rPr>
              <a:t>rodkin@mitp.ru</a:t>
            </a:r>
            <a:r>
              <a:rPr lang="en-US" b="1" i="1" dirty="0" smtClean="0"/>
              <a:t> </a:t>
            </a:r>
            <a:endParaRPr lang="ru-RU" b="1" i="1" dirty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4005064"/>
            <a:ext cx="5262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6-ая Международная конференция</a:t>
            </a:r>
          </a:p>
          <a:p>
            <a:pPr algn="ctr"/>
            <a:r>
              <a:rPr lang="ru-RU" sz="2400" b="1" dirty="0"/>
              <a:t>«Триггерные эффекты в </a:t>
            </a:r>
            <a:r>
              <a:rPr lang="ru-RU" sz="2400" b="1" dirty="0" err="1"/>
              <a:t>геосистемах</a:t>
            </a:r>
            <a:r>
              <a:rPr lang="ru-RU" sz="2400" b="1" dirty="0"/>
              <a:t>»</a:t>
            </a:r>
          </a:p>
          <a:p>
            <a:pPr algn="ctr"/>
            <a:r>
              <a:rPr lang="ru-RU" sz="2400" b="1" dirty="0"/>
              <a:t>21-24 июня 2022, Москва, Россия</a:t>
            </a:r>
          </a:p>
        </p:txBody>
      </p:sp>
    </p:spTree>
    <p:extLst>
      <p:ext uri="{BB962C8B-B14F-4D97-AF65-F5344CB8AC3E}">
        <p14:creationId xmlns:p14="http://schemas.microsoft.com/office/powerpoint/2010/main" val="39815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000" cy="388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97152"/>
            <a:ext cx="8784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Коэффициент корреляции между средними значениями спектрального наклона GPS тремора и загрузками. Оценка в прямоугольном пространственном окне размером 25x25 </a:t>
            </a:r>
            <a:r>
              <a:rPr lang="ru-RU" b="1" dirty="0" err="1"/>
              <a:t>grd</a:t>
            </a:r>
            <a:r>
              <a:rPr lang="ru-RU" b="1" dirty="0"/>
              <a:t>-точек ("радиус окрестности" = 12) для матрицы 64x64.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Важно </a:t>
            </a:r>
            <a:r>
              <a:rPr lang="ru-RU" b="1" dirty="0"/>
              <a:t>отметить, что цветовая шкала перевернута.</a:t>
            </a:r>
          </a:p>
        </p:txBody>
      </p:sp>
    </p:spTree>
    <p:extLst>
      <p:ext uri="{BB962C8B-B14F-4D97-AF65-F5344CB8AC3E}">
        <p14:creationId xmlns:p14="http://schemas.microsoft.com/office/powerpoint/2010/main" val="22508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000" cy="440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052" y="5013176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(а) и (б) – средние взвешенные карты загрузок и пространственное распределение весов загрузок; (в) – распределение «первичных» коэффициентов корреляции между средней картой загрузок и средней картой спектральных наклонов; (г) и (д) – значения «вторичных» масштабно-зависимых коэффициентов корреляции между картами (а) и (б) и (а) и (в), вычисленные с помощью 2-мерного ортогонального </a:t>
            </a:r>
            <a:r>
              <a:rPr lang="ru-RU" sz="1600" b="1" dirty="0" err="1"/>
              <a:t>вейвлет</a:t>
            </a:r>
            <a:r>
              <a:rPr lang="ru-RU" sz="1600" b="1" dirty="0"/>
              <a:t>-разложения. Выше каждой точки представлен мульти-индекс уровня разложения, для которого вычислена корреляция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480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476672"/>
            <a:ext cx="87129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Выводы 1</a:t>
            </a:r>
          </a:p>
          <a:p>
            <a:endParaRPr lang="ru-RU" b="1" dirty="0"/>
          </a:p>
          <a:p>
            <a:r>
              <a:rPr lang="ru-RU" b="1" dirty="0" smtClean="0"/>
              <a:t>В </a:t>
            </a:r>
            <a:r>
              <a:rPr lang="ru-RU" b="1" dirty="0"/>
              <a:t>результате исследования связей между спектральными наклонами определяемого по данным </a:t>
            </a:r>
            <a:r>
              <a:rPr lang="en-US" b="1" dirty="0"/>
              <a:t>GPS</a:t>
            </a:r>
            <a:r>
              <a:rPr lang="ru-RU" b="1" dirty="0"/>
              <a:t> тремора земной поверхности и загрузками жидкости в регионах добычи сланцевой нефти (Оклахома, США) показана сильная пространственная масштабно-зависимая корреляция между интенсивностью закачек и наклоном спектра GPS тремора.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В </a:t>
            </a:r>
            <a:r>
              <a:rPr lang="ru-RU" b="1" dirty="0"/>
              <a:t>области слабых загрузок увеличению </a:t>
            </a:r>
            <a:r>
              <a:rPr lang="ru-RU" b="1" dirty="0" err="1"/>
              <a:t>обводненности</a:t>
            </a:r>
            <a:r>
              <a:rPr lang="ru-RU" b="1" dirty="0"/>
              <a:t> отвечает увеличение наклона спектра мощности GPS тремора; аналогичная по знаку связь имеет место при сезонных изменениях </a:t>
            </a:r>
            <a:r>
              <a:rPr lang="ru-RU" b="1" dirty="0" err="1"/>
              <a:t>водонасыщенности</a:t>
            </a:r>
            <a:r>
              <a:rPr lang="ru-RU" b="1" dirty="0"/>
              <a:t> верхних горизонтов.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В </a:t>
            </a:r>
            <a:r>
              <a:rPr lang="ru-RU" b="1" dirty="0"/>
              <a:t>области сильных загрузок, при увеличении объема закачек доминирует отрицательная корреляция с наклоном спектра, что интерпретируется как уменьшение вклада низких частот. </a:t>
            </a:r>
          </a:p>
        </p:txBody>
      </p:sp>
    </p:spTree>
    <p:extLst>
      <p:ext uri="{BB962C8B-B14F-4D97-AF65-F5344CB8AC3E}">
        <p14:creationId xmlns:p14="http://schemas.microsoft.com/office/powerpoint/2010/main" val="17536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476672"/>
            <a:ext cx="87129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Выводы 2</a:t>
            </a:r>
          </a:p>
          <a:p>
            <a:endParaRPr lang="ru-RU" b="1" dirty="0"/>
          </a:p>
          <a:p>
            <a:r>
              <a:rPr lang="ru-RU" b="1" dirty="0"/>
              <a:t>Ориентация области сильной когерентности спектральных наклонов соответствует ориентации сети скважин, через которые производится нагнетание жидкости.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В </a:t>
            </a:r>
            <a:r>
              <a:rPr lang="ru-RU" b="1" dirty="0"/>
              <a:t>случае слабой и умеренной антропогенной нагрузки росту величин закачки, в среднем, отвечает рост наклона спектра мощности. Аналогично рост наклона спектра наблюдается в теплое время года, при сезонном росте </a:t>
            </a:r>
            <a:r>
              <a:rPr lang="ru-RU" b="1" dirty="0" err="1"/>
              <a:t>водонасыщенности</a:t>
            </a:r>
            <a:r>
              <a:rPr lang="ru-RU" b="1" dirty="0"/>
              <a:t> верхнего слоя земной коры.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Напротив</a:t>
            </a:r>
            <a:r>
              <a:rPr lang="ru-RU" b="1" dirty="0"/>
              <a:t>, при высоких величинах загрузки доминирует тенденция уменьшение наклона спектра мощности с ростом величин закачки.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Рост </a:t>
            </a:r>
            <a:r>
              <a:rPr lang="ru-RU" b="1" dirty="0"/>
              <a:t>величин наклона спектра отвечает росту доли длинноволновых компонент спектра, что обычно интерпретируется как указание на развитие потенциальной неустойчивости среды. </a:t>
            </a:r>
          </a:p>
        </p:txBody>
      </p:sp>
    </p:spTree>
    <p:extLst>
      <p:ext uri="{BB962C8B-B14F-4D97-AF65-F5344CB8AC3E}">
        <p14:creationId xmlns:p14="http://schemas.microsoft.com/office/powerpoint/2010/main" val="6175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86" y="837272"/>
            <a:ext cx="6765907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60648"/>
            <a:ext cx="632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Положения </a:t>
            </a:r>
            <a:r>
              <a:rPr lang="ru-RU" b="1" dirty="0" err="1" smtClean="0"/>
              <a:t>нагнетальных</a:t>
            </a:r>
            <a:r>
              <a:rPr lang="ru-RU" b="1" dirty="0" smtClean="0"/>
              <a:t> скважин в Оклахоме, 2017-2021 гг.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6165304"/>
            <a:ext cx="767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Число скважин – 152528. Красные кружки – положения 134 опорных точек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48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021611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7251" y="230263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Ежегодное число станций </a:t>
            </a:r>
            <a:r>
              <a:rPr lang="en-US" b="1" dirty="0" smtClean="0"/>
              <a:t>GPS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2010 – 2021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63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5"/>
            <a:ext cx="7200000" cy="27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Данные загрузок заданы с шагом 1 </a:t>
            </a:r>
            <a:r>
              <a:rPr lang="ru-RU" b="1" dirty="0" smtClean="0"/>
              <a:t>месяц. Данные </a:t>
            </a:r>
            <a:r>
              <a:rPr lang="en-US" b="1" dirty="0" smtClean="0"/>
              <a:t>GPS</a:t>
            </a:r>
            <a:r>
              <a:rPr lang="ru-RU" b="1" dirty="0" smtClean="0"/>
              <a:t> </a:t>
            </a:r>
            <a:r>
              <a:rPr lang="ru-RU" b="1" dirty="0"/>
              <a:t>представляют собой смещения земной поверхности в трех ортогональных направлениях, которые </a:t>
            </a:r>
            <a:r>
              <a:rPr lang="ru-RU" b="1" dirty="0" smtClean="0"/>
              <a:t>далее </a:t>
            </a:r>
            <a:r>
              <a:rPr lang="ru-RU" b="1" dirty="0"/>
              <a:t>будем обозначать </a:t>
            </a:r>
            <a:r>
              <a:rPr lang="en-US" b="1" dirty="0"/>
              <a:t>E</a:t>
            </a:r>
            <a:r>
              <a:rPr lang="ru-RU" b="1" dirty="0"/>
              <a:t>, </a:t>
            </a:r>
            <a:r>
              <a:rPr lang="en-US" b="1" dirty="0"/>
              <a:t>N </a:t>
            </a:r>
            <a:r>
              <a:rPr lang="ru-RU" b="1" dirty="0"/>
              <a:t>и </a:t>
            </a:r>
            <a:r>
              <a:rPr lang="en-US" b="1" dirty="0"/>
              <a:t>Up</a:t>
            </a:r>
            <a:r>
              <a:rPr lang="ru-RU" b="1" dirty="0"/>
              <a:t> для смещений в направлениях запад-восток, север-юг и вертикально, с шагом по времени 5 минут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228" y="4365104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ru-RU" b="1" dirty="0" smtClean="0"/>
              <a:t>а</a:t>
            </a:r>
            <a:r>
              <a:rPr lang="ru-RU" b="1" dirty="0"/>
              <a:t>) – ежесуточное число работоспособных станций при минимальном числе = 5</a:t>
            </a:r>
            <a:r>
              <a:rPr lang="ru-RU" b="1" dirty="0" smtClean="0"/>
              <a:t>;</a:t>
            </a:r>
            <a:endParaRPr lang="en-US" b="1" dirty="0"/>
          </a:p>
          <a:p>
            <a:r>
              <a:rPr lang="ru-RU" b="1" dirty="0" smtClean="0"/>
              <a:t>(</a:t>
            </a:r>
            <a:r>
              <a:rPr lang="ru-RU" b="1" dirty="0"/>
              <a:t>б) – график средних взвешенных ежемесячных значений объема закачиваемой жидкости для </a:t>
            </a:r>
            <a:r>
              <a:rPr lang="ru-RU" b="1" dirty="0" smtClean="0"/>
              <a:t>интервала </a:t>
            </a:r>
            <a:r>
              <a:rPr lang="ru-RU" b="1" dirty="0"/>
              <a:t>времени 2017-2021 гг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3" y="5517232"/>
            <a:ext cx="8712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Анализировались лишь записи тех станций, для которых в течение рассматриваемых суток число пропусков было не более 10% от длины записи, то есть не более 28. Такие станции назывались работоспособными для текущих суток</a:t>
            </a:r>
            <a:r>
              <a:rPr lang="ru-RU" sz="1400" b="1" dirty="0" smtClean="0"/>
              <a:t>.</a:t>
            </a:r>
            <a:r>
              <a:rPr lang="en-US" sz="1400" b="1" dirty="0" smtClean="0"/>
              <a:t> </a:t>
            </a:r>
            <a:r>
              <a:rPr lang="ru-RU" sz="1400" b="1" dirty="0"/>
              <a:t>Пропущенные данные восполнялись с использованием данных измерения из соседних интервалов времени той же длины, что и пропущенный участок </a:t>
            </a:r>
          </a:p>
        </p:txBody>
      </p:sp>
    </p:spTree>
    <p:extLst>
      <p:ext uri="{BB962C8B-B14F-4D97-AF65-F5344CB8AC3E}">
        <p14:creationId xmlns:p14="http://schemas.microsoft.com/office/powerpoint/2010/main" val="13724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40000" cy="376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57192"/>
            <a:ext cx="86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Ежегодные карты объемов загрузок, полученные путем интерполяции ежемесячных данных с 134 опорных точек с помощью </a:t>
            </a:r>
            <a:r>
              <a:rPr lang="ru-RU" b="1" dirty="0" err="1"/>
              <a:t>гауссовского</a:t>
            </a:r>
            <a:r>
              <a:rPr lang="ru-RU" b="1" dirty="0"/>
              <a:t> ядра с радиусом сглаживания 0.2 градуса.</a:t>
            </a:r>
          </a:p>
        </p:txBody>
      </p:sp>
    </p:spTree>
    <p:extLst>
      <p:ext uri="{BB962C8B-B14F-4D97-AF65-F5344CB8AC3E}">
        <p14:creationId xmlns:p14="http://schemas.microsoft.com/office/powerpoint/2010/main" val="21491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132856"/>
            <a:ext cx="8640000" cy="24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94116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Ежесуточные средние значения спектральных наклонов тремора земной поверхности для трех координат </a:t>
            </a:r>
            <a:r>
              <a:rPr lang="en-US" b="1" dirty="0"/>
              <a:t>GPS </a:t>
            </a:r>
            <a:r>
              <a:rPr lang="ru-RU" b="1" dirty="0"/>
              <a:t>измерений. Зеленые линии представляют скользящие средние в окне длиной 57 суток.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4624"/>
            <a:ext cx="742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Спектральные наклоны</a:t>
            </a:r>
            <a:r>
              <a:rPr lang="en-US" sz="2400" b="1" dirty="0" smtClean="0"/>
              <a:t> </a:t>
            </a:r>
            <a:r>
              <a:rPr lang="ru-RU" sz="2400" b="1" dirty="0" smtClean="0"/>
              <a:t>тремора земной поверхности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424" y="836712"/>
            <a:ext cx="329288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l</a:t>
            </a:r>
            <a:r>
              <a:rPr lang="en-US" sz="2800" b="1" dirty="0" smtClean="0"/>
              <a:t>og(S(T)) = </a:t>
            </a:r>
            <a:r>
              <a:rPr lang="en-US" sz="2800" b="1" dirty="0" err="1" smtClean="0">
                <a:latin typeface="Symbol" panose="05050102010706020507" pitchFamily="18" charset="2"/>
              </a:rPr>
              <a:t>b</a:t>
            </a:r>
            <a:r>
              <a:rPr lang="en-US" sz="2800" baseline="30000" dirty="0" err="1" smtClean="0">
                <a:latin typeface="Times New Roman"/>
                <a:cs typeface="Times New Roman"/>
                <a:sym typeface="Symbol"/>
              </a:rPr>
              <a:t></a:t>
            </a:r>
            <a:r>
              <a:rPr lang="en-US" sz="2800" b="1" dirty="0" err="1" smtClean="0"/>
              <a:t>log</a:t>
            </a:r>
            <a:r>
              <a:rPr lang="en-US" sz="2800" b="1" dirty="0" smtClean="0"/>
              <a:t>(T)+</a:t>
            </a:r>
            <a:r>
              <a:rPr lang="en-US" sz="2800" b="1" dirty="0" smtClean="0">
                <a:latin typeface="Symbol" panose="05050102010706020507" pitchFamily="18" charset="2"/>
              </a:rPr>
              <a:t>e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51199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 – </a:t>
            </a:r>
            <a:r>
              <a:rPr lang="ru-RU" b="1" dirty="0" smtClean="0"/>
              <a:t>спектр мощности после удаления в каждом суточном окне тренда полиномом 4-го порядка, </a:t>
            </a:r>
            <a:r>
              <a:rPr lang="en-US" b="1" dirty="0" smtClean="0"/>
              <a:t>T – </a:t>
            </a:r>
            <a:r>
              <a:rPr lang="ru-RU" b="1" dirty="0" smtClean="0"/>
              <a:t>период; </a:t>
            </a:r>
            <a:r>
              <a:rPr lang="ru-RU" b="1" dirty="0" smtClean="0">
                <a:sym typeface="Symbol"/>
              </a:rPr>
              <a:t></a:t>
            </a:r>
            <a:r>
              <a:rPr lang="ru-RU" b="1" dirty="0" smtClean="0"/>
              <a:t> - регрессионные остатки, сумма квадратов которых минимизируется.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945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120000" cy="55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7515" y="764704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(а</a:t>
            </a:r>
            <a:r>
              <a:rPr lang="ru-RU" sz="1400" b="1" baseline="-25000" dirty="0" smtClean="0"/>
              <a:t>1</a:t>
            </a:r>
            <a:r>
              <a:rPr lang="ru-RU" sz="1400" b="1" dirty="0"/>
              <a:t>), (а</a:t>
            </a:r>
            <a:r>
              <a:rPr lang="ru-RU" sz="1400" b="1" baseline="-25000" dirty="0"/>
              <a:t>2</a:t>
            </a:r>
            <a:r>
              <a:rPr lang="ru-RU" sz="1400" b="1" dirty="0"/>
              <a:t>) и (а</a:t>
            </a:r>
            <a:r>
              <a:rPr lang="ru-RU" sz="1400" b="1" baseline="-25000" dirty="0"/>
              <a:t>3</a:t>
            </a:r>
            <a:r>
              <a:rPr lang="ru-RU" sz="1400" b="1" dirty="0"/>
              <a:t>) -</a:t>
            </a:r>
            <a:r>
              <a:rPr lang="ru-RU" sz="1400" b="1" dirty="0" smtClean="0"/>
              <a:t> </a:t>
            </a:r>
            <a:r>
              <a:rPr lang="ru-RU" sz="1400" b="1" dirty="0"/>
              <a:t>средние значения  максимальных попарных когерентностей между спектральными наклонами в опорных точках для компонент </a:t>
            </a:r>
            <a:r>
              <a:rPr lang="en-US" sz="1400" b="1" dirty="0"/>
              <a:t>E</a:t>
            </a:r>
            <a:r>
              <a:rPr lang="ru-RU" sz="1400" b="1" dirty="0"/>
              <a:t>, </a:t>
            </a:r>
            <a:r>
              <a:rPr lang="en-US" sz="1400" b="1" dirty="0"/>
              <a:t>N </a:t>
            </a:r>
            <a:r>
              <a:rPr lang="ru-RU" sz="1400" b="1" dirty="0"/>
              <a:t>и </a:t>
            </a:r>
            <a:r>
              <a:rPr lang="en-US" sz="1400" b="1" dirty="0"/>
              <a:t>Up</a:t>
            </a:r>
            <a:r>
              <a:rPr lang="ru-RU" sz="1400" b="1" dirty="0"/>
              <a:t>.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(б</a:t>
            </a:r>
            <a:r>
              <a:rPr lang="ru-RU" sz="1400" b="1" baseline="-25000" dirty="0" smtClean="0"/>
              <a:t>1</a:t>
            </a:r>
            <a:r>
              <a:rPr lang="ru-RU" sz="1400" b="1" dirty="0"/>
              <a:t>), (б</a:t>
            </a:r>
            <a:r>
              <a:rPr lang="ru-RU" sz="1400" b="1" baseline="-25000" dirty="0"/>
              <a:t>2</a:t>
            </a:r>
            <a:r>
              <a:rPr lang="ru-RU" sz="1400" b="1" dirty="0"/>
              <a:t>) и (б</a:t>
            </a:r>
            <a:r>
              <a:rPr lang="ru-RU" sz="1400" b="1" baseline="-25000" dirty="0"/>
              <a:t>3</a:t>
            </a:r>
            <a:r>
              <a:rPr lang="ru-RU" sz="1400" b="1" dirty="0"/>
              <a:t>) -</a:t>
            </a:r>
            <a:r>
              <a:rPr lang="ru-RU" sz="1400" b="1" dirty="0" smtClean="0"/>
              <a:t> </a:t>
            </a:r>
            <a:r>
              <a:rPr lang="ru-RU" sz="1400" b="1" dirty="0"/>
              <a:t>средние расстояния  между опорными точками, для которых максимальная когерентность между спектральными наклонами превзошла порог 0.7 для компонент </a:t>
            </a:r>
            <a:r>
              <a:rPr lang="en-US" sz="1400" b="1" dirty="0"/>
              <a:t>E</a:t>
            </a:r>
            <a:r>
              <a:rPr lang="ru-RU" sz="1400" b="1" dirty="0"/>
              <a:t>, </a:t>
            </a:r>
            <a:r>
              <a:rPr lang="en-US" sz="1400" b="1" dirty="0"/>
              <a:t>N </a:t>
            </a:r>
            <a:r>
              <a:rPr lang="ru-RU" sz="1400" b="1" dirty="0"/>
              <a:t>и </a:t>
            </a:r>
            <a:r>
              <a:rPr lang="en-US" sz="1400" b="1" dirty="0"/>
              <a:t>Up</a:t>
            </a:r>
            <a:r>
              <a:rPr lang="ru-RU" sz="1400" b="1" dirty="0"/>
              <a:t>. </a:t>
            </a:r>
            <a:endParaRPr lang="ru-RU" sz="1400" b="1" dirty="0" smtClean="0"/>
          </a:p>
          <a:p>
            <a:endParaRPr lang="ru-RU" sz="1400" b="1" dirty="0"/>
          </a:p>
          <a:p>
            <a:r>
              <a:rPr lang="ru-RU" sz="1400" b="1" dirty="0" smtClean="0"/>
              <a:t>(в</a:t>
            </a:r>
            <a:r>
              <a:rPr lang="ru-RU" sz="1400" b="1" baseline="-25000" dirty="0" smtClean="0"/>
              <a:t>1</a:t>
            </a:r>
            <a:r>
              <a:rPr lang="ru-RU" sz="1400" b="1" dirty="0"/>
              <a:t>), (в</a:t>
            </a:r>
            <a:r>
              <a:rPr lang="ru-RU" sz="1400" b="1" baseline="-25000" dirty="0"/>
              <a:t>2</a:t>
            </a:r>
            <a:r>
              <a:rPr lang="ru-RU" sz="1400" b="1" dirty="0"/>
              <a:t>) и (в</a:t>
            </a:r>
            <a:r>
              <a:rPr lang="ru-RU" sz="1400" b="1" baseline="-25000" dirty="0"/>
              <a:t>3</a:t>
            </a:r>
            <a:r>
              <a:rPr lang="ru-RU" sz="1400" b="1" dirty="0"/>
              <a:t>) -</a:t>
            </a:r>
            <a:r>
              <a:rPr lang="ru-RU" sz="1400" b="1" dirty="0" smtClean="0"/>
              <a:t> </a:t>
            </a:r>
            <a:r>
              <a:rPr lang="ru-RU" sz="1400" b="1" dirty="0"/>
              <a:t>средние значения  частот, соответствующих максимальным когерентностям между  спектральными наклонами в опорных точках для компонент </a:t>
            </a:r>
            <a:r>
              <a:rPr lang="en-US" sz="1400" b="1" dirty="0"/>
              <a:t>E</a:t>
            </a:r>
            <a:r>
              <a:rPr lang="ru-RU" sz="1400" b="1" dirty="0"/>
              <a:t>, </a:t>
            </a:r>
            <a:r>
              <a:rPr lang="en-US" sz="1400" b="1" dirty="0"/>
              <a:t>N </a:t>
            </a:r>
            <a:r>
              <a:rPr lang="ru-RU" sz="1400" b="1" dirty="0"/>
              <a:t>и </a:t>
            </a:r>
            <a:r>
              <a:rPr lang="en-US" sz="1400" b="1" dirty="0"/>
              <a:t>Up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Таблица графиков средних значений параметров функций когерентности между спектральными наклонами тремора земной поверхности в сети опорных точек.</a:t>
            </a:r>
          </a:p>
        </p:txBody>
      </p:sp>
    </p:spTree>
    <p:extLst>
      <p:ext uri="{BB962C8B-B14F-4D97-AF65-F5344CB8AC3E}">
        <p14:creationId xmlns:p14="http://schemas.microsoft.com/office/powerpoint/2010/main" val="39322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760000" cy="365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4509120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Средневзвешенная усредненная карта распределения средних значений максимумов попарных когерентностей между спектральными наклонами тремора земной поверхности в сети опорных точек.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Черными </a:t>
            </a:r>
            <a:r>
              <a:rPr lang="ru-RU" b="1" dirty="0"/>
              <a:t>точками показано расположение нагнетательных скважин закачки за 2017-2021 гг.</a:t>
            </a:r>
          </a:p>
        </p:txBody>
      </p:sp>
    </p:spTree>
    <p:extLst>
      <p:ext uri="{BB962C8B-B14F-4D97-AF65-F5344CB8AC3E}">
        <p14:creationId xmlns:p14="http://schemas.microsoft.com/office/powerpoint/2010/main" val="3791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86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86916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Усредненные карты распределения спектральных наклонов тремора земной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30210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754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411</cp:revision>
  <dcterms:created xsi:type="dcterms:W3CDTF">2021-09-15T13:20:32Z</dcterms:created>
  <dcterms:modified xsi:type="dcterms:W3CDTF">2022-06-10T17:33:32Z</dcterms:modified>
</cp:coreProperties>
</file>