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34" r:id="rId3"/>
    <p:sldId id="346" r:id="rId4"/>
    <p:sldId id="349" r:id="rId5"/>
    <p:sldId id="348" r:id="rId6"/>
    <p:sldId id="339" r:id="rId7"/>
    <p:sldId id="341" r:id="rId8"/>
    <p:sldId id="342" r:id="rId9"/>
    <p:sldId id="343" r:id="rId10"/>
    <p:sldId id="344" r:id="rId11"/>
    <p:sldId id="345" r:id="rId12"/>
    <p:sldId id="362" r:id="rId13"/>
    <p:sldId id="351" r:id="rId14"/>
    <p:sldId id="354" r:id="rId15"/>
    <p:sldId id="353" r:id="rId16"/>
    <p:sldId id="352" r:id="rId17"/>
    <p:sldId id="357" r:id="rId18"/>
    <p:sldId id="356" r:id="rId19"/>
    <p:sldId id="361" r:id="rId20"/>
    <p:sldId id="36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95" d="100"/>
          <a:sy n="95" d="100"/>
        </p:scale>
        <p:origin x="82"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a:extLst>
              <a:ext uri="{FF2B5EF4-FFF2-40B4-BE49-F238E27FC236}">
                <a16:creationId xmlns:a16="http://schemas.microsoft.com/office/drawing/2014/main" id="{407987A8-C11A-4290-B442-938EDFE771CC}"/>
              </a:ext>
            </a:extLst>
          </p:cNvPr>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29" name="Заголовок 28"/>
          <p:cNvSpPr>
            <a:spLocks noGrp="1"/>
          </p:cNvSpPr>
          <p:nvPr>
            <p:ph type="ctrTitle"/>
          </p:nvPr>
        </p:nvSpPr>
        <p:spPr>
          <a:xfrm>
            <a:off x="381000" y="4853413"/>
            <a:ext cx="8458200" cy="1222375"/>
          </a:xfrm>
        </p:spPr>
        <p:txBody>
          <a:bodyPr anchor="t"/>
          <a:lstStyle/>
          <a:p>
            <a:r>
              <a:rPr lang="ru-RU"/>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5" name="Дата 15">
            <a:extLst>
              <a:ext uri="{FF2B5EF4-FFF2-40B4-BE49-F238E27FC236}">
                <a16:creationId xmlns:a16="http://schemas.microsoft.com/office/drawing/2014/main" id="{836899D9-DD61-4465-98D5-39B9A11EF00F}"/>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1">
            <a:extLst>
              <a:ext uri="{FF2B5EF4-FFF2-40B4-BE49-F238E27FC236}">
                <a16:creationId xmlns:a16="http://schemas.microsoft.com/office/drawing/2014/main" id="{D9D67F38-9FAC-42C0-B3DB-6393EB2174B4}"/>
              </a:ext>
            </a:extLst>
          </p:cNvPr>
          <p:cNvSpPr>
            <a:spLocks noGrp="1"/>
          </p:cNvSpPr>
          <p:nvPr>
            <p:ph type="ftr" sz="quarter" idx="11"/>
          </p:nvPr>
        </p:nvSpPr>
        <p:spPr/>
        <p:txBody>
          <a:bodyPr/>
          <a:lstStyle>
            <a:lvl1pPr>
              <a:defRPr/>
            </a:lvl1pPr>
          </a:lstStyle>
          <a:p>
            <a:pPr>
              <a:defRPr/>
            </a:pPr>
            <a:endParaRPr lang="ru-RU"/>
          </a:p>
        </p:txBody>
      </p:sp>
      <p:sp>
        <p:nvSpPr>
          <p:cNvPr id="7" name="Номер слайда 14">
            <a:extLst>
              <a:ext uri="{FF2B5EF4-FFF2-40B4-BE49-F238E27FC236}">
                <a16:creationId xmlns:a16="http://schemas.microsoft.com/office/drawing/2014/main" id="{C6B51859-0DA2-4FE3-B099-96634F4D5796}"/>
              </a:ext>
            </a:extLst>
          </p:cNvPr>
          <p:cNvSpPr>
            <a:spLocks noGrp="1"/>
          </p:cNvSpPr>
          <p:nvPr>
            <p:ph type="sldNum" sz="quarter" idx="12"/>
          </p:nvPr>
        </p:nvSpPr>
        <p:spPr>
          <a:xfrm>
            <a:off x="8229601" y="6473825"/>
            <a:ext cx="758825" cy="247650"/>
          </a:xfrm>
        </p:spPr>
        <p:txBody>
          <a:bodyPr/>
          <a:lstStyle>
            <a:lvl1pPr>
              <a:defRPr/>
            </a:lvl1pPr>
          </a:lstStyle>
          <a:p>
            <a:fld id="{02D8C73F-0E83-4D63-860A-41BF4231A50F}" type="slidenum">
              <a:rPr lang="ru-RU" altLang="ru-RU"/>
              <a:pPr/>
              <a:t>‹#›</a:t>
            </a:fld>
            <a:endParaRPr lang="ru-RU" altLang="ru-RU"/>
          </a:p>
        </p:txBody>
      </p:sp>
    </p:spTree>
    <p:extLst>
      <p:ext uri="{BB962C8B-B14F-4D97-AF65-F5344CB8AC3E}">
        <p14:creationId xmlns:p14="http://schemas.microsoft.com/office/powerpoint/2010/main" val="23205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0">
            <a:extLst>
              <a:ext uri="{FF2B5EF4-FFF2-40B4-BE49-F238E27FC236}">
                <a16:creationId xmlns:a16="http://schemas.microsoft.com/office/drawing/2014/main" id="{DCB68EF0-0E3B-4289-87AE-B8CEE9E40099}"/>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27">
            <a:extLst>
              <a:ext uri="{FF2B5EF4-FFF2-40B4-BE49-F238E27FC236}">
                <a16:creationId xmlns:a16="http://schemas.microsoft.com/office/drawing/2014/main" id="{95407969-E134-40EA-8CB8-CF2CFD0CC3BF}"/>
              </a:ext>
            </a:extLst>
          </p:cNvPr>
          <p:cNvSpPr>
            <a:spLocks noGrp="1"/>
          </p:cNvSpPr>
          <p:nvPr>
            <p:ph type="ftr" sz="quarter" idx="11"/>
          </p:nvPr>
        </p:nvSpPr>
        <p:spPr/>
        <p:txBody>
          <a:bodyPr/>
          <a:lstStyle>
            <a:lvl1pPr>
              <a:defRPr/>
            </a:lvl1pPr>
          </a:lstStyle>
          <a:p>
            <a:pPr>
              <a:defRPr/>
            </a:pPr>
            <a:endParaRPr lang="ru-RU"/>
          </a:p>
        </p:txBody>
      </p:sp>
      <p:sp>
        <p:nvSpPr>
          <p:cNvPr id="6" name="Номер слайда 4">
            <a:extLst>
              <a:ext uri="{FF2B5EF4-FFF2-40B4-BE49-F238E27FC236}">
                <a16:creationId xmlns:a16="http://schemas.microsoft.com/office/drawing/2014/main" id="{5BE1F7C9-83A7-46FA-AD78-9545CE748E3F}"/>
              </a:ext>
            </a:extLst>
          </p:cNvPr>
          <p:cNvSpPr>
            <a:spLocks noGrp="1"/>
          </p:cNvSpPr>
          <p:nvPr>
            <p:ph type="sldNum" sz="quarter" idx="12"/>
          </p:nvPr>
        </p:nvSpPr>
        <p:spPr/>
        <p:txBody>
          <a:bodyPr/>
          <a:lstStyle>
            <a:lvl1pPr>
              <a:defRPr/>
            </a:lvl1pPr>
          </a:lstStyle>
          <a:p>
            <a:fld id="{65124EE6-8C8E-4CB2-BE7D-3424D01F4BE5}" type="slidenum">
              <a:rPr lang="ru-RU" altLang="ru-RU"/>
              <a:pPr/>
              <a:t>‹#›</a:t>
            </a:fld>
            <a:endParaRPr lang="ru-RU" altLang="ru-RU"/>
          </a:p>
        </p:txBody>
      </p:sp>
    </p:spTree>
    <p:extLst>
      <p:ext uri="{BB962C8B-B14F-4D97-AF65-F5344CB8AC3E}">
        <p14:creationId xmlns:p14="http://schemas.microsoft.com/office/powerpoint/2010/main" val="49142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8"/>
            <a:ext cx="18288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549278"/>
            <a:ext cx="6248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E488FFA8-932D-44D2-85D9-DA5AA9CAB472}"/>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5CF802D9-D232-4919-97C3-5952BBB5CCF4}"/>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B9F3F24-F01E-40BD-84F6-AAA3B58B3C9B}"/>
              </a:ext>
            </a:extLst>
          </p:cNvPr>
          <p:cNvSpPr>
            <a:spLocks noGrp="1"/>
          </p:cNvSpPr>
          <p:nvPr>
            <p:ph type="sldNum" sz="quarter" idx="12"/>
          </p:nvPr>
        </p:nvSpPr>
        <p:spPr/>
        <p:txBody>
          <a:bodyPr/>
          <a:lstStyle>
            <a:lvl1pPr>
              <a:defRPr/>
            </a:lvl1pPr>
          </a:lstStyle>
          <a:p>
            <a:fld id="{2FB07849-F54C-42F6-8311-3DCF6F2DF40C}" type="slidenum">
              <a:rPr lang="ru-RU" altLang="ru-RU"/>
              <a:pPr/>
              <a:t>‹#›</a:t>
            </a:fld>
            <a:endParaRPr lang="ru-RU" altLang="ru-RU"/>
          </a:p>
        </p:txBody>
      </p:sp>
    </p:spTree>
    <p:extLst>
      <p:ext uri="{BB962C8B-B14F-4D97-AF65-F5344CB8AC3E}">
        <p14:creationId xmlns:p14="http://schemas.microsoft.com/office/powerpoint/2010/main" val="37541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29" name="Заголовок 28"/>
          <p:cNvSpPr>
            <a:spLocks noGrp="1"/>
          </p:cNvSpPr>
          <p:nvPr>
            <p:ph type="ctrTitle"/>
          </p:nvPr>
        </p:nvSpPr>
        <p:spPr>
          <a:xfrm>
            <a:off x="381000" y="4853413"/>
            <a:ext cx="8458200" cy="1222375"/>
          </a:xfrm>
        </p:spPr>
        <p:txBody>
          <a:bodyPr anchor="t"/>
          <a:lstStyle/>
          <a:p>
            <a:r>
              <a:rPr lang="ru-RU"/>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1" y="6473825"/>
            <a:ext cx="758825" cy="247650"/>
          </a:xfrm>
        </p:spPr>
        <p:txBody>
          <a:bodyPr/>
          <a:lstStyle>
            <a:lvl1pPr>
              <a:defRPr/>
            </a:lvl1pPr>
          </a:lstStyle>
          <a:p>
            <a:pPr>
              <a:defRPr/>
            </a:pPr>
            <a:fld id="{7406C9C1-E53D-4F4A-8BBD-BF9D24AA49B4}" type="slidenum">
              <a:rPr lang="ru-RU"/>
              <a:pPr>
                <a:defRPr/>
              </a:pPr>
              <a:t>‹#›</a:t>
            </a:fld>
            <a:endParaRPr lang="ru-RU"/>
          </a:p>
        </p:txBody>
      </p:sp>
    </p:spTree>
    <p:extLst>
      <p:ext uri="{BB962C8B-B14F-4D97-AF65-F5344CB8AC3E}">
        <p14:creationId xmlns:p14="http://schemas.microsoft.com/office/powerpoint/2010/main" val="154432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a:t>Образец заголовка</a:t>
            </a:r>
            <a:endParaRPr lang="en-US"/>
          </a:p>
        </p:txBody>
      </p:sp>
      <p:sp>
        <p:nvSpPr>
          <p:cNvPr id="27" name="Содержимое 26"/>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a:xfrm>
            <a:off x="3581400" y="76202"/>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1" y="6473825"/>
            <a:ext cx="758825" cy="247650"/>
          </a:xfrm>
        </p:spPr>
        <p:txBody>
          <a:bodyPr/>
          <a:lstStyle>
            <a:lvl1pPr>
              <a:defRPr/>
            </a:lvl1pPr>
          </a:lstStyle>
          <a:p>
            <a:pPr>
              <a:defRPr/>
            </a:pPr>
            <a:fld id="{F8A08EDB-07A2-451A-B79B-DB8174349C08}" type="slidenum">
              <a:rPr lang="ru-RU"/>
              <a:pPr>
                <a:defRPr/>
              </a:pPr>
              <a:t>‹#›</a:t>
            </a:fld>
            <a:endParaRPr lang="ru-RU"/>
          </a:p>
        </p:txBody>
      </p:sp>
    </p:spTree>
    <p:extLst>
      <p:ext uri="{BB962C8B-B14F-4D97-AF65-F5344CB8AC3E}">
        <p14:creationId xmlns:p14="http://schemas.microsoft.com/office/powerpoint/2010/main" val="182081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8" name="Заголовок 7"/>
          <p:cNvSpPr>
            <a:spLocks noGrp="1"/>
          </p:cNvSpPr>
          <p:nvPr>
            <p:ph type="title"/>
          </p:nvPr>
        </p:nvSpPr>
        <p:spPr>
          <a:xfrm>
            <a:off x="180475" y="2947087"/>
            <a:ext cx="8686800" cy="1184825"/>
          </a:xfrm>
        </p:spPr>
        <p:txBody>
          <a:bodyPr rtlCol="0" anchor="t"/>
          <a:lstStyle>
            <a:lvl1pPr algn="r">
              <a:defRPr/>
            </a:lvl1pPr>
          </a:lstStyle>
          <a:p>
            <a:r>
              <a:rPr lang="ru-RU"/>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5D79F7D2-E1A7-4EA6-BB0F-47783334596E}" type="slidenum">
              <a:rPr lang="ru-RU"/>
              <a:pPr>
                <a:defRPr/>
              </a:pPr>
              <a:t>‹#›</a:t>
            </a:fld>
            <a:endParaRPr lang="ru-RU"/>
          </a:p>
        </p:txBody>
      </p:sp>
    </p:spTree>
    <p:extLst>
      <p:ext uri="{BB962C8B-B14F-4D97-AF65-F5344CB8AC3E}">
        <p14:creationId xmlns:p14="http://schemas.microsoft.com/office/powerpoint/2010/main" val="16365130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34CE28D7-5F55-4A03-BE07-EEC4435EF49E}" type="slidenum">
              <a:rPr lang="ru-RU"/>
              <a:pPr>
                <a:defRPr/>
              </a:pPr>
              <a:t>‹#›</a:t>
            </a:fld>
            <a:endParaRPr lang="ru-RU"/>
          </a:p>
        </p:txBody>
      </p:sp>
    </p:spTree>
    <p:extLst>
      <p:ext uri="{BB962C8B-B14F-4D97-AF65-F5344CB8AC3E}">
        <p14:creationId xmlns:p14="http://schemas.microsoft.com/office/powerpoint/2010/main" val="360928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a:t>Образец заголовка</a:t>
            </a:r>
            <a:endParaRPr lang="en-US"/>
          </a:p>
        </p:txBody>
      </p:sp>
      <p:sp>
        <p:nvSpPr>
          <p:cNvPr id="13" name="Текст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Содержимое 3"/>
          <p:cNvSpPr>
            <a:spLocks noGrp="1"/>
          </p:cNvSpPr>
          <p:nvPr>
            <p:ph sz="quarter" idx="2"/>
          </p:nvPr>
        </p:nvSpPr>
        <p:spPr>
          <a:xfrm>
            <a:off x="281445" y="1316039"/>
            <a:ext cx="4290556" cy="39417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8" name="Содержимое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Дата 9"/>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D7979C6F-1F35-49E1-B1F6-F46896729E58}" type="slidenum">
              <a:rPr lang="ru-RU"/>
              <a:pPr>
                <a:defRPr/>
              </a:pPr>
              <a:t>‹#›</a:t>
            </a:fld>
            <a:endParaRPr lang="ru-RU"/>
          </a:p>
        </p:txBody>
      </p:sp>
    </p:spTree>
    <p:extLst>
      <p:ext uri="{BB962C8B-B14F-4D97-AF65-F5344CB8AC3E}">
        <p14:creationId xmlns:p14="http://schemas.microsoft.com/office/powerpoint/2010/main" val="566078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E78DE674-AF71-4572-ADCC-8B0224CCF1B5}" type="slidenum">
              <a:rPr lang="ru-RU"/>
              <a:pPr>
                <a:defRPr/>
              </a:pPr>
              <a:t>‹#›</a:t>
            </a:fld>
            <a:endParaRPr lang="ru-RU"/>
          </a:p>
        </p:txBody>
      </p:sp>
    </p:spTree>
    <p:extLst>
      <p:ext uri="{BB962C8B-B14F-4D97-AF65-F5344CB8AC3E}">
        <p14:creationId xmlns:p14="http://schemas.microsoft.com/office/powerpoint/2010/main" val="974721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C7B23F46-5285-422A-AA12-D688DBC82505}" type="slidenum">
              <a:rPr lang="ru-RU"/>
              <a:pPr>
                <a:defRPr/>
              </a:pPr>
              <a:t>‹#›</a:t>
            </a:fld>
            <a:endParaRPr lang="ru-RU"/>
          </a:p>
        </p:txBody>
      </p:sp>
    </p:spTree>
    <p:extLst>
      <p:ext uri="{BB962C8B-B14F-4D97-AF65-F5344CB8AC3E}">
        <p14:creationId xmlns:p14="http://schemas.microsoft.com/office/powerpoint/2010/main" val="3042949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a:t>Образец заголовка</a:t>
            </a:r>
            <a:endParaRPr lang="en-US"/>
          </a:p>
        </p:txBody>
      </p:sp>
      <p:sp>
        <p:nvSpPr>
          <p:cNvPr id="26" name="Текст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Дата 24"/>
          <p:cNvSpPr>
            <a:spLocks noGrp="1"/>
          </p:cNvSpPr>
          <p:nvPr>
            <p:ph type="dt" sz="half" idx="10"/>
          </p:nvPr>
        </p:nvSpPr>
        <p:spPr/>
        <p:txBody>
          <a:bodyPr/>
          <a:lstStyle>
            <a:lvl1pPr>
              <a:defRPr/>
            </a:lvl1pPr>
          </a:lstStyle>
          <a:p>
            <a:pPr>
              <a:defRPr/>
            </a:pPr>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61FB1EAD-C941-44B4-B441-E848784C4781}" type="slidenum">
              <a:rPr lang="ru-RU"/>
              <a:pPr>
                <a:defRPr/>
              </a:pPr>
              <a:t>‹#›</a:t>
            </a:fld>
            <a:endParaRPr lang="ru-RU"/>
          </a:p>
        </p:txBody>
      </p:sp>
    </p:spTree>
    <p:extLst>
      <p:ext uri="{BB962C8B-B14F-4D97-AF65-F5344CB8AC3E}">
        <p14:creationId xmlns:p14="http://schemas.microsoft.com/office/powerpoint/2010/main" val="285529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a:t>Образец заголовка</a:t>
            </a:r>
            <a:endParaRPr lang="en-US"/>
          </a:p>
        </p:txBody>
      </p:sp>
      <p:sp>
        <p:nvSpPr>
          <p:cNvPr id="27" name="Содержимое 26"/>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4">
            <a:extLst>
              <a:ext uri="{FF2B5EF4-FFF2-40B4-BE49-F238E27FC236}">
                <a16:creationId xmlns:a16="http://schemas.microsoft.com/office/drawing/2014/main" id="{B3C1CA8F-454B-42EC-B677-3B307EA0A0E2}"/>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18">
            <a:extLst>
              <a:ext uri="{FF2B5EF4-FFF2-40B4-BE49-F238E27FC236}">
                <a16:creationId xmlns:a16="http://schemas.microsoft.com/office/drawing/2014/main" id="{CF3FDE55-15FA-4CCC-B6FF-060B287149F9}"/>
              </a:ext>
            </a:extLst>
          </p:cNvPr>
          <p:cNvSpPr>
            <a:spLocks noGrp="1"/>
          </p:cNvSpPr>
          <p:nvPr>
            <p:ph type="ftr" sz="quarter" idx="11"/>
          </p:nvPr>
        </p:nvSpPr>
        <p:spPr>
          <a:xfrm>
            <a:off x="3581400" y="76202"/>
            <a:ext cx="2895600" cy="288925"/>
          </a:xfrm>
        </p:spPr>
        <p:txBody>
          <a:bodyPr/>
          <a:lstStyle>
            <a:lvl1pPr>
              <a:defRPr/>
            </a:lvl1pPr>
          </a:lstStyle>
          <a:p>
            <a:pPr>
              <a:defRPr/>
            </a:pPr>
            <a:endParaRPr lang="ru-RU"/>
          </a:p>
        </p:txBody>
      </p:sp>
      <p:sp>
        <p:nvSpPr>
          <p:cNvPr id="6" name="Номер слайда 15">
            <a:extLst>
              <a:ext uri="{FF2B5EF4-FFF2-40B4-BE49-F238E27FC236}">
                <a16:creationId xmlns:a16="http://schemas.microsoft.com/office/drawing/2014/main" id="{08325D4E-C8B4-4BB6-828B-4EAFEB848EFB}"/>
              </a:ext>
            </a:extLst>
          </p:cNvPr>
          <p:cNvSpPr>
            <a:spLocks noGrp="1"/>
          </p:cNvSpPr>
          <p:nvPr>
            <p:ph type="sldNum" sz="quarter" idx="12"/>
          </p:nvPr>
        </p:nvSpPr>
        <p:spPr>
          <a:xfrm>
            <a:off x="8229601" y="6473825"/>
            <a:ext cx="758825" cy="247650"/>
          </a:xfrm>
        </p:spPr>
        <p:txBody>
          <a:bodyPr/>
          <a:lstStyle>
            <a:lvl1pPr>
              <a:defRPr/>
            </a:lvl1pPr>
          </a:lstStyle>
          <a:p>
            <a:fld id="{CF299BA1-FB82-449D-960B-94BED3DD6D22}" type="slidenum">
              <a:rPr lang="ru-RU" altLang="ru-RU"/>
              <a:pPr/>
              <a:t>‹#›</a:t>
            </a:fld>
            <a:endParaRPr lang="ru-RU" altLang="ru-RU"/>
          </a:p>
        </p:txBody>
      </p:sp>
    </p:spTree>
    <p:extLst>
      <p:ext uri="{BB962C8B-B14F-4D97-AF65-F5344CB8AC3E}">
        <p14:creationId xmlns:p14="http://schemas.microsoft.com/office/powerpoint/2010/main" val="4097397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a:t>Образец текста</a:t>
            </a:r>
          </a:p>
        </p:txBody>
      </p:sp>
      <p:sp>
        <p:nvSpPr>
          <p:cNvPr id="5" name="Дата 6"/>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52E02580-0AA8-4260-9FA8-5C653228FB7A}" type="slidenum">
              <a:rPr lang="ru-RU"/>
              <a:pPr>
                <a:defRPr/>
              </a:pPr>
              <a:t>‹#›</a:t>
            </a:fld>
            <a:endParaRPr lang="ru-RU"/>
          </a:p>
        </p:txBody>
      </p:sp>
    </p:spTree>
    <p:extLst>
      <p:ext uri="{BB962C8B-B14F-4D97-AF65-F5344CB8AC3E}">
        <p14:creationId xmlns:p14="http://schemas.microsoft.com/office/powerpoint/2010/main" val="313883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24211E3-7A00-4673-BD87-B26E67D46D03}" type="slidenum">
              <a:rPr lang="ru-RU"/>
              <a:pPr>
                <a:defRPr/>
              </a:pPr>
              <a:t>‹#›</a:t>
            </a:fld>
            <a:endParaRPr lang="ru-RU"/>
          </a:p>
        </p:txBody>
      </p:sp>
    </p:spTree>
    <p:extLst>
      <p:ext uri="{BB962C8B-B14F-4D97-AF65-F5344CB8AC3E}">
        <p14:creationId xmlns:p14="http://schemas.microsoft.com/office/powerpoint/2010/main" val="2789773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8"/>
            <a:ext cx="18288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549278"/>
            <a:ext cx="6248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C4EF9AA-5C71-413E-98F5-EFFD376791DD}" type="slidenum">
              <a:rPr lang="ru-RU"/>
              <a:pPr>
                <a:defRPr/>
              </a:pPr>
              <a:t>‹#›</a:t>
            </a:fld>
            <a:endParaRPr lang="ru-RU"/>
          </a:p>
        </p:txBody>
      </p:sp>
    </p:spTree>
    <p:extLst>
      <p:ext uri="{BB962C8B-B14F-4D97-AF65-F5344CB8AC3E}">
        <p14:creationId xmlns:p14="http://schemas.microsoft.com/office/powerpoint/2010/main" val="1508512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1"/>
            <a:ext cx="8001000" cy="1216025"/>
          </a:xfrm>
        </p:spPr>
        <p:txBody>
          <a:bodyPr/>
          <a:lstStyle/>
          <a:p>
            <a:r>
              <a:rPr lang="ru-RU"/>
              <a:t>Образец заголовка</a:t>
            </a:r>
          </a:p>
        </p:txBody>
      </p:sp>
      <p:sp>
        <p:nvSpPr>
          <p:cNvPr id="3" name="Текст 2"/>
          <p:cNvSpPr>
            <a:spLocks noGrp="1"/>
          </p:cNvSpPr>
          <p:nvPr>
            <p:ph type="body" sz="half" idx="1"/>
          </p:nvPr>
        </p:nvSpPr>
        <p:spPr>
          <a:xfrm>
            <a:off x="566738" y="1752600"/>
            <a:ext cx="39243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лип 3"/>
          <p:cNvSpPr>
            <a:spLocks noGrp="1"/>
          </p:cNvSpPr>
          <p:nvPr>
            <p:ph type="clipArt" sz="half" idx="2"/>
          </p:nvPr>
        </p:nvSpPr>
        <p:spPr>
          <a:xfrm>
            <a:off x="4643438" y="1752600"/>
            <a:ext cx="3924300" cy="4267200"/>
          </a:xfrm>
        </p:spPr>
        <p:txBody>
          <a:bodyPr rtlCol="0">
            <a:normAutofit/>
          </a:bodyPr>
          <a:lstStyle/>
          <a:p>
            <a:pPr lvl="0"/>
            <a:endParaRPr lang="ru-RU" noProof="0"/>
          </a:p>
        </p:txBody>
      </p:sp>
      <p:sp>
        <p:nvSpPr>
          <p:cNvPr id="5" name="Дата 4"/>
          <p:cNvSpPr>
            <a:spLocks noGrp="1"/>
          </p:cNvSpPr>
          <p:nvPr>
            <p:ph type="dt" sz="half" idx="10"/>
          </p:nvPr>
        </p:nvSpPr>
        <p:spPr>
          <a:xfrm>
            <a:off x="609600" y="6245225"/>
            <a:ext cx="19812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1981200" cy="476250"/>
          </a:xfrm>
        </p:spPr>
        <p:txBody>
          <a:bodyPr/>
          <a:lstStyle>
            <a:lvl1pPr>
              <a:defRPr/>
            </a:lvl1pPr>
          </a:lstStyle>
          <a:p>
            <a:pPr>
              <a:defRPr/>
            </a:pPr>
            <a:fld id="{A68960D3-6842-4718-8894-4B89690DC76A}" type="slidenum">
              <a:rPr lang="ru-RU"/>
              <a:pPr>
                <a:defRPr/>
              </a:pPr>
              <a:t>‹#›</a:t>
            </a:fld>
            <a:endParaRPr lang="ru-RU"/>
          </a:p>
        </p:txBody>
      </p:sp>
    </p:spTree>
    <p:extLst>
      <p:ext uri="{BB962C8B-B14F-4D97-AF65-F5344CB8AC3E}">
        <p14:creationId xmlns:p14="http://schemas.microsoft.com/office/powerpoint/2010/main" val="3028144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1_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1"/>
            <a:ext cx="8001000" cy="1216025"/>
          </a:xfrm>
        </p:spPr>
        <p:txBody>
          <a:bodyPr/>
          <a:lstStyle/>
          <a:p>
            <a:r>
              <a:rPr lang="ru-RU"/>
              <a:t>Образец заголовка</a:t>
            </a:r>
          </a:p>
        </p:txBody>
      </p:sp>
      <p:sp>
        <p:nvSpPr>
          <p:cNvPr id="3" name="Клип 2"/>
          <p:cNvSpPr>
            <a:spLocks noGrp="1"/>
          </p:cNvSpPr>
          <p:nvPr>
            <p:ph type="clipArt" sz="half" idx="1"/>
          </p:nvPr>
        </p:nvSpPr>
        <p:spPr>
          <a:xfrm>
            <a:off x="566738" y="1752600"/>
            <a:ext cx="3924300" cy="4267200"/>
          </a:xfrm>
        </p:spPr>
        <p:txBody>
          <a:bodyPr rtlCol="0">
            <a:normAutofit/>
          </a:bodyPr>
          <a:lstStyle/>
          <a:p>
            <a:pPr lvl="0"/>
            <a:endParaRPr lang="ru-RU" noProof="0"/>
          </a:p>
        </p:txBody>
      </p:sp>
      <p:sp>
        <p:nvSpPr>
          <p:cNvPr id="4" name="Текст 3"/>
          <p:cNvSpPr>
            <a:spLocks noGrp="1"/>
          </p:cNvSpPr>
          <p:nvPr>
            <p:ph type="body" sz="half" idx="2"/>
          </p:nvPr>
        </p:nvSpPr>
        <p:spPr>
          <a:xfrm>
            <a:off x="4643438" y="1752600"/>
            <a:ext cx="39243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09600" y="6245225"/>
            <a:ext cx="19812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1981200" cy="476250"/>
          </a:xfrm>
        </p:spPr>
        <p:txBody>
          <a:bodyPr/>
          <a:lstStyle>
            <a:lvl1pPr>
              <a:defRPr/>
            </a:lvl1pPr>
          </a:lstStyle>
          <a:p>
            <a:pPr>
              <a:defRPr/>
            </a:pPr>
            <a:fld id="{90DB6658-A864-4ED5-9D04-F897F5A0C6B7}" type="slidenum">
              <a:rPr lang="ru-RU"/>
              <a:pPr>
                <a:defRPr/>
              </a:pPr>
              <a:t>‹#›</a:t>
            </a:fld>
            <a:endParaRPr lang="ru-RU"/>
          </a:p>
        </p:txBody>
      </p:sp>
    </p:spTree>
    <p:extLst>
      <p:ext uri="{BB962C8B-B14F-4D97-AF65-F5344CB8AC3E}">
        <p14:creationId xmlns:p14="http://schemas.microsoft.com/office/powerpoint/2010/main" val="96117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3">
            <a:extLst>
              <a:ext uri="{FF2B5EF4-FFF2-40B4-BE49-F238E27FC236}">
                <a16:creationId xmlns:a16="http://schemas.microsoft.com/office/drawing/2014/main" id="{A0D0DB2A-05AD-4BA2-BB2E-F5A13895937B}"/>
              </a:ext>
            </a:extLst>
          </p:cNvPr>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8" name="Заголовок 7"/>
          <p:cNvSpPr>
            <a:spLocks noGrp="1"/>
          </p:cNvSpPr>
          <p:nvPr>
            <p:ph type="title"/>
          </p:nvPr>
        </p:nvSpPr>
        <p:spPr>
          <a:xfrm>
            <a:off x="180475" y="2947087"/>
            <a:ext cx="8686800" cy="1184825"/>
          </a:xfrm>
        </p:spPr>
        <p:txBody>
          <a:bodyPr rtlCol="0" anchor="t"/>
          <a:lstStyle>
            <a:lvl1pPr algn="r">
              <a:defRPr/>
            </a:lvl1pPr>
          </a:lstStyle>
          <a:p>
            <a:r>
              <a:rPr lang="ru-RU"/>
              <a:t>Образец заголовка</a:t>
            </a:r>
            <a:endParaRPr lang="en-US"/>
          </a:p>
        </p:txBody>
      </p:sp>
      <p:sp>
        <p:nvSpPr>
          <p:cNvPr id="5" name="Дата 18">
            <a:extLst>
              <a:ext uri="{FF2B5EF4-FFF2-40B4-BE49-F238E27FC236}">
                <a16:creationId xmlns:a16="http://schemas.microsoft.com/office/drawing/2014/main" id="{2FE3C49D-7B42-4F41-8359-B1B1694C5AB3}"/>
              </a:ext>
            </a:extLst>
          </p:cNvPr>
          <p:cNvSpPr>
            <a:spLocks noGrp="1"/>
          </p:cNvSpPr>
          <p:nvPr>
            <p:ph type="dt" sz="half" idx="10"/>
          </p:nvPr>
        </p:nvSpPr>
        <p:spPr/>
        <p:txBody>
          <a:bodyPr/>
          <a:lstStyle>
            <a:lvl1pPr>
              <a:defRPr/>
            </a:lvl1pPr>
          </a:lstStyle>
          <a:p>
            <a:pPr>
              <a:defRPr/>
            </a:pPr>
            <a:endParaRPr lang="ru-RU"/>
          </a:p>
        </p:txBody>
      </p:sp>
      <p:sp>
        <p:nvSpPr>
          <p:cNvPr id="7" name="Нижний колонтитул 10">
            <a:extLst>
              <a:ext uri="{FF2B5EF4-FFF2-40B4-BE49-F238E27FC236}">
                <a16:creationId xmlns:a16="http://schemas.microsoft.com/office/drawing/2014/main" id="{22CC9511-EB48-4859-AD40-059F28E36432}"/>
              </a:ext>
            </a:extLst>
          </p:cNvPr>
          <p:cNvSpPr>
            <a:spLocks noGrp="1"/>
          </p:cNvSpPr>
          <p:nvPr>
            <p:ph type="ftr" sz="quarter" idx="11"/>
          </p:nvPr>
        </p:nvSpPr>
        <p:spPr/>
        <p:txBody>
          <a:bodyPr/>
          <a:lstStyle>
            <a:lvl1pPr>
              <a:defRPr/>
            </a:lvl1pPr>
          </a:lstStyle>
          <a:p>
            <a:pPr>
              <a:defRPr/>
            </a:pPr>
            <a:endParaRPr lang="ru-RU"/>
          </a:p>
        </p:txBody>
      </p:sp>
      <p:sp>
        <p:nvSpPr>
          <p:cNvPr id="9" name="Номер слайда 15">
            <a:extLst>
              <a:ext uri="{FF2B5EF4-FFF2-40B4-BE49-F238E27FC236}">
                <a16:creationId xmlns:a16="http://schemas.microsoft.com/office/drawing/2014/main" id="{551B5C3F-E6E6-440D-BE33-3695432BA1CE}"/>
              </a:ext>
            </a:extLst>
          </p:cNvPr>
          <p:cNvSpPr>
            <a:spLocks noGrp="1"/>
          </p:cNvSpPr>
          <p:nvPr>
            <p:ph type="sldNum" sz="quarter" idx="12"/>
          </p:nvPr>
        </p:nvSpPr>
        <p:spPr/>
        <p:txBody>
          <a:bodyPr/>
          <a:lstStyle>
            <a:lvl1pPr>
              <a:defRPr/>
            </a:lvl1pPr>
          </a:lstStyle>
          <a:p>
            <a:fld id="{0C323BB1-FA60-48B8-9ECF-D392097E4AD4}" type="slidenum">
              <a:rPr lang="ru-RU" altLang="ru-RU"/>
              <a:pPr/>
              <a:t>‹#›</a:t>
            </a:fld>
            <a:endParaRPr lang="ru-RU" altLang="ru-RU"/>
          </a:p>
        </p:txBody>
      </p:sp>
    </p:spTree>
    <p:extLst>
      <p:ext uri="{BB962C8B-B14F-4D97-AF65-F5344CB8AC3E}">
        <p14:creationId xmlns:p14="http://schemas.microsoft.com/office/powerpoint/2010/main" val="38947399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0">
            <a:extLst>
              <a:ext uri="{FF2B5EF4-FFF2-40B4-BE49-F238E27FC236}">
                <a16:creationId xmlns:a16="http://schemas.microsoft.com/office/drawing/2014/main" id="{5FDB83A1-DFE4-4D9D-AE64-327C29B0EB0F}"/>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27">
            <a:extLst>
              <a:ext uri="{FF2B5EF4-FFF2-40B4-BE49-F238E27FC236}">
                <a16:creationId xmlns:a16="http://schemas.microsoft.com/office/drawing/2014/main" id="{BB73B249-56E3-400E-BCFC-E50F6B2A07B3}"/>
              </a:ext>
            </a:extLst>
          </p:cNvPr>
          <p:cNvSpPr>
            <a:spLocks noGrp="1"/>
          </p:cNvSpPr>
          <p:nvPr>
            <p:ph type="ftr" sz="quarter" idx="11"/>
          </p:nvPr>
        </p:nvSpPr>
        <p:spPr/>
        <p:txBody>
          <a:bodyPr/>
          <a:lstStyle>
            <a:lvl1pPr>
              <a:defRPr/>
            </a:lvl1pPr>
          </a:lstStyle>
          <a:p>
            <a:pPr>
              <a:defRPr/>
            </a:pPr>
            <a:endParaRPr lang="ru-RU"/>
          </a:p>
        </p:txBody>
      </p:sp>
      <p:sp>
        <p:nvSpPr>
          <p:cNvPr id="7" name="Номер слайда 4">
            <a:extLst>
              <a:ext uri="{FF2B5EF4-FFF2-40B4-BE49-F238E27FC236}">
                <a16:creationId xmlns:a16="http://schemas.microsoft.com/office/drawing/2014/main" id="{3CEC77E5-FAF1-41D1-974E-CEE173B9DAE1}"/>
              </a:ext>
            </a:extLst>
          </p:cNvPr>
          <p:cNvSpPr>
            <a:spLocks noGrp="1"/>
          </p:cNvSpPr>
          <p:nvPr>
            <p:ph type="sldNum" sz="quarter" idx="12"/>
          </p:nvPr>
        </p:nvSpPr>
        <p:spPr/>
        <p:txBody>
          <a:bodyPr/>
          <a:lstStyle>
            <a:lvl1pPr>
              <a:defRPr/>
            </a:lvl1pPr>
          </a:lstStyle>
          <a:p>
            <a:fld id="{2019D554-2ED8-4736-854E-5B29D4BCB2BB}" type="slidenum">
              <a:rPr lang="ru-RU" altLang="ru-RU"/>
              <a:pPr/>
              <a:t>‹#›</a:t>
            </a:fld>
            <a:endParaRPr lang="ru-RU" altLang="ru-RU"/>
          </a:p>
        </p:txBody>
      </p:sp>
    </p:spTree>
    <p:extLst>
      <p:ext uri="{BB962C8B-B14F-4D97-AF65-F5344CB8AC3E}">
        <p14:creationId xmlns:p14="http://schemas.microsoft.com/office/powerpoint/2010/main" val="234809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a:extLst>
              <a:ext uri="{FF2B5EF4-FFF2-40B4-BE49-F238E27FC236}">
                <a16:creationId xmlns:a16="http://schemas.microsoft.com/office/drawing/2014/main" id="{38278A8E-BE26-4352-ACEB-35AC468524C2}"/>
              </a:ext>
            </a:extLst>
          </p:cNvPr>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a:t>Образец заголовка</a:t>
            </a:r>
            <a:endParaRPr lang="en-US"/>
          </a:p>
        </p:txBody>
      </p:sp>
      <p:sp>
        <p:nvSpPr>
          <p:cNvPr id="13" name="Текст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Содержимое 3"/>
          <p:cNvSpPr>
            <a:spLocks noGrp="1"/>
          </p:cNvSpPr>
          <p:nvPr>
            <p:ph sz="quarter" idx="2"/>
          </p:nvPr>
        </p:nvSpPr>
        <p:spPr>
          <a:xfrm>
            <a:off x="281445" y="1316039"/>
            <a:ext cx="4290556" cy="39417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8" name="Содержимое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Дата 9">
            <a:extLst>
              <a:ext uri="{FF2B5EF4-FFF2-40B4-BE49-F238E27FC236}">
                <a16:creationId xmlns:a16="http://schemas.microsoft.com/office/drawing/2014/main" id="{E0F2E905-6CD2-4506-8DC9-6B664ED112F8}"/>
              </a:ext>
            </a:extLst>
          </p:cNvPr>
          <p:cNvSpPr>
            <a:spLocks noGrp="1"/>
          </p:cNvSpPr>
          <p:nvPr>
            <p:ph type="dt" sz="half" idx="10"/>
          </p:nvPr>
        </p:nvSpPr>
        <p:spPr/>
        <p:txBody>
          <a:bodyPr/>
          <a:lstStyle>
            <a:lvl1pPr>
              <a:defRPr/>
            </a:lvl1pPr>
          </a:lstStyle>
          <a:p>
            <a:pPr>
              <a:defRPr/>
            </a:pPr>
            <a:endParaRPr lang="ru-RU"/>
          </a:p>
        </p:txBody>
      </p:sp>
      <p:sp>
        <p:nvSpPr>
          <p:cNvPr id="9" name="Нижний колонтитул 5">
            <a:extLst>
              <a:ext uri="{FF2B5EF4-FFF2-40B4-BE49-F238E27FC236}">
                <a16:creationId xmlns:a16="http://schemas.microsoft.com/office/drawing/2014/main" id="{7A183C62-9AD4-40FE-8CF1-8D6FD03D26E5}"/>
              </a:ext>
            </a:extLst>
          </p:cNvPr>
          <p:cNvSpPr>
            <a:spLocks noGrp="1"/>
          </p:cNvSpPr>
          <p:nvPr>
            <p:ph type="ftr" sz="quarter" idx="11"/>
          </p:nvPr>
        </p:nvSpPr>
        <p:spPr/>
        <p:txBody>
          <a:bodyPr/>
          <a:lstStyle>
            <a:lvl1pPr>
              <a:defRPr/>
            </a:lvl1pPr>
          </a:lstStyle>
          <a:p>
            <a:pPr>
              <a:defRPr/>
            </a:pPr>
            <a:endParaRPr lang="ru-RU"/>
          </a:p>
        </p:txBody>
      </p:sp>
      <p:sp>
        <p:nvSpPr>
          <p:cNvPr id="10" name="Номер слайда 6">
            <a:extLst>
              <a:ext uri="{FF2B5EF4-FFF2-40B4-BE49-F238E27FC236}">
                <a16:creationId xmlns:a16="http://schemas.microsoft.com/office/drawing/2014/main" id="{65AC0ACF-B922-4935-968D-E6BD74C2029F}"/>
              </a:ext>
            </a:extLst>
          </p:cNvPr>
          <p:cNvSpPr>
            <a:spLocks noGrp="1"/>
          </p:cNvSpPr>
          <p:nvPr>
            <p:ph type="sldNum" sz="quarter" idx="12"/>
          </p:nvPr>
        </p:nvSpPr>
        <p:spPr>
          <a:xfrm>
            <a:off x="8229600" y="6477000"/>
            <a:ext cx="762000" cy="247650"/>
          </a:xfrm>
        </p:spPr>
        <p:txBody>
          <a:bodyPr/>
          <a:lstStyle>
            <a:lvl1pPr>
              <a:defRPr/>
            </a:lvl1pPr>
          </a:lstStyle>
          <a:p>
            <a:fld id="{2D9B44F7-7CFA-470C-9423-04A49FC949F4}" type="slidenum">
              <a:rPr lang="ru-RU" altLang="ru-RU"/>
              <a:pPr/>
              <a:t>‹#›</a:t>
            </a:fld>
            <a:endParaRPr lang="ru-RU" altLang="ru-RU"/>
          </a:p>
        </p:txBody>
      </p:sp>
    </p:spTree>
    <p:extLst>
      <p:ext uri="{BB962C8B-B14F-4D97-AF65-F5344CB8AC3E}">
        <p14:creationId xmlns:p14="http://schemas.microsoft.com/office/powerpoint/2010/main" val="20170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a:t>Образец заголовка</a:t>
            </a:r>
            <a:endParaRPr lang="en-US"/>
          </a:p>
        </p:txBody>
      </p:sp>
      <p:sp>
        <p:nvSpPr>
          <p:cNvPr id="3" name="Дата 10">
            <a:extLst>
              <a:ext uri="{FF2B5EF4-FFF2-40B4-BE49-F238E27FC236}">
                <a16:creationId xmlns:a16="http://schemas.microsoft.com/office/drawing/2014/main" id="{EC23C23C-8ACC-4AF7-A9F4-6FF870D2280E}"/>
              </a:ext>
            </a:extLst>
          </p:cNvPr>
          <p:cNvSpPr>
            <a:spLocks noGrp="1"/>
          </p:cNvSpPr>
          <p:nvPr>
            <p:ph type="dt" sz="half" idx="10"/>
          </p:nvPr>
        </p:nvSpPr>
        <p:spPr/>
        <p:txBody>
          <a:bodyPr/>
          <a:lstStyle>
            <a:lvl1pPr>
              <a:defRPr/>
            </a:lvl1pPr>
          </a:lstStyle>
          <a:p>
            <a:pPr>
              <a:defRPr/>
            </a:pPr>
            <a:endParaRPr lang="ru-RU"/>
          </a:p>
        </p:txBody>
      </p:sp>
      <p:sp>
        <p:nvSpPr>
          <p:cNvPr id="4" name="Нижний колонтитул 27">
            <a:extLst>
              <a:ext uri="{FF2B5EF4-FFF2-40B4-BE49-F238E27FC236}">
                <a16:creationId xmlns:a16="http://schemas.microsoft.com/office/drawing/2014/main" id="{2F55C589-C03A-4F85-B3BB-71AA05DDD400}"/>
              </a:ext>
            </a:extLst>
          </p:cNvPr>
          <p:cNvSpPr>
            <a:spLocks noGrp="1"/>
          </p:cNvSpPr>
          <p:nvPr>
            <p:ph type="ftr" sz="quarter" idx="11"/>
          </p:nvPr>
        </p:nvSpPr>
        <p:spPr/>
        <p:txBody>
          <a:bodyPr/>
          <a:lstStyle>
            <a:lvl1pPr>
              <a:defRPr/>
            </a:lvl1pPr>
          </a:lstStyle>
          <a:p>
            <a:pPr>
              <a:defRPr/>
            </a:pPr>
            <a:endParaRPr lang="ru-RU"/>
          </a:p>
        </p:txBody>
      </p:sp>
      <p:sp>
        <p:nvSpPr>
          <p:cNvPr id="5" name="Номер слайда 4">
            <a:extLst>
              <a:ext uri="{FF2B5EF4-FFF2-40B4-BE49-F238E27FC236}">
                <a16:creationId xmlns:a16="http://schemas.microsoft.com/office/drawing/2014/main" id="{EEFBB002-2A38-439E-B5DE-6A8BB5B0139A}"/>
              </a:ext>
            </a:extLst>
          </p:cNvPr>
          <p:cNvSpPr>
            <a:spLocks noGrp="1"/>
          </p:cNvSpPr>
          <p:nvPr>
            <p:ph type="sldNum" sz="quarter" idx="12"/>
          </p:nvPr>
        </p:nvSpPr>
        <p:spPr/>
        <p:txBody>
          <a:bodyPr/>
          <a:lstStyle>
            <a:lvl1pPr>
              <a:defRPr/>
            </a:lvl1pPr>
          </a:lstStyle>
          <a:p>
            <a:fld id="{792D42CA-5050-4386-9945-1CF95F03D411}" type="slidenum">
              <a:rPr lang="ru-RU" altLang="ru-RU"/>
              <a:pPr/>
              <a:t>‹#›</a:t>
            </a:fld>
            <a:endParaRPr lang="ru-RU" altLang="ru-RU"/>
          </a:p>
        </p:txBody>
      </p:sp>
    </p:spTree>
    <p:extLst>
      <p:ext uri="{BB962C8B-B14F-4D97-AF65-F5344CB8AC3E}">
        <p14:creationId xmlns:p14="http://schemas.microsoft.com/office/powerpoint/2010/main" val="175974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a:extLst>
              <a:ext uri="{FF2B5EF4-FFF2-40B4-BE49-F238E27FC236}">
                <a16:creationId xmlns:a16="http://schemas.microsoft.com/office/drawing/2014/main" id="{09E2097B-047E-442B-ACB4-E27656D58820}"/>
              </a:ext>
            </a:extLst>
          </p:cNvPr>
          <p:cNvSpPr>
            <a:spLocks noGrp="1"/>
          </p:cNvSpPr>
          <p:nvPr>
            <p:ph type="dt" sz="half" idx="10"/>
          </p:nvPr>
        </p:nvSpPr>
        <p:spPr/>
        <p:txBody>
          <a:bodyPr/>
          <a:lstStyle>
            <a:lvl1pPr>
              <a:defRPr/>
            </a:lvl1pPr>
          </a:lstStyle>
          <a:p>
            <a:pPr>
              <a:defRPr/>
            </a:pPr>
            <a:endParaRPr lang="ru-RU"/>
          </a:p>
        </p:txBody>
      </p:sp>
      <p:sp>
        <p:nvSpPr>
          <p:cNvPr id="3" name="Нижний колонтитул 23">
            <a:extLst>
              <a:ext uri="{FF2B5EF4-FFF2-40B4-BE49-F238E27FC236}">
                <a16:creationId xmlns:a16="http://schemas.microsoft.com/office/drawing/2014/main" id="{8F054D62-C3A0-456A-B769-EAFC7D28F9B0}"/>
              </a:ext>
            </a:extLst>
          </p:cNvPr>
          <p:cNvSpPr>
            <a:spLocks noGrp="1"/>
          </p:cNvSpPr>
          <p:nvPr>
            <p:ph type="ftr" sz="quarter" idx="11"/>
          </p:nvPr>
        </p:nvSpPr>
        <p:spPr/>
        <p:txBody>
          <a:bodyPr/>
          <a:lstStyle>
            <a:lvl1pPr>
              <a:defRPr/>
            </a:lvl1pPr>
          </a:lstStyle>
          <a:p>
            <a:pPr>
              <a:defRPr/>
            </a:pPr>
            <a:endParaRPr lang="ru-RU"/>
          </a:p>
        </p:txBody>
      </p:sp>
      <p:sp>
        <p:nvSpPr>
          <p:cNvPr id="4" name="Номер слайда 6">
            <a:extLst>
              <a:ext uri="{FF2B5EF4-FFF2-40B4-BE49-F238E27FC236}">
                <a16:creationId xmlns:a16="http://schemas.microsoft.com/office/drawing/2014/main" id="{67497C90-64C5-4845-9FDA-31B18FDD07AC}"/>
              </a:ext>
            </a:extLst>
          </p:cNvPr>
          <p:cNvSpPr>
            <a:spLocks noGrp="1"/>
          </p:cNvSpPr>
          <p:nvPr>
            <p:ph type="sldNum" sz="quarter" idx="12"/>
          </p:nvPr>
        </p:nvSpPr>
        <p:spPr/>
        <p:txBody>
          <a:bodyPr/>
          <a:lstStyle>
            <a:lvl1pPr>
              <a:defRPr/>
            </a:lvl1pPr>
          </a:lstStyle>
          <a:p>
            <a:fld id="{BFAAC424-3274-46A4-A33B-63A57A5FB2DE}" type="slidenum">
              <a:rPr lang="ru-RU" altLang="ru-RU"/>
              <a:pPr/>
              <a:t>‹#›</a:t>
            </a:fld>
            <a:endParaRPr lang="ru-RU" altLang="ru-RU"/>
          </a:p>
        </p:txBody>
      </p:sp>
    </p:spTree>
    <p:extLst>
      <p:ext uri="{BB962C8B-B14F-4D97-AF65-F5344CB8AC3E}">
        <p14:creationId xmlns:p14="http://schemas.microsoft.com/office/powerpoint/2010/main" val="192504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a:extLst>
              <a:ext uri="{FF2B5EF4-FFF2-40B4-BE49-F238E27FC236}">
                <a16:creationId xmlns:a16="http://schemas.microsoft.com/office/drawing/2014/main" id="{7EB19275-4AE7-4E9A-8F16-C74835677698}"/>
              </a:ext>
            </a:extLst>
          </p:cNvPr>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a:t>Образец заголовка</a:t>
            </a:r>
            <a:endParaRPr lang="en-US"/>
          </a:p>
        </p:txBody>
      </p:sp>
      <p:sp>
        <p:nvSpPr>
          <p:cNvPr id="26" name="Текст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Дата 24">
            <a:extLst>
              <a:ext uri="{FF2B5EF4-FFF2-40B4-BE49-F238E27FC236}">
                <a16:creationId xmlns:a16="http://schemas.microsoft.com/office/drawing/2014/main" id="{15877914-6EB6-4A37-B1D1-89D82F2A294A}"/>
              </a:ext>
            </a:extLst>
          </p:cNvPr>
          <p:cNvSpPr>
            <a:spLocks noGrp="1"/>
          </p:cNvSpPr>
          <p:nvPr>
            <p:ph type="dt" sz="half" idx="10"/>
          </p:nvPr>
        </p:nvSpPr>
        <p:spPr/>
        <p:txBody>
          <a:bodyPr/>
          <a:lstStyle>
            <a:lvl1pPr>
              <a:defRPr/>
            </a:lvl1pPr>
          </a:lstStyle>
          <a:p>
            <a:pPr>
              <a:defRPr/>
            </a:pPr>
            <a:endParaRPr lang="ru-RU"/>
          </a:p>
        </p:txBody>
      </p:sp>
      <p:sp>
        <p:nvSpPr>
          <p:cNvPr id="7" name="Нижний колонтитул 28">
            <a:extLst>
              <a:ext uri="{FF2B5EF4-FFF2-40B4-BE49-F238E27FC236}">
                <a16:creationId xmlns:a16="http://schemas.microsoft.com/office/drawing/2014/main" id="{4C0F648C-AC30-4388-A27D-A33526F323C5}"/>
              </a:ext>
            </a:extLst>
          </p:cNvPr>
          <p:cNvSpPr>
            <a:spLocks noGrp="1"/>
          </p:cNvSpPr>
          <p:nvPr>
            <p:ph type="ftr" sz="quarter" idx="11"/>
          </p:nvPr>
        </p:nvSpPr>
        <p:spPr/>
        <p:txBody>
          <a:bodyPr/>
          <a:lstStyle>
            <a:lvl1pPr>
              <a:defRPr/>
            </a:lvl1pPr>
          </a:lstStyle>
          <a:p>
            <a:pPr>
              <a:defRPr/>
            </a:pPr>
            <a:endParaRPr lang="ru-RU"/>
          </a:p>
        </p:txBody>
      </p:sp>
      <p:sp>
        <p:nvSpPr>
          <p:cNvPr id="8" name="Номер слайда 6">
            <a:extLst>
              <a:ext uri="{FF2B5EF4-FFF2-40B4-BE49-F238E27FC236}">
                <a16:creationId xmlns:a16="http://schemas.microsoft.com/office/drawing/2014/main" id="{9E6E58FF-5656-4A95-9AFC-3FBA884CD8EA}"/>
              </a:ext>
            </a:extLst>
          </p:cNvPr>
          <p:cNvSpPr>
            <a:spLocks noGrp="1"/>
          </p:cNvSpPr>
          <p:nvPr>
            <p:ph type="sldNum" sz="quarter" idx="12"/>
          </p:nvPr>
        </p:nvSpPr>
        <p:spPr/>
        <p:txBody>
          <a:bodyPr/>
          <a:lstStyle>
            <a:lvl1pPr>
              <a:defRPr/>
            </a:lvl1pPr>
          </a:lstStyle>
          <a:p>
            <a:fld id="{50632379-BF72-438F-911E-D64C525C324A}" type="slidenum">
              <a:rPr lang="ru-RU" altLang="ru-RU"/>
              <a:pPr/>
              <a:t>‹#›</a:t>
            </a:fld>
            <a:endParaRPr lang="ru-RU" altLang="ru-RU"/>
          </a:p>
        </p:txBody>
      </p:sp>
    </p:spTree>
    <p:extLst>
      <p:ext uri="{BB962C8B-B14F-4D97-AF65-F5344CB8AC3E}">
        <p14:creationId xmlns:p14="http://schemas.microsoft.com/office/powerpoint/2010/main" val="383547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a:t>Образец текста</a:t>
            </a:r>
          </a:p>
        </p:txBody>
      </p:sp>
      <p:sp>
        <p:nvSpPr>
          <p:cNvPr id="5" name="Дата 6">
            <a:extLst>
              <a:ext uri="{FF2B5EF4-FFF2-40B4-BE49-F238E27FC236}">
                <a16:creationId xmlns:a16="http://schemas.microsoft.com/office/drawing/2014/main" id="{E7866752-7815-4496-94C6-FCFE3DBEBB59}"/>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1DE40328-62BE-47C2-918A-88FF3873E0DF}"/>
              </a:ext>
            </a:extLst>
          </p:cNvPr>
          <p:cNvSpPr>
            <a:spLocks noGrp="1"/>
          </p:cNvSpPr>
          <p:nvPr>
            <p:ph type="ftr" sz="quarter" idx="11"/>
          </p:nvPr>
        </p:nvSpPr>
        <p:spPr/>
        <p:txBody>
          <a:bodyPr/>
          <a:lstStyle>
            <a:lvl1pPr>
              <a:defRPr/>
            </a:lvl1pPr>
          </a:lstStyle>
          <a:p>
            <a:pPr>
              <a:defRPr/>
            </a:pPr>
            <a:endParaRPr lang="ru-RU"/>
          </a:p>
        </p:txBody>
      </p:sp>
      <p:sp>
        <p:nvSpPr>
          <p:cNvPr id="7" name="Номер слайда 30">
            <a:extLst>
              <a:ext uri="{FF2B5EF4-FFF2-40B4-BE49-F238E27FC236}">
                <a16:creationId xmlns:a16="http://schemas.microsoft.com/office/drawing/2014/main" id="{A6CB6C00-E699-43EC-A142-1603CF82ED70}"/>
              </a:ext>
            </a:extLst>
          </p:cNvPr>
          <p:cNvSpPr>
            <a:spLocks noGrp="1"/>
          </p:cNvSpPr>
          <p:nvPr>
            <p:ph type="sldNum" sz="quarter" idx="12"/>
          </p:nvPr>
        </p:nvSpPr>
        <p:spPr/>
        <p:txBody>
          <a:bodyPr/>
          <a:lstStyle>
            <a:lvl1pPr>
              <a:defRPr/>
            </a:lvl1pPr>
          </a:lstStyle>
          <a:p>
            <a:fld id="{86451240-DB5A-4E7F-9F3C-2B9CC33D4B4D}" type="slidenum">
              <a:rPr lang="ru-RU" altLang="ru-RU"/>
              <a:pPr/>
              <a:t>‹#›</a:t>
            </a:fld>
            <a:endParaRPr lang="ru-RU" altLang="ru-RU"/>
          </a:p>
        </p:txBody>
      </p:sp>
    </p:spTree>
    <p:extLst>
      <p:ext uri="{BB962C8B-B14F-4D97-AF65-F5344CB8AC3E}">
        <p14:creationId xmlns:p14="http://schemas.microsoft.com/office/powerpoint/2010/main" val="282835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a:extLst>
              <a:ext uri="{FF2B5EF4-FFF2-40B4-BE49-F238E27FC236}">
                <a16:creationId xmlns:a16="http://schemas.microsoft.com/office/drawing/2014/main" id="{3A500555-1264-4A05-BABF-FFF3D8C169A0}"/>
              </a:ext>
            </a:extLst>
          </p:cNvPr>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2053" name="Текст 7">
            <a:extLst>
              <a:ext uri="{FF2B5EF4-FFF2-40B4-BE49-F238E27FC236}">
                <a16:creationId xmlns:a16="http://schemas.microsoft.com/office/drawing/2014/main" id="{E6279C19-C7F7-448B-B410-3F3B7386F668}"/>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1" name="Дата 10">
            <a:extLst>
              <a:ext uri="{FF2B5EF4-FFF2-40B4-BE49-F238E27FC236}">
                <a16:creationId xmlns:a16="http://schemas.microsoft.com/office/drawing/2014/main" id="{B42E455A-216F-4CD6-B44C-6E9F081AAA4B}"/>
              </a:ext>
            </a:extLst>
          </p:cNvPr>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a:extLst>
              <a:ext uri="{FF2B5EF4-FFF2-40B4-BE49-F238E27FC236}">
                <a16:creationId xmlns:a16="http://schemas.microsoft.com/office/drawing/2014/main" id="{6E55B73F-D940-41B0-8352-38EBF8CC6D29}"/>
              </a:ext>
            </a:extLst>
          </p:cNvPr>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a:extLst>
              <a:ext uri="{FF2B5EF4-FFF2-40B4-BE49-F238E27FC236}">
                <a16:creationId xmlns:a16="http://schemas.microsoft.com/office/drawing/2014/main" id="{5E2BC1AE-126E-4FC0-A619-02E92E2763AB}"/>
              </a:ext>
            </a:extLst>
          </p:cNvPr>
          <p:cNvSpPr>
            <a:spLocks noGrp="1"/>
          </p:cNvSpPr>
          <p:nvPr>
            <p:ph type="sldNum" sz="quarter" idx="4"/>
          </p:nvPr>
        </p:nvSpPr>
        <p:spPr>
          <a:xfrm>
            <a:off x="8229600" y="6477002"/>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4471A6"/>
                </a:solidFill>
              </a:defRPr>
            </a:lvl1pPr>
          </a:lstStyle>
          <a:p>
            <a:fld id="{432A3E6F-D656-4DB9-84E8-E682A13ACA92}" type="slidenum">
              <a:rPr lang="ru-RU" altLang="ru-RU"/>
              <a:pPr/>
              <a:t>‹#›</a:t>
            </a:fld>
            <a:endParaRPr lang="ru-RU" altLang="ru-RU"/>
          </a:p>
        </p:txBody>
      </p:sp>
      <p:sp>
        <p:nvSpPr>
          <p:cNvPr id="10" name="Заголовок 9">
            <a:extLst>
              <a:ext uri="{FF2B5EF4-FFF2-40B4-BE49-F238E27FC236}">
                <a16:creationId xmlns:a16="http://schemas.microsoft.com/office/drawing/2014/main" id="{9AE94FEE-38D3-4A4F-9F8E-9A0647135D34}"/>
              </a:ext>
            </a:extLst>
          </p:cNvPr>
          <p:cNvSpPr>
            <a:spLocks noGrp="1"/>
          </p:cNvSpPr>
          <p:nvPr>
            <p:ph type="title"/>
          </p:nvPr>
        </p:nvSpPr>
        <p:spPr>
          <a:xfrm>
            <a:off x="304800" y="457200"/>
            <a:ext cx="8686800" cy="838200"/>
          </a:xfrm>
          <a:prstGeom prst="rect">
            <a:avLst/>
          </a:prstGeom>
        </p:spPr>
        <p:txBody>
          <a:bodyPr vert="horz" anchor="ctr">
            <a:normAutofit/>
          </a:bodyPr>
          <a:lstStyle/>
          <a:p>
            <a:r>
              <a:rPr lang="ru-RU"/>
              <a:t>Образец заголовка</a:t>
            </a:r>
            <a:endParaRPr lang="en-US"/>
          </a:p>
        </p:txBody>
      </p:sp>
      <p:sp>
        <p:nvSpPr>
          <p:cNvPr id="9" name="Прямая соединительная линия 8">
            <a:extLst>
              <a:ext uri="{FF2B5EF4-FFF2-40B4-BE49-F238E27FC236}">
                <a16:creationId xmlns:a16="http://schemas.microsoft.com/office/drawing/2014/main" id="{0CED8209-B505-42EB-A586-16F1AD460F0A}"/>
              </a:ext>
            </a:extLst>
          </p:cNvPr>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12" name="Прямая соединительная линия 11">
            <a:extLst>
              <a:ext uri="{FF2B5EF4-FFF2-40B4-BE49-F238E27FC236}">
                <a16:creationId xmlns:a16="http://schemas.microsoft.com/office/drawing/2014/main" id="{905A545D-0802-458F-A4F8-5A5537633C43}"/>
              </a:ext>
            </a:extLst>
          </p:cNvPr>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Tree>
    <p:extLst>
      <p:ext uri="{BB962C8B-B14F-4D97-AF65-F5344CB8AC3E}">
        <p14:creationId xmlns:p14="http://schemas.microsoft.com/office/powerpoint/2010/main" val="1447892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4101"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Дата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3CFF8B18-AB20-40A1-8B01-7FB6B37F512B}"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a:t>Образец заголовка</a:t>
            </a:r>
            <a:endParaRPr lang="en-US"/>
          </a:p>
        </p:txBody>
      </p:sp>
      <p:sp>
        <p:nvSpPr>
          <p:cNvPr id="9" name="Прямая соединительная линия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
        <p:nvSpPr>
          <p:cNvPr id="12" name="Прямая соединительная линия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p>
        </p:txBody>
      </p:sp>
    </p:spTree>
    <p:extLst>
      <p:ext uri="{BB962C8B-B14F-4D97-AF65-F5344CB8AC3E}">
        <p14:creationId xmlns:p14="http://schemas.microsoft.com/office/powerpoint/2010/main" val="3068406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em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7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233909" y="1261082"/>
            <a:ext cx="1771650" cy="1165225"/>
          </a:xfrm>
          <a:prstGeom prst="rect">
            <a:avLst/>
          </a:prstGeom>
          <a:noFill/>
          <a:ln w="9525">
            <a:noFill/>
            <a:miter lim="800000"/>
            <a:headEnd/>
            <a:tailEnd/>
          </a:ln>
        </p:spPr>
      </p:pic>
      <p:sp>
        <p:nvSpPr>
          <p:cNvPr id="15364" name="TextBox 3"/>
          <p:cNvSpPr txBox="1">
            <a:spLocks noChangeArrowheads="1"/>
          </p:cNvSpPr>
          <p:nvPr/>
        </p:nvSpPr>
        <p:spPr bwMode="auto">
          <a:xfrm>
            <a:off x="1525067" y="2867183"/>
            <a:ext cx="6659562" cy="1569660"/>
          </a:xfrm>
          <a:prstGeom prst="rect">
            <a:avLst/>
          </a:prstGeom>
          <a:noFill/>
          <a:ln w="9525">
            <a:noFill/>
            <a:miter lim="800000"/>
            <a:headEnd/>
            <a:tailEnd/>
          </a:ln>
        </p:spPr>
        <p:txBody>
          <a:bodyPr>
            <a:spAutoFit/>
          </a:bodyPr>
          <a:lstStyle/>
          <a:p>
            <a:pPr fontAlgn="base">
              <a:spcBef>
                <a:spcPct val="0"/>
              </a:spcBef>
              <a:spcAft>
                <a:spcPct val="0"/>
              </a:spcAft>
            </a:pPr>
            <a:r>
              <a:rPr lang="ru-RU" sz="3200" dirty="0">
                <a:solidFill>
                  <a:prstClr val="black"/>
                </a:solidFill>
                <a:latin typeface="Verdana" pitchFamily="34" charset="0"/>
              </a:rPr>
              <a:t>Численное моделирование падения крупных астероидов в океан</a:t>
            </a:r>
          </a:p>
        </p:txBody>
      </p:sp>
      <p:sp>
        <p:nvSpPr>
          <p:cNvPr id="15365" name="TextBox 4"/>
          <p:cNvSpPr txBox="1">
            <a:spLocks noChangeArrowheads="1"/>
          </p:cNvSpPr>
          <p:nvPr/>
        </p:nvSpPr>
        <p:spPr bwMode="auto">
          <a:xfrm>
            <a:off x="3114024" y="4803276"/>
            <a:ext cx="3339241" cy="646331"/>
          </a:xfrm>
          <a:prstGeom prst="rect">
            <a:avLst/>
          </a:prstGeom>
          <a:noFill/>
          <a:ln w="9525">
            <a:noFill/>
            <a:miter lim="800000"/>
            <a:headEnd/>
            <a:tailEnd/>
          </a:ln>
        </p:spPr>
        <p:txBody>
          <a:bodyPr wrap="square">
            <a:spAutoFit/>
          </a:bodyPr>
          <a:lstStyle/>
          <a:p>
            <a:pPr fontAlgn="base">
              <a:spcBef>
                <a:spcPct val="0"/>
              </a:spcBef>
              <a:spcAft>
                <a:spcPct val="0"/>
              </a:spcAft>
            </a:pPr>
            <a:r>
              <a:rPr lang="ru-RU" dirty="0">
                <a:solidFill>
                  <a:prstClr val="black"/>
                </a:solidFill>
                <a:latin typeface="Verdana" pitchFamily="34" charset="0"/>
              </a:rPr>
              <a:t>В. Шувалов, ИДГ РАН</a:t>
            </a:r>
          </a:p>
          <a:p>
            <a:pPr fontAlgn="base">
              <a:spcBef>
                <a:spcPct val="0"/>
              </a:spcBef>
              <a:spcAft>
                <a:spcPct val="0"/>
              </a:spcAft>
            </a:pPr>
            <a:endParaRPr lang="ru-RU" dirty="0">
              <a:solidFill>
                <a:prstClr val="black"/>
              </a:solidFill>
              <a:latin typeface="Verdana" pitchFamily="34" charset="0"/>
            </a:endParaRPr>
          </a:p>
        </p:txBody>
      </p:sp>
      <p:sp>
        <p:nvSpPr>
          <p:cNvPr id="3" name="TextBox 2"/>
          <p:cNvSpPr txBox="1"/>
          <p:nvPr/>
        </p:nvSpPr>
        <p:spPr>
          <a:xfrm>
            <a:off x="2218544" y="1416570"/>
            <a:ext cx="6568815" cy="707886"/>
          </a:xfrm>
          <a:prstGeom prst="rect">
            <a:avLst/>
          </a:prstGeom>
          <a:noFill/>
        </p:spPr>
        <p:txBody>
          <a:bodyPr wrap="square" rtlCol="0">
            <a:spAutoFit/>
          </a:bodyPr>
          <a:lstStyle/>
          <a:p>
            <a:r>
              <a:rPr lang="ru-RU" sz="2000" dirty="0"/>
              <a:t>  6</a:t>
            </a:r>
            <a:r>
              <a:rPr lang="ru-RU" sz="2000" baseline="30000" dirty="0"/>
              <a:t>ая</a:t>
            </a:r>
            <a:r>
              <a:rPr lang="ru-RU" sz="2000" dirty="0"/>
              <a:t> Международная конференция «Триггерные эффекты в </a:t>
            </a:r>
            <a:r>
              <a:rPr lang="ru-RU" sz="2000" dirty="0" err="1"/>
              <a:t>геосистемах</a:t>
            </a:r>
            <a:r>
              <a:rPr lang="ru-RU" sz="2000" dirty="0"/>
              <a:t>» 21-24 июня 2022, Москва, Россия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E7A08C2-4968-428A-A675-4D0C6E935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326" y="975746"/>
            <a:ext cx="5129051" cy="4684462"/>
          </a:xfrm>
          <a:prstGeom prst="rect">
            <a:avLst/>
          </a:prstGeom>
        </p:spPr>
      </p:pic>
      <p:pic>
        <p:nvPicPr>
          <p:cNvPr id="4" name="Рисунок 3"/>
          <p:cNvPicPr>
            <a:picLocks noChangeAspect="1"/>
          </p:cNvPicPr>
          <p:nvPr/>
        </p:nvPicPr>
        <p:blipFill>
          <a:blip r:embed="rId4"/>
          <a:stretch>
            <a:fillRect/>
          </a:stretch>
        </p:blipFill>
        <p:spPr>
          <a:xfrm>
            <a:off x="1198074" y="122232"/>
            <a:ext cx="6687892" cy="853514"/>
          </a:xfrm>
          <a:prstGeom prst="rect">
            <a:avLst/>
          </a:prstGeom>
        </p:spPr>
      </p:pic>
      <p:sp>
        <p:nvSpPr>
          <p:cNvPr id="2" name="Прямоугольник 1"/>
          <p:cNvSpPr/>
          <p:nvPr/>
        </p:nvSpPr>
        <p:spPr>
          <a:xfrm>
            <a:off x="352268" y="5797207"/>
            <a:ext cx="8491927" cy="923330"/>
          </a:xfrm>
          <a:prstGeom prst="rect">
            <a:avLst/>
          </a:prstGeom>
        </p:spPr>
        <p:txBody>
          <a:bodyPr wrap="square">
            <a:spAutoFit/>
          </a:bodyPr>
          <a:lstStyle/>
          <a:p>
            <a:r>
              <a:rPr lang="ru-RU" dirty="0"/>
              <a:t>Зависимости от глубины океана массы воды (серая кривая) и вещества грунта и ударника (черная кривая) в атмосфере на высоте более 16 км (сплошные кривые) и 50 км (пунктирные кривые) через 30 минут после удара. </a:t>
            </a:r>
          </a:p>
        </p:txBody>
      </p:sp>
    </p:spTree>
    <p:extLst>
      <p:ext uri="{BB962C8B-B14F-4D97-AF65-F5344CB8AC3E}">
        <p14:creationId xmlns:p14="http://schemas.microsoft.com/office/powerpoint/2010/main" val="92169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132361" y="341054"/>
            <a:ext cx="6687892" cy="859611"/>
          </a:xfrm>
          <a:prstGeom prst="rect">
            <a:avLst/>
          </a:prstGeom>
        </p:spPr>
      </p:pic>
      <p:sp>
        <p:nvSpPr>
          <p:cNvPr id="3" name="Прямоугольник 2"/>
          <p:cNvSpPr/>
          <p:nvPr/>
        </p:nvSpPr>
        <p:spPr>
          <a:xfrm>
            <a:off x="382772" y="1337023"/>
            <a:ext cx="8623005" cy="5355312"/>
          </a:xfrm>
          <a:prstGeom prst="rect">
            <a:avLst/>
          </a:prstGeom>
        </p:spPr>
        <p:txBody>
          <a:bodyPr wrap="square">
            <a:spAutoFit/>
          </a:bodyPr>
          <a:lstStyle/>
          <a:p>
            <a:r>
              <a:rPr lang="ru-RU" dirty="0"/>
              <a:t>Выводы:</a:t>
            </a:r>
          </a:p>
          <a:p>
            <a:r>
              <a:rPr lang="ru-RU" dirty="0"/>
              <a:t>- При глубинах</a:t>
            </a:r>
            <a:r>
              <a:rPr lang="en-GB" dirty="0"/>
              <a:t> </a:t>
            </a:r>
            <a:r>
              <a:rPr lang="ru-RU" dirty="0"/>
              <a:t>вплоть до 3 км максимальная масса выброшенного в атмосферу вещества грунта не более, чем в 2-3 раза отличается от массы выбросов при падении астероида на твердую поверхность. </a:t>
            </a:r>
          </a:p>
          <a:p>
            <a:r>
              <a:rPr lang="ru-RU" dirty="0"/>
              <a:t>- Более того, масса вещества грунта, остающаяся в атмосфере после</a:t>
            </a:r>
          </a:p>
          <a:p>
            <a:r>
              <a:rPr lang="ru-RU" dirty="0"/>
              <a:t>осаждения в поле тяжести при глубинах до 5 км даже больше, чем при падении на</a:t>
            </a:r>
          </a:p>
          <a:p>
            <a:r>
              <a:rPr lang="ru-RU" dirty="0"/>
              <a:t>твердую поверхность. И только при глубинах порядка 7 км и больше (около 1% от</a:t>
            </a:r>
          </a:p>
          <a:p>
            <a:r>
              <a:rPr lang="ru-RU" dirty="0"/>
              <a:t>поверхности Земли) выбросы твердого вещества заметно уменьшаются по сравнению с выбросами при падении астероидов на сушу.</a:t>
            </a:r>
          </a:p>
          <a:p>
            <a:r>
              <a:rPr lang="ru-RU" dirty="0"/>
              <a:t>- При падении астероидов размером порядка десяти километров в океан воздействие на атмосферу Земли будет, по-видимому, не менее сильным, чем при падении астероидов на сушу.</a:t>
            </a:r>
          </a:p>
          <a:p>
            <a:endParaRPr lang="ru-RU" dirty="0"/>
          </a:p>
          <a:p>
            <a:r>
              <a:rPr lang="ru-RU" dirty="0"/>
              <a:t>Недостатки модели:</a:t>
            </a:r>
          </a:p>
          <a:p>
            <a:r>
              <a:rPr lang="ru-RU" dirty="0"/>
              <a:t>- Выбросы рассматривались как сплошная среда, термодинамические свойства которой описывались уравнением состояния. </a:t>
            </a:r>
          </a:p>
          <a:p>
            <a:r>
              <a:rPr lang="ru-RU" dirty="0"/>
              <a:t>- Процесс турбулентного перемешивания воздуха и паров воды и грунта рассматривался приближенно, на масштабах, </a:t>
            </a:r>
            <a:r>
              <a:rPr lang="ru-RU" dirty="0" err="1"/>
              <a:t>бóльших</a:t>
            </a:r>
            <a:r>
              <a:rPr lang="ru-RU" dirty="0"/>
              <a:t> размера расчетной ячейки. -- Рассматривались только вертикальные удары. </a:t>
            </a:r>
          </a:p>
        </p:txBody>
      </p:sp>
    </p:spTree>
    <p:extLst>
      <p:ext uri="{BB962C8B-B14F-4D97-AF65-F5344CB8AC3E}">
        <p14:creationId xmlns:p14="http://schemas.microsoft.com/office/powerpoint/2010/main" val="293539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47337" y="1263640"/>
            <a:ext cx="8784236" cy="5078313"/>
          </a:xfrm>
          <a:prstGeom prst="rect">
            <a:avLst/>
          </a:prstGeom>
        </p:spPr>
        <p:txBody>
          <a:bodyPr wrap="square">
            <a:spAutoFit/>
          </a:bodyPr>
          <a:lstStyle/>
          <a:p>
            <a:r>
              <a:rPr lang="ru-RU" dirty="0"/>
              <a:t>Генерация волн цунами, вызванных падением космических тел, и возможные катастрофические последствия их распространения обсуждаются, начиная с 90-х годов прошлого столетия. В работах (</a:t>
            </a:r>
            <a:r>
              <a:rPr lang="ru-RU" dirty="0" err="1"/>
              <a:t>Hills</a:t>
            </a:r>
            <a:r>
              <a:rPr lang="ru-RU" dirty="0"/>
              <a:t> и др., 1994; </a:t>
            </a:r>
            <a:r>
              <a:rPr lang="ru-RU" dirty="0" err="1"/>
              <a:t>Ward</a:t>
            </a:r>
            <a:r>
              <a:rPr lang="ru-RU" dirty="0"/>
              <a:t>, </a:t>
            </a:r>
            <a:r>
              <a:rPr lang="ru-RU" dirty="0" err="1"/>
              <a:t>Asphaug</a:t>
            </a:r>
            <a:r>
              <a:rPr lang="ru-RU" dirty="0"/>
              <a:t>, 2000) предполагалось, что даже волны, вызванные падением небольших (сотни метров в диаметре) астероидов, распространяются на большие (тысячи километров) расстояния и могут вызвать разрушения в прибрежной зоне. </a:t>
            </a:r>
          </a:p>
          <a:p>
            <a:endParaRPr lang="ru-RU" dirty="0"/>
          </a:p>
          <a:p>
            <a:r>
              <a:rPr lang="ru-RU" dirty="0"/>
              <a:t>Позднее в работе  (</a:t>
            </a:r>
            <a:r>
              <a:rPr lang="en-US" dirty="0" err="1"/>
              <a:t>Melosh</a:t>
            </a:r>
            <a:r>
              <a:rPr lang="ru-RU" dirty="0"/>
              <a:t>, 2013) на основании взрывных экспериментов (</a:t>
            </a:r>
            <a:r>
              <a:rPr lang="en-US" dirty="0"/>
              <a:t>Van Dorn</a:t>
            </a:r>
            <a:r>
              <a:rPr lang="ru-RU" dirty="0"/>
              <a:t> и др., 1968) была высказана идея, что даже волны, вызванные падением километровых ударников, могут разрушаться и терять энергию в шельфовой зоне. </a:t>
            </a:r>
          </a:p>
          <a:p>
            <a:endParaRPr lang="ru-RU" dirty="0"/>
          </a:p>
          <a:p>
            <a:r>
              <a:rPr lang="ru-RU" dirty="0"/>
              <a:t>Численные расчеты (</a:t>
            </a:r>
            <a:r>
              <a:rPr lang="en-US" dirty="0" err="1"/>
              <a:t>Shuvalov</a:t>
            </a:r>
            <a:r>
              <a:rPr lang="ru-RU" dirty="0"/>
              <a:t>, </a:t>
            </a:r>
            <a:r>
              <a:rPr lang="en-US" dirty="0" err="1"/>
              <a:t>Dypvik</a:t>
            </a:r>
            <a:r>
              <a:rPr lang="ru-RU" dirty="0"/>
              <a:t>, 2004; </a:t>
            </a:r>
            <a:r>
              <a:rPr lang="ru-RU" dirty="0" err="1"/>
              <a:t>Wünnemann</a:t>
            </a:r>
            <a:r>
              <a:rPr lang="ru-RU" dirty="0"/>
              <a:t> и др., 2010</a:t>
            </a:r>
            <a:r>
              <a:rPr lang="en-GB" dirty="0"/>
              <a:t>; </a:t>
            </a:r>
            <a:r>
              <a:rPr lang="en-US" dirty="0"/>
              <a:t>Robertson</a:t>
            </a:r>
            <a:r>
              <a:rPr lang="ru-RU" dirty="0"/>
              <a:t>, </a:t>
            </a:r>
            <a:r>
              <a:rPr lang="en-US" dirty="0" err="1"/>
              <a:t>Gisler</a:t>
            </a:r>
            <a:r>
              <a:rPr lang="ru-RU" dirty="0"/>
              <a:t>, 2019) показали, что генерируемые ударами волны по своим характеристикам отличаются от классических волн цунами, возникающих при сильных подводных землетрясениях, что проявляется, в частности, в их более быстром затухании. Однако в этих работах рассматривались только удары астероидов, диаметры которых были меньше глубины океана. </a:t>
            </a:r>
          </a:p>
          <a:p>
            <a:endParaRPr lang="ru-RU" dirty="0"/>
          </a:p>
        </p:txBody>
      </p:sp>
      <p:sp>
        <p:nvSpPr>
          <p:cNvPr id="4" name="Прямоугольник 3"/>
          <p:cNvSpPr/>
          <p:nvPr/>
        </p:nvSpPr>
        <p:spPr>
          <a:xfrm>
            <a:off x="1956216" y="312083"/>
            <a:ext cx="7255240" cy="584775"/>
          </a:xfrm>
          <a:prstGeom prst="rect">
            <a:avLst/>
          </a:prstGeom>
        </p:spPr>
        <p:txBody>
          <a:bodyPr wrap="square">
            <a:spAutoFit/>
          </a:bodyPr>
          <a:lstStyle/>
          <a:p>
            <a:pPr lvl="0"/>
            <a:r>
              <a:rPr lang="ru-RU" sz="3200" dirty="0">
                <a:solidFill>
                  <a:prstClr val="black"/>
                </a:solidFill>
              </a:rPr>
              <a:t>ГЕНЕРАЦИЯ ВОЛН ЦУНАМИ</a:t>
            </a:r>
          </a:p>
        </p:txBody>
      </p:sp>
    </p:spTree>
    <p:extLst>
      <p:ext uri="{BB962C8B-B14F-4D97-AF65-F5344CB8AC3E}">
        <p14:creationId xmlns:p14="http://schemas.microsoft.com/office/powerpoint/2010/main" val="385344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47337" y="1263640"/>
            <a:ext cx="8784236" cy="4801314"/>
          </a:xfrm>
          <a:prstGeom prst="rect">
            <a:avLst/>
          </a:prstGeom>
        </p:spPr>
        <p:txBody>
          <a:bodyPr wrap="square">
            <a:spAutoFit/>
          </a:bodyPr>
          <a:lstStyle/>
          <a:p>
            <a:r>
              <a:rPr lang="ru-RU" dirty="0"/>
              <a:t>Если </a:t>
            </a:r>
            <a:r>
              <a:rPr lang="en-US" i="1" dirty="0"/>
              <a:t>D</a:t>
            </a:r>
            <a:r>
              <a:rPr lang="ru-RU" i="1" dirty="0"/>
              <a:t>/</a:t>
            </a:r>
            <a:r>
              <a:rPr lang="en-US" i="1" dirty="0"/>
              <a:t>H </a:t>
            </a:r>
            <a:r>
              <a:rPr lang="ru-RU" i="1" dirty="0"/>
              <a:t>&lt; </a:t>
            </a:r>
            <a:r>
              <a:rPr lang="ru-RU" dirty="0"/>
              <a:t>10, то ударник полностью тормозится и разрушается в слое воды и подводный кратер в грунте не образуется (</a:t>
            </a:r>
            <a:r>
              <a:rPr lang="en-US" dirty="0" err="1"/>
              <a:t>Artemieva</a:t>
            </a:r>
            <a:r>
              <a:rPr lang="ru-RU" dirty="0"/>
              <a:t>, </a:t>
            </a:r>
            <a:r>
              <a:rPr lang="en-US" dirty="0" err="1"/>
              <a:t>Shuvalov</a:t>
            </a:r>
            <a:r>
              <a:rPr lang="ru-RU" dirty="0"/>
              <a:t>, 2002). В этом случае распространение ударной волны генерирует в воде кратерообразующее течение, образуется временный водяной кратер. Движущийся вал этого кратера образует первую волну (</a:t>
            </a:r>
            <a:r>
              <a:rPr lang="en-US" dirty="0"/>
              <a:t>rim wave</a:t>
            </a:r>
            <a:r>
              <a:rPr lang="ru-RU" dirty="0"/>
              <a:t>, </a:t>
            </a:r>
            <a:r>
              <a:rPr lang="en-US" dirty="0"/>
              <a:t>RW</a:t>
            </a:r>
            <a:r>
              <a:rPr lang="ru-RU" dirty="0"/>
              <a:t>) Схлопывание водяного кратера и последующие колебания генерируют последующие волны (</a:t>
            </a:r>
            <a:r>
              <a:rPr lang="en-US" dirty="0"/>
              <a:t>collapse waves</a:t>
            </a:r>
            <a:r>
              <a:rPr lang="ru-RU" dirty="0"/>
              <a:t>, </a:t>
            </a:r>
            <a:r>
              <a:rPr lang="en-US" dirty="0"/>
              <a:t>CW</a:t>
            </a:r>
            <a:r>
              <a:rPr lang="ru-RU" dirty="0"/>
              <a:t>). </a:t>
            </a:r>
          </a:p>
          <a:p>
            <a:endParaRPr lang="ru-RU" dirty="0"/>
          </a:p>
          <a:p>
            <a:r>
              <a:rPr lang="ru-RU" dirty="0"/>
              <a:t>При  </a:t>
            </a:r>
            <a:r>
              <a:rPr lang="en-US" i="1" dirty="0"/>
              <a:t>D</a:t>
            </a:r>
            <a:r>
              <a:rPr lang="ru-RU" i="1" dirty="0"/>
              <a:t>/</a:t>
            </a:r>
            <a:r>
              <a:rPr lang="en-US" i="1" dirty="0"/>
              <a:t>H </a:t>
            </a:r>
            <a:r>
              <a:rPr lang="ru-RU" i="1" dirty="0"/>
              <a:t>&lt; </a:t>
            </a:r>
            <a:r>
              <a:rPr lang="ru-RU" dirty="0"/>
              <a:t>10 </a:t>
            </a:r>
            <a:r>
              <a:rPr lang="en-US" dirty="0"/>
              <a:t>RW</a:t>
            </a:r>
            <a:r>
              <a:rPr lang="ru-RU" dirty="0"/>
              <a:t> быстро затухают, и на большие расстояния уходят только </a:t>
            </a:r>
            <a:r>
              <a:rPr lang="en-US" dirty="0"/>
              <a:t>CW </a:t>
            </a:r>
            <a:r>
              <a:rPr lang="ru-RU" dirty="0"/>
              <a:t>(Wünnemann и др., 2007). Длина волны определяется размером водяного кратера, при этом она сравнима или меньше глубины океана. </a:t>
            </a:r>
          </a:p>
          <a:p>
            <a:endParaRPr lang="ru-RU" dirty="0"/>
          </a:p>
          <a:p>
            <a:r>
              <a:rPr lang="ru-RU" dirty="0"/>
              <a:t>При </a:t>
            </a:r>
            <a:r>
              <a:rPr lang="en-US" i="1" dirty="0"/>
              <a:t>D</a:t>
            </a:r>
            <a:r>
              <a:rPr lang="ru-RU" i="1" dirty="0"/>
              <a:t>/</a:t>
            </a:r>
            <a:r>
              <a:rPr lang="en-US" i="1" dirty="0"/>
              <a:t>H </a:t>
            </a:r>
            <a:r>
              <a:rPr lang="ru-RU" i="1" dirty="0"/>
              <a:t>&gt; </a:t>
            </a:r>
            <a:r>
              <a:rPr lang="ru-RU" dirty="0"/>
              <a:t>0.5 наличие слоя воды слабо влияет на кратерообразующее течение в грунте, а волна цунами (аналог </a:t>
            </a:r>
            <a:r>
              <a:rPr lang="en-US" dirty="0"/>
              <a:t>RW</a:t>
            </a:r>
            <a:r>
              <a:rPr lang="ru-RU" dirty="0"/>
              <a:t>) образуется за счет выталкивания воды валом растущего кратера в грунте и падения в воду выброшенного из кратера вещества (</a:t>
            </a:r>
            <a:r>
              <a:rPr lang="en-US" dirty="0" err="1"/>
              <a:t>Shuvalov</a:t>
            </a:r>
            <a:r>
              <a:rPr lang="ru-RU" dirty="0"/>
              <a:t>, </a:t>
            </a:r>
            <a:r>
              <a:rPr lang="en-US" dirty="0" err="1"/>
              <a:t>Dypvik</a:t>
            </a:r>
            <a:r>
              <a:rPr lang="ru-RU" dirty="0"/>
              <a:t>, 2004; Wünnemann и др., 2007). Длина волны цунами в этом случае больше глубины водоема (мелкая вода), и она распространяется на большие расстояния в виде уединенной волны (Wünnemann и др., 2007).  </a:t>
            </a:r>
          </a:p>
        </p:txBody>
      </p:sp>
      <p:sp>
        <p:nvSpPr>
          <p:cNvPr id="4" name="Прямоугольник 3"/>
          <p:cNvSpPr/>
          <p:nvPr/>
        </p:nvSpPr>
        <p:spPr>
          <a:xfrm>
            <a:off x="1956216" y="312083"/>
            <a:ext cx="7255240" cy="584775"/>
          </a:xfrm>
          <a:prstGeom prst="rect">
            <a:avLst/>
          </a:prstGeom>
        </p:spPr>
        <p:txBody>
          <a:bodyPr wrap="square">
            <a:spAutoFit/>
          </a:bodyPr>
          <a:lstStyle/>
          <a:p>
            <a:r>
              <a:rPr lang="ru-RU" sz="3200" dirty="0">
                <a:solidFill>
                  <a:prstClr val="black"/>
                </a:solidFill>
              </a:rPr>
              <a:t>ГЕНЕРАЦИЯ ВОЛН ЦУНАМИ</a:t>
            </a:r>
          </a:p>
        </p:txBody>
      </p:sp>
    </p:spTree>
    <p:extLst>
      <p:ext uri="{BB962C8B-B14F-4D97-AF65-F5344CB8AC3E}">
        <p14:creationId xmlns:p14="http://schemas.microsoft.com/office/powerpoint/2010/main" val="316660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4412864-3D49-4023-B749-7ADF8E29F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61" y="1490179"/>
            <a:ext cx="4265169" cy="3432267"/>
          </a:xfrm>
          <a:prstGeom prst="rect">
            <a:avLst/>
          </a:prstGeom>
        </p:spPr>
      </p:pic>
      <p:pic>
        <p:nvPicPr>
          <p:cNvPr id="4" name="Рисунок 3">
            <a:extLst>
              <a:ext uri="{FF2B5EF4-FFF2-40B4-BE49-F238E27FC236}">
                <a16:creationId xmlns:a16="http://schemas.microsoft.com/office/drawing/2014/main" id="{03F69636-E286-4163-A119-EF161A9312A9}"/>
              </a:ext>
            </a:extLst>
          </p:cNvPr>
          <p:cNvPicPr>
            <a:picLocks noChangeAspect="1"/>
          </p:cNvPicPr>
          <p:nvPr/>
        </p:nvPicPr>
        <p:blipFill>
          <a:blip r:embed="rId4"/>
          <a:stretch>
            <a:fillRect/>
          </a:stretch>
        </p:blipFill>
        <p:spPr>
          <a:xfrm>
            <a:off x="1742672" y="292294"/>
            <a:ext cx="5303980" cy="85351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A87840B-C7DF-45AE-8B09-389055E926DE}"/>
                  </a:ext>
                </a:extLst>
              </p:cNvPr>
              <p:cNvSpPr txBox="1"/>
              <p:nvPr/>
            </p:nvSpPr>
            <p:spPr>
              <a:xfrm>
                <a:off x="587432" y="5084403"/>
                <a:ext cx="8584277" cy="1481303"/>
              </a:xfrm>
              <a:prstGeom prst="rect">
                <a:avLst/>
              </a:prstGeom>
              <a:noFill/>
            </p:spPr>
            <p:txBody>
              <a:bodyPr wrap="square">
                <a:spAutoFit/>
              </a:bodyPr>
              <a:lstStyle/>
              <a:p>
                <a:r>
                  <a:rPr lang="ru-RU" dirty="0">
                    <a:ea typeface="Calibri" panose="020F0502020204030204" pitchFamily="34" charset="0"/>
                  </a:rPr>
                  <a:t>Профили свободной поверхности океана в разные моменты времени. Сравнение точного решения (2) модельной задачи (толстые серые линии) с результатами численного расчета (тонкие черные линии). Время в секундах указано около каждой кривой. Пунктирная кривая соответствуют закону затухания амплитуды волны </a:t>
                </a:r>
                <a14:m>
                  <m:oMath xmlns:m="http://schemas.openxmlformats.org/officeDocument/2006/math">
                    <m:r>
                      <a:rPr lang="ru-RU" sz="1800" i="1" smtClean="0">
                        <a:effectLst/>
                        <a:latin typeface="Cambria Math" panose="02040503050406030204" pitchFamily="18" charset="0"/>
                        <a:ea typeface="Calibri" panose="020F0502020204030204" pitchFamily="34" charset="0"/>
                        <a:cs typeface="Times New Roman" panose="02020603050405020304" pitchFamily="18" charset="0"/>
                      </a:rPr>
                      <m:t>~</m:t>
                    </m:r>
                    <m:f>
                      <m:fPr>
                        <m:type m:val="lin"/>
                        <m:ctrlPr>
                          <a:rPr lang="ru-RU" sz="1800" i="1">
                            <a:effectLst/>
                            <a:latin typeface="Cambria Math" panose="02040503050406030204" pitchFamily="18" charset="0"/>
                          </a:rPr>
                        </m:ctrlPr>
                      </m:fPr>
                      <m:num>
                        <m:r>
                          <a:rPr lang="ru-RU" sz="18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ru-RU" sz="1800" i="1">
                                <a:effectLst/>
                                <a:latin typeface="Cambria Math" panose="02040503050406030204" pitchFamily="18" charset="0"/>
                              </a:rPr>
                            </m:ctrlPr>
                          </m:radPr>
                          <m:deg/>
                          <m:e>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e>
                        </m:rad>
                      </m:den>
                    </m:f>
                  </m:oMath>
                </a14:m>
                <a:r>
                  <a:rPr lang="ru-RU" sz="1800" dirty="0">
                    <a:effectLst/>
                    <a:latin typeface="Times New Roman" panose="02020603050405020304" pitchFamily="18" charset="0"/>
                    <a:ea typeface="Calibri" panose="020F0502020204030204" pitchFamily="34" charset="0"/>
                  </a:rPr>
                  <a:t>.</a:t>
                </a:r>
                <a:r>
                  <a:rPr lang="ru-RU" dirty="0">
                    <a:ea typeface="Calibri" panose="020F0502020204030204" pitchFamily="34" charset="0"/>
                  </a:rPr>
                  <a:t> Размер ячейки 0.2 км.</a:t>
                </a:r>
                <a:endParaRPr lang="ru-RU" dirty="0"/>
              </a:p>
            </p:txBody>
          </p:sp>
        </mc:Choice>
        <mc:Fallback xmlns="">
          <p:sp>
            <p:nvSpPr>
              <p:cNvPr id="8" name="TextBox 7">
                <a:extLst>
                  <a:ext uri="{FF2B5EF4-FFF2-40B4-BE49-F238E27FC236}">
                    <a16:creationId xmlns:a16="http://schemas.microsoft.com/office/drawing/2014/main" id="{7A87840B-C7DF-45AE-8B09-389055E926DE}"/>
                  </a:ext>
                </a:extLst>
              </p:cNvPr>
              <p:cNvSpPr txBox="1">
                <a:spLocks noRot="1" noChangeAspect="1" noMove="1" noResize="1" noEditPoints="1" noAdjustHandles="1" noChangeArrowheads="1" noChangeShapeType="1" noTextEdit="1"/>
              </p:cNvSpPr>
              <p:nvPr/>
            </p:nvSpPr>
            <p:spPr>
              <a:xfrm>
                <a:off x="587432" y="5084403"/>
                <a:ext cx="8584277" cy="1481303"/>
              </a:xfrm>
              <a:prstGeom prst="rect">
                <a:avLst/>
              </a:prstGeom>
              <a:blipFill>
                <a:blip r:embed="rId5"/>
                <a:stretch>
                  <a:fillRect l="-568" t="-2058" r="-1207" b="-44033"/>
                </a:stretch>
              </a:blipFill>
            </p:spPr>
            <p:txBody>
              <a:bodyPr/>
              <a:lstStyle/>
              <a:p>
                <a:r>
                  <a:rPr lang="ru-RU">
                    <a:noFill/>
                  </a:rPr>
                  <a:t> </a:t>
                </a:r>
              </a:p>
            </p:txBody>
          </p:sp>
        </mc:Fallback>
      </mc:AlternateContent>
      <p:pic>
        <p:nvPicPr>
          <p:cNvPr id="14" name="Рисунок 13">
            <a:extLst>
              <a:ext uri="{FF2B5EF4-FFF2-40B4-BE49-F238E27FC236}">
                <a16:creationId xmlns:a16="http://schemas.microsoft.com/office/drawing/2014/main" id="{0CE69F9C-01EF-4F74-8F5B-89FBCA138F34}"/>
              </a:ext>
            </a:extLst>
          </p:cNvPr>
          <p:cNvPicPr>
            <a:picLocks noChangeAspect="1"/>
          </p:cNvPicPr>
          <p:nvPr/>
        </p:nvPicPr>
        <p:blipFill>
          <a:blip r:embed="rId6"/>
          <a:stretch>
            <a:fillRect/>
          </a:stretch>
        </p:blipFill>
        <p:spPr>
          <a:xfrm>
            <a:off x="3762894" y="3726675"/>
            <a:ext cx="6116885" cy="724281"/>
          </a:xfrm>
          <a:prstGeom prst="rect">
            <a:avLst/>
          </a:prstGeom>
        </p:spPr>
      </p:pic>
      <p:pic>
        <p:nvPicPr>
          <p:cNvPr id="16" name="Рисунок 15">
            <a:extLst>
              <a:ext uri="{FF2B5EF4-FFF2-40B4-BE49-F238E27FC236}">
                <a16:creationId xmlns:a16="http://schemas.microsoft.com/office/drawing/2014/main" id="{76A164ED-1B7A-4633-9A7E-B24CD661F8F1}"/>
              </a:ext>
            </a:extLst>
          </p:cNvPr>
          <p:cNvPicPr>
            <a:picLocks noChangeAspect="1"/>
          </p:cNvPicPr>
          <p:nvPr/>
        </p:nvPicPr>
        <p:blipFill>
          <a:blip r:embed="rId7"/>
          <a:stretch>
            <a:fillRect/>
          </a:stretch>
        </p:blipFill>
        <p:spPr>
          <a:xfrm>
            <a:off x="3441469" y="2567552"/>
            <a:ext cx="6438310" cy="687633"/>
          </a:xfrm>
          <a:prstGeom prst="rect">
            <a:avLst/>
          </a:prstGeom>
        </p:spPr>
      </p:pic>
    </p:spTree>
    <p:extLst>
      <p:ext uri="{BB962C8B-B14F-4D97-AF65-F5344CB8AC3E}">
        <p14:creationId xmlns:p14="http://schemas.microsoft.com/office/powerpoint/2010/main" val="408822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5DC553E-AAD2-40F7-A2C5-050898109F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454" y="1202574"/>
            <a:ext cx="8389092" cy="4023359"/>
          </a:xfrm>
          <a:prstGeom prst="rect">
            <a:avLst/>
          </a:prstGeom>
        </p:spPr>
      </p:pic>
      <p:pic>
        <p:nvPicPr>
          <p:cNvPr id="5" name="Рисунок 4">
            <a:extLst>
              <a:ext uri="{FF2B5EF4-FFF2-40B4-BE49-F238E27FC236}">
                <a16:creationId xmlns:a16="http://schemas.microsoft.com/office/drawing/2014/main" id="{F77C468D-960D-4DE6-B80C-2B9D79DD3DC9}"/>
              </a:ext>
            </a:extLst>
          </p:cNvPr>
          <p:cNvPicPr>
            <a:picLocks noChangeAspect="1"/>
          </p:cNvPicPr>
          <p:nvPr/>
        </p:nvPicPr>
        <p:blipFill>
          <a:blip r:embed="rId4"/>
          <a:stretch>
            <a:fillRect/>
          </a:stretch>
        </p:blipFill>
        <p:spPr>
          <a:xfrm>
            <a:off x="1742672" y="292294"/>
            <a:ext cx="5303980" cy="853514"/>
          </a:xfrm>
          <a:prstGeom prst="rect">
            <a:avLst/>
          </a:prstGeom>
        </p:spPr>
      </p:pic>
      <p:sp>
        <p:nvSpPr>
          <p:cNvPr id="7" name="TextBox 6">
            <a:extLst>
              <a:ext uri="{FF2B5EF4-FFF2-40B4-BE49-F238E27FC236}">
                <a16:creationId xmlns:a16="http://schemas.microsoft.com/office/drawing/2014/main" id="{735EF443-F103-4F34-B17F-2EC4D430D84E}"/>
              </a:ext>
            </a:extLst>
          </p:cNvPr>
          <p:cNvSpPr txBox="1"/>
          <p:nvPr/>
        </p:nvSpPr>
        <p:spPr>
          <a:xfrm>
            <a:off x="459970" y="5595634"/>
            <a:ext cx="8129848" cy="923330"/>
          </a:xfrm>
          <a:prstGeom prst="rect">
            <a:avLst/>
          </a:prstGeom>
          <a:noFill/>
        </p:spPr>
        <p:txBody>
          <a:bodyPr wrap="square">
            <a:spAutoFit/>
          </a:bodyPr>
          <a:lstStyle/>
          <a:p>
            <a:r>
              <a:rPr lang="ru-RU" dirty="0"/>
              <a:t>Формирование волны цунами при вертикальном падении десятикилометрового астероида в океан с глубиной 4 км со скоростью 20 км/с. Время t указано в секундах.</a:t>
            </a:r>
          </a:p>
        </p:txBody>
      </p:sp>
    </p:spTree>
    <p:extLst>
      <p:ext uri="{BB962C8B-B14F-4D97-AF65-F5344CB8AC3E}">
        <p14:creationId xmlns:p14="http://schemas.microsoft.com/office/powerpoint/2010/main" val="232292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6DA28BC-F610-4DAE-B01C-93B9E61F3247}"/>
              </a:ext>
            </a:extLst>
          </p:cNvPr>
          <p:cNvPicPr>
            <a:picLocks noChangeAspect="1"/>
          </p:cNvPicPr>
          <p:nvPr/>
        </p:nvPicPr>
        <p:blipFill>
          <a:blip r:embed="rId3"/>
          <a:stretch>
            <a:fillRect/>
          </a:stretch>
        </p:blipFill>
        <p:spPr>
          <a:xfrm>
            <a:off x="1742672" y="292294"/>
            <a:ext cx="5303980" cy="853514"/>
          </a:xfrm>
          <a:prstGeom prst="rect">
            <a:avLst/>
          </a:prstGeom>
        </p:spPr>
      </p:pic>
      <p:pic>
        <p:nvPicPr>
          <p:cNvPr id="4" name="Рисунок 3">
            <a:extLst>
              <a:ext uri="{FF2B5EF4-FFF2-40B4-BE49-F238E27FC236}">
                <a16:creationId xmlns:a16="http://schemas.microsoft.com/office/drawing/2014/main" id="{18C3CF56-2BFA-4194-8C9D-4A7B63B395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006" y="1540626"/>
            <a:ext cx="8235988" cy="328684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1484EF-35FA-4C26-8763-FA2820CF3D97}"/>
                  </a:ext>
                </a:extLst>
              </p:cNvPr>
              <p:cNvSpPr txBox="1"/>
              <p:nvPr/>
            </p:nvSpPr>
            <p:spPr>
              <a:xfrm>
                <a:off x="454006" y="5180228"/>
                <a:ext cx="8302067" cy="1477328"/>
              </a:xfrm>
              <a:prstGeom prst="rect">
                <a:avLst/>
              </a:prstGeom>
              <a:noFill/>
            </p:spPr>
            <p:txBody>
              <a:bodyPr wrap="square">
                <a:spAutoFit/>
              </a:bodyPr>
              <a:lstStyle/>
              <a:p>
                <a:pPr algn="dist"/>
                <a:r>
                  <a:rPr lang="ru-RU" dirty="0"/>
                  <a:t>Профили волны цунами в разные моменты времени при вертикальном падении десятикилометрового астероида со скоростью 20 км/с в океан с глубиной Н. Моменты времени в минутах указаны у каждой кривой. Пунктирные кривые соответствуют закону затухания амплитуды волны </a:t>
                </a:r>
                <a14:m>
                  <m:oMath xmlns:m="http://schemas.openxmlformats.org/officeDocument/2006/math">
                    <m:r>
                      <a:rPr lang="ru-RU" sz="1800" i="1" smtClean="0">
                        <a:effectLst/>
                        <a:latin typeface="Cambria Math" panose="02040503050406030204" pitchFamily="18" charset="0"/>
                        <a:ea typeface="Calibri" panose="020F0502020204030204" pitchFamily="34" charset="0"/>
                        <a:cs typeface="Times New Roman" panose="02020603050405020304" pitchFamily="18" charset="0"/>
                      </a:rPr>
                      <m:t>~</m:t>
                    </m:r>
                    <m:f>
                      <m:fPr>
                        <m:type m:val="lin"/>
                        <m:ctrlPr>
                          <a:rPr lang="ru-RU" sz="1800" i="1">
                            <a:effectLst/>
                            <a:latin typeface="Cambria Math" panose="02040503050406030204" pitchFamily="18" charset="0"/>
                          </a:rPr>
                        </m:ctrlPr>
                      </m:fPr>
                      <m:num>
                        <m:r>
                          <a:rPr lang="ru-RU" sz="18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ru-RU" sz="1800" i="1">
                                <a:effectLst/>
                                <a:latin typeface="Cambria Math" panose="02040503050406030204" pitchFamily="18" charset="0"/>
                              </a:rPr>
                            </m:ctrlPr>
                          </m:radPr>
                          <m:deg/>
                          <m:e>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e>
                        </m:rad>
                      </m:den>
                    </m:f>
                  </m:oMath>
                </a14:m>
                <a:r>
                  <a:rPr lang="ru-RU" dirty="0"/>
                  <a:t>. Чтобы различать кривые в местах их пересечения, некоторые нарисованы серым цветом.</a:t>
                </a:r>
              </a:p>
            </p:txBody>
          </p:sp>
        </mc:Choice>
        <mc:Fallback xmlns="">
          <p:sp>
            <p:nvSpPr>
              <p:cNvPr id="6" name="TextBox 5">
                <a:extLst>
                  <a:ext uri="{FF2B5EF4-FFF2-40B4-BE49-F238E27FC236}">
                    <a16:creationId xmlns:a16="http://schemas.microsoft.com/office/drawing/2014/main" id="{BB1484EF-35FA-4C26-8763-FA2820CF3D97}"/>
                  </a:ext>
                </a:extLst>
              </p:cNvPr>
              <p:cNvSpPr txBox="1">
                <a:spLocks noRot="1" noChangeAspect="1" noMove="1" noResize="1" noEditPoints="1" noAdjustHandles="1" noChangeArrowheads="1" noChangeShapeType="1" noTextEdit="1"/>
              </p:cNvSpPr>
              <p:nvPr/>
            </p:nvSpPr>
            <p:spPr>
              <a:xfrm>
                <a:off x="454006" y="5180228"/>
                <a:ext cx="8302067" cy="1477328"/>
              </a:xfrm>
              <a:prstGeom prst="rect">
                <a:avLst/>
              </a:prstGeom>
              <a:blipFill>
                <a:blip r:embed="rId5"/>
                <a:stretch>
                  <a:fillRect l="-587" t="-2479" r="-661" b="-26033"/>
                </a:stretch>
              </a:blipFill>
            </p:spPr>
            <p:txBody>
              <a:bodyPr/>
              <a:lstStyle/>
              <a:p>
                <a:r>
                  <a:rPr lang="ru-RU">
                    <a:noFill/>
                  </a:rPr>
                  <a:t> </a:t>
                </a:r>
              </a:p>
            </p:txBody>
          </p:sp>
        </mc:Fallback>
      </mc:AlternateContent>
    </p:spTree>
    <p:extLst>
      <p:ext uri="{BB962C8B-B14F-4D97-AF65-F5344CB8AC3E}">
        <p14:creationId xmlns:p14="http://schemas.microsoft.com/office/powerpoint/2010/main" val="123553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2A7DC01-B9DD-49D0-B916-8E3ADF38D99B}"/>
              </a:ext>
            </a:extLst>
          </p:cNvPr>
          <p:cNvPicPr>
            <a:picLocks noChangeAspect="1"/>
          </p:cNvPicPr>
          <p:nvPr/>
        </p:nvPicPr>
        <p:blipFill>
          <a:blip r:embed="rId3"/>
          <a:stretch>
            <a:fillRect/>
          </a:stretch>
        </p:blipFill>
        <p:spPr>
          <a:xfrm>
            <a:off x="1742672" y="292294"/>
            <a:ext cx="5303980" cy="853514"/>
          </a:xfrm>
          <a:prstGeom prst="rect">
            <a:avLst/>
          </a:prstGeom>
        </p:spPr>
      </p:pic>
      <p:pic>
        <p:nvPicPr>
          <p:cNvPr id="4" name="Рисунок 3">
            <a:extLst>
              <a:ext uri="{FF2B5EF4-FFF2-40B4-BE49-F238E27FC236}">
                <a16:creationId xmlns:a16="http://schemas.microsoft.com/office/drawing/2014/main" id="{87B63771-528C-4739-B919-F3CB29A1D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585" y="953192"/>
            <a:ext cx="2151946" cy="4746567"/>
          </a:xfrm>
          <a:prstGeom prst="rect">
            <a:avLst/>
          </a:prstGeom>
        </p:spPr>
      </p:pic>
      <p:sp>
        <p:nvSpPr>
          <p:cNvPr id="6" name="TextBox 5">
            <a:extLst>
              <a:ext uri="{FF2B5EF4-FFF2-40B4-BE49-F238E27FC236}">
                <a16:creationId xmlns:a16="http://schemas.microsoft.com/office/drawing/2014/main" id="{779A6BCB-5F99-4BD6-A06F-A0E303FE77B9}"/>
              </a:ext>
            </a:extLst>
          </p:cNvPr>
          <p:cNvSpPr txBox="1"/>
          <p:nvPr/>
        </p:nvSpPr>
        <p:spPr>
          <a:xfrm>
            <a:off x="157942" y="5806223"/>
            <a:ext cx="4572000" cy="954107"/>
          </a:xfrm>
          <a:prstGeom prst="rect">
            <a:avLst/>
          </a:prstGeom>
          <a:noFill/>
        </p:spPr>
        <p:txBody>
          <a:bodyPr wrap="square">
            <a:spAutoFit/>
          </a:bodyPr>
          <a:lstStyle/>
          <a:p>
            <a:r>
              <a:rPr lang="ru-RU" sz="1400" dirty="0"/>
              <a:t>Профили волны цунами в момент, когда пик RW находится на расстоянии 2000 км от точки удара. Глубина океана H указана на каждом рисунке. </a:t>
            </a:r>
          </a:p>
          <a:p>
            <a:r>
              <a:rPr lang="ru-RU" sz="1400" dirty="0"/>
              <a:t>Диаметр астероида 10 км, скорость 20 км/с.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780BAD-620C-41DA-9804-D98BD418348F}"/>
                  </a:ext>
                </a:extLst>
              </p:cNvPr>
              <p:cNvSpPr txBox="1"/>
              <p:nvPr/>
            </p:nvSpPr>
            <p:spPr>
              <a:xfrm>
                <a:off x="3762894" y="1145808"/>
                <a:ext cx="5026429" cy="3593548"/>
              </a:xfrm>
              <a:prstGeom prst="rect">
                <a:avLst/>
              </a:prstGeom>
              <a:noFill/>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ru-RU" sz="1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ru-RU"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1400" i="1">
                              <a:effectLst/>
                              <a:latin typeface="Cambria Math" panose="02040503050406030204" pitchFamily="18" charset="0"/>
                              <a:ea typeface="Calibri" panose="020F0502020204030204" pitchFamily="34" charset="0"/>
                              <a:cs typeface="Times New Roman" panose="02020603050405020304" pitchFamily="18" charset="0"/>
                            </a:rPr>
                            <m:t>20+280</m:t>
                          </m:r>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𝐻</m:t>
                              </m:r>
                            </m:num>
                            <m:den>
                              <m:r>
                                <a:rPr lang="ru-RU" sz="1400" i="1">
                                  <a:effectLst/>
                                  <a:latin typeface="Cambria Math" panose="02040503050406030204" pitchFamily="18" charset="0"/>
                                  <a:ea typeface="Calibri" panose="020F0502020204030204" pitchFamily="34" charset="0"/>
                                  <a:cs typeface="Times New Roman" panose="02020603050405020304" pitchFamily="18" charset="0"/>
                                </a:rPr>
                                <m:t>𝐷</m:t>
                              </m:r>
                            </m:den>
                          </m:f>
                        </m:e>
                      </m:d>
                      <m:sSup>
                        <m:sSup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𝐸</m:t>
                                  </m:r>
                                </m:num>
                                <m:den>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0</m:t>
                                      </m:r>
                                    </m:sub>
                                  </m:sSub>
                                </m:den>
                              </m:f>
                            </m:e>
                          </m:d>
                        </m:e>
                        <m:sup>
                          <m:r>
                            <a:rPr lang="ru-RU" sz="1400" i="1">
                              <a:effectLst/>
                              <a:latin typeface="Cambria Math" panose="02040503050406030204" pitchFamily="18" charset="0"/>
                              <a:ea typeface="Calibri" panose="020F0502020204030204" pitchFamily="34" charset="0"/>
                              <a:cs typeface="Times New Roman" panose="02020603050405020304" pitchFamily="18" charset="0"/>
                            </a:rPr>
                            <m:t>0.25</m:t>
                          </m:r>
                        </m:sup>
                      </m:sSup>
                      <m:sSup>
                        <m:sSup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𝐷</m:t>
                                  </m:r>
                                </m:num>
                                <m:den>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0</m:t>
                                      </m:r>
                                    </m:sub>
                                  </m:sSub>
                                </m:den>
                              </m:f>
                            </m:e>
                          </m:d>
                        </m:e>
                        <m:sup>
                          <m:r>
                            <a:rPr lang="ru-RU" sz="1400" i="1">
                              <a:effectLst/>
                              <a:latin typeface="Cambria Math" panose="02040503050406030204" pitchFamily="18" charset="0"/>
                              <a:ea typeface="Calibri" panose="020F0502020204030204" pitchFamily="34" charset="0"/>
                              <a:cs typeface="Times New Roman" panose="02020603050405020304" pitchFamily="18" charset="0"/>
                            </a:rPr>
                            <m:t>1.25</m:t>
                          </m:r>
                        </m:sup>
                      </m:sSup>
                      <m:r>
                        <a:rPr lang="ru-RU" sz="14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ru-RU"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1400" i="1">
                            <a:effectLst/>
                            <a:latin typeface="Cambria Math" panose="02040503050406030204" pitchFamily="18" charset="0"/>
                            <a:ea typeface="Calibri" panose="020F0502020204030204" pitchFamily="34" charset="0"/>
                            <a:cs typeface="Times New Roman" panose="02020603050405020304" pitchFamily="18" charset="0"/>
                          </a:rPr>
                          <m:t>144+116</m:t>
                        </m:r>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𝐻</m:t>
                            </m:r>
                          </m:num>
                          <m:den>
                            <m:r>
                              <a:rPr lang="ru-RU" sz="1400" i="1">
                                <a:effectLst/>
                                <a:latin typeface="Cambria Math" panose="02040503050406030204" pitchFamily="18" charset="0"/>
                                <a:ea typeface="Calibri" panose="020F0502020204030204" pitchFamily="34" charset="0"/>
                                <a:cs typeface="Times New Roman" panose="02020603050405020304" pitchFamily="18" charset="0"/>
                              </a:rPr>
                              <m:t>𝐷</m:t>
                            </m:r>
                          </m:den>
                        </m:f>
                      </m:e>
                    </m:d>
                    <m:sSup>
                      <m:sSup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𝐸</m:t>
                                </m:r>
                              </m:num>
                              <m:den>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0</m:t>
                                    </m:r>
                                  </m:sub>
                                </m:sSub>
                              </m:den>
                            </m:f>
                          </m:e>
                        </m:d>
                      </m:e>
                      <m:sup>
                        <m:r>
                          <a:rPr lang="ru-RU" sz="1400" i="1">
                            <a:effectLst/>
                            <a:latin typeface="Cambria Math" panose="02040503050406030204" pitchFamily="18" charset="0"/>
                            <a:ea typeface="Calibri" panose="020F0502020204030204" pitchFamily="34" charset="0"/>
                            <a:cs typeface="Times New Roman" panose="02020603050405020304" pitchFamily="18" charset="0"/>
                          </a:rPr>
                          <m:t>0.2</m:t>
                        </m:r>
                      </m:sup>
                    </m:sSup>
                    <m:r>
                      <a:rPr lang="ru-RU" sz="14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𝑚</m:t>
                        </m:r>
                      </m:sub>
                    </m:sSub>
                    <m:r>
                      <a:rPr lang="ru-RU"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1400" i="1">
                            <a:effectLst/>
                            <a:latin typeface="Cambria Math" panose="02040503050406030204" pitchFamily="18" charset="0"/>
                            <a:ea typeface="Calibri" panose="020F0502020204030204" pitchFamily="34" charset="0"/>
                            <a:cs typeface="Times New Roman" panose="02020603050405020304" pitchFamily="18" charset="0"/>
                          </a:rPr>
                          <m:t>300</m:t>
                        </m:r>
                        <m:sSup>
                          <m:sSup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𝐻</m:t>
                                    </m:r>
                                  </m:num>
                                  <m:den>
                                    <m:r>
                                      <a:rPr lang="ru-RU" sz="1400" i="1">
                                        <a:effectLst/>
                                        <a:latin typeface="Cambria Math" panose="02040503050406030204" pitchFamily="18" charset="0"/>
                                        <a:ea typeface="Calibri" panose="020F0502020204030204" pitchFamily="34" charset="0"/>
                                        <a:cs typeface="Times New Roman" panose="02020603050405020304" pitchFamily="18" charset="0"/>
                                      </a:rPr>
                                      <m:t>𝐷</m:t>
                                    </m:r>
                                  </m:den>
                                </m:f>
                              </m:e>
                            </m:d>
                          </m:e>
                          <m:sup>
                            <m:r>
                              <a:rPr lang="ru-RU" sz="1400" i="1">
                                <a:effectLst/>
                                <a:latin typeface="Cambria Math" panose="02040503050406030204" pitchFamily="18" charset="0"/>
                                <a:ea typeface="Calibri" panose="020F0502020204030204" pitchFamily="34" charset="0"/>
                                <a:cs typeface="Times New Roman" panose="02020603050405020304" pitchFamily="18" charset="0"/>
                              </a:rPr>
                              <m:t>0.3</m:t>
                            </m:r>
                          </m:sup>
                        </m:sSup>
                        <m:r>
                          <a:rPr lang="ru-RU" sz="1400" i="1">
                            <a:effectLst/>
                            <a:latin typeface="Cambria Math" panose="02040503050406030204" pitchFamily="18" charset="0"/>
                            <a:ea typeface="Calibri" panose="020F0502020204030204" pitchFamily="34" charset="0"/>
                            <a:cs typeface="Times New Roman" panose="02020603050405020304" pitchFamily="18" charset="0"/>
                          </a:rPr>
                          <m:t>−97</m:t>
                        </m:r>
                      </m:e>
                    </m:d>
                    <m:sSup>
                      <m:sSup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𝐸</m:t>
                                </m:r>
                              </m:num>
                              <m:den>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0</m:t>
                                    </m:r>
                                  </m:sub>
                                </m:sSub>
                              </m:den>
                            </m:f>
                          </m:e>
                        </m:d>
                      </m:e>
                      <m:sup>
                        <m:r>
                          <a:rPr lang="ru-RU" sz="1400" i="1">
                            <a:effectLst/>
                            <a:latin typeface="Cambria Math" panose="02040503050406030204" pitchFamily="18" charset="0"/>
                            <a:ea typeface="Calibri" panose="020F0502020204030204" pitchFamily="34" charset="0"/>
                            <a:cs typeface="Times New Roman" panose="02020603050405020304" pitchFamily="18" charset="0"/>
                          </a:rPr>
                          <m:t>0.2</m:t>
                        </m:r>
                      </m:sup>
                    </m:sSup>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𝐷</m:t>
                            </m:r>
                          </m:num>
                          <m:den>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0</m:t>
                                </m:r>
                              </m:sub>
                            </m:sSub>
                          </m:den>
                        </m:f>
                      </m:e>
                    </m:d>
                    <m:r>
                      <a:rPr lang="ru-RU" sz="14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𝑚</m:t>
                        </m:r>
                      </m:sub>
                    </m:sSub>
                    <m:r>
                      <a:rPr lang="ru-RU" sz="1400" i="1">
                        <a:effectLst/>
                        <a:latin typeface="Cambria Math" panose="02040503050406030204" pitchFamily="18" charset="0"/>
                        <a:ea typeface="Calibri" panose="020F0502020204030204" pitchFamily="34" charset="0"/>
                        <a:cs typeface="Times New Roman" panose="02020603050405020304" pitchFamily="18" charset="0"/>
                      </a:rPr>
                      <m:t>=280</m:t>
                    </m:r>
                    <m:sSup>
                      <m:sSup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𝐸</m:t>
                                </m:r>
                              </m:num>
                              <m:den>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0</m:t>
                                    </m:r>
                                  </m:sub>
                                </m:sSub>
                              </m:den>
                            </m:f>
                          </m:e>
                        </m:d>
                      </m:e>
                      <m:sup>
                        <m:r>
                          <a:rPr lang="ru-RU" sz="1400" i="1">
                            <a:effectLst/>
                            <a:latin typeface="Cambria Math" panose="02040503050406030204" pitchFamily="18" charset="0"/>
                            <a:ea typeface="Calibri" panose="020F0502020204030204" pitchFamily="34" charset="0"/>
                            <a:cs typeface="Times New Roman" panose="02020603050405020304" pitchFamily="18" charset="0"/>
                          </a:rPr>
                          <m:t>0.2</m:t>
                        </m:r>
                      </m:sup>
                    </m:sSup>
                    <m:r>
                      <a:rPr lang="ru-RU" sz="14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ru-RU"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1400" i="1">
                            <a:effectLst/>
                            <a:latin typeface="Cambria Math" panose="02040503050406030204" pitchFamily="18" charset="0"/>
                            <a:ea typeface="Calibri" panose="020F0502020204030204" pitchFamily="34" charset="0"/>
                            <a:cs typeface="Times New Roman" panose="02020603050405020304" pitchFamily="18" charset="0"/>
                          </a:rPr>
                          <m:t>252</m:t>
                        </m:r>
                        <m:sSup>
                          <m:sSup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𝐻</m:t>
                                    </m:r>
                                  </m:num>
                                  <m:den>
                                    <m:r>
                                      <a:rPr lang="ru-RU" sz="1400" i="1">
                                        <a:effectLst/>
                                        <a:latin typeface="Cambria Math" panose="02040503050406030204" pitchFamily="18" charset="0"/>
                                        <a:ea typeface="Calibri" panose="020F0502020204030204" pitchFamily="34" charset="0"/>
                                        <a:cs typeface="Times New Roman" panose="02020603050405020304" pitchFamily="18" charset="0"/>
                                      </a:rPr>
                                      <m:t>𝐷</m:t>
                                    </m:r>
                                  </m:den>
                                </m:f>
                              </m:e>
                            </m:d>
                          </m:e>
                          <m:sup>
                            <m:r>
                              <a:rPr lang="ru-RU" sz="1400" i="1">
                                <a:effectLst/>
                                <a:latin typeface="Cambria Math" panose="02040503050406030204" pitchFamily="18" charset="0"/>
                                <a:ea typeface="Calibri" panose="020F0502020204030204" pitchFamily="34" charset="0"/>
                                <a:cs typeface="Times New Roman" panose="02020603050405020304" pitchFamily="18" charset="0"/>
                              </a:rPr>
                              <m:t>0.5</m:t>
                            </m:r>
                          </m:sup>
                        </m:sSup>
                        <m:r>
                          <a:rPr lang="ru-RU" sz="1400" i="1">
                            <a:effectLst/>
                            <a:latin typeface="Cambria Math" panose="02040503050406030204" pitchFamily="18" charset="0"/>
                            <a:ea typeface="Calibri" panose="020F0502020204030204" pitchFamily="34" charset="0"/>
                            <a:cs typeface="Times New Roman" panose="02020603050405020304" pitchFamily="18" charset="0"/>
                          </a:rPr>
                          <m:t>−66</m:t>
                        </m:r>
                      </m:e>
                    </m:d>
                    <m:sSup>
                      <m:sSup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𝐸</m:t>
                                </m:r>
                              </m:num>
                              <m:den>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0</m:t>
                                    </m:r>
                                  </m:sub>
                                </m:sSub>
                              </m:den>
                            </m:f>
                          </m:e>
                        </m:d>
                      </m:e>
                      <m:sup>
                        <m:r>
                          <a:rPr lang="ru-RU" sz="1400" i="1">
                            <a:effectLst/>
                            <a:latin typeface="Cambria Math" panose="02040503050406030204" pitchFamily="18" charset="0"/>
                            <a:ea typeface="Calibri" panose="020F0502020204030204" pitchFamily="34" charset="0"/>
                            <a:cs typeface="Times New Roman" panose="02020603050405020304" pitchFamily="18" charset="0"/>
                          </a:rPr>
                          <m:t>0.2</m:t>
                        </m:r>
                      </m:sup>
                    </m:sSup>
                    <m:sSup>
                      <m:sSup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1400" i="1">
                                    <a:effectLst/>
                                    <a:latin typeface="Cambria Math" panose="02040503050406030204" pitchFamily="18" charset="0"/>
                                    <a:ea typeface="Calibri" panose="020F0502020204030204" pitchFamily="34" charset="0"/>
                                    <a:cs typeface="Times New Roman" panose="02020603050405020304" pitchFamily="18" charset="0"/>
                                  </a:rPr>
                                  <m:t>𝐷</m:t>
                                </m:r>
                              </m:num>
                              <m:den>
                                <m:sSub>
                                  <m:sSubPr>
                                    <m:ctrlPr>
                                      <a:rPr lang="ru-RU"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0</m:t>
                                    </m:r>
                                  </m:sub>
                                </m:sSub>
                              </m:den>
                            </m:f>
                          </m:e>
                        </m:d>
                      </m:e>
                      <m:sup>
                        <m:r>
                          <a:rPr lang="ru-RU" sz="1400" i="1">
                            <a:effectLst/>
                            <a:latin typeface="Cambria Math" panose="02040503050406030204" pitchFamily="18" charset="0"/>
                            <a:ea typeface="Calibri" panose="020F0502020204030204" pitchFamily="34" charset="0"/>
                            <a:cs typeface="Times New Roman" panose="02020603050405020304" pitchFamily="18" charset="0"/>
                          </a:rPr>
                          <m:t>1.5</m:t>
                        </m:r>
                      </m:sup>
                    </m:sSup>
                  </m:oMath>
                </a14:m>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9780BAD-620C-41DA-9804-D98BD418348F}"/>
                  </a:ext>
                </a:extLst>
              </p:cNvPr>
              <p:cNvSpPr txBox="1">
                <a:spLocks noRot="1" noChangeAspect="1" noMove="1" noResize="1" noEditPoints="1" noAdjustHandles="1" noChangeArrowheads="1" noChangeShapeType="1" noTextEdit="1"/>
              </p:cNvSpPr>
              <p:nvPr/>
            </p:nvSpPr>
            <p:spPr>
              <a:xfrm>
                <a:off x="3762894" y="1145808"/>
                <a:ext cx="5026429" cy="3593548"/>
              </a:xfrm>
              <a:prstGeom prst="rect">
                <a:avLst/>
              </a:prstGeom>
              <a:blipFill>
                <a:blip r:embed="rId5"/>
                <a:stretch>
                  <a:fillRect/>
                </a:stretch>
              </a:blipFill>
            </p:spPr>
            <p:txBody>
              <a:bodyPr/>
              <a:lstStyle/>
              <a:p>
                <a:r>
                  <a:rPr lang="ru-RU">
                    <a:noFill/>
                  </a:rPr>
                  <a:t> </a:t>
                </a:r>
              </a:p>
            </p:txBody>
          </p:sp>
        </mc:Fallback>
      </mc:AlternateContent>
      <p:sp>
        <p:nvSpPr>
          <p:cNvPr id="14" name="TextBox 13">
            <a:extLst>
              <a:ext uri="{FF2B5EF4-FFF2-40B4-BE49-F238E27FC236}">
                <a16:creationId xmlns:a16="http://schemas.microsoft.com/office/drawing/2014/main" id="{C65A4501-AFD6-44C6-B046-189DEFD620E9}"/>
              </a:ext>
            </a:extLst>
          </p:cNvPr>
          <p:cNvSpPr txBox="1"/>
          <p:nvPr/>
        </p:nvSpPr>
        <p:spPr>
          <a:xfrm>
            <a:off x="4760652" y="5590779"/>
            <a:ext cx="4572000" cy="1169551"/>
          </a:xfrm>
          <a:prstGeom prst="rect">
            <a:avLst/>
          </a:prstGeom>
          <a:noFill/>
        </p:spPr>
        <p:txBody>
          <a:bodyPr wrap="square">
            <a:spAutoFit/>
          </a:bodyPr>
          <a:lstStyle/>
          <a:p>
            <a:r>
              <a:rPr lang="en-US" sz="1400" i="1" dirty="0">
                <a:effectLst/>
                <a:ea typeface="Calibri" panose="020F0502020204030204" pitchFamily="34" charset="0"/>
              </a:rPr>
              <a:t>A</a:t>
            </a:r>
            <a:r>
              <a:rPr lang="ru-RU" sz="1400" i="1" baseline="-25000" dirty="0">
                <a:effectLst/>
                <a:ea typeface="Calibri" panose="020F0502020204030204" pitchFamily="34" charset="0"/>
              </a:rPr>
              <a:t>1</a:t>
            </a:r>
            <a:r>
              <a:rPr lang="ru-RU" sz="1400" dirty="0">
                <a:effectLst/>
                <a:ea typeface="Calibri" panose="020F0502020204030204" pitchFamily="34" charset="0"/>
              </a:rPr>
              <a:t> – амплитуда первой волны (</a:t>
            </a:r>
            <a:r>
              <a:rPr lang="en-US" sz="1400" dirty="0">
                <a:effectLst/>
                <a:ea typeface="Calibri" panose="020F0502020204030204" pitchFamily="34" charset="0"/>
              </a:rPr>
              <a:t>RW</a:t>
            </a:r>
            <a:r>
              <a:rPr lang="ru-RU" sz="1400" dirty="0">
                <a:effectLst/>
                <a:ea typeface="Calibri" panose="020F0502020204030204" pitchFamily="34" charset="0"/>
              </a:rPr>
              <a:t>), </a:t>
            </a:r>
          </a:p>
          <a:p>
            <a:r>
              <a:rPr lang="en-US" sz="1400" i="1" dirty="0">
                <a:effectLst/>
                <a:ea typeface="Calibri" panose="020F0502020204030204" pitchFamily="34" charset="0"/>
              </a:rPr>
              <a:t>L</a:t>
            </a:r>
            <a:r>
              <a:rPr lang="ru-RU" sz="1400" baseline="-25000" dirty="0">
                <a:effectLst/>
                <a:ea typeface="Calibri" panose="020F0502020204030204" pitchFamily="34" charset="0"/>
              </a:rPr>
              <a:t>1</a:t>
            </a:r>
            <a:r>
              <a:rPr lang="ru-RU" sz="1400" dirty="0">
                <a:effectLst/>
                <a:ea typeface="Calibri" panose="020F0502020204030204" pitchFamily="34" charset="0"/>
              </a:rPr>
              <a:t> – длина первой волны (положительной фазы), </a:t>
            </a:r>
          </a:p>
          <a:p>
            <a:r>
              <a:rPr lang="en-US" sz="1400" i="1" dirty="0">
                <a:effectLst/>
                <a:ea typeface="Calibri" panose="020F0502020204030204" pitchFamily="34" charset="0"/>
              </a:rPr>
              <a:t>A</a:t>
            </a:r>
            <a:r>
              <a:rPr lang="en-US" sz="1400" i="1" baseline="-25000" dirty="0">
                <a:effectLst/>
                <a:ea typeface="Calibri" panose="020F0502020204030204" pitchFamily="34" charset="0"/>
              </a:rPr>
              <a:t>m</a:t>
            </a:r>
            <a:r>
              <a:rPr lang="ru-RU" sz="1400" dirty="0">
                <a:effectLst/>
                <a:ea typeface="Calibri" panose="020F0502020204030204" pitchFamily="34" charset="0"/>
              </a:rPr>
              <a:t> – амплитуда отрицательной фазы первой волны, </a:t>
            </a:r>
          </a:p>
          <a:p>
            <a:r>
              <a:rPr lang="en-US" sz="1400" i="1" dirty="0" err="1">
                <a:effectLst/>
                <a:ea typeface="Calibri" panose="020F0502020204030204" pitchFamily="34" charset="0"/>
              </a:rPr>
              <a:t>L</a:t>
            </a:r>
            <a:r>
              <a:rPr lang="en-US" sz="1400" i="1" baseline="-25000" dirty="0" err="1">
                <a:effectLst/>
                <a:ea typeface="Calibri" panose="020F0502020204030204" pitchFamily="34" charset="0"/>
              </a:rPr>
              <a:t>m</a:t>
            </a:r>
            <a:r>
              <a:rPr lang="ru-RU" sz="1400" dirty="0">
                <a:effectLst/>
                <a:ea typeface="Calibri" panose="020F0502020204030204" pitchFamily="34" charset="0"/>
              </a:rPr>
              <a:t> – длина отрицательной фазы первой волны</a:t>
            </a:r>
            <a:r>
              <a:rPr lang="ru-RU" sz="1400">
                <a:effectLst/>
                <a:ea typeface="Calibri" panose="020F0502020204030204" pitchFamily="34" charset="0"/>
              </a:rPr>
              <a:t>, </a:t>
            </a:r>
          </a:p>
          <a:p>
            <a:r>
              <a:rPr lang="en-US" sz="1400" i="1">
                <a:effectLst/>
                <a:ea typeface="Calibri" panose="020F0502020204030204" pitchFamily="34" charset="0"/>
              </a:rPr>
              <a:t>A</a:t>
            </a:r>
            <a:r>
              <a:rPr lang="ru-RU" sz="1400" baseline="-25000" dirty="0">
                <a:effectLst/>
                <a:ea typeface="Calibri" panose="020F0502020204030204" pitchFamily="34" charset="0"/>
              </a:rPr>
              <a:t>2</a:t>
            </a:r>
            <a:r>
              <a:rPr lang="ru-RU" sz="1400" dirty="0">
                <a:effectLst/>
                <a:ea typeface="Calibri" panose="020F0502020204030204" pitchFamily="34" charset="0"/>
              </a:rPr>
              <a:t> – амплитуда второй волны (</a:t>
            </a:r>
            <a:r>
              <a:rPr lang="en-US" sz="1400" dirty="0">
                <a:effectLst/>
                <a:ea typeface="Calibri" panose="020F0502020204030204" pitchFamily="34" charset="0"/>
              </a:rPr>
              <a:t>CW</a:t>
            </a:r>
            <a:r>
              <a:rPr lang="ru-RU" sz="1400" dirty="0">
                <a:effectLst/>
                <a:ea typeface="Calibri" panose="020F0502020204030204" pitchFamily="34" charset="0"/>
              </a:rPr>
              <a:t>)</a:t>
            </a:r>
            <a:endParaRPr lang="ru-RU" dirty="0"/>
          </a:p>
        </p:txBody>
      </p:sp>
    </p:spTree>
    <p:extLst>
      <p:ext uri="{BB962C8B-B14F-4D97-AF65-F5344CB8AC3E}">
        <p14:creationId xmlns:p14="http://schemas.microsoft.com/office/powerpoint/2010/main" val="158002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803052" y="195248"/>
            <a:ext cx="5303980" cy="853514"/>
          </a:xfrm>
          <a:prstGeom prst="rect">
            <a:avLst/>
          </a:prstGeom>
        </p:spPr>
      </p:pic>
      <p:sp>
        <p:nvSpPr>
          <p:cNvPr id="3" name="Прямоугольник 2"/>
          <p:cNvSpPr/>
          <p:nvPr/>
        </p:nvSpPr>
        <p:spPr>
          <a:xfrm>
            <a:off x="340242" y="1254940"/>
            <a:ext cx="8442251" cy="4801314"/>
          </a:xfrm>
          <a:prstGeom prst="rect">
            <a:avLst/>
          </a:prstGeom>
        </p:spPr>
        <p:txBody>
          <a:bodyPr wrap="square">
            <a:spAutoFit/>
          </a:bodyPr>
          <a:lstStyle/>
          <a:p>
            <a:r>
              <a:rPr lang="ru-RU" dirty="0"/>
              <a:t>Выводы:</a:t>
            </a:r>
          </a:p>
          <a:p>
            <a:endParaRPr lang="ru-RU" dirty="0"/>
          </a:p>
          <a:p>
            <a:r>
              <a:rPr lang="ru-RU" dirty="0"/>
              <a:t>- При падении в океан астероидов размером порядка 10 км на расстояниях 1000-3000 км от точки удара формируются волны цунами длиной более 100 км, похожие на цунами, генерируемые землетрясениями. </a:t>
            </a:r>
          </a:p>
          <a:p>
            <a:endParaRPr lang="ru-RU" dirty="0"/>
          </a:p>
          <a:p>
            <a:r>
              <a:rPr lang="ru-RU" dirty="0"/>
              <a:t>- Чем больше глубина океана и размер ударника, тем больше амплитуда волны и дольше длится нелинейная стадия.</a:t>
            </a:r>
          </a:p>
          <a:p>
            <a:endParaRPr lang="ru-RU" dirty="0"/>
          </a:p>
          <a:p>
            <a:r>
              <a:rPr lang="ru-RU" dirty="0"/>
              <a:t>- Волна цунами образуется, главным образом, за счет «сгребания» воды конусом выбросов из кратера в грунте. Такой механизм формирования цунами отличается от классического, при землетрясениях, когда генерация волны связана, в основном, с вертикальными смещениями дна океана.</a:t>
            </a:r>
          </a:p>
          <a:p>
            <a:endParaRPr lang="ru-RU" dirty="0"/>
          </a:p>
          <a:p>
            <a:r>
              <a:rPr lang="ru-RU" dirty="0"/>
              <a:t>- Полученные формулы могут быть использованы в качестве начальных данных для расчета распространения волн цунами, вызванных ударами, на большие расстояния.</a:t>
            </a:r>
          </a:p>
        </p:txBody>
      </p:sp>
    </p:spTree>
    <p:extLst>
      <p:ext uri="{BB962C8B-B14F-4D97-AF65-F5344CB8AC3E}">
        <p14:creationId xmlns:p14="http://schemas.microsoft.com/office/powerpoint/2010/main" val="2479398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D997A9-E492-4F99-A3B0-808D34874254}"/>
              </a:ext>
            </a:extLst>
          </p:cNvPr>
          <p:cNvSpPr txBox="1"/>
          <p:nvPr/>
        </p:nvSpPr>
        <p:spPr>
          <a:xfrm>
            <a:off x="1485065" y="2229853"/>
            <a:ext cx="6526146" cy="2554545"/>
          </a:xfrm>
          <a:prstGeom prst="rect">
            <a:avLst/>
          </a:prstGeom>
          <a:noFill/>
        </p:spPr>
        <p:txBody>
          <a:bodyPr wrap="none" rtlCol="0">
            <a:spAutoFit/>
          </a:bodyPr>
          <a:lstStyle/>
          <a:p>
            <a:r>
              <a:rPr lang="ru-RU" sz="8000" dirty="0">
                <a:solidFill>
                  <a:schemeClr val="accent5">
                    <a:lumMod val="50000"/>
                  </a:schemeClr>
                </a:solidFill>
                <a:latin typeface="Comic Sans MS" panose="030F0702030302020204" pitchFamily="66" charset="0"/>
              </a:rPr>
              <a:t>Спасибо </a:t>
            </a:r>
          </a:p>
          <a:p>
            <a:r>
              <a:rPr lang="ru-RU" sz="8000" dirty="0">
                <a:solidFill>
                  <a:schemeClr val="accent5">
                    <a:lumMod val="50000"/>
                  </a:schemeClr>
                </a:solidFill>
                <a:latin typeface="Comic Sans MS" panose="030F0702030302020204" pitchFamily="66" charset="0"/>
              </a:rPr>
              <a:t>за внимание!</a:t>
            </a:r>
          </a:p>
        </p:txBody>
      </p:sp>
    </p:spTree>
    <p:extLst>
      <p:ext uri="{BB962C8B-B14F-4D97-AF65-F5344CB8AC3E}">
        <p14:creationId xmlns:p14="http://schemas.microsoft.com/office/powerpoint/2010/main" val="168663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13360" y="525405"/>
            <a:ext cx="8930640" cy="5786199"/>
          </a:xfrm>
          <a:prstGeom prst="rect">
            <a:avLst/>
          </a:prstGeom>
          <a:noFill/>
        </p:spPr>
        <p:txBody>
          <a:bodyPr wrap="square" rtlCol="0">
            <a:spAutoFit/>
          </a:bodyPr>
          <a:lstStyle/>
          <a:p>
            <a:r>
              <a:rPr lang="ru-RU" sz="2200" dirty="0"/>
              <a:t>Более двух третей поверхности Земли покрыто морями и океанами. Поэтому большая часть космических тел, сталкивающихся с Землей, падает в воду. </a:t>
            </a:r>
          </a:p>
          <a:p>
            <a:endParaRPr lang="ru-RU" sz="2200" dirty="0"/>
          </a:p>
          <a:p>
            <a:r>
              <a:rPr lang="ru-RU" sz="2200" dirty="0"/>
              <a:t>При ударах космических тел по твердой поверхности основными поражающими факторами являются ударная волна, вызывающая массовые разрушения, и излучение, вызывающее массовые пожары. Выброс вещества в атмосферу определяет долговременные последствия. </a:t>
            </a:r>
          </a:p>
          <a:p>
            <a:endParaRPr lang="ru-RU" sz="2200" dirty="0"/>
          </a:p>
          <a:p>
            <a:r>
              <a:rPr lang="ru-RU" sz="2200" dirty="0"/>
              <a:t>При падении космических тел в океан разрушения ударной волной и массовые пожары не так актуальны. Поэтому основными поражающими факторами для таких ударов являются волны цунами и выброс вещества мишени и ударника в атмосферу, на который заметно влияет наличие слоя воды. Эти два эффекта и рассматриваются в данной работе.</a:t>
            </a:r>
          </a:p>
          <a:p>
            <a:endParaRPr lang="ru-RU" dirty="0"/>
          </a:p>
        </p:txBody>
      </p:sp>
    </p:spTree>
    <p:extLst>
      <p:ext uri="{BB962C8B-B14F-4D97-AF65-F5344CB8AC3E}">
        <p14:creationId xmlns:p14="http://schemas.microsoft.com/office/powerpoint/2010/main" val="314908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04537" y="262328"/>
            <a:ext cx="7743017" cy="861774"/>
          </a:xfrm>
          <a:prstGeom prst="rect">
            <a:avLst/>
          </a:prstGeom>
          <a:noFill/>
        </p:spPr>
        <p:txBody>
          <a:bodyPr wrap="none" rtlCol="0">
            <a:spAutoFit/>
          </a:bodyPr>
          <a:lstStyle/>
          <a:p>
            <a:r>
              <a:rPr lang="ru-RU" sz="3200" dirty="0">
                <a:solidFill>
                  <a:prstClr val="black"/>
                </a:solidFill>
              </a:rPr>
              <a:t>ПОСТАНОВКА ЗАДАЧИ И МЕТОД РЕШЕНИЯ</a:t>
            </a:r>
          </a:p>
          <a:p>
            <a:endParaRPr lang="ru-RU" dirty="0">
              <a:solidFill>
                <a:prstClr val="black"/>
              </a:solidFill>
            </a:endParaRPr>
          </a:p>
        </p:txBody>
      </p:sp>
      <p:sp>
        <p:nvSpPr>
          <p:cNvPr id="4" name="Прямоугольник 3"/>
          <p:cNvSpPr/>
          <p:nvPr/>
        </p:nvSpPr>
        <p:spPr>
          <a:xfrm>
            <a:off x="386294" y="1797068"/>
            <a:ext cx="8484433" cy="2400657"/>
          </a:xfrm>
          <a:prstGeom prst="rect">
            <a:avLst/>
          </a:prstGeom>
        </p:spPr>
        <p:txBody>
          <a:bodyPr wrap="square">
            <a:spAutoFit/>
          </a:bodyPr>
          <a:lstStyle/>
          <a:p>
            <a:r>
              <a:rPr lang="ru-RU" sz="2200" dirty="0"/>
              <a:t>Для оценки выброса воды и грунта в атмосферу и генерации волн цунами было проведено численное моделирование вертикальных ударов сферических каменных астероидов диаметром от 5 до 20 км по мишени состоящей из кварца или дунита (моделирующих земную кору), покрытых слоем воды глубиной от 1 до 7 км. Астероиды также считались состоящими из кварца или дунита. </a:t>
            </a:r>
          </a:p>
          <a:p>
            <a:endParaRPr lang="ru-RU" dirty="0">
              <a:solidFill>
                <a:prstClr val="black"/>
              </a:solidFill>
            </a:endParaRPr>
          </a:p>
        </p:txBody>
      </p:sp>
    </p:spTree>
    <p:extLst>
      <p:ext uri="{BB962C8B-B14F-4D97-AF65-F5344CB8AC3E}">
        <p14:creationId xmlns:p14="http://schemas.microsoft.com/office/powerpoint/2010/main" val="209418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04537" y="262328"/>
            <a:ext cx="7743017" cy="861774"/>
          </a:xfrm>
          <a:prstGeom prst="rect">
            <a:avLst/>
          </a:prstGeom>
          <a:noFill/>
        </p:spPr>
        <p:txBody>
          <a:bodyPr wrap="none" rtlCol="0">
            <a:spAutoFit/>
          </a:bodyPr>
          <a:lstStyle/>
          <a:p>
            <a:r>
              <a:rPr lang="ru-RU" sz="3200" dirty="0"/>
              <a:t>ПОСТАНОВКА ЗАДАЧИ И МЕТОД РЕШЕНИЯ</a:t>
            </a:r>
          </a:p>
          <a:p>
            <a:endParaRPr lang="ru-RU" dirty="0"/>
          </a:p>
        </p:txBody>
      </p:sp>
      <p:sp>
        <p:nvSpPr>
          <p:cNvPr id="4" name="Прямоугольник 3"/>
          <p:cNvSpPr/>
          <p:nvPr/>
        </p:nvSpPr>
        <p:spPr>
          <a:xfrm>
            <a:off x="333828" y="995094"/>
            <a:ext cx="8484433" cy="5632311"/>
          </a:xfrm>
          <a:prstGeom prst="rect">
            <a:avLst/>
          </a:prstGeom>
        </p:spPr>
        <p:txBody>
          <a:bodyPr wrap="square">
            <a:spAutoFit/>
          </a:bodyPr>
          <a:lstStyle/>
          <a:p>
            <a:r>
              <a:rPr lang="ru-RU" dirty="0"/>
              <a:t>Расчеты проводились с помощью программного комплекса СОВА (</a:t>
            </a:r>
            <a:r>
              <a:rPr lang="ru-RU" dirty="0" err="1"/>
              <a:t>Shuvalov</a:t>
            </a:r>
            <a:r>
              <a:rPr lang="ru-RU" dirty="0"/>
              <a:t>, 1999), который неоднократно применялся для моделирования ударных явлений, в том числе падений астероидов в море. </a:t>
            </a:r>
          </a:p>
          <a:p>
            <a:endParaRPr lang="ru-RU" dirty="0"/>
          </a:p>
          <a:p>
            <a:r>
              <a:rPr lang="ru-RU" dirty="0"/>
              <a:t>В расчетах явно выделялись границы между веществами, описываемыми разными уравнениями состояния (в данном случае вода, воздух и грунт). </a:t>
            </a:r>
          </a:p>
          <a:p>
            <a:endParaRPr lang="ru-RU" dirty="0"/>
          </a:p>
          <a:p>
            <a:r>
              <a:rPr lang="ru-RU" dirty="0"/>
              <a:t>Размер расчетной сетки 2000×2000 ячеек. Начальный размер ячейки   125 м (80 точек на диаметр ударника), по мере увеличения возмущенной области ячейки удваивались, на заключительной стадии расчетов расчетная сетка была неравномерной, ячейки увеличивались по мере удаления от эпицентра удара. Максимальный размер расчетной области составлял 6000×6000 км. </a:t>
            </a:r>
          </a:p>
          <a:p>
            <a:endParaRPr lang="ru-RU" dirty="0"/>
          </a:p>
          <a:p>
            <a:r>
              <a:rPr lang="ru-RU" dirty="0"/>
              <a:t>Для описания термодинамических свойств использовались табличное уравнение состояния воздуха (Кузнецов, 1965) и табличные уравнения состояния воды, кварца и дунита , полученные по программе ANEOS (</a:t>
            </a:r>
            <a:r>
              <a:rPr lang="ru-RU" dirty="0" err="1"/>
              <a:t>Thomson</a:t>
            </a:r>
            <a:r>
              <a:rPr lang="ru-RU" dirty="0"/>
              <a:t> &amp; </a:t>
            </a:r>
            <a:r>
              <a:rPr lang="ru-RU" dirty="0" err="1"/>
              <a:t>Lauson</a:t>
            </a:r>
            <a:r>
              <a:rPr lang="ru-RU" dirty="0"/>
              <a:t>, 1972).</a:t>
            </a:r>
          </a:p>
          <a:p>
            <a:endParaRPr lang="ru-RU" dirty="0"/>
          </a:p>
          <a:p>
            <a:r>
              <a:rPr lang="ru-RU" dirty="0"/>
              <a:t> Распределение плотности и давления воздуха по высоте в равновесной атмосфере Земли задавалось согласно модели CIRA (COSPAR </a:t>
            </a:r>
            <a:r>
              <a:rPr lang="ru-RU" dirty="0" err="1"/>
              <a:t>International</a:t>
            </a:r>
            <a:r>
              <a:rPr lang="ru-RU" dirty="0"/>
              <a:t> </a:t>
            </a:r>
            <a:r>
              <a:rPr lang="en-US" dirty="0"/>
              <a:t>Reference  </a:t>
            </a:r>
            <a:r>
              <a:rPr lang="ru-RU" dirty="0"/>
              <a:t>А</a:t>
            </a:r>
            <a:r>
              <a:rPr lang="en-US" dirty="0" err="1"/>
              <a:t>tmosphere</a:t>
            </a:r>
            <a:r>
              <a:rPr lang="ru-RU" dirty="0"/>
              <a:t>).</a:t>
            </a:r>
          </a:p>
        </p:txBody>
      </p:sp>
    </p:spTree>
    <p:extLst>
      <p:ext uri="{BB962C8B-B14F-4D97-AF65-F5344CB8AC3E}">
        <p14:creationId xmlns:p14="http://schemas.microsoft.com/office/powerpoint/2010/main" val="419697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53462EE-9AA3-454D-830B-93CEB2A7B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488" y="899178"/>
            <a:ext cx="5797683" cy="4737482"/>
          </a:xfrm>
          <a:prstGeom prst="rect">
            <a:avLst/>
          </a:prstGeom>
        </p:spPr>
      </p:pic>
      <p:sp>
        <p:nvSpPr>
          <p:cNvPr id="2" name="Прямоугольник 1"/>
          <p:cNvSpPr/>
          <p:nvPr/>
        </p:nvSpPr>
        <p:spPr>
          <a:xfrm>
            <a:off x="1229192" y="157397"/>
            <a:ext cx="6438277" cy="584775"/>
          </a:xfrm>
          <a:prstGeom prst="rect">
            <a:avLst/>
          </a:prstGeom>
        </p:spPr>
        <p:txBody>
          <a:bodyPr wrap="square">
            <a:spAutoFit/>
          </a:bodyPr>
          <a:lstStyle/>
          <a:p>
            <a:pPr lvl="0"/>
            <a:r>
              <a:rPr lang="ru-RU" sz="3200" dirty="0">
                <a:solidFill>
                  <a:prstClr val="black"/>
                </a:solidFill>
              </a:rPr>
              <a:t>ВЫБРОС ВЕЩЕСТВА В АТМОСФЕРУ</a:t>
            </a:r>
          </a:p>
        </p:txBody>
      </p:sp>
      <p:sp>
        <p:nvSpPr>
          <p:cNvPr id="4" name="Прямоугольник 3"/>
          <p:cNvSpPr/>
          <p:nvPr/>
        </p:nvSpPr>
        <p:spPr>
          <a:xfrm>
            <a:off x="299803" y="5657671"/>
            <a:ext cx="8664315" cy="1200329"/>
          </a:xfrm>
          <a:prstGeom prst="rect">
            <a:avLst/>
          </a:prstGeom>
        </p:spPr>
        <p:txBody>
          <a:bodyPr wrap="square">
            <a:spAutoFit/>
          </a:bodyPr>
          <a:lstStyle/>
          <a:p>
            <a:r>
              <a:rPr lang="ru-RU" dirty="0"/>
              <a:t>Распределения плотности воды (справа) и вещества грунта и ударника (слева) через 5 секунд после вертикального падения десятикилометрового астероида на твердую поверхность (Н=0) и в океан глубиной Н, равной 1, 3 и 7 км. Все расстояния измерены в километрах.</a:t>
            </a:r>
          </a:p>
        </p:txBody>
      </p:sp>
    </p:spTree>
    <p:extLst>
      <p:ext uri="{BB962C8B-B14F-4D97-AF65-F5344CB8AC3E}">
        <p14:creationId xmlns:p14="http://schemas.microsoft.com/office/powerpoint/2010/main" val="315570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2CCE7AC-6988-44BB-A9B5-C77015DB3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2605" y="829948"/>
            <a:ext cx="6098972" cy="4827723"/>
          </a:xfrm>
          <a:prstGeom prst="rect">
            <a:avLst/>
          </a:prstGeom>
        </p:spPr>
      </p:pic>
      <p:pic>
        <p:nvPicPr>
          <p:cNvPr id="2" name="Рисунок 1"/>
          <p:cNvPicPr>
            <a:picLocks noChangeAspect="1"/>
          </p:cNvPicPr>
          <p:nvPr/>
        </p:nvPicPr>
        <p:blipFill>
          <a:blip r:embed="rId4"/>
          <a:stretch>
            <a:fillRect/>
          </a:stretch>
        </p:blipFill>
        <p:spPr>
          <a:xfrm>
            <a:off x="1148145" y="0"/>
            <a:ext cx="6687892" cy="853514"/>
          </a:xfrm>
          <a:prstGeom prst="rect">
            <a:avLst/>
          </a:prstGeom>
        </p:spPr>
      </p:pic>
      <p:sp>
        <p:nvSpPr>
          <p:cNvPr id="4" name="Прямоугольник 3"/>
          <p:cNvSpPr/>
          <p:nvPr/>
        </p:nvSpPr>
        <p:spPr>
          <a:xfrm>
            <a:off x="149901" y="5657671"/>
            <a:ext cx="8919147" cy="1200329"/>
          </a:xfrm>
          <a:prstGeom prst="rect">
            <a:avLst/>
          </a:prstGeom>
        </p:spPr>
        <p:txBody>
          <a:bodyPr wrap="square">
            <a:spAutoFit/>
          </a:bodyPr>
          <a:lstStyle/>
          <a:p>
            <a:r>
              <a:rPr lang="ru-RU" dirty="0"/>
              <a:t>Распределения плотности воды (справа) и вещества грунта и ударника (слева) через 30 секунд после вертикального падения десятикилометрового астероида на твердую поверхность (Н=0) и в океан глубиной Н, равной 1, 3 и 7 км. Все расстояния измерены в километрах.</a:t>
            </a:r>
          </a:p>
        </p:txBody>
      </p:sp>
    </p:spTree>
    <p:extLst>
      <p:ext uri="{BB962C8B-B14F-4D97-AF65-F5344CB8AC3E}">
        <p14:creationId xmlns:p14="http://schemas.microsoft.com/office/powerpoint/2010/main" val="161437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B24F73F-6371-4382-90E5-2C56568E7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746" y="1009778"/>
            <a:ext cx="7432744" cy="4465142"/>
          </a:xfrm>
          <a:prstGeom prst="rect">
            <a:avLst/>
          </a:prstGeom>
        </p:spPr>
      </p:pic>
      <p:pic>
        <p:nvPicPr>
          <p:cNvPr id="2" name="Рисунок 1"/>
          <p:cNvPicPr>
            <a:picLocks noChangeAspect="1"/>
          </p:cNvPicPr>
          <p:nvPr/>
        </p:nvPicPr>
        <p:blipFill>
          <a:blip r:embed="rId4"/>
          <a:stretch>
            <a:fillRect/>
          </a:stretch>
        </p:blipFill>
        <p:spPr>
          <a:xfrm>
            <a:off x="1228054" y="94151"/>
            <a:ext cx="6687892" cy="853514"/>
          </a:xfrm>
          <a:prstGeom prst="rect">
            <a:avLst/>
          </a:prstGeom>
        </p:spPr>
      </p:pic>
      <p:sp>
        <p:nvSpPr>
          <p:cNvPr id="4" name="Прямоугольник 3"/>
          <p:cNvSpPr/>
          <p:nvPr/>
        </p:nvSpPr>
        <p:spPr>
          <a:xfrm>
            <a:off x="352269" y="5657671"/>
            <a:ext cx="8686800" cy="1200329"/>
          </a:xfrm>
          <a:prstGeom prst="rect">
            <a:avLst/>
          </a:prstGeom>
        </p:spPr>
        <p:txBody>
          <a:bodyPr wrap="square">
            <a:spAutoFit/>
          </a:bodyPr>
          <a:lstStyle/>
          <a:p>
            <a:r>
              <a:rPr lang="ru-RU" dirty="0"/>
              <a:t>Распределения плотности воды (справа) и вещества грунта и ударника (слева)  через 5 минут после вертикального падения десятикилометрового астероида на твердую поверхность (Н=0) и в океан глубиной Н, равной 1, 3 и 7 км. Все расстояния измерены в километрах.</a:t>
            </a:r>
          </a:p>
        </p:txBody>
      </p:sp>
    </p:spTree>
    <p:extLst>
      <p:ext uri="{BB962C8B-B14F-4D97-AF65-F5344CB8AC3E}">
        <p14:creationId xmlns:p14="http://schemas.microsoft.com/office/powerpoint/2010/main" val="150986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DA6F8BE-7052-4485-BA5A-5410DDDDB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066" y="809961"/>
            <a:ext cx="5873868" cy="4735556"/>
          </a:xfrm>
          <a:prstGeom prst="rect">
            <a:avLst/>
          </a:prstGeom>
        </p:spPr>
      </p:pic>
      <p:pic>
        <p:nvPicPr>
          <p:cNvPr id="4" name="Рисунок 3"/>
          <p:cNvPicPr>
            <a:picLocks noChangeAspect="1"/>
          </p:cNvPicPr>
          <p:nvPr/>
        </p:nvPicPr>
        <p:blipFill>
          <a:blip r:embed="rId4"/>
          <a:stretch>
            <a:fillRect/>
          </a:stretch>
        </p:blipFill>
        <p:spPr>
          <a:xfrm>
            <a:off x="1228054" y="94151"/>
            <a:ext cx="6687892" cy="853514"/>
          </a:xfrm>
          <a:prstGeom prst="rect">
            <a:avLst/>
          </a:prstGeom>
        </p:spPr>
      </p:pic>
      <p:sp>
        <p:nvSpPr>
          <p:cNvPr id="2" name="Прямоугольник 1"/>
          <p:cNvSpPr/>
          <p:nvPr/>
        </p:nvSpPr>
        <p:spPr>
          <a:xfrm>
            <a:off x="232347" y="5661162"/>
            <a:ext cx="8911653" cy="1200329"/>
          </a:xfrm>
          <a:prstGeom prst="rect">
            <a:avLst/>
          </a:prstGeom>
        </p:spPr>
        <p:txBody>
          <a:bodyPr wrap="square">
            <a:spAutoFit/>
          </a:bodyPr>
          <a:lstStyle/>
          <a:p>
            <a:r>
              <a:rPr lang="ru-RU" dirty="0"/>
              <a:t>Распределения плотности воды (справа) и вещества грунта и ударника (слева) через 30 минут после вертикального падения десятикилометрового астероида на твердую поверхность (Н=0) и в океан глубиной Н, равной 1, 3 и 7 км. Все расстояния измерены в километрах.</a:t>
            </a:r>
          </a:p>
        </p:txBody>
      </p:sp>
    </p:spTree>
    <p:extLst>
      <p:ext uri="{BB962C8B-B14F-4D97-AF65-F5344CB8AC3E}">
        <p14:creationId xmlns:p14="http://schemas.microsoft.com/office/powerpoint/2010/main" val="38387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AA2B6C0-6CE6-40C7-B0DD-4A1AF2B6D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131" y="1289001"/>
            <a:ext cx="7625700" cy="3783852"/>
          </a:xfrm>
          <a:prstGeom prst="rect">
            <a:avLst/>
          </a:prstGeom>
        </p:spPr>
      </p:pic>
      <p:pic>
        <p:nvPicPr>
          <p:cNvPr id="4" name="Рисунок 3"/>
          <p:cNvPicPr>
            <a:picLocks noChangeAspect="1"/>
          </p:cNvPicPr>
          <p:nvPr/>
        </p:nvPicPr>
        <p:blipFill>
          <a:blip r:embed="rId4"/>
          <a:stretch>
            <a:fillRect/>
          </a:stretch>
        </p:blipFill>
        <p:spPr>
          <a:xfrm>
            <a:off x="1183084" y="259042"/>
            <a:ext cx="6687892" cy="853514"/>
          </a:xfrm>
          <a:prstGeom prst="rect">
            <a:avLst/>
          </a:prstGeom>
        </p:spPr>
      </p:pic>
      <p:sp>
        <p:nvSpPr>
          <p:cNvPr id="2" name="Прямоугольник 1"/>
          <p:cNvSpPr/>
          <p:nvPr/>
        </p:nvSpPr>
        <p:spPr>
          <a:xfrm>
            <a:off x="344774" y="5410972"/>
            <a:ext cx="8514413" cy="923330"/>
          </a:xfrm>
          <a:prstGeom prst="rect">
            <a:avLst/>
          </a:prstGeom>
        </p:spPr>
        <p:txBody>
          <a:bodyPr wrap="square">
            <a:spAutoFit/>
          </a:bodyPr>
          <a:lstStyle/>
          <a:p>
            <a:r>
              <a:rPr lang="ru-RU" dirty="0"/>
              <a:t>Зависимости от времени массы воды (а) и суммарной массы грунта и ударника (б) в атмосфере на высотах более 16 км. Массы измеряются в массах падающего астероида. Значения глубины океана в километрах указаны около каждой кривой. </a:t>
            </a:r>
          </a:p>
        </p:txBody>
      </p:sp>
    </p:spTree>
    <p:extLst>
      <p:ext uri="{BB962C8B-B14F-4D97-AF65-F5344CB8AC3E}">
        <p14:creationId xmlns:p14="http://schemas.microsoft.com/office/powerpoint/2010/main" val="2592606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Тре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6540</TotalTime>
  <Words>1587</Words>
  <Application>Microsoft Office PowerPoint</Application>
  <PresentationFormat>Экран (4:3)</PresentationFormat>
  <Paragraphs>76</Paragraphs>
  <Slides>19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19</vt:i4>
      </vt:variant>
    </vt:vector>
  </HeadingPairs>
  <TitlesOfParts>
    <vt:vector size="29" baseType="lpstr">
      <vt:lpstr>Calibri</vt:lpstr>
      <vt:lpstr>Cambria Math</vt:lpstr>
      <vt:lpstr>Comic Sans MS</vt:lpstr>
      <vt:lpstr>Franklin Gothic Book</vt:lpstr>
      <vt:lpstr>Franklin Gothic Medium</vt:lpstr>
      <vt:lpstr>Times New Roman</vt:lpstr>
      <vt:lpstr>Verdana</vt:lpstr>
      <vt:lpstr>Wingdings 2</vt:lpstr>
      <vt:lpstr>Трек</vt:lpstr>
      <vt:lpstr>1_Трек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Valery</dc:creator>
  <cp:lastModifiedBy>Valery</cp:lastModifiedBy>
  <cp:revision>26</cp:revision>
  <dcterms:created xsi:type="dcterms:W3CDTF">2022-05-27T13:26:08Z</dcterms:created>
  <dcterms:modified xsi:type="dcterms:W3CDTF">2022-06-20T08:32:19Z</dcterms:modified>
</cp:coreProperties>
</file>