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8" r:id="rId2"/>
    <p:sldId id="273" r:id="rId3"/>
    <p:sldId id="274" r:id="rId4"/>
    <p:sldId id="275" r:id="rId5"/>
    <p:sldId id="280" r:id="rId6"/>
    <p:sldId id="276" r:id="rId7"/>
    <p:sldId id="278" r:id="rId8"/>
    <p:sldId id="279" r:id="rId9"/>
    <p:sldId id="277" r:id="rId10"/>
    <p:sldId id="283" r:id="rId11"/>
    <p:sldId id="281" r:id="rId12"/>
    <p:sldId id="282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97" autoAdjust="0"/>
    <p:restoredTop sz="94660"/>
  </p:normalViewPr>
  <p:slideViewPr>
    <p:cSldViewPr snapToGrid="0">
      <p:cViewPr>
        <p:scale>
          <a:sx n="96" d="100"/>
          <a:sy n="96" d="100"/>
        </p:scale>
        <p:origin x="-206" y="-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E53349-2421-4295-8BD2-EEDD7FBE1C9C}" type="datetimeFigureOut">
              <a:rPr lang="ru-RU" smtClean="0"/>
              <a:t>30.06.2022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EB7BBC-7F7D-41DF-AC18-1B469D9984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903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FA58C-8520-4E70-8DEF-597E48CF3518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31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FA58C-8520-4E70-8DEF-597E48CF3518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6692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FA58C-8520-4E70-8DEF-597E48CF3518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0817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FA58C-8520-4E70-8DEF-597E48CF3518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175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FA58C-8520-4E70-8DEF-597E48CF3518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249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FA58C-8520-4E70-8DEF-597E48CF3518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017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FA58C-8520-4E70-8DEF-597E48CF3518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4682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FA58C-8520-4E70-8DEF-597E48CF3518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753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FA58C-8520-4E70-8DEF-597E48CF3518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918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FA58C-8520-4E70-8DEF-597E48CF3518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8725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FA58C-8520-4E70-8DEF-597E48CF3518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0197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FA58C-8520-4E70-8DEF-597E48CF3518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540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9A73-3888-4A6E-AAF1-EAE8FB04C72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4179-7B77-4828-9043-D7E0B6E346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847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9A73-3888-4A6E-AAF1-EAE8FB04C72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4179-7B77-4828-9043-D7E0B6E346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0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9A73-3888-4A6E-AAF1-EAE8FB04C72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4179-7B77-4828-9043-D7E0B6E346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982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9A73-3888-4A6E-AAF1-EAE8FB04C72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4179-7B77-4828-9043-D7E0B6E346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163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9A73-3888-4A6E-AAF1-EAE8FB04C72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4179-7B77-4828-9043-D7E0B6E346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913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9A73-3888-4A6E-AAF1-EAE8FB04C72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4179-7B77-4828-9043-D7E0B6E346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047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9A73-3888-4A6E-AAF1-EAE8FB04C72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4179-7B77-4828-9043-D7E0B6E346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707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9A73-3888-4A6E-AAF1-EAE8FB04C72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4179-7B77-4828-9043-D7E0B6E346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340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9A73-3888-4A6E-AAF1-EAE8FB04C72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4179-7B77-4828-9043-D7E0B6E346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81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9A73-3888-4A6E-AAF1-EAE8FB04C72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4179-7B77-4828-9043-D7E0B6E346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787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9A73-3888-4A6E-AAF1-EAE8FB04C72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4179-7B77-4828-9043-D7E0B6E346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819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CE9A73-3888-4A6E-AAF1-EAE8FB04C72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30.06.2022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54179-7B77-4828-9043-D7E0B6E3468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699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>
            <a:off x="1552574" y="664245"/>
            <a:ext cx="9444019" cy="1"/>
          </a:xfrm>
          <a:prstGeom prst="line">
            <a:avLst/>
          </a:prstGeom>
          <a:ln w="88900" cmpd="tri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1552574" y="2913147"/>
            <a:ext cx="9086849" cy="111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b="1" spc="15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Соколова </a:t>
            </a:r>
            <a:r>
              <a:rPr lang="ru-RU" sz="1600" b="1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И.Н.</a:t>
            </a:r>
            <a:r>
              <a:rPr lang="ru-RU" sz="1600" b="1" spc="15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600" b="1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600" b="1" spc="15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spc="1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Берёзина</a:t>
            </a:r>
            <a:r>
              <a:rPr lang="ru-RU" sz="1600" b="1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А.В.</a:t>
            </a:r>
            <a:r>
              <a:rPr lang="ru-RU" sz="1600" b="1" spc="15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600" b="1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Першина Е.В.</a:t>
            </a:r>
            <a:r>
              <a:rPr lang="ru-RU" sz="1600" b="1" spc="15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600" b="1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Соколова </a:t>
            </a:r>
            <a:r>
              <a:rPr lang="ru-RU" sz="1600" b="1" spc="15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Н.П.</a:t>
            </a:r>
            <a:r>
              <a:rPr lang="ru-RU" sz="1600" b="1" spc="15" baseline="30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b="1" i="1" baseline="30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1400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Филиал “Институт геофизических исследований” РГП НЯЦ РК, г. Курчатов, Казахстан</a:t>
            </a:r>
            <a:endParaRPr lang="ru-RU" sz="14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b="1" i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ru-RU" sz="1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Институт сейсмологии НАН КР, </a:t>
            </a:r>
            <a:r>
              <a:rPr lang="ru-RU" sz="16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г.Бишкек</a:t>
            </a:r>
            <a:r>
              <a:rPr lang="ru-RU" sz="1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6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Кыргызстан</a:t>
            </a:r>
            <a:endParaRPr lang="ru-RU" sz="14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80406" y="198396"/>
            <a:ext cx="78082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геофизических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исследований НЯЦ РК,  Институт сейсмологии НАН КР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1552573" y="745926"/>
            <a:ext cx="9444019" cy="0"/>
          </a:xfrm>
          <a:prstGeom prst="line">
            <a:avLst/>
          </a:prstGeom>
          <a:ln w="88900" cmpd="tri">
            <a:solidFill>
              <a:schemeClr val="accent5">
                <a:lumMod val="7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67" y="108681"/>
            <a:ext cx="1236883" cy="7858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t="1" r="75266" b="-8975"/>
          <a:stretch/>
        </p:blipFill>
        <p:spPr>
          <a:xfrm>
            <a:off x="11089203" y="109580"/>
            <a:ext cx="826907" cy="85114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95362" y="1614232"/>
            <a:ext cx="10201274" cy="991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25"/>
              </a:spcAft>
            </a:pP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СЕЙСМИЧЕСКАЯ РЕГИСТРАЦИЯ ОПОЛЗНЕЙ ИЗ РАЙОНА ТЯНЬ-ШАНЯ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80993"/>
            <a:ext cx="3740817" cy="25770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0817" y="4280992"/>
            <a:ext cx="4601799" cy="2577007"/>
          </a:xfrm>
          <a:prstGeom prst="rect">
            <a:avLst/>
          </a:prstGeom>
        </p:spPr>
      </p:pic>
      <p:pic>
        <p:nvPicPr>
          <p:cNvPr id="25602" name="Picture 2" descr="GISMETEO.KZ: Оползень объемом 4 тысячи кубометров сошел в Алматинской  области - 5 мая 2017 | Происшествия | Новости погоды.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5" r="4012" b="3307"/>
          <a:stretch/>
        </p:blipFill>
        <p:spPr bwMode="auto">
          <a:xfrm>
            <a:off x="8228528" y="4300041"/>
            <a:ext cx="3963472" cy="255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702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>
            <a:off x="1734208" y="630582"/>
            <a:ext cx="9444019" cy="1"/>
          </a:xfrm>
          <a:prstGeom prst="line">
            <a:avLst/>
          </a:prstGeom>
          <a:ln w="88900" cmpd="tri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176916" y="214737"/>
            <a:ext cx="78082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геофизических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исследований НЯЦ РК,  Институт сейсмологии НАН КР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1734207" y="714404"/>
            <a:ext cx="9444019" cy="0"/>
          </a:xfrm>
          <a:prstGeom prst="line">
            <a:avLst/>
          </a:prstGeom>
          <a:ln w="88900" cmpd="tri">
            <a:solidFill>
              <a:schemeClr val="accent5">
                <a:lumMod val="7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90" y="-40553"/>
            <a:ext cx="1236883" cy="7858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t="1" r="75266" b="-8975"/>
          <a:stretch/>
        </p:blipFill>
        <p:spPr>
          <a:xfrm>
            <a:off x="11292265" y="51472"/>
            <a:ext cx="826907" cy="85114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867161"/>
            <a:ext cx="7361383" cy="2445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Самый мощный за последние 50 лет оползень сошел в предгорьях </a:t>
            </a:r>
            <a:r>
              <a:rPr lang="ru-RU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Заилийского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Алатау </a:t>
            </a: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Национальном природном парке «</a:t>
            </a:r>
            <a:r>
              <a:rPr lang="ru-RU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Кольсайские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озера» в </a:t>
            </a:r>
            <a:r>
              <a:rPr lang="ru-RU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Кегенском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районе </a:t>
            </a:r>
            <a:r>
              <a:rPr lang="ru-RU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Алматинской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области. Сход горной массы был зафиксирован 18 апреля в западной стороне </a:t>
            </a:r>
            <a:r>
              <a:rPr lang="ru-RU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Малыбек-шокы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правой стороне реки </a:t>
            </a:r>
            <a:r>
              <a:rPr lang="ru-RU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Кольсай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Объем оползня составляет 45-50 миллионов кубометров. За несколько дней до оползня, 8 апреля 2018 г. в 16-12-56 на расстоянии ~ 5 км от него произошло тектоническое землетрясение с </a:t>
            </a:r>
            <a:r>
              <a:rPr lang="ru-RU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mpv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=4.6. Записи схода </a:t>
            </a:r>
            <a:r>
              <a:rPr lang="ru-RU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Кольсайского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оползня были получены сейсмической станцией </a:t>
            </a:r>
            <a:r>
              <a:rPr lang="ru-RU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Саты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сети СОМЭ </a:t>
            </a: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МЧС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РК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383" y="938071"/>
            <a:ext cx="4701054" cy="3526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456218" y="4535227"/>
            <a:ext cx="57311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 апреля 2018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 (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Хайдаров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2018)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Причиной сдвига, считают в КЧС, стала активизация старого оползневого очага из-за сильных осадков и сейсмического воздействия.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63694" y="6519446"/>
            <a:ext cx="63133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Сейсмостанция </a:t>
            </a:r>
            <a:r>
              <a:rPr lang="ru-RU" sz="1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Саты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апреля 2018г 08ч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25мин (</a:t>
            </a:r>
            <a:r>
              <a:rPr lang="ru-RU" sz="1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Хайдаров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2018)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891" y="3249862"/>
            <a:ext cx="4859460" cy="331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02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>
            <a:off x="1812932" y="598672"/>
            <a:ext cx="9444019" cy="1"/>
          </a:xfrm>
          <a:prstGeom prst="line">
            <a:avLst/>
          </a:prstGeom>
          <a:ln w="88900" cmpd="tri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780406" y="198396"/>
            <a:ext cx="78082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геофизических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исследований НЯЦ РК,  Институт сейсмологии НАН КР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1812932" y="721605"/>
            <a:ext cx="9444019" cy="0"/>
          </a:xfrm>
          <a:prstGeom prst="line">
            <a:avLst/>
          </a:prstGeom>
          <a:ln w="88900" cmpd="tri">
            <a:solidFill>
              <a:schemeClr val="accent5">
                <a:lumMod val="7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86" y="-25260"/>
            <a:ext cx="1236883" cy="7858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t="1" r="75266" b="-8975"/>
          <a:stretch/>
        </p:blipFill>
        <p:spPr>
          <a:xfrm>
            <a:off x="11365093" y="-40553"/>
            <a:ext cx="826907" cy="851144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9" b="3740"/>
          <a:stretch/>
        </p:blipFill>
        <p:spPr bwMode="auto">
          <a:xfrm>
            <a:off x="205440" y="823451"/>
            <a:ext cx="6828865" cy="2454681"/>
          </a:xfrm>
          <a:prstGeom prst="rect">
            <a:avLst/>
          </a:prstGeom>
          <a:noFill/>
          <a:ln w="19050">
            <a:solidFill>
              <a:srgbClr val="C0504D">
                <a:lumMod val="50000"/>
              </a:srgb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7" b="3935"/>
          <a:stretch/>
        </p:blipFill>
        <p:spPr bwMode="auto">
          <a:xfrm>
            <a:off x="4999812" y="3590899"/>
            <a:ext cx="7007460" cy="2834533"/>
          </a:xfrm>
          <a:prstGeom prst="rect">
            <a:avLst/>
          </a:prstGeom>
          <a:noFill/>
          <a:ln w="25400">
            <a:solidFill>
              <a:srgbClr val="C0504D">
                <a:lumMod val="50000"/>
              </a:srgb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7200" y="3252345"/>
            <a:ext cx="64857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Сейсмостанция </a:t>
            </a:r>
            <a:r>
              <a:rPr lang="ru-RU" sz="1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Саты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 апреля 2018г 08ч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06мин (</a:t>
            </a:r>
            <a:r>
              <a:rPr lang="ru-RU" sz="1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Хайдаров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2018 г.)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04145" y="6519446"/>
            <a:ext cx="64744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Сейсмостанция </a:t>
            </a:r>
            <a:r>
              <a:rPr lang="ru-RU" sz="1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Саты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 апреля 2018г 10ч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11мин (</a:t>
            </a:r>
            <a:r>
              <a:rPr lang="ru-RU" sz="1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Хайдаров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2018 г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46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>
            <a:off x="1531610" y="665764"/>
            <a:ext cx="9444019" cy="1"/>
          </a:xfrm>
          <a:prstGeom prst="line">
            <a:avLst/>
          </a:prstGeom>
          <a:ln w="88900" cmpd="tri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780406" y="198396"/>
            <a:ext cx="78082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геофизических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исследований НЯЦ РК,  Институт сейсмологии НАН КР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1531611" y="756750"/>
            <a:ext cx="9444019" cy="0"/>
          </a:xfrm>
          <a:prstGeom prst="line">
            <a:avLst/>
          </a:prstGeom>
          <a:ln w="88900" cmpd="tri">
            <a:solidFill>
              <a:schemeClr val="accent5">
                <a:lumMod val="7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79" y="1627"/>
            <a:ext cx="1236883" cy="7858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t="1" r="75266" b="-8975"/>
          <a:stretch/>
        </p:blipFill>
        <p:spPr>
          <a:xfrm>
            <a:off x="11365093" y="1627"/>
            <a:ext cx="826907" cy="85114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38568" y="1084980"/>
            <a:ext cx="1009888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данным сейсмических станций </a:t>
            </a: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Кыргызстана и Казахстана  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были изучены динамические параметры крупных оползней, произошедших на территории Северного Тянь-Шаня в </a:t>
            </a: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1998-2020 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гг. </a:t>
            </a:r>
            <a:endParaRPr lang="en-US" sz="16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Волновая картина оползней имеет ряд схожих черт. Прослеживается зависимость магнитуды события от объема сошедшей массы</a:t>
            </a: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территории </a:t>
            </a: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месторождений 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Кара-Кече </a:t>
            </a: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Кумтор</a:t>
            </a: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необходимо 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проводить непрерывный сейсмический мониторинг локальной сетью станций.</a:t>
            </a:r>
            <a:endParaRPr lang="ru-RU" sz="1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/>
          <a:srcRect r="4851" b="800"/>
          <a:stretch/>
        </p:blipFill>
        <p:spPr>
          <a:xfrm>
            <a:off x="0" y="3970486"/>
            <a:ext cx="4128655" cy="28644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8654" y="3970484"/>
            <a:ext cx="4249935" cy="28644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/>
          <a:srcRect r="1932" b="1623"/>
          <a:stretch/>
        </p:blipFill>
        <p:spPr>
          <a:xfrm>
            <a:off x="8378589" y="3989256"/>
            <a:ext cx="3822647" cy="279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50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>
            <a:off x="914400" y="666278"/>
            <a:ext cx="9444019" cy="1"/>
          </a:xfrm>
          <a:prstGeom prst="line">
            <a:avLst/>
          </a:prstGeom>
          <a:ln w="88900" cmpd="tri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780406" y="198396"/>
            <a:ext cx="78082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геофизических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исследований НЯЦ РК,  Институт сейсмологии НАН КР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914400" y="754019"/>
            <a:ext cx="9444019" cy="0"/>
          </a:xfrm>
          <a:prstGeom prst="line">
            <a:avLst/>
          </a:prstGeom>
          <a:ln w="88900" cmpd="tri">
            <a:solidFill>
              <a:schemeClr val="accent5">
                <a:lumMod val="7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0" y="0"/>
            <a:ext cx="1236883" cy="7858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t="1" r="75266" b="-8975"/>
          <a:stretch/>
        </p:blipFill>
        <p:spPr>
          <a:xfrm>
            <a:off x="11288893" y="0"/>
            <a:ext cx="826907" cy="85114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429" y="3820953"/>
            <a:ext cx="5180147" cy="27704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5849" y="6554779"/>
            <a:ext cx="3590855" cy="37798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393687" y="3568915"/>
            <a:ext cx="60491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Карта расположения сети сейсмического мониторинга Кыргызстана: белые треугольники -  KNET (НС РАН), черные треугольники -  KRNET (ИС НАН КР), красные треугольники -  планируемые станции сети KRNET.</a:t>
            </a:r>
            <a:endParaRPr lang="ru-RU" sz="1200" b="1" dirty="0"/>
          </a:p>
        </p:txBody>
      </p:sp>
      <p:pic>
        <p:nvPicPr>
          <p:cNvPr id="32770" name="Picture 2" descr="http://www.some.kz/imgdb/common/common_2_0_7_3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655" y="4187639"/>
            <a:ext cx="3708660" cy="264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568905" y="6270541"/>
            <a:ext cx="180975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Сейсмическая сеть СОМЭ МЧС РК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30170" y="810591"/>
            <a:ext cx="657701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настоящее время несколько современных сейсмических сетей осуществляют непрерывный мониторинг сейсмических событий различной природы в районе Тянь-Шаня и прилегающих территориях, в основном тектонических землетрясений и карьерных 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взрывов.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Иногда сейсмические станции Казахстана и Кыргызстана регистрируют необычные явления, связанные с экзогенными геологическими процессами, например, оползнями, снежными лавинами, камнепадами и селевыми потоками. Оползни могут быть обусловлены как тектоническими процессами, так и геологическими, геоморфологическим и гидрогеологическими условиями, а также воздействием комплекса антропогенных факторов. </a:t>
            </a:r>
            <a:endParaRPr lang="ru-RU" sz="1600" b="1" dirty="0"/>
          </a:p>
        </p:txBody>
      </p:sp>
      <p:pic>
        <p:nvPicPr>
          <p:cNvPr id="18" name="Рисунок 17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182" y="885646"/>
            <a:ext cx="5109934" cy="27250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8569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>
            <a:off x="1593813" y="581559"/>
            <a:ext cx="9444019" cy="1"/>
          </a:xfrm>
          <a:prstGeom prst="line">
            <a:avLst/>
          </a:prstGeom>
          <a:ln w="88900" cmpd="tri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780406" y="198396"/>
            <a:ext cx="78082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геофизических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исследований НЯЦ РК,  Институт сейсмологии НАН КР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1593812" y="669594"/>
            <a:ext cx="9444019" cy="0"/>
          </a:xfrm>
          <a:prstGeom prst="line">
            <a:avLst/>
          </a:prstGeom>
          <a:ln w="88900" cmpd="tri">
            <a:solidFill>
              <a:schemeClr val="accent5">
                <a:lumMod val="7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34"/>
            <a:ext cx="1236883" cy="7858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t="1" r="75266" b="-8975"/>
          <a:stretch/>
        </p:blipFill>
        <p:spPr>
          <a:xfrm>
            <a:off x="11365093" y="27998"/>
            <a:ext cx="826907" cy="85114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6337" y="805741"/>
            <a:ext cx="11804688" cy="2200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Кыргызстане каждый год сходит большое количество оползней, большинство из них, небольшого объема, однако в последнее время участились случаи мощных, катастрофических оползней с объемом больше миллиона кубометров. Такие оползни приводят к разрушениям, человеческим жертвам, меняют рельеф территории. Например, сошедший 26 апреля 2004 года оползень объемом до 3 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млн.м</a:t>
            </a:r>
            <a:r>
              <a:rPr lang="ru-RU" sz="1600" b="1" baseline="30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участке </a:t>
            </a:r>
            <a:r>
              <a:rPr lang="ru-RU" sz="1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Кайнама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Будалыкской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сельской управы </a:t>
            </a:r>
            <a:r>
              <a:rPr lang="ru-RU" sz="1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Алайского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района </a:t>
            </a:r>
            <a:r>
              <a:rPr lang="ru-RU" sz="1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Ошской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области повлек человеческие жертвы и разрушения, погибло 33 человека, разрушено 19 жилых домов. Оползень объемом около 1 миллиона кубометров произошел утром 29 апреля 2017 г. в селе </a:t>
            </a:r>
            <a:r>
              <a:rPr lang="ru-RU" sz="1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Аю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Ошской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области. В результате оползня погибли не менее 24 человек, девять из них - дети, под земляной массой оказались не менее 6 одноэтажных жилых домов. Как сообщило МЧС Кыргызстана в Республике более 5 тысяч пунктов с реальной угрозой оползня или наводнения.</a:t>
            </a:r>
            <a:endParaRPr lang="ru-RU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200" y="2939467"/>
            <a:ext cx="5344631" cy="356482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486592" y="6504295"/>
            <a:ext cx="57054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Последствия оползня 29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апреля 2017 г. в селе </a:t>
            </a:r>
            <a:r>
              <a:rPr lang="ru-RU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Аю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Ошской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области</a:t>
            </a:r>
            <a:endParaRPr lang="ru-RU" sz="1400" b="1" dirty="0"/>
          </a:p>
        </p:txBody>
      </p:sp>
      <p:pic>
        <p:nvPicPr>
          <p:cNvPr id="31748" name="Picture 4" descr="https://sputnik.kg/images/tilda/1301515/19513527/images/tild6332-6233-4832-a636-336366653865__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03" y="3005914"/>
            <a:ext cx="5247572" cy="349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57200" y="6504296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Оползень 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26 апреля 2004 года 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Ошской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области 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113002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>
            <a:off x="1459398" y="574514"/>
            <a:ext cx="9444019" cy="1"/>
          </a:xfrm>
          <a:prstGeom prst="line">
            <a:avLst/>
          </a:prstGeom>
          <a:ln w="88900" cmpd="tri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550128" y="208007"/>
            <a:ext cx="78082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геофизических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исследований НЯЦ РК,  Институт сейсмологии НАН КР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1459397" y="673099"/>
            <a:ext cx="9444019" cy="0"/>
          </a:xfrm>
          <a:prstGeom prst="line">
            <a:avLst/>
          </a:prstGeom>
          <a:ln w="88900" cmpd="tri">
            <a:solidFill>
              <a:schemeClr val="accent5">
                <a:lumMod val="7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86" y="-7914"/>
            <a:ext cx="1236883" cy="7858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t="1" r="75266" b="-8975"/>
          <a:stretch/>
        </p:blipFill>
        <p:spPr>
          <a:xfrm>
            <a:off x="11285820" y="0"/>
            <a:ext cx="826907" cy="85114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5408" y="933525"/>
            <a:ext cx="6096000" cy="3077637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декабря 2019 г. ~5-43 местного времени (30 ноября ~23-43 GMT) в районе месторождения </a:t>
            </a:r>
            <a:r>
              <a:rPr lang="ru-RU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Кумтор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сошёл крупный оползень. Объём сошедшего оползня составил 12 млн 825 тыс. кубометров — 450 метров в длину, 570 в ширину и 50 в высоту.</a:t>
            </a:r>
            <a:endParaRPr lang="ru-RU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Оползень зарегистрирован большим количеством сейсмических станций Кыргызстана на эпицентральных расстояниях от ~36 км TARG, до ~530 км 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ARK. 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Обработка записей оползня была проведена по записям 8 станций. Параметры сейсмического события следующие: 11/30/2019, t0=23-42-39.5, 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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=41.8320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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=78.3003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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h=0, </a:t>
            </a:r>
            <a:r>
              <a:rPr lang="ru-RU" sz="1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mpv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=3.1, K=9.5, </a:t>
            </a:r>
            <a:r>
              <a:rPr lang="ru-RU" sz="1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smajax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=15.03 км, </a:t>
            </a:r>
            <a:r>
              <a:rPr lang="ru-RU" sz="1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sminax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=4.3. Площадь эллипса ошибок невелика, расчетные координаты события – недалеко от месторождения </a:t>
            </a:r>
            <a:r>
              <a:rPr lang="ru-RU" sz="1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Кумтор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На сейсмограммах оползня – слабые времена вступления P, доминируют длительные поверхностные волны. </a:t>
            </a: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/>
          <p:nvPr/>
        </p:nvPicPr>
        <p:blipFill rotWithShape="1">
          <a:blip r:embed="rId5"/>
          <a:srcRect l="22988" t="17264" r="21157" b="24302"/>
          <a:stretch/>
        </p:blipFill>
        <p:spPr bwMode="auto">
          <a:xfrm>
            <a:off x="6266815" y="839433"/>
            <a:ext cx="5925185" cy="34867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81408" y="4366150"/>
            <a:ext cx="6010592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25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Сейсмическая запись оползня 30 ноября 2019 г. </a:t>
            </a: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0=23-42-39, сейсмические станции сети </a:t>
            </a: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KRNET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Фильтр 1.25 Гц.</a:t>
            </a: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9" t="34626" r="37610" b="34153"/>
          <a:stretch/>
        </p:blipFill>
        <p:spPr bwMode="auto">
          <a:xfrm>
            <a:off x="85408" y="4083050"/>
            <a:ext cx="4667250" cy="2774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746337" y="6239062"/>
            <a:ext cx="6096000" cy="541302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Карта расположения эпицентра сейсмического события 11/30/2019, </a:t>
            </a:r>
            <a:r>
              <a:rPr lang="en-US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0=23-42-39.5, </a:t>
            </a:r>
            <a:r>
              <a:rPr lang="en-US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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=41.8320</a:t>
            </a:r>
            <a:r>
              <a:rPr lang="en-US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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=78.3003</a:t>
            </a:r>
            <a:r>
              <a:rPr lang="en-US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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=0, </a:t>
            </a:r>
            <a:r>
              <a:rPr lang="en-US" sz="1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mpv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=3.1, </a:t>
            </a:r>
            <a:r>
              <a:rPr lang="en-US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=9.5.</a:t>
            </a: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41338" y="4927149"/>
            <a:ext cx="7150662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Интересно, что Международный сейсмологический Центр </a:t>
            </a:r>
            <a:r>
              <a:rPr lang="ru-RU" sz="1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ISC) </a:t>
            </a:r>
            <a:r>
              <a:rPr lang="ru-RU" sz="1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привел 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этого оползня решение СОМЭ </a:t>
            </a:r>
            <a:r>
              <a:rPr lang="ru-RU" sz="1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МЧС 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РК, согласно СОМЭ параметры сейсмического события следующие: 11/30/2019, </a:t>
            </a:r>
            <a:r>
              <a:rPr lang="en-US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0=23-42-37.8, </a:t>
            </a:r>
            <a:r>
              <a:rPr lang="en-US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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=41.83</a:t>
            </a:r>
            <a:r>
              <a:rPr lang="en-US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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=78.12</a:t>
            </a:r>
            <a:r>
              <a:rPr lang="en-US" sz="1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</a:t>
            </a:r>
            <a:r>
              <a:rPr lang="ru-RU" sz="1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Сотрудники СОМЭ распознали записи оползня как записи карьерного взрыва.</a:t>
            </a: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39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>
            <a:off x="1484825" y="634891"/>
            <a:ext cx="9444019" cy="1"/>
          </a:xfrm>
          <a:prstGeom prst="line">
            <a:avLst/>
          </a:prstGeom>
          <a:ln w="88900" cmpd="tri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780406" y="198396"/>
            <a:ext cx="78082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геофизических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исследований НЯЦ РК,  Институт сейсмологии НАН КР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1484824" y="729670"/>
            <a:ext cx="9444019" cy="0"/>
          </a:xfrm>
          <a:prstGeom prst="line">
            <a:avLst/>
          </a:prstGeom>
          <a:ln w="88900" cmpd="tri">
            <a:solidFill>
              <a:schemeClr val="accent5">
                <a:lumMod val="7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86" y="24726"/>
            <a:ext cx="1236883" cy="7858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t="1" r="75266" b="-8975"/>
          <a:stretch/>
        </p:blipFill>
        <p:spPr>
          <a:xfrm>
            <a:off x="11284173" y="29746"/>
            <a:ext cx="826907" cy="85114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3066" y="1322897"/>
            <a:ext cx="5794952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>
              <a:lnSpc>
                <a:spcPct val="107000"/>
              </a:lnSpc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Ближайшая сейсмическая станция к местоположению оползня – станция TARG из сети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ЦАИИЗ,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интересно, что оползень состоял из нескольких, разделенных по времени событий, разной энергии. </a:t>
            </a:r>
            <a:endParaRPr lang="ru-RU" sz="16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/>
          <p:nvPr/>
        </p:nvPicPr>
        <p:blipFill rotWithShape="1">
          <a:blip r:embed="rId5"/>
          <a:srcRect l="17241" t="16207" r="19347" b="29189"/>
          <a:stretch/>
        </p:blipFill>
        <p:spPr bwMode="auto">
          <a:xfrm>
            <a:off x="37426" y="2712125"/>
            <a:ext cx="6141085" cy="29743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0833" y="5929482"/>
            <a:ext cx="6096000" cy="61927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25"/>
              </a:spcAft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Сейсмическая запись оползня 30 ноября 2019 г. 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0=23-42-39, сейсмическая станция </a:t>
            </a:r>
            <a:r>
              <a:rPr lang="ru-RU" sz="1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Тарагай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TARG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Фильтр 1.25 Гц.</a:t>
            </a:r>
            <a:endParaRPr lang="ru-RU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3794" name="Picture 2" descr="https://static.akipress.org/st_gallery/49/871349.6aaf4079a752a74e698f74cd71162d68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" r="2264" b="2233"/>
          <a:stretch/>
        </p:blipFill>
        <p:spPr bwMode="auto">
          <a:xfrm>
            <a:off x="6206833" y="809090"/>
            <a:ext cx="5846619" cy="287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081053" y="3709452"/>
            <a:ext cx="4358822" cy="342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07000"/>
              </a:lnSpc>
            </a:pPr>
            <a:r>
              <a:rPr lang="ru-RU" sz="16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Космоснимки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 и после оползня (</a:t>
            </a:r>
            <a:r>
              <a:rPr lang="ru-RU" sz="16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АКИpress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6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25710" y="4079932"/>
            <a:ext cx="572774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причиной обрушения отвалов и подвижки ТКГ в долине ледника Лысый 1 декабря 2019 г. стала чрезмерная перегрузка отвалов в верхней части склона, характеризующегося крутизной до 20° и сложенного с поверхности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льдонасыщенными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многолетнемёрзлыми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породами, уязвимыми по отношению к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нагружению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мощными отвалами и потеплению климата. Из анализа разновременных спутниковых наблюдений и измерений смещения отвалов СВО-3 следует, что наблюдаемое смещение было результатом как движения по поверхности склона (скольжение на границе отвалов и фундамента пустой породы), так и движения по поверхности локализации деформации сдвига внутри фундамента (т. е. ползучесть).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Торгоев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И.А., 2020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30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>
            <a:off x="1636915" y="530178"/>
            <a:ext cx="9444019" cy="1"/>
          </a:xfrm>
          <a:prstGeom prst="line">
            <a:avLst/>
          </a:prstGeom>
          <a:ln w="88900" cmpd="tri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191854" y="128565"/>
            <a:ext cx="78082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геофизических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исследований НЯЦ РК,  Институт сейсмологии НАН КР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1636914" y="632639"/>
            <a:ext cx="9444019" cy="0"/>
          </a:xfrm>
          <a:prstGeom prst="line">
            <a:avLst/>
          </a:prstGeom>
          <a:ln w="88900" cmpd="tri">
            <a:solidFill>
              <a:schemeClr val="accent5">
                <a:lumMod val="7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86" y="-25260"/>
            <a:ext cx="1236883" cy="7858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t="1" r="75266" b="-8975"/>
          <a:stretch/>
        </p:blipFill>
        <p:spPr>
          <a:xfrm>
            <a:off x="11365093" y="-40553"/>
            <a:ext cx="826907" cy="85114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916361"/>
            <a:ext cx="6096000" cy="2200089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Геодинамические процессы в районе высокогорного угольного месторождения Кара-Кече активизировались 16 августа 2020 г., на дорогу к угольному разрезу Кара-Кече сошел камнепад объемом 300 тысяч кубометров. Трасса оказалась полностью перекрыта, были сломаны опоры ЛЭП. Примерно через месяц, 14 сентября 2020 г., на 37-м километре автодороги </a:t>
            </a:r>
            <a:r>
              <a:rPr lang="ru-RU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Дыйкан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Кара-Кече сошел оползень. По оценке специалистов, объем оползня составил 800-990 тыс. м</a:t>
            </a:r>
            <a:r>
              <a:rPr lang="ru-RU" sz="1600" b="1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https://storage.myseldon.com/news_pict_BB/BB232B6839A14CB67191D68210B1C52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653845"/>
            <a:ext cx="6152515" cy="346519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6358925" y="4204954"/>
            <a:ext cx="5855898" cy="342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Фото горы до и после оползня 14 сентября 2020 г. (</a:t>
            </a:r>
            <a:r>
              <a:rPr lang="ru-RU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АКИpress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Карта-схема месторождения Кара-Кече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3209259"/>
            <a:ext cx="5803900" cy="331089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386938" y="6465638"/>
            <a:ext cx="56862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 расположения оползня и месторождения (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АКИpress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095999" y="4547740"/>
            <a:ext cx="6096000" cy="2256452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0"/>
              </a:spcAft>
            </a:pP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Независимые 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эксперты полагают, что причиной </a:t>
            </a: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оползня 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являются действия предприятий, добывающих уголь. Республиканский эксперт по вопросам энергетической отрасли КР Расул </a:t>
            </a:r>
            <a:r>
              <a:rPr lang="ru-RU" sz="1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Мамбеталиев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дал свою оценку возможной причины оползня: “в конце 2019 года деятельность угледобывающих предприятий на месторождении Кара-Кече изучали как независимая, так и отраслевая комиссии. Были выявлены грубые нарушения в работе, например, не соблюдались разрешенные уклоны разработки угольного пласта, из-за чего в забоях скапливались дождевые и талые воды. Проведение интенсивных взрывных работ, несоблюдение правил промышленной безопасности и другие негативные факторы привели к тому, что в скалах </a:t>
            </a:r>
            <a:r>
              <a:rPr lang="ru-RU" sz="1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Токсон-Теке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появились трещины, вследствие чего произошло их разрушение и сход оползня”.</a:t>
            </a:r>
            <a:endParaRPr lang="ru-RU" sz="11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51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>
            <a:off x="1676004" y="637047"/>
            <a:ext cx="9444019" cy="1"/>
          </a:xfrm>
          <a:prstGeom prst="line">
            <a:avLst/>
          </a:prstGeom>
          <a:ln w="88900" cmpd="tri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493869" y="149424"/>
            <a:ext cx="78082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геофизических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исследований НЯЦ РК,  Институт сейсмологии НАН КР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1676004" y="760605"/>
            <a:ext cx="9444019" cy="0"/>
          </a:xfrm>
          <a:prstGeom prst="line">
            <a:avLst/>
          </a:prstGeom>
          <a:ln w="88900" cmpd="tri">
            <a:solidFill>
              <a:schemeClr val="accent5">
                <a:lumMod val="7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83" y="-25260"/>
            <a:ext cx="1236883" cy="7858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t="1" r="75266" b="-8975"/>
          <a:stretch/>
        </p:blipFill>
        <p:spPr>
          <a:xfrm>
            <a:off x="11283839" y="62406"/>
            <a:ext cx="826907" cy="85114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1" y="795607"/>
            <a:ext cx="11868727" cy="1936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>
              <a:lnSpc>
                <a:spcPct val="107000"/>
              </a:lnSpc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Несколько станций сети мониторинга KRNET зарегистрировали сход оползня. Несмотря на слабый сейсмический эффект, удалось определить динамические и кинематические параметры записей оползня. Обработка проведена по записям 8 станций на эпицентральных расстояниях от 58 до 226 км. Параметры сейсмического события следующие: 9/14/2020, t0=05-39-58.4,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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=41.7244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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=74.6891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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h=0, </a:t>
            </a:r>
            <a:r>
              <a:rPr lang="ru-RU" sz="16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mpv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=2.1, K=5.4, </a:t>
            </a:r>
            <a:r>
              <a:rPr lang="ru-RU" sz="16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smajax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=3.25 км, </a:t>
            </a:r>
            <a:r>
              <a:rPr lang="ru-RU" sz="16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sminax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=2.69. Следует отметить, что площадь эллипса ошибок невелика, а расчетные координаты события – вблизи месторождения Кара-Кече. На сейсмограммах оползня – слабые времена вступления P, доминируют длительные поверхностные волны. Что свидетельствует протяженности процесса во времени. </a:t>
            </a:r>
            <a:endParaRPr lang="ru-RU" sz="16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9" t="15573" r="26995" b="38021"/>
          <a:stretch/>
        </p:blipFill>
        <p:spPr bwMode="auto">
          <a:xfrm>
            <a:off x="6007344" y="2504662"/>
            <a:ext cx="5989320" cy="2730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591300" y="5316460"/>
            <a:ext cx="55194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Сейсмические записи оползня Кара-Кече по станциям сети 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KRNET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Фильтр СКМ.</a:t>
            </a:r>
            <a:endParaRPr lang="ru-RU" sz="1600" b="1" dirty="0"/>
          </a:p>
        </p:txBody>
      </p:sp>
      <p:pic>
        <p:nvPicPr>
          <p:cNvPr id="11" name="Рисунок 10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9" t="39402" r="38102" b="29338"/>
          <a:stretch/>
        </p:blipFill>
        <p:spPr bwMode="auto">
          <a:xfrm>
            <a:off x="167380" y="2854590"/>
            <a:ext cx="5492115" cy="33343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02015" y="6188975"/>
            <a:ext cx="6096000" cy="605422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Карта расположения эпицентра сейсмического 9/14/2020, 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0=05-39-58.4, 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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=41.7244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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=74.6891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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=0, </a:t>
            </a: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mpv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=2.1, 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=5.4.</a:t>
            </a:r>
            <a:endParaRPr lang="ru-RU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01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>
            <a:off x="1569641" y="587846"/>
            <a:ext cx="9444019" cy="1"/>
          </a:xfrm>
          <a:prstGeom prst="line">
            <a:avLst/>
          </a:prstGeom>
          <a:ln w="88900" cmpd="tri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468423" y="141964"/>
            <a:ext cx="78082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геофизических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исследований НЯЦ РК,  Институт сейсмологии НАН КР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1569640" y="696703"/>
            <a:ext cx="9444019" cy="0"/>
          </a:xfrm>
          <a:prstGeom prst="line">
            <a:avLst/>
          </a:prstGeom>
          <a:ln w="88900" cmpd="tri">
            <a:solidFill>
              <a:schemeClr val="accent5">
                <a:lumMod val="7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62" y="88863"/>
            <a:ext cx="1236883" cy="7858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t="1" r="75266" b="-8975"/>
          <a:stretch/>
        </p:blipFill>
        <p:spPr>
          <a:xfrm>
            <a:off x="11284173" y="23584"/>
            <a:ext cx="826907" cy="85114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3162" y="874728"/>
            <a:ext cx="8049493" cy="299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предгорьях </a:t>
            </a:r>
            <a:r>
              <a:rPr lang="ru-RU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Заилийского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Алатау оползневые явления регистрируются на большой территории, с различной периодичностью активизации, при этом самое большое количество оползней в периоды с 1997 г. до 2004 г. наблюдалось в бассейнах рек Малая </a:t>
            </a:r>
            <a:r>
              <a:rPr lang="ru-RU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Алматинка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Талгар, Каскелен и Иссык. Максимальное количество оползней наблюдалось в мае 2004 года. Сейсмическая станция Талгар за период март-май 2004 г. зарегистрировала 7 оползней объемом от 800 до 1 млн. м</a:t>
            </a:r>
            <a:r>
              <a:rPr lang="ru-RU" sz="1600" b="1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на эпицентральных расстояниях от 1.5 до 6.8 км. По данным станции Талгар записи оползней очень похожи на сейсмограмму оползня 1 декабря 2019 г. по станции </a:t>
            </a:r>
            <a:r>
              <a:rPr lang="ru-RU" sz="16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Тарагай</a:t>
            </a: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Они являются низкочастотными, не имеет четкого первого вступления, с медленным нарастанием амплитуд в отличие от записей взрывов и землетрясений, где максимум амплитуд достигается на первых </a:t>
            </a: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секундах. </a:t>
            </a:r>
            <a:endParaRPr lang="ru-RU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627" name="Picture 3" descr="fig1_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737" y="874728"/>
            <a:ext cx="3494354" cy="4503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472107" y="5442197"/>
            <a:ext cx="37726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Оползни 8 мая (левый след) и 9 мая 2004 (правый след). 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Стрелками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показаны  трещины, являющиеся обычно предвестником схода оползня </a:t>
            </a:r>
            <a:endParaRPr lang="ru-RU" sz="1600" b="1" dirty="0"/>
          </a:p>
        </p:txBody>
      </p:sp>
      <p:pic>
        <p:nvPicPr>
          <p:cNvPr id="26628" name="Picture 4" descr="ris_2_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96" y="3920743"/>
            <a:ext cx="3641339" cy="221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26290" y="6191232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Сейсмическая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запись оползня 13.03.2004 19:21 (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GMT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),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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=43.2894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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=77.1611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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Станция 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TLG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78340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>
            <a:off x="1738330" y="655476"/>
            <a:ext cx="9444019" cy="1"/>
          </a:xfrm>
          <a:prstGeom prst="line">
            <a:avLst/>
          </a:prstGeom>
          <a:ln w="88900" cmpd="tri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089578" y="200080"/>
            <a:ext cx="78082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геофизических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исследований НЯЦ РК,  Институт сейсмологии НАН КР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1738330" y="745312"/>
            <a:ext cx="9444019" cy="0"/>
          </a:xfrm>
          <a:prstGeom prst="line">
            <a:avLst/>
          </a:prstGeom>
          <a:ln w="88900" cmpd="tri">
            <a:solidFill>
              <a:schemeClr val="accent5">
                <a:lumMod val="7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86" y="-40553"/>
            <a:ext cx="1236883" cy="7858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t="1" r="75266" b="-8975"/>
          <a:stretch/>
        </p:blipFill>
        <p:spPr>
          <a:xfrm>
            <a:off x="11285820" y="0"/>
            <a:ext cx="826907" cy="851144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4044682"/>
              </p:ext>
            </p:extLst>
          </p:nvPr>
        </p:nvGraphicFramePr>
        <p:xfrm>
          <a:off x="4793673" y="1408273"/>
          <a:ext cx="7232072" cy="2194560"/>
        </p:xfrm>
        <a:graphic>
          <a:graphicData uri="http://schemas.openxmlformats.org/drawingml/2006/table">
            <a:tbl>
              <a:tblPr/>
              <a:tblGrid>
                <a:gridCol w="314755"/>
                <a:gridCol w="805922"/>
                <a:gridCol w="760538"/>
                <a:gridCol w="527033"/>
                <a:gridCol w="658793"/>
                <a:gridCol w="658793"/>
                <a:gridCol w="527033"/>
                <a:gridCol w="658793"/>
                <a:gridCol w="527033"/>
                <a:gridCol w="629513"/>
                <a:gridCol w="669772"/>
                <a:gridCol w="494094"/>
              </a:tblGrid>
              <a:tr h="1619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N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Дата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Время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GMT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Объем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V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,  м</a:t>
                      </a:r>
                      <a:r>
                        <a:rPr lang="ru-RU" sz="1200" b="1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3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Широта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Долгота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h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, м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Рассто-яние, км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Азимут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Амплитуда, нм, фильтр 0.6 Гц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Длитель-ность записи, с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US" sz="1200" b="1" baseline="-25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max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Arial" panose="020B0604020202020204" pitchFamily="34" charset="0"/>
                        </a:rPr>
                        <a:t>фильтр 0.6 Гц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18.05.1998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22:02</a:t>
                      </a: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:29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1300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43.2486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77.2228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1200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0.1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81.4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258.3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65.9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28.8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13.03.2004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19:1</a:t>
                      </a: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8:39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300000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43.2894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77.1611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1075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6.8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131.6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56.7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90 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20.8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13.03.2004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19:2</a:t>
                      </a: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1:02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700000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43.2894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77.1611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1075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6.8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131.6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107.3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74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13.1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08.05.2004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21:5</a:t>
                      </a: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3:59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2200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43.255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77.2069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1540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1.5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117.2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224.5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84.5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17.4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09.05.2004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4:59</a:t>
                      </a: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:41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800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43.2625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77.2319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1500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1.7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203.6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55.8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73.6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22.8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24.05.2004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6:25</a:t>
                      </a: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:06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1200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43.2639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77.2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1520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2.6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131.3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26.5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51.5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8.3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25.05.2004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0:</a:t>
                      </a: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29:35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2800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43.2633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77.2033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1525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2.3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134.4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64.2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9.8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25.05.2004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3:35</a:t>
                      </a: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:11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2800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43.2633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77.2033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1525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2.3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134.4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83.9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59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20.2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967835" y="916027"/>
            <a:ext cx="68107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Основные параметры оползней, зарегистрированных станцией Талгар</a:t>
            </a:r>
            <a:endParaRPr lang="ru-RU" sz="1600" b="1" dirty="0"/>
          </a:p>
        </p:txBody>
      </p:sp>
      <p:pic>
        <p:nvPicPr>
          <p:cNvPr id="28673" name="Picture 1" descr="ris_8_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15" y="916027"/>
            <a:ext cx="3697680" cy="2379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2" descr="ris_9_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15" y="4254112"/>
            <a:ext cx="3688126" cy="237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179916" y="5882525"/>
            <a:ext cx="700243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Сравнение сейсмических записей (а) и спектров (б) событий разной природы: верхняя - землетрясение 20 июня 1997г. (</a:t>
            </a:r>
            <a:r>
              <a:rPr kumimoji="0" lang="en-US" alt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ru-RU" altLang="ru-RU" sz="1400" b="1" i="0" u="none" strike="noStrike" cap="none" normalizeH="0" baseline="-3000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=20:07:05.6, </a:t>
            </a:r>
            <a:r>
              <a:rPr kumimoji="0" lang="en-US" alt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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=43.1</a:t>
            </a:r>
            <a:r>
              <a:rPr kumimoji="0" lang="en-US" alt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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=77.1</a:t>
            </a:r>
            <a:r>
              <a:rPr kumimoji="0" lang="en-US" alt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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); средняя – карьерный взрыв 23 июля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1997 г. (</a:t>
            </a:r>
            <a:r>
              <a:rPr kumimoji="0" lang="en-US" alt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</a:t>
            </a:r>
            <a:r>
              <a:rPr kumimoji="0" lang="ru-RU" altLang="ru-RU" sz="1400" b="1" i="0" u="none" strike="noStrike" cap="none" normalizeH="0" baseline="-3000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=4:56:51.0); нижняя - оползень 13 марта 2004 г. (</a:t>
            </a:r>
            <a:r>
              <a:rPr kumimoji="0" lang="en-US" alt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</a:t>
            </a:r>
            <a:r>
              <a:rPr kumimoji="0" lang="ru-RU" altLang="ru-RU" sz="1400" b="1" i="0" u="none" strike="noStrike" cap="none" normalizeH="0" baseline="-3000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~ 19:22). </a:t>
            </a:r>
            <a:r>
              <a:rPr kumimoji="0" lang="en-US" alt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Z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-компонента. Станция Талгар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3488881"/>
              </p:ext>
            </p:extLst>
          </p:nvPr>
        </p:nvGraphicFramePr>
        <p:xfrm>
          <a:off x="6562725" y="4126468"/>
          <a:ext cx="4174401" cy="1280160"/>
        </p:xfrm>
        <a:graphic>
          <a:graphicData uri="http://schemas.openxmlformats.org/drawingml/2006/table">
            <a:tbl>
              <a:tblPr/>
              <a:tblGrid>
                <a:gridCol w="1215910"/>
                <a:gridCol w="1591247"/>
                <a:gridCol w="1367244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Тип источника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Период максимальной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амплитуды, с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Время нарастания 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максимума, с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Оползень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0.5 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10.9 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Карьерный взрыв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0.075 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0.4 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Землетрясение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0.075 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 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245515" y="3295471"/>
            <a:ext cx="45212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Сравнительные характеристики сейсмических 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записей 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различных типов источников. Станция 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TLG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Z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-компонента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15050" y="3710969"/>
            <a:ext cx="5105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Сравнение параметров событий различной природы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06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3920</TotalTime>
  <Words>1791</Words>
  <Application>Microsoft Office PowerPoint</Application>
  <PresentationFormat>Произвольный</PresentationFormat>
  <Paragraphs>195</Paragraphs>
  <Slides>12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Inna Sokolova</dc:creator>
  <cp:lastModifiedBy>Пользователь Windows</cp:lastModifiedBy>
  <cp:revision>123</cp:revision>
  <cp:lastPrinted>2021-06-28T02:27:57Z</cp:lastPrinted>
  <dcterms:created xsi:type="dcterms:W3CDTF">2021-03-19T05:19:07Z</dcterms:created>
  <dcterms:modified xsi:type="dcterms:W3CDTF">2022-06-30T20:17:41Z</dcterms:modified>
</cp:coreProperties>
</file>