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8" r:id="rId3"/>
    <p:sldId id="269" r:id="rId4"/>
    <p:sldId id="270" r:id="rId5"/>
    <p:sldId id="276" r:id="rId6"/>
    <p:sldId id="272" r:id="rId7"/>
    <p:sldId id="275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53349-2421-4295-8BD2-EEDD7FBE1C9C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B7BBC-7F7D-41DF-AC18-1B469D998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9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9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7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0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0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1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6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58C-8520-4E70-8DEF-597E48CF351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0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4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8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6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1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4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1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9A73-3888-4A6E-AAF1-EAE8FB04C7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4179-7B77-4828-9043-D7E0B6E34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9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21285" y="1556059"/>
            <a:ext cx="10028173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ХАРАКТЕРИСТИКИ ГЕОДИНАМИЧЕСКИХ ПРОЦЕССОВ  В РАЙОНЕ СЕМИПАЛАТИНСКОГО ИСПЫТАТЕЛЬНОГО ПОЛИГОНА ПО ДАННЫМ О ПОГЛОЩЕНИИ КОРОТКОПЕРИОДНЫХ ПОПЕРЕЧНЫХ ВОЛН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6900" y="2949295"/>
            <a:ext cx="68545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Копничев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Ю.Ф.</a:t>
            </a: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Соколова И.Н.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РАН, Москва, Россия </a:t>
            </a:r>
            <a:b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"Институт геофизических исследований" РГП НЯЦ РК, </a:t>
            </a:r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г.Курчатов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Казахстан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1F0916-E678-9066-989B-033101648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80432"/>
            <a:ext cx="12192000" cy="18775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6899A6-B193-1487-4C1B-DD1A9695B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751" y="4980430"/>
            <a:ext cx="2439028" cy="187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9A9CD7-6D73-AC0A-5586-495E5401A3E8}"/>
              </a:ext>
            </a:extLst>
          </p:cNvPr>
          <p:cNvSpPr txBox="1"/>
          <p:nvPr/>
        </p:nvSpPr>
        <p:spPr>
          <a:xfrm>
            <a:off x="328569" y="1401791"/>
            <a:ext cx="1101790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endParaRPr lang="en-US" sz="10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Поглощение короткопериодных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-волн </a:t>
            </a:r>
            <a:r>
              <a:rPr lang="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земной коре и верхах мантии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характеристикам коды записей калибровочных взрывов в районе Семипалатинского испытательного полигона (СИП).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x-none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Пространственно-временные вариации поля поглощения в </a:t>
            </a:r>
            <a:r>
              <a:rPr lang="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районе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СИП по записям подземных ядерных взрывов (ПЯВ),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полученны</a:t>
            </a:r>
            <a:r>
              <a:rPr lang="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станцией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TLG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Анализировалась величина параметра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который характеризует поглощение поперечных волн в земной коре на всей трассе от очага до станции.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x-none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Временные вариации поглощения в земной коре СИП по записям химических взрывов на карьере Кара-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Жыра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полученны</a:t>
            </a:r>
            <a:r>
              <a:rPr lang="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станцией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MKAR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x-none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Заключение.</a:t>
            </a:r>
            <a:endParaRPr lang="x-non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x-none" sz="20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7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26FB3-EABD-4E53-B8BD-B7F28DF3F5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b="3037"/>
          <a:stretch/>
        </p:blipFill>
        <p:spPr>
          <a:xfrm>
            <a:off x="1621813" y="830925"/>
            <a:ext cx="2660015" cy="49131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E70C4C-ACC0-E4CE-0F38-F1BA7706D3B3}"/>
              </a:ext>
            </a:extLst>
          </p:cNvPr>
          <p:cNvSpPr txBox="1"/>
          <p:nvPr/>
        </p:nvSpPr>
        <p:spPr>
          <a:xfrm>
            <a:off x="92863" y="5790335"/>
            <a:ext cx="5914830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Рис.1. Карта района исследований. 42-52 гр., 75-85 гр. Треугольники  – станции (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TLG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MKAR/MAKZ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Звездочки – испытательные площадки</a:t>
            </a:r>
            <a:r>
              <a:rPr lang="" sz="1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СИП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квадратик - карьер Кара-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Жыра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Показаны контуры СИП.</a:t>
            </a:r>
            <a:endParaRPr lang="x-non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C6514-F46B-0A56-5890-CEC450DBDC86}"/>
              </a:ext>
            </a:extLst>
          </p:cNvPr>
          <p:cNvSpPr txBox="1"/>
          <p:nvPr/>
        </p:nvSpPr>
        <p:spPr>
          <a:xfrm>
            <a:off x="6338811" y="5446346"/>
            <a:ext cx="24140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Рис.2. Общие огибающие коды записей калибровочных взрывов на площадке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Балапан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Канал 1.25 Гц. </a:t>
            </a:r>
            <a:endParaRPr lang="x-none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CCD8B44-6E9B-AF1A-B561-DA54EB640B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916" t="11100" r="25769" b="11794"/>
          <a:stretch/>
        </p:blipFill>
        <p:spPr bwMode="auto">
          <a:xfrm>
            <a:off x="6453846" y="896489"/>
            <a:ext cx="1924083" cy="4557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35A6EC7-F8A1-E408-0935-76126C4689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13" t="12536" r="26154" b="19315"/>
          <a:stretch/>
        </p:blipFill>
        <p:spPr bwMode="auto">
          <a:xfrm>
            <a:off x="8752898" y="993780"/>
            <a:ext cx="3360420" cy="336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CEA01C-4D45-1E7B-F98E-D9B76DB95C9A}"/>
              </a:ext>
            </a:extLst>
          </p:cNvPr>
          <p:cNvSpPr txBox="1"/>
          <p:nvPr/>
        </p:nvSpPr>
        <p:spPr>
          <a:xfrm>
            <a:off x="8800614" y="4407465"/>
            <a:ext cx="32233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Рис.3. Карта площадки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Балапан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 – молодые осадочные породы, 2 – выходы палеозойского фундамента, 3 – разломные зоны. 4 – эпицентры калибровочных взрывов (табл.1), 5 – сейсмические станции. Врезка: станция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6 -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антиклинории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7 - площадки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Дегелен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Балапан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x-none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B584C7-5BB2-9783-20D0-9C0178D51783}"/>
              </a:ext>
            </a:extLst>
          </p:cNvPr>
          <p:cNvSpPr txBox="1"/>
          <p:nvPr/>
        </p:nvSpPr>
        <p:spPr>
          <a:xfrm>
            <a:off x="229129" y="5344179"/>
            <a:ext cx="6255391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Рис.4.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Общие огибающие коды записей калибровочных взрывов на площадке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Дегелен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(ЧИСС-канал 1.25 Гц). Цифры показывают номера станций. Пунктир – огибающая коды для станции  6 (площадка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Балапан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рис.3). Точками показан разброс данных при построении огибающей (станция 5). Для станции 8 показана индивидуальная огибающая.</a:t>
            </a:r>
            <a:endParaRPr lang="x-non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7FF444-6AAE-5793-B90C-AB237DE2EE1F}"/>
              </a:ext>
            </a:extLst>
          </p:cNvPr>
          <p:cNvSpPr txBox="1"/>
          <p:nvPr/>
        </p:nvSpPr>
        <p:spPr>
          <a:xfrm>
            <a:off x="7166295" y="5520200"/>
            <a:ext cx="4829962" cy="1770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Рис.5. Карта площадки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Дегелен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1 –массив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Дегелен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(палеозойские породы), 2 – разломы второго порядка. 3 – эпицентры калибровочных взрывов, 4 – сейсмические станции.</a:t>
            </a:r>
            <a:endParaRPr kumimoji="0" lang="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60DD6E-F2C4-0944-6564-1DE7C2E030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45" t="11017" r="48041" b="9605"/>
          <a:stretch/>
        </p:blipFill>
        <p:spPr bwMode="auto">
          <a:xfrm>
            <a:off x="1768500" y="933472"/>
            <a:ext cx="2786722" cy="4187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044E1AF-4801-A52F-2EE8-51CB4F6C74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000" t="16183" r="18462" b="10653"/>
          <a:stretch/>
        </p:blipFill>
        <p:spPr bwMode="auto">
          <a:xfrm>
            <a:off x="7934936" y="830925"/>
            <a:ext cx="2953973" cy="4581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489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84948E0-3B88-FEF2-50EE-45065C6F4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0" y="912263"/>
            <a:ext cx="3578149" cy="44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9FDAAA-3F47-7E9E-77E2-5DE865063101}"/>
              </a:ext>
            </a:extLst>
          </p:cNvPr>
          <p:cNvSpPr txBox="1"/>
          <p:nvPr/>
        </p:nvSpPr>
        <p:spPr>
          <a:xfrm>
            <a:off x="6583693" y="5403750"/>
            <a:ext cx="52494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Диапазон разброса данных для огибающих коды, построенных по записям 40 цифровых станций в районе Центрального Тянь-Шаня. 1 – общая огибающая коды, построенная по записям станций 6 (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Балапан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KURK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 – огибающие совмещены при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60 с; 3 – при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=100с.</a:t>
            </a:r>
            <a:endParaRPr lang="x-none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4D8CF4A5-33B5-C3A9-9748-1D347F14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3" y="992506"/>
            <a:ext cx="3618788" cy="43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B67E7E-A2B9-255C-F856-47F1B3941A1C}"/>
              </a:ext>
            </a:extLst>
          </p:cNvPr>
          <p:cNvSpPr txBox="1"/>
          <p:nvPr/>
        </p:nvSpPr>
        <p:spPr>
          <a:xfrm>
            <a:off x="260642" y="5490053"/>
            <a:ext cx="49908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Огибающие коды для фильтра 5 Гц, построенные по записям калибровочных взрывов на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Дегелене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(верхние кривые) и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Балапане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Цифры указывают номера станций. Пунктир – общая огибающая коды для взрывов на карьере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Котур-Булак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(станция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TLG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x-none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0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EE9EED-56CE-EAD4-CA4F-19B035F0BF74}"/>
              </a:ext>
            </a:extLst>
          </p:cNvPr>
          <p:cNvSpPr txBox="1"/>
          <p:nvPr/>
        </p:nvSpPr>
        <p:spPr>
          <a:xfrm>
            <a:off x="2139192" y="5192915"/>
            <a:ext cx="8456915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Рис.</a:t>
            </a:r>
            <a:r>
              <a:rPr lang="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Вариации параметра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Pg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для ПЯВ на СИП, зарегистрированных станцией TLG. ЧИСС-канал 1.25 Гц. Средние годовые значения и стандартные отклонения для площадок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Дегелен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(1),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Балапан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(2) и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Муржик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(4). Данные для отдельных взрывов с эпицентрами вблизи от разломных зон для площадки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Балапан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(3). 5 – данные для отдельных взрывов на площадке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Муржик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x-non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91363F85-2E63-8195-8C8B-DB84DC7B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07" y="1007193"/>
            <a:ext cx="9560622" cy="38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0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2CBE18-6728-CCB8-B7C1-6125BFC8F989}"/>
              </a:ext>
            </a:extLst>
          </p:cNvPr>
          <p:cNvSpPr txBox="1"/>
          <p:nvPr/>
        </p:nvSpPr>
        <p:spPr>
          <a:xfrm>
            <a:off x="2363410" y="5862585"/>
            <a:ext cx="8890086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Рис.</a:t>
            </a:r>
            <a:r>
              <a:rPr lang="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Вариации параметра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Pg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для карьерных взрывов на СИП, ст.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MKAR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4F8AEBF-9048-0F9E-C44E-733B4F81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596" y="13888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08DE5F30-CFA4-FB67-A752-A0228A08E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52724"/>
              </p:ext>
            </p:extLst>
          </p:nvPr>
        </p:nvGraphicFramePr>
        <p:xfrm>
          <a:off x="2606989" y="964742"/>
          <a:ext cx="6398689" cy="465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3784397" imgH="2852928" progId="Origin50.Graph">
                  <p:embed/>
                </p:oleObj>
              </mc:Choice>
              <mc:Fallback>
                <p:oleObj r:id="rId6" imgW="3784397" imgH="285292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67" t="3679" r="2771" b="4683"/>
                      <a:stretch>
                        <a:fillRect/>
                      </a:stretch>
                    </p:blipFill>
                    <p:spPr bwMode="auto">
                      <a:xfrm>
                        <a:off x="2606989" y="964742"/>
                        <a:ext cx="6398689" cy="46524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98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101202" y="618309"/>
            <a:ext cx="9855632" cy="9857"/>
          </a:xfrm>
          <a:prstGeom prst="line">
            <a:avLst/>
          </a:prstGeom>
          <a:ln w="88900" cmpd="tri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51" y="102185"/>
            <a:ext cx="632532" cy="6325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3410" y="198396"/>
            <a:ext cx="664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 Земли РАН РФ,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ядерный Центр РК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01202" y="709525"/>
            <a:ext cx="9855632" cy="9857"/>
          </a:xfrm>
          <a:prstGeom prst="line">
            <a:avLst/>
          </a:prstGeom>
          <a:ln w="88900" cmpd="tri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2" y="198394"/>
            <a:ext cx="660643" cy="63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981F0A-D1E4-59F7-D515-FED0D4FB6D26}"/>
              </a:ext>
            </a:extLst>
          </p:cNvPr>
          <p:cNvSpPr txBox="1"/>
          <p:nvPr/>
        </p:nvSpPr>
        <p:spPr>
          <a:xfrm>
            <a:off x="192947" y="830925"/>
            <a:ext cx="11501306" cy="562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</a:t>
            </a:r>
            <a:r>
              <a:rPr lang="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ение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 записям калибровочных химических взрывов в районе</a:t>
            </a:r>
            <a:r>
              <a:rPr lang="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СИП,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полученным близкими  станциями, изучена структура поля поглощения в областях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плошадок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Балапан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Дегелен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Анализировались характеристики огибающих короткопериодной коды (на частотах 1.25 и 5 Гц). Показано, что в области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Балапана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где проходят две крупные разломные зоны, </a:t>
            </a:r>
            <a:r>
              <a:rPr lang="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1997-2000 гг.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наблюда</a:t>
            </a:r>
            <a:r>
              <a:rPr lang="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лось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аномально высокое поглощение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-волн в нижней коре и верхах мантии. В области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Дегелена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таких глубинах поглощение </a:t>
            </a:r>
            <a:r>
              <a:rPr lang="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было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существенно более</a:t>
            </a:r>
            <a:r>
              <a:rPr lang="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слабым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 записям более 260 ПЯВ, полученных станцией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TLG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расположенной на Северном Тянь-Шане, на расстояниях 730-770 км от эпицентральной зоны, изучены временные вариации отношения амплитуд волн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Lg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Pg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(параметра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Lg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Pg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 Установлено, что данный параметр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изменя</a:t>
            </a:r>
            <a:r>
              <a:rPr lang="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ся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во времени существенно различным образом для площадок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Муржик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Дегелен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Балапан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Для взрывов на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Балапане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наблюда</a:t>
            </a:r>
            <a:r>
              <a:rPr lang="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лось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существенное увеличение поглощения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-волн в земной коре в 80-х годах. Рассмотрены временные вариации параметра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Lg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Pg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 записям карьерных взрывов, проводившихся начиная с 2002 г. к северу от площадки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Балапан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зарегистрированных станцией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MKAR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расположенной в районе восточного Казахстана. Показано, что величина указанного параметра р</a:t>
            </a:r>
            <a:r>
              <a:rPr lang="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осла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 2002 по 2006 гг., а далее, до 2021 г. находи</a:t>
            </a:r>
            <a:r>
              <a:rPr lang="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лась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приблизительно на одном уровне.</a:t>
            </a:r>
            <a:endParaRPr lang="x-non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Предполагается, что пространственно-временные вариации структуры поля поглощения связаны с подъемом ювенильных флюидов по крупным разломным зонам, обусловленным длительным интенсивным воздействием мощных взрывов, и дальнейшей миграцией их в горизонтальном направлении. Такой механизм позволяет объяснить также существование крупной тепловой аномалии в районе северо-восточного Казахстана, включающего СИП.</a:t>
            </a:r>
            <a:r>
              <a:rPr lang="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9466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848</Words>
  <Application>Microsoft Office PowerPoint</Application>
  <PresentationFormat>Произвольный</PresentationFormat>
  <Paragraphs>41</Paragraphs>
  <Slides>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Origin50.Graph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Sokolova</dc:creator>
  <cp:lastModifiedBy>Пользователь Windows</cp:lastModifiedBy>
  <cp:revision>53</cp:revision>
  <dcterms:created xsi:type="dcterms:W3CDTF">2021-03-19T05:19:07Z</dcterms:created>
  <dcterms:modified xsi:type="dcterms:W3CDTF">2022-07-01T03:23:16Z</dcterms:modified>
</cp:coreProperties>
</file>