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8" r:id="rId3"/>
    <p:sldId id="269" r:id="rId4"/>
    <p:sldId id="270" r:id="rId5"/>
    <p:sldId id="275" r:id="rId6"/>
    <p:sldId id="274" r:id="rId7"/>
    <p:sldId id="273" r:id="rId8"/>
    <p:sldId id="272" r:id="rId9"/>
    <p:sldId id="271" r:id="rId10"/>
    <p:sldId id="276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3349-2421-4295-8BD2-EEDD7FBE1C9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7BBC-7F7D-41DF-AC18-1B469D998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9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7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8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1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5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1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38231" y="1234047"/>
            <a:ext cx="10028173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КОЛЬЦЕВЫЕ СТРУКТУРЫ СЕЙСМИЧНОСТИ В РАЙОНЕ ЮГО-ЗАПАДНОЙ АЛЯСКИ: ОПРАВДАВШИЕСЯ ПРОГНОЗЫ МЕСТ И МАГНИТУД СИМЕОНОВСКОГО (22.07.2020 г., 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=7.8) И ЧИГНИКСКОГО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(29.07.2021 г.,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=8.2) ЗЕМЛЕТРЯСЕНИЙ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6900" y="2949295"/>
            <a:ext cx="68545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Копничев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Ю.Ф.</a:t>
            </a: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И.Н.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РАН, Москва, Россия </a:t>
            </a:r>
            <a:b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"Институт геофизических исследований" РГП НЯЦ РК, 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г.Курчатов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Казахстан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r="18259" b="1319"/>
          <a:stretch/>
        </p:blipFill>
        <p:spPr>
          <a:xfrm>
            <a:off x="2648" y="5107996"/>
            <a:ext cx="2324916" cy="1726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583" y="5096451"/>
            <a:ext cx="2406257" cy="1750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6197" t="-1" r="3643" b="3547"/>
          <a:stretch/>
        </p:blipFill>
        <p:spPr>
          <a:xfrm>
            <a:off x="7430840" y="5084904"/>
            <a:ext cx="2786592" cy="17500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r="5491" b="264"/>
          <a:stretch/>
        </p:blipFill>
        <p:spPr>
          <a:xfrm>
            <a:off x="2327565" y="5107995"/>
            <a:ext cx="2697018" cy="1745387"/>
          </a:xfrm>
          <a:prstGeom prst="rect">
            <a:avLst/>
          </a:prstGeom>
        </p:spPr>
      </p:pic>
      <p:pic>
        <p:nvPicPr>
          <p:cNvPr id="1034" name="Picture 10" descr="RSB Travel | Tours &amp; Trave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b="-670"/>
          <a:stretch/>
        </p:blipFill>
        <p:spPr bwMode="auto">
          <a:xfrm>
            <a:off x="9918936" y="5101282"/>
            <a:ext cx="2273064" cy="17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1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815195-E84B-83AF-9494-E1FE7AD70E2B}"/>
              </a:ext>
            </a:extLst>
          </p:cNvPr>
          <p:cNvSpPr txBox="1"/>
          <p:nvPr/>
        </p:nvSpPr>
        <p:spPr>
          <a:xfrm>
            <a:off x="109129" y="4310784"/>
            <a:ext cx="6114096" cy="57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8в. Величина Мп2 для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Чигникского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 относительно средней зависимости для востока Тихого океана. Мп2=4.9. 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9FC579-6052-6673-6BEB-94C16E0AD5BD}"/>
              </a:ext>
            </a:extLst>
          </p:cNvPr>
          <p:cNvSpPr txBox="1"/>
          <p:nvPr/>
        </p:nvSpPr>
        <p:spPr>
          <a:xfrm>
            <a:off x="6618915" y="4432561"/>
            <a:ext cx="5336732" cy="57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8г. Величина l для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 относительно средней зависимости для востока Тихого океана. 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778A0FF-AB0B-B7B2-8F6F-20662105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2" y="1636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19E3328-C19B-76B9-D944-066A2914F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247677"/>
              </p:ext>
            </p:extLst>
          </p:nvPr>
        </p:nvGraphicFramePr>
        <p:xfrm>
          <a:off x="260642" y="800741"/>
          <a:ext cx="4672086" cy="341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6" imgW="3726485" imgH="2902306" progId="Origin50.Graph">
                  <p:embed/>
                </p:oleObj>
              </mc:Choice>
              <mc:Fallback>
                <p:oleObj r:id="rId6" imgW="3726485" imgH="290230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27" t="5945" r="3218" b="5943"/>
                      <a:stretch>
                        <a:fillRect/>
                      </a:stretch>
                    </p:blipFill>
                    <p:spPr bwMode="auto">
                      <a:xfrm>
                        <a:off x="260642" y="800741"/>
                        <a:ext cx="4672086" cy="34173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8A1E30BB-92CA-7974-6617-6754310B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184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D07E9577-8221-D1DD-41F7-D4B753BF2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216035"/>
              </p:ext>
            </p:extLst>
          </p:nvPr>
        </p:nvGraphicFramePr>
        <p:xfrm>
          <a:off x="6887380" y="840661"/>
          <a:ext cx="4799802" cy="36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8" imgW="3788054" imgH="2902306" progId="Origin50.Graph">
                  <p:embed/>
                </p:oleObj>
              </mc:Choice>
              <mc:Fallback>
                <p:oleObj r:id="rId8" imgW="3788054" imgH="290230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9" t="4196" r="4289" b="6644"/>
                      <a:stretch>
                        <a:fillRect/>
                      </a:stretch>
                    </p:blipFill>
                    <p:spPr bwMode="auto">
                      <a:xfrm>
                        <a:off x="6887380" y="840661"/>
                        <a:ext cx="4799802" cy="3608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7C834A70-747C-08AC-B0A7-5E7D7F01E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49079"/>
              </p:ext>
            </p:extLst>
          </p:nvPr>
        </p:nvGraphicFramePr>
        <p:xfrm>
          <a:off x="1935059" y="5688861"/>
          <a:ext cx="8321881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1765597">
                  <a:extLst>
                    <a:ext uri="{9D8B030D-6E8A-4147-A177-3AD203B41FA5}">
                      <a16:colId xmlns:a16="http://schemas.microsoft.com/office/drawing/2014/main" xmlns="" val="3871602400"/>
                    </a:ext>
                  </a:extLst>
                </a:gridCol>
                <a:gridCol w="630635">
                  <a:extLst>
                    <a:ext uri="{9D8B030D-6E8A-4147-A177-3AD203B41FA5}">
                      <a16:colId xmlns:a16="http://schemas.microsoft.com/office/drawing/2014/main" xmlns="" val="535630890"/>
                    </a:ext>
                  </a:extLst>
                </a:gridCol>
                <a:gridCol w="917419">
                  <a:extLst>
                    <a:ext uri="{9D8B030D-6E8A-4147-A177-3AD203B41FA5}">
                      <a16:colId xmlns:a16="http://schemas.microsoft.com/office/drawing/2014/main" xmlns="" val="805291971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1408647797"/>
                    </a:ext>
                  </a:extLst>
                </a:gridCol>
                <a:gridCol w="772779">
                  <a:extLst>
                    <a:ext uri="{9D8B030D-6E8A-4147-A177-3AD203B41FA5}">
                      <a16:colId xmlns:a16="http://schemas.microsoft.com/office/drawing/2014/main" xmlns="" val="366780393"/>
                    </a:ext>
                  </a:extLst>
                </a:gridCol>
                <a:gridCol w="756938">
                  <a:extLst>
                    <a:ext uri="{9D8B030D-6E8A-4147-A177-3AD203B41FA5}">
                      <a16:colId xmlns:a16="http://schemas.microsoft.com/office/drawing/2014/main" xmlns="" val="2173834416"/>
                    </a:ext>
                  </a:extLst>
                </a:gridCol>
                <a:gridCol w="928258">
                  <a:extLst>
                    <a:ext uri="{9D8B030D-6E8A-4147-A177-3AD203B41FA5}">
                      <a16:colId xmlns:a16="http://schemas.microsoft.com/office/drawing/2014/main" xmlns="" val="3919145470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425948171"/>
                    </a:ext>
                  </a:extLst>
                </a:gridCol>
                <a:gridCol w="687897">
                  <a:extLst>
                    <a:ext uri="{9D8B030D-6E8A-4147-A177-3AD203B41FA5}">
                      <a16:colId xmlns:a16="http://schemas.microsoft.com/office/drawing/2014/main" xmlns="" val="804690557"/>
                    </a:ext>
                  </a:extLst>
                </a:gridCol>
                <a:gridCol w="704678">
                  <a:extLst>
                    <a:ext uri="{9D8B030D-6E8A-4147-A177-3AD203B41FA5}">
                      <a16:colId xmlns:a16="http://schemas.microsoft.com/office/drawing/2014/main" xmlns="" val="555532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Интервал времени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Мп1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(Мп1)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км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Мп2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(Мп2)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км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40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22.07.2020 г.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7.9±0.3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217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21.10.2020 г.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8.2±0.2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708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29.07.2021 г.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8.2±0.2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50428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6FFBCE-1374-0BD5-07AB-0E2B8FFFAF6E}"/>
              </a:ext>
            </a:extLst>
          </p:cNvPr>
          <p:cNvSpPr txBox="1"/>
          <p:nvPr/>
        </p:nvSpPr>
        <p:spPr>
          <a:xfrm>
            <a:off x="3443701" y="5170315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Оценки величин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Mw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параметрам кольцевых структур</a:t>
            </a:r>
            <a:endParaRPr lang="x-none" sz="1600" b="1" dirty="0"/>
          </a:p>
        </p:txBody>
      </p:sp>
    </p:spTree>
    <p:extLst>
      <p:ext uri="{BB962C8B-B14F-4D97-AF65-F5344CB8AC3E}">
        <p14:creationId xmlns:p14="http://schemas.microsoft.com/office/powerpoint/2010/main" val="101622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6387DB-C6AE-562F-0E3E-2492E3ACFA1D}"/>
              </a:ext>
            </a:extLst>
          </p:cNvPr>
          <p:cNvSpPr txBox="1"/>
          <p:nvPr/>
        </p:nvSpPr>
        <p:spPr>
          <a:xfrm>
            <a:off x="364167" y="921454"/>
            <a:ext cx="11088850" cy="571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</a:t>
            </a:r>
            <a:endParaRPr lang="x-non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Рассмотрены некоторые характеристики сейсмичности в районе Юго-Западной Аляски. Выделены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афтершоковые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зоны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Симеоновского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=7.8) и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=8.2) землетрясений. 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Описаны характеристики мелких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=0-33 км) и глубоких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=34-70 км) кольцевых структур сейсмичности, сформировавшихся в течение нескольких десятков лет перед указанными событиями. По параметрам этих структур (пороговым значениям магнитуд и длинам больших осей) были сделаны прогнозы магнитуд сильных землетрясений, которые могли готовиться в области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Шумагинской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сейсмической бреши и к востоку от нее. Прогнозные оценки магнитуд (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=7.9±0.3 и 8.2±0.2 соответственно) были получены по корреляционным зависимостям, связывающим параметры кольцевых структур с магнитудами сильных и сильнейших землетрясений для восточной части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ихого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океана. 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Прогнозы мест и магнитуд рассматриваемых событий были приведены в статьях, опубликованных соответственно в 2012 и 2021 гг. Рассмотрены возможные изменения параметров кольцевых структур непосредственно перед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Симеоновским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Чигникским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землетрясениями. Резкое увеличение уровня сейсмичности в области мелкой кольцевой структуры за год до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 может рассматриваться в качестве триггера, свидетельствовавшего об ускорении процессов подготовки сильного события. В то же время перед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Симеоновским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землетрясением не наблюдалось аналогичного эффекта. 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Полученные в работе, а также ранее данные свидетельствуют о важной роли глубинных флюидов в процессах подготовки сильных землетрясений в зонах субдукции.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9A9CD7-6D73-AC0A-5586-495E5401A3E8}"/>
              </a:ext>
            </a:extLst>
          </p:cNvPr>
          <p:cNvSpPr txBox="1"/>
          <p:nvPr/>
        </p:nvSpPr>
        <p:spPr>
          <a:xfrm>
            <a:off x="328569" y="831340"/>
            <a:ext cx="11017907" cy="511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x-none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Сильные землетрясения в районе Юго-Западной Аляски.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Кольцевые структуры сейсмичности, сформировавшиеся перед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Симеоновским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землетрясением 22.07.2020 г. (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=7.8).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Кольцевые структуры сейсмичности, сформировавшиеся перед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Чигникским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землетрясением 29.07.2021 г. (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=8.2).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Прогноз магнитуд двух сильных событий по характеристикам кольцевых структур.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</a:t>
            </a:r>
            <a:endParaRPr lang="x-non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7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04720-8EE0-E390-3B94-A15AFEEF2C78}"/>
              </a:ext>
            </a:extLst>
          </p:cNvPr>
          <p:cNvSpPr txBox="1"/>
          <p:nvPr/>
        </p:nvSpPr>
        <p:spPr>
          <a:xfrm>
            <a:off x="1404342" y="5962793"/>
            <a:ext cx="9552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1. Карта района исследований. 1 – сильнейшие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форшоки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Чигникского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землетрясения (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Mw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=7.6 и 7.8), 2 – события с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Mw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=8.0-8.2 (здесь и ниже). 3 – район изучения сейсмичности, 4 – глубоководный желоб.</a:t>
            </a:r>
            <a:endParaRPr lang="x-none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E54FFF-7350-2501-5747-877767D13C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b="4248"/>
          <a:stretch/>
        </p:blipFill>
        <p:spPr bwMode="auto">
          <a:xfrm>
            <a:off x="2932791" y="948314"/>
            <a:ext cx="6326417" cy="4923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93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79F438-92DD-979B-A032-3924F127F391}"/>
              </a:ext>
            </a:extLst>
          </p:cNvPr>
          <p:cNvSpPr txBox="1"/>
          <p:nvPr/>
        </p:nvSpPr>
        <p:spPr>
          <a:xfrm>
            <a:off x="389041" y="5749903"/>
            <a:ext cx="5868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2а.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Афтершоковая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область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Симеоновского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землетрясения (за 3 месяца, М≥4.0). 1 – М=4.0-4.9, 2 – 5.0-5.9, 3 – 6.0-6.9, 4 -7.6-7.8.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Незалитые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значки - глубины 0-33 км, залитые - ≥34 км. 5 – глубоководный желоб.</a:t>
            </a:r>
            <a:endParaRPr lang="x-non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7C8160-3DE6-7B09-2F25-4EB98E8D55D5}"/>
              </a:ext>
            </a:extLst>
          </p:cNvPr>
          <p:cNvSpPr txBox="1"/>
          <p:nvPr/>
        </p:nvSpPr>
        <p:spPr>
          <a:xfrm>
            <a:off x="6533154" y="5749903"/>
            <a:ext cx="5236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2б.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Афтершоки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Чигникского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землетрясения (за 1 мес., М≥4.0).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63F49E-8B6D-889D-C075-D045C60E5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b="5523"/>
          <a:stretch/>
        </p:blipFill>
        <p:spPr bwMode="auto">
          <a:xfrm>
            <a:off x="6096000" y="1108097"/>
            <a:ext cx="5868670" cy="435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E953996-818D-486C-446C-75FE692412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b="5070"/>
          <a:stretch/>
        </p:blipFill>
        <p:spPr bwMode="auto">
          <a:xfrm>
            <a:off x="423932" y="1029744"/>
            <a:ext cx="5399485" cy="458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06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670CF0-FF4E-CAA4-4674-31892F0E47E6}"/>
              </a:ext>
            </a:extLst>
          </p:cNvPr>
          <p:cNvSpPr txBox="1"/>
          <p:nvPr/>
        </p:nvSpPr>
        <p:spPr>
          <a:xfrm>
            <a:off x="196494" y="5636192"/>
            <a:ext cx="5591910" cy="120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3. Элементы неглубокой сейсмичности вблизи от очага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Симеоновского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 до 01.01.2011 г.). Мп1=5.0. 1- М=5.0-5.9, 2 – 6.0-6.9, 3 – мелкое кольцо. Остальные обозначения – на рис.2а. 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23F5C7-6768-0EEC-2E9E-9B24007F90B5}"/>
              </a:ext>
            </a:extLst>
          </p:cNvPr>
          <p:cNvSpPr txBox="1"/>
          <p:nvPr/>
        </p:nvSpPr>
        <p:spPr>
          <a:xfrm>
            <a:off x="6845416" y="5742437"/>
            <a:ext cx="5150090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4а. Элементы неглубокой сейсмичности до 21.07.2020 вкл. Звездочки – эпицентры М 7.8 и 7.6. 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F73303F-B81C-1982-5956-24AA87C227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b="4817"/>
          <a:stretch/>
        </p:blipFill>
        <p:spPr bwMode="auto">
          <a:xfrm>
            <a:off x="260641" y="912284"/>
            <a:ext cx="5037089" cy="4290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45238B3-61BF-6694-571C-4BEA691ABB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b="4853"/>
          <a:stretch/>
        </p:blipFill>
        <p:spPr bwMode="auto">
          <a:xfrm>
            <a:off x="6432302" y="912284"/>
            <a:ext cx="5336981" cy="4496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85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28DB46-0238-E287-0A43-D36FB9EEDFBB}"/>
              </a:ext>
            </a:extLst>
          </p:cNvPr>
          <p:cNvSpPr txBox="1"/>
          <p:nvPr/>
        </p:nvSpPr>
        <p:spPr>
          <a:xfrm>
            <a:off x="6355996" y="5274702"/>
            <a:ext cx="5648650" cy="81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5. Глубокая сейсмичность – до 21.07.2020 г. Малые кружки - М=4.5–4.9, сплошной эллипс - глубокое кольцо сейсмичности. Пунктир – мелкое кольцо. 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69F36F1-6C0B-DD01-9E54-B2CF97168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3390" r="3859" b="10961"/>
          <a:stretch/>
        </p:blipFill>
        <p:spPr bwMode="auto">
          <a:xfrm>
            <a:off x="247593" y="912283"/>
            <a:ext cx="5393265" cy="4162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29F63F-76EC-AC44-DB7D-955428D1998C}"/>
              </a:ext>
            </a:extLst>
          </p:cNvPr>
          <p:cNvSpPr txBox="1"/>
          <p:nvPr/>
        </p:nvSpPr>
        <p:spPr>
          <a:xfrm>
            <a:off x="187354" y="5267647"/>
            <a:ext cx="5767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4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б.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М от времени в области мелкого кольца </a:t>
            </a:r>
            <a:endParaRPr lang="x-none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3F03017-2187-019D-E421-63460B803E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b="4849"/>
          <a:stretch/>
        </p:blipFill>
        <p:spPr bwMode="auto">
          <a:xfrm>
            <a:off x="6355996" y="902426"/>
            <a:ext cx="4923367" cy="4161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958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5805D6-3578-4E72-116A-763D1BB8BD28}"/>
              </a:ext>
            </a:extLst>
          </p:cNvPr>
          <p:cNvSpPr txBox="1"/>
          <p:nvPr/>
        </p:nvSpPr>
        <p:spPr>
          <a:xfrm>
            <a:off x="372849" y="5691760"/>
            <a:ext cx="5458200" cy="10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6а. Элементы неглубокой сейсмичности (до 21.10.2020 г., Мп1=5.0). 1 - мелкая кольцевая структура. 2 – зона афтершоков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Симеоновского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землетрясения. (Из статьи [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Копничев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Соколова, 2021] с добавлениями авторов).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5E66A7-3A95-EF3E-E7E5-9C961DD073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b="3907"/>
          <a:stretch/>
        </p:blipFill>
        <p:spPr bwMode="auto">
          <a:xfrm>
            <a:off x="260642" y="941852"/>
            <a:ext cx="5368371" cy="4637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AB331D-46F2-1DCE-8F16-811C8F921902}"/>
              </a:ext>
            </a:extLst>
          </p:cNvPr>
          <p:cNvSpPr txBox="1"/>
          <p:nvPr/>
        </p:nvSpPr>
        <p:spPr>
          <a:xfrm>
            <a:off x="6360952" y="5815640"/>
            <a:ext cx="5677250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6б.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неглубокой сейсмичности (до 28.07.2021 г., Мп1=5.0). Залитые кружки – эпицентры событий за период 22.10.2020-28.07.2021 гг. </a:t>
            </a:r>
            <a:endParaRPr lang="x-none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7A8F2D-FA38-C922-D0DA-75E5A7689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b="4162"/>
          <a:stretch/>
        </p:blipFill>
        <p:spPr bwMode="auto">
          <a:xfrm>
            <a:off x="5973267" y="954226"/>
            <a:ext cx="5486095" cy="4678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18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A692F9-E363-3E98-8708-71200C396AEF}"/>
              </a:ext>
            </a:extLst>
          </p:cNvPr>
          <p:cNvSpPr txBox="1"/>
          <p:nvPr/>
        </p:nvSpPr>
        <p:spPr>
          <a:xfrm>
            <a:off x="198598" y="5600793"/>
            <a:ext cx="5241721" cy="57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6в. Зависимость М от времени в области мелкого кольца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8344B3-54E7-2194-94FA-6CBD15EFF2E1}"/>
              </a:ext>
            </a:extLst>
          </p:cNvPr>
          <p:cNvSpPr txBox="1"/>
          <p:nvPr/>
        </p:nvSpPr>
        <p:spPr>
          <a:xfrm>
            <a:off x="6311085" y="5553278"/>
            <a:ext cx="59583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7. Элементы глубокой сейсмичности (до 21.10.2020 г., Мп2=4.9). 1 - глубокая кольцевая структура. (Из статьи [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Копничев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Соколова, 2021а], кольцевая структура не изменилась до 28.07.2021 г.).</a:t>
            </a:r>
            <a:endParaRPr lang="x-non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0429A85-F15C-D7B0-5EBE-DF18A28F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2" y="12967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2D40620D-2445-4D6B-5AA9-E371A414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22025"/>
              </p:ext>
            </p:extLst>
          </p:nvPr>
        </p:nvGraphicFramePr>
        <p:xfrm>
          <a:off x="198598" y="1202448"/>
          <a:ext cx="56007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3710635" imgH="2899867" progId="Origin50.Graph">
                  <p:embed/>
                </p:oleObj>
              </mc:Choice>
              <mc:Fallback>
                <p:oleObj r:id="rId6" imgW="3710635" imgH="289986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69" t="6174" r="4340" b="5254"/>
                      <a:stretch>
                        <a:fillRect/>
                      </a:stretch>
                    </p:blipFill>
                    <p:spPr bwMode="auto">
                      <a:xfrm>
                        <a:off x="198598" y="1202448"/>
                        <a:ext cx="5600700" cy="419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A943B4B-2CAB-7427-AEEC-ECEAF3DE8E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b="5341"/>
          <a:stretch/>
        </p:blipFill>
        <p:spPr bwMode="auto">
          <a:xfrm>
            <a:off x="6392704" y="1118716"/>
            <a:ext cx="5147955" cy="4358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35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6DA472-F638-56A9-34A2-518FE5FC80A8}"/>
              </a:ext>
            </a:extLst>
          </p:cNvPr>
          <p:cNvSpPr txBox="1"/>
          <p:nvPr/>
        </p:nvSpPr>
        <p:spPr>
          <a:xfrm>
            <a:off x="165567" y="5738523"/>
            <a:ext cx="5930433" cy="81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8а. Величина Мп1 для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Чигникского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 относительно средней зависимости для востока Тихого океана. Мп1=5.0,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=8.2. 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FCA8F2-8A3F-9167-7C2F-E6F345470582}"/>
              </a:ext>
            </a:extLst>
          </p:cNvPr>
          <p:cNvSpPr txBox="1"/>
          <p:nvPr/>
        </p:nvSpPr>
        <p:spPr>
          <a:xfrm>
            <a:off x="6544811" y="5587875"/>
            <a:ext cx="5481622" cy="81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8б. Величина L для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Чигникского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землетрясения относительно средней зависимости для востока Тихого океана. L=210 км.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B670283-08B9-A18E-8950-1EF643BF0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7" y="1151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B320080-5314-3D92-3C72-2496C182A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81397"/>
              </p:ext>
            </p:extLst>
          </p:nvPr>
        </p:nvGraphicFramePr>
        <p:xfrm>
          <a:off x="379950" y="1464952"/>
          <a:ext cx="5236480" cy="412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6" imgW="3668573" imgH="2960218" progId="Origin50.Graph">
                  <p:embed/>
                </p:oleObj>
              </mc:Choice>
              <mc:Fallback>
                <p:oleObj r:id="rId6" imgW="3668573" imgH="296021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27" t="3423" r="2953" b="6113"/>
                      <a:stretch>
                        <a:fillRect/>
                      </a:stretch>
                    </p:blipFill>
                    <p:spPr bwMode="auto">
                      <a:xfrm>
                        <a:off x="379950" y="1464952"/>
                        <a:ext cx="5236480" cy="4122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D095DD7A-C252-C249-1629-04B284E66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05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7ADF8ED1-6F08-BCE4-5897-4117F32F5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94480"/>
              </p:ext>
            </p:extLst>
          </p:nvPr>
        </p:nvGraphicFramePr>
        <p:xfrm>
          <a:off x="6295815" y="1405598"/>
          <a:ext cx="54197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8" imgW="3720389" imgH="2892552" progId="Origin50.Graph">
                  <p:embed/>
                </p:oleObj>
              </mc:Choice>
              <mc:Fallback>
                <p:oleObj r:id="rId8" imgW="3720389" imgH="2892552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18" t="3859" r="4372" b="5263"/>
                      <a:stretch>
                        <a:fillRect/>
                      </a:stretch>
                    </p:blipFill>
                    <p:spPr bwMode="auto">
                      <a:xfrm>
                        <a:off x="6295815" y="1405598"/>
                        <a:ext cx="5419725" cy="422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70211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886</Words>
  <Application>Microsoft Office PowerPoint</Application>
  <PresentationFormat>Произвольный</PresentationFormat>
  <Paragraphs>98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Origin50.Graph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Sokolova</dc:creator>
  <cp:lastModifiedBy>Пользователь Windows</cp:lastModifiedBy>
  <cp:revision>42</cp:revision>
  <dcterms:created xsi:type="dcterms:W3CDTF">2021-03-19T05:19:07Z</dcterms:created>
  <dcterms:modified xsi:type="dcterms:W3CDTF">2022-06-30T20:10:27Z</dcterms:modified>
</cp:coreProperties>
</file>