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82" r:id="rId4"/>
    <p:sldId id="259" r:id="rId5"/>
    <p:sldId id="283" r:id="rId6"/>
    <p:sldId id="301" r:id="rId7"/>
    <p:sldId id="263" r:id="rId8"/>
    <p:sldId id="264" r:id="rId9"/>
    <p:sldId id="265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7" r:id="rId20"/>
    <p:sldId id="294" r:id="rId21"/>
    <p:sldId id="298" r:id="rId22"/>
    <p:sldId id="295" r:id="rId23"/>
    <p:sldId id="29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  <a:srgbClr val="00FA00"/>
    <a:srgbClr val="942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4650"/>
  </p:normalViewPr>
  <p:slideViewPr>
    <p:cSldViewPr snapToGrid="0" snapToObjects="1">
      <p:cViewPr varScale="1">
        <p:scale>
          <a:sx n="120" d="100"/>
          <a:sy n="120" d="100"/>
        </p:scale>
        <p:origin x="8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E7644-2174-A045-88B0-FA0E38168AD1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B99E9-5657-7A4C-AF47-D34BAC3A6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327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7EEDD-517D-E8CB-9D78-027806010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4E345C-549B-8043-6BCC-73A5B1BEA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F566D4-DCB7-B7FF-C1EC-06F5ECC2B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0BD44-A721-5941-A777-747EC7AC0862}" type="datetime1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65538F-553F-7855-9A88-72079DB2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FFB605-0F1B-59F9-AD36-CA16CF711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858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25ADF-87C2-A03C-0AF8-BAC629509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6C6BBF-5CFE-E2DA-1D24-6E86301234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32AB54-D950-67EB-25A0-6DFB247E1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BB21-CADA-C14A-BE9A-EAB802F06774}" type="datetime1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B912C1-B46C-C47E-6A88-7F1D3A5A0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22ECCA-BF03-12B5-9998-B5931B4F0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354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FEBF29-7224-0016-2BFD-C4BE871DD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FA9813-12AC-AFCD-F11A-395628082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A944CC-C905-1AC7-6712-A4D83CE6D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CCA7-3B36-D24A-87C2-C2F44C002FA1}" type="datetime1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635038-E2EB-FCD1-C029-E0444A3A2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BC7CB8-6324-FEF2-1A1C-1326F9104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152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48D9723-25CC-8F48-AF20-F34191BD03E1}" type="datetime1">
              <a:rPr lang="ru-RU" smtClean="0"/>
              <a:t>20.06.2022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D0C6CEA-5B0F-4034-90BE-1B639BA406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499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6EB23-7657-AE6A-0ABE-30DA28DF8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B1CF21-A393-A7D6-3A3F-79B463322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0F5A5B-61BF-84BC-27B3-6B93D91B0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38A5-2839-2E45-953B-04FFF93E7DA3}" type="datetime1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4A0A2B-4C2A-6FCC-7385-6BB7FEF5A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74B98-9038-5BA4-5920-DECD2E2B8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644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C26F3-B301-4343-292D-FB055208E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C6C9C7-E732-2BDD-2671-A663A13D9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C97625-F6F5-ACCE-E10E-FAD3F7994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1C1D9-4BA3-834D-A0A6-55CE2F9AADCB}" type="datetime1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E0E05F-C271-6322-8CFC-0EDD2E12B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EFFA49-0E41-9947-FD83-779CE42AA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615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DAE6EB-4D3B-3940-213C-607C88529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1F93EB-465E-9BCF-0247-7B69380E2B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11471A-8B40-6AA1-5085-6D3776F10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C7E8C-982E-4E98-969E-24EEB428C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5DA5-FB4D-5B4C-A5D4-4509FD4095D5}" type="datetime1">
              <a:rPr lang="ru-RU" smtClean="0"/>
              <a:t>20.06.2022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FDB605-EEDE-78F7-0A88-2F32B099A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6814-61BC-336C-E6F1-93CECC65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297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23678B-88B3-6013-7610-2B9B50CF3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002858-E843-44C2-5DE5-0CE8E05B7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54B1F8-88FB-8D9F-56CC-5954A1A16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F29E64E-97DD-E2D2-DE73-E51C4F5EB7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238722B-0108-FB92-DFE2-4FA81DB80E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62CD59F-8ED0-5666-1DD4-3252BA8F1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5EFC3-A195-424F-AA90-CF89B5E45EE8}" type="datetime1">
              <a:rPr lang="ru-RU" smtClean="0"/>
              <a:t>20.06.2022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086A251-2A2A-C2B4-851B-942D5ACE9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B1F25D-2729-F42F-EB5A-8EF4272D2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997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643ED-7A2D-4B26-0F47-619486805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D171EA-E634-214F-B22B-45B52EDA2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B534D-ACDA-6342-92F1-77ACDDC260D1}" type="datetime1">
              <a:rPr lang="ru-RU" smtClean="0"/>
              <a:t>20.06.2022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5659769-7F9D-B1A8-D653-B0696346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D677EA-CE41-632C-CEB1-B23C28DC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651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A07A5C4-4F79-1936-A146-12B7BED12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A0AC-F5A9-B84C-AE7A-8A3F5DBBFF4A}" type="datetime1">
              <a:rPr lang="ru-RU" smtClean="0"/>
              <a:t>20.06.2022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6E38A37-0DC5-7D1F-2963-D1C18C391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9FA89D6-7E2F-7544-CCD2-72857543A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162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07045-F20A-1387-3895-C8BBB153F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39F0F8-8BF8-D221-B1BF-440D237DB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EDABA8-DDA7-B505-2CEB-0356E1499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8699C9-E090-DCF8-C9A6-0561A6165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7230-9271-E44E-AC12-1865FC6EA0A9}" type="datetime1">
              <a:rPr lang="ru-RU" smtClean="0"/>
              <a:t>20.06.2022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A75B9A-54F9-619D-9725-4EB39CEFF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D3A958-2A6F-34BA-0AE2-6227969B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686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E6762-95CA-8A0C-F4C1-D92AC8DF0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DD949A-D792-3F04-74E7-111F30AF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90A1C4-39BF-0642-1FD4-8051E7489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CBA4DF-AE0D-902F-8D02-FB01B7585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7955-F916-D04C-9FC0-4162FDD84F9C}" type="datetime1">
              <a:rPr lang="ru-RU" smtClean="0"/>
              <a:t>20.06.2022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3E4D19-7226-8E53-455C-108A9A334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66D195-190D-3223-9934-7D2633B6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057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C06486-A152-8EF2-EB4D-10230F369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8D9831-12AA-E5D9-7DCC-8E616F4C7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A921A5-7E24-C364-5E2D-9BDC5C8A47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A78B0-4A1C-474A-9BDA-DE1069785884}" type="datetime1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9B892-1D71-247B-3607-9397627085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56DA1-DA19-30C5-57F2-A1B4EA2DD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86CE6-442D-474F-8563-FBDE7EFB9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35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4.jp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5.jp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43FB6-6235-9528-21B0-084FCF9AEA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1627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Режим сезонной сейсмичности в области Койна-Варна: полевые данные и лабораторные эксперименты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BC1532-EBA4-32F7-5930-EC68C5F4D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24552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ru-RU" b="1" i="1" dirty="0"/>
              <a:t>Смирнов В.Б., Пономарев А.В., Патонин А.В.</a:t>
            </a:r>
            <a:r>
              <a:rPr lang="ru-RU" b="1" dirty="0"/>
              <a:t> </a:t>
            </a:r>
            <a:r>
              <a:rPr lang="en-US" b="1" i="1" dirty="0"/>
              <a:t>Chadha R.K.</a:t>
            </a:r>
            <a:r>
              <a:rPr lang="ru-RU" dirty="0">
                <a:effectLst/>
              </a:rPr>
              <a:t> </a:t>
            </a:r>
          </a:p>
          <a:p>
            <a:r>
              <a:rPr lang="ru-RU" dirty="0"/>
              <a:t>Институт физики Земли РАН, РФ</a:t>
            </a:r>
          </a:p>
          <a:p>
            <a:r>
              <a:rPr lang="ru-RU" dirty="0"/>
              <a:t>Физический факультет МГУ, РФ</a:t>
            </a:r>
          </a:p>
          <a:p>
            <a:r>
              <a:rPr lang="en-US" dirty="0"/>
              <a:t>National Geophysical Research Institute, India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A233FB-7F23-D5C3-B8D2-DA94F4CE2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39B17C-A53A-0E40-91E4-FD675127B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052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61C4821-6769-5889-6388-6D0B77803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27" y="320675"/>
            <a:ext cx="10813473" cy="1325563"/>
          </a:xfrm>
        </p:spPr>
        <p:txBody>
          <a:bodyPr/>
          <a:lstStyle/>
          <a:p>
            <a:r>
              <a:rPr lang="ru-RU" dirty="0"/>
              <a:t>Вариации </a:t>
            </a:r>
            <a:r>
              <a:rPr lang="en-US" dirty="0"/>
              <a:t>b-value </a:t>
            </a:r>
            <a:r>
              <a:rPr lang="ru-RU" dirty="0"/>
              <a:t>в пределах годового цикла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723281-90B2-1F81-2A9B-9055AEC84D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409547" y="1690689"/>
            <a:ext cx="5862573" cy="4486274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5AAF0D98-9651-4AF4-5B3E-72C46E921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7678" y="1825625"/>
            <a:ext cx="4846122" cy="4351338"/>
          </a:xfrm>
        </p:spPr>
        <p:txBody>
          <a:bodyPr>
            <a:normAutofit/>
          </a:bodyPr>
          <a:lstStyle/>
          <a:p>
            <a:r>
              <a:rPr lang="ru-RU" b="1" dirty="0"/>
              <a:t>Активность</a:t>
            </a:r>
            <a:r>
              <a:rPr lang="ru-RU" dirty="0"/>
              <a:t>.</a:t>
            </a:r>
          </a:p>
          <a:p>
            <a:pPr lvl="1"/>
            <a:r>
              <a:rPr lang="ru-RU" dirty="0"/>
              <a:t>Два локальных максимума в пределах года: немедленный и задержанный отклик</a:t>
            </a:r>
          </a:p>
          <a:p>
            <a:r>
              <a:rPr lang="en-US" b="1" dirty="0"/>
              <a:t>b</a:t>
            </a:r>
            <a:r>
              <a:rPr lang="ru-RU" b="1" dirty="0"/>
              <a:t>-</a:t>
            </a:r>
            <a:r>
              <a:rPr lang="en-US" b="1" dirty="0"/>
              <a:t>value</a:t>
            </a:r>
            <a:r>
              <a:rPr lang="ru-RU" dirty="0"/>
              <a:t>. </a:t>
            </a:r>
          </a:p>
          <a:p>
            <a:pPr lvl="1"/>
            <a:r>
              <a:rPr lang="ru-RU" dirty="0">
                <a:solidFill>
                  <a:srgbClr val="0070C0"/>
                </a:solidFill>
              </a:rPr>
              <a:t>Минимумы</a:t>
            </a:r>
            <a:r>
              <a:rPr lang="ru-RU" dirty="0"/>
              <a:t> приходятся на интервалы максимумов активности.</a:t>
            </a:r>
          </a:p>
          <a:p>
            <a:pPr lvl="1"/>
            <a:r>
              <a:rPr lang="ru-RU" dirty="0">
                <a:solidFill>
                  <a:srgbClr val="FF0000"/>
                </a:solidFill>
              </a:rPr>
              <a:t>Максимумы</a:t>
            </a:r>
            <a:r>
              <a:rPr lang="ru-RU" dirty="0"/>
              <a:t> приходятся на фазы нарастания и спада уровня воды.</a:t>
            </a:r>
          </a:p>
          <a:p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5535D6-8EC0-013B-386B-56EE8EFA3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5AA852-7CA8-F147-B565-41AB2CE200E4}"/>
              </a:ext>
            </a:extLst>
          </p:cNvPr>
          <p:cNvSpPr txBox="1"/>
          <p:nvPr/>
        </p:nvSpPr>
        <p:spPr>
          <a:xfrm>
            <a:off x="1474485" y="1579942"/>
            <a:ext cx="734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вода</a:t>
            </a:r>
          </a:p>
          <a:p>
            <a:r>
              <a:rPr lang="ru-RU" sz="1600" b="1" dirty="0">
                <a:solidFill>
                  <a:srgbClr val="00B050"/>
                </a:solidFill>
              </a:rPr>
              <a:t>Койна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3AA49355-6EC5-994D-BB06-24FA63374808}"/>
              </a:ext>
            </a:extLst>
          </p:cNvPr>
          <p:cNvCxnSpPr>
            <a:cxnSpLocks/>
          </p:cNvCxnSpPr>
          <p:nvPr/>
        </p:nvCxnSpPr>
        <p:spPr>
          <a:xfrm>
            <a:off x="1816443" y="2125362"/>
            <a:ext cx="50903" cy="242049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C470540-CD17-5B45-BF21-DB707E7FD011}"/>
              </a:ext>
            </a:extLst>
          </p:cNvPr>
          <p:cNvSpPr txBox="1"/>
          <p:nvPr/>
        </p:nvSpPr>
        <p:spPr>
          <a:xfrm>
            <a:off x="2082421" y="1872330"/>
            <a:ext cx="724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вода</a:t>
            </a:r>
          </a:p>
          <a:p>
            <a:r>
              <a:rPr lang="ru-RU" sz="1600" b="1" dirty="0">
                <a:solidFill>
                  <a:srgbClr val="C00000"/>
                </a:solidFill>
              </a:rPr>
              <a:t>Варна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85F983F2-6EE2-A24D-AF49-937FAD23A1C8}"/>
              </a:ext>
            </a:extLst>
          </p:cNvPr>
          <p:cNvCxnSpPr>
            <a:cxnSpLocks/>
          </p:cNvCxnSpPr>
          <p:nvPr/>
        </p:nvCxnSpPr>
        <p:spPr>
          <a:xfrm flipH="1">
            <a:off x="2137719" y="2417750"/>
            <a:ext cx="281690" cy="455196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FEADCCF-7BF7-5446-B964-020B1B1825D4}"/>
              </a:ext>
            </a:extLst>
          </p:cNvPr>
          <p:cNvSpPr txBox="1"/>
          <p:nvPr/>
        </p:nvSpPr>
        <p:spPr>
          <a:xfrm>
            <a:off x="2249148" y="4828757"/>
            <a:ext cx="814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b-value</a:t>
            </a:r>
            <a:endParaRPr lang="ru-RU" sz="1600" b="1" dirty="0">
              <a:solidFill>
                <a:srgbClr val="0070C0"/>
              </a:solidFill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73D976C5-B07E-4F48-87FE-3335F6423D9A}"/>
              </a:ext>
            </a:extLst>
          </p:cNvPr>
          <p:cNvCxnSpPr>
            <a:cxnSpLocks/>
          </p:cNvCxnSpPr>
          <p:nvPr/>
        </p:nvCxnSpPr>
        <p:spPr>
          <a:xfrm>
            <a:off x="2278564" y="4577932"/>
            <a:ext cx="236036" cy="340057"/>
          </a:xfrm>
          <a:prstGeom prst="straightConnector1">
            <a:avLst/>
          </a:prstGeom>
          <a:ln w="25400">
            <a:solidFill>
              <a:srgbClr val="0070C0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6185943C-B8C2-0F43-92DB-A693E654B6C2}"/>
              </a:ext>
            </a:extLst>
          </p:cNvPr>
          <p:cNvGrpSpPr/>
          <p:nvPr/>
        </p:nvGrpSpPr>
        <p:grpSpPr>
          <a:xfrm>
            <a:off x="6830340" y="2125362"/>
            <a:ext cx="4625439" cy="3539571"/>
            <a:chOff x="6691748" y="2638698"/>
            <a:chExt cx="4625439" cy="353957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81A5A9C-C3EE-1247-ADF9-D832D718F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1748" y="2638698"/>
              <a:ext cx="4625439" cy="35395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7253AD-2EAB-2D46-9C53-56624B359DD8}"/>
                </a:ext>
              </a:extLst>
            </p:cNvPr>
            <p:cNvSpPr txBox="1"/>
            <p:nvPr/>
          </p:nvSpPr>
          <p:spPr>
            <a:xfrm>
              <a:off x="8774383" y="3955694"/>
              <a:ext cx="460168" cy="369332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00B050"/>
                  </a:solidFill>
                </a:rPr>
                <a:t>1</a:t>
              </a:r>
              <a:r>
                <a:rPr lang="en-US" b="1" dirty="0">
                  <a:solidFill>
                    <a:srgbClr val="00B050"/>
                  </a:solidFill>
                </a:rPr>
                <a:t>𝜎</a:t>
              </a:r>
              <a:r>
                <a:rPr lang="ru-RU" b="1" dirty="0">
                  <a:solidFill>
                    <a:srgbClr val="00B050"/>
                  </a:solidFill>
                </a:rPr>
                <a:t>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CA3FCA-AD8B-EA4F-A055-84F98AA42B77}"/>
                </a:ext>
              </a:extLst>
            </p:cNvPr>
            <p:cNvSpPr txBox="1"/>
            <p:nvPr/>
          </p:nvSpPr>
          <p:spPr>
            <a:xfrm>
              <a:off x="8786739" y="3597412"/>
              <a:ext cx="4601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00B050"/>
                  </a:solidFill>
                </a:rPr>
                <a:t>2</a:t>
              </a:r>
              <a:r>
                <a:rPr lang="en-US" b="1" dirty="0">
                  <a:solidFill>
                    <a:srgbClr val="00B050"/>
                  </a:solidFill>
                </a:rPr>
                <a:t>𝜎</a:t>
              </a:r>
              <a:r>
                <a:rPr lang="ru-RU" dirty="0"/>
                <a:t>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401981A-8D4B-5C45-96B5-D00ECA5BD6A5}"/>
                </a:ext>
              </a:extLst>
            </p:cNvPr>
            <p:cNvSpPr txBox="1"/>
            <p:nvPr/>
          </p:nvSpPr>
          <p:spPr>
            <a:xfrm>
              <a:off x="6956855" y="2647974"/>
              <a:ext cx="41704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Случайный каталог: размах </a:t>
              </a:r>
              <a:r>
                <a:rPr lang="en-US" sz="1600" dirty="0"/>
                <a:t>b-value </a:t>
              </a:r>
              <a:r>
                <a:rPr lang="ru-RU" sz="1600" dirty="0"/>
                <a:t>- около 2</a:t>
              </a:r>
              <a:r>
                <a:rPr lang="en-US" sz="1600" dirty="0"/>
                <a:t>𝜎</a:t>
              </a:r>
            </a:p>
          </p:txBody>
        </p:sp>
      </p:grpSp>
      <p:sp>
        <p:nvSpPr>
          <p:cNvPr id="30" name="Стрелка вверх 29">
            <a:extLst>
              <a:ext uri="{FF2B5EF4-FFF2-40B4-BE49-F238E27FC236}">
                <a16:creationId xmlns:a16="http://schemas.microsoft.com/office/drawing/2014/main" id="{017166B1-6D9C-544D-9D0D-403CA4D66B5E}"/>
              </a:ext>
            </a:extLst>
          </p:cNvPr>
          <p:cNvSpPr/>
          <p:nvPr/>
        </p:nvSpPr>
        <p:spPr>
          <a:xfrm>
            <a:off x="2020138" y="3351707"/>
            <a:ext cx="124565" cy="30891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верх 30">
            <a:extLst>
              <a:ext uri="{FF2B5EF4-FFF2-40B4-BE49-F238E27FC236}">
                <a16:creationId xmlns:a16="http://schemas.microsoft.com/office/drawing/2014/main" id="{9296460E-9298-CD47-A014-31FDB2B3282A}"/>
              </a:ext>
            </a:extLst>
          </p:cNvPr>
          <p:cNvSpPr/>
          <p:nvPr/>
        </p:nvSpPr>
        <p:spPr>
          <a:xfrm>
            <a:off x="2808436" y="2390215"/>
            <a:ext cx="124565" cy="30891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верх 31">
            <a:extLst>
              <a:ext uri="{FF2B5EF4-FFF2-40B4-BE49-F238E27FC236}">
                <a16:creationId xmlns:a16="http://schemas.microsoft.com/office/drawing/2014/main" id="{A4C50E80-6B5B-F240-8BB7-3C705806B204}"/>
              </a:ext>
            </a:extLst>
          </p:cNvPr>
          <p:cNvSpPr/>
          <p:nvPr/>
        </p:nvSpPr>
        <p:spPr>
          <a:xfrm rot="10800000">
            <a:off x="2020138" y="4999036"/>
            <a:ext cx="124565" cy="308919"/>
          </a:xfrm>
          <a:prstGeom prst="up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верх 32">
            <a:extLst>
              <a:ext uri="{FF2B5EF4-FFF2-40B4-BE49-F238E27FC236}">
                <a16:creationId xmlns:a16="http://schemas.microsoft.com/office/drawing/2014/main" id="{760EE219-0592-154F-82B6-F22CCB85E56E}"/>
              </a:ext>
            </a:extLst>
          </p:cNvPr>
          <p:cNvSpPr/>
          <p:nvPr/>
        </p:nvSpPr>
        <p:spPr>
          <a:xfrm rot="10800000">
            <a:off x="2808436" y="4277809"/>
            <a:ext cx="124565" cy="308919"/>
          </a:xfrm>
          <a:prstGeom prst="up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верх 33">
            <a:extLst>
              <a:ext uri="{FF2B5EF4-FFF2-40B4-BE49-F238E27FC236}">
                <a16:creationId xmlns:a16="http://schemas.microsoft.com/office/drawing/2014/main" id="{C852C0F3-C65D-F546-AEBD-F3D330531768}"/>
              </a:ext>
            </a:extLst>
          </p:cNvPr>
          <p:cNvSpPr/>
          <p:nvPr/>
        </p:nvSpPr>
        <p:spPr>
          <a:xfrm>
            <a:off x="4100189" y="3349647"/>
            <a:ext cx="124565" cy="30891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верх 34">
            <a:extLst>
              <a:ext uri="{FF2B5EF4-FFF2-40B4-BE49-F238E27FC236}">
                <a16:creationId xmlns:a16="http://schemas.microsoft.com/office/drawing/2014/main" id="{ADB99366-B5BC-2E4B-97BF-2E8296130580}"/>
              </a:ext>
            </a:extLst>
          </p:cNvPr>
          <p:cNvSpPr/>
          <p:nvPr/>
        </p:nvSpPr>
        <p:spPr>
          <a:xfrm>
            <a:off x="4888487" y="2388155"/>
            <a:ext cx="124565" cy="30891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верх 35">
            <a:extLst>
              <a:ext uri="{FF2B5EF4-FFF2-40B4-BE49-F238E27FC236}">
                <a16:creationId xmlns:a16="http://schemas.microsoft.com/office/drawing/2014/main" id="{FBE20D12-F293-8949-9D02-4E1DDF1CFA8A}"/>
              </a:ext>
            </a:extLst>
          </p:cNvPr>
          <p:cNvSpPr/>
          <p:nvPr/>
        </p:nvSpPr>
        <p:spPr>
          <a:xfrm rot="10800000">
            <a:off x="4100189" y="4996976"/>
            <a:ext cx="124565" cy="308919"/>
          </a:xfrm>
          <a:prstGeom prst="up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верх 36">
            <a:extLst>
              <a:ext uri="{FF2B5EF4-FFF2-40B4-BE49-F238E27FC236}">
                <a16:creationId xmlns:a16="http://schemas.microsoft.com/office/drawing/2014/main" id="{5071C09D-6A3E-4A44-867A-7BA7269C1E8A}"/>
              </a:ext>
            </a:extLst>
          </p:cNvPr>
          <p:cNvSpPr/>
          <p:nvPr/>
        </p:nvSpPr>
        <p:spPr>
          <a:xfrm rot="10800000">
            <a:off x="4888487" y="4275749"/>
            <a:ext cx="124565" cy="308919"/>
          </a:xfrm>
          <a:prstGeom prst="up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AFA56E-8658-5443-BD75-DF858B57FFA9}"/>
              </a:ext>
            </a:extLst>
          </p:cNvPr>
          <p:cNvSpPr txBox="1"/>
          <p:nvPr/>
        </p:nvSpPr>
        <p:spPr>
          <a:xfrm>
            <a:off x="3002920" y="1781732"/>
            <a:ext cx="68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 год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8DBD38-F5C1-F645-8808-ADEFAEE831B3}"/>
              </a:ext>
            </a:extLst>
          </p:cNvPr>
          <p:cNvSpPr txBox="1"/>
          <p:nvPr/>
        </p:nvSpPr>
        <p:spPr>
          <a:xfrm>
            <a:off x="510363" y="6125659"/>
            <a:ext cx="2682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Смирнов и др., «Физика Земли», 2022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43686B9D-6371-054F-A1AB-957129EDB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10</a:t>
            </a:fld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9C9EAE-AF29-8E6D-9390-2843F412E217}"/>
              </a:ext>
            </a:extLst>
          </p:cNvPr>
          <p:cNvSpPr txBox="1"/>
          <p:nvPr/>
        </p:nvSpPr>
        <p:spPr>
          <a:xfrm>
            <a:off x="1506516" y="1312422"/>
            <a:ext cx="366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Данные за 1983-2015 </a:t>
            </a:r>
            <a:r>
              <a:rPr lang="ru-RU" dirty="0" err="1"/>
              <a:t>гг</a:t>
            </a:r>
            <a:r>
              <a:rPr lang="ru-RU" dirty="0"/>
              <a:t> (за 33 года)</a:t>
            </a:r>
          </a:p>
        </p:txBody>
      </p:sp>
    </p:spTree>
    <p:extLst>
      <p:ext uri="{BB962C8B-B14F-4D97-AF65-F5344CB8AC3E}">
        <p14:creationId xmlns:p14="http://schemas.microsoft.com/office/powerpoint/2010/main" val="341621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CAFB5B2-0847-8344-92F3-E8FAC101B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Натурные исследования: резюме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9C1573E-3E18-9241-A9A1-C909426E3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Разные величины задержек отклика сейсмичности:</a:t>
            </a:r>
          </a:p>
          <a:p>
            <a:pPr lvl="1"/>
            <a:r>
              <a:rPr lang="ru-RU" dirty="0"/>
              <a:t>При «промокании» среды (заполнение водохранилища) 3-4 года</a:t>
            </a:r>
          </a:p>
          <a:p>
            <a:pPr lvl="1"/>
            <a:r>
              <a:rPr lang="ru-RU" dirty="0"/>
              <a:t>При изменении давления в насыщенной среде (эксплуатация водохранилища) 0.5 года</a:t>
            </a:r>
          </a:p>
          <a:p>
            <a:pPr lvl="1"/>
            <a:r>
              <a:rPr lang="ru-RU" i="1" dirty="0">
                <a:solidFill>
                  <a:srgbClr val="C00000"/>
                </a:solidFill>
              </a:rPr>
              <a:t>Разные скорости фронтов обводнения и порового давления???</a:t>
            </a:r>
          </a:p>
          <a:p>
            <a:r>
              <a:rPr lang="ru-RU" dirty="0"/>
              <a:t>Закономерные изменения </a:t>
            </a:r>
            <a:r>
              <a:rPr lang="en-US" dirty="0"/>
              <a:t>b-value </a:t>
            </a:r>
            <a:r>
              <a:rPr lang="ru-RU" dirty="0"/>
              <a:t>в годовом цикле.</a:t>
            </a:r>
          </a:p>
          <a:p>
            <a:pPr lvl="1"/>
            <a:r>
              <a:rPr lang="ru-RU" dirty="0">
                <a:solidFill>
                  <a:srgbClr val="0070C0"/>
                </a:solidFill>
              </a:rPr>
              <a:t>Минимумы</a:t>
            </a:r>
            <a:r>
              <a:rPr lang="ru-RU" dirty="0"/>
              <a:t> приурочены к максимумам активности</a:t>
            </a:r>
          </a:p>
          <a:p>
            <a:pPr lvl="1"/>
            <a:r>
              <a:rPr lang="ru-RU" dirty="0">
                <a:solidFill>
                  <a:srgbClr val="FF0000"/>
                </a:solidFill>
              </a:rPr>
              <a:t>Максимумы</a:t>
            </a:r>
            <a:r>
              <a:rPr lang="ru-RU" dirty="0"/>
              <a:t> с активностью не соотносятся, но приходятся на интервалы увеличения и уменьшения уровня воды в водохранилищах</a:t>
            </a:r>
          </a:p>
          <a:p>
            <a:pPr lvl="1"/>
            <a:r>
              <a:rPr lang="ru-RU" i="1" dirty="0">
                <a:solidFill>
                  <a:srgbClr val="C00000"/>
                </a:solidFill>
              </a:rPr>
              <a:t>Какие факторы ответственны???</a:t>
            </a:r>
          </a:p>
          <a:p>
            <a:r>
              <a:rPr lang="ru-RU" dirty="0">
                <a:solidFill>
                  <a:srgbClr val="C00000"/>
                </a:solidFill>
              </a:rPr>
              <a:t>Поиск ответов –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лабораторные исследования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91688D-A446-C14D-9C6E-BB5646E7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BFF2B69-5972-6247-A4AC-CDF16CA1A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83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6C1E6-256A-3D4A-90C3-07A832953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Лабораторное оборудование </a:t>
            </a:r>
            <a:br>
              <a:rPr lang="ru-RU" dirty="0"/>
            </a:br>
            <a:r>
              <a:rPr lang="ru-RU" dirty="0"/>
              <a:t>Геофизическая обсерватория «Борок» ИФЗ РАН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1FFE61-BB52-9144-AB9D-2892513A9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74169" y="1825625"/>
            <a:ext cx="4051666" cy="4351338"/>
          </a:xfrm>
        </p:spPr>
        <p:txBody>
          <a:bodyPr>
            <a:normAutofit fontScale="77500" lnSpcReduction="20000"/>
          </a:bodyPr>
          <a:lstStyle/>
          <a:p>
            <a:r>
              <a:rPr lang="ru-RU" u="sng" dirty="0" err="1"/>
              <a:t>Сервоуправляемый</a:t>
            </a:r>
            <a:r>
              <a:rPr lang="ru-RU" u="sng" dirty="0"/>
              <a:t> комплекс </a:t>
            </a:r>
            <a:r>
              <a:rPr lang="en-US" u="sng" dirty="0"/>
              <a:t>INOVA</a:t>
            </a:r>
          </a:p>
          <a:p>
            <a:r>
              <a:rPr lang="ru-RU" dirty="0"/>
              <a:t>Максимальное усилие 1000кН</a:t>
            </a:r>
          </a:p>
          <a:p>
            <a:r>
              <a:rPr lang="ru-RU" dirty="0"/>
              <a:t>Контроль положения с точностью ±0.1мкм</a:t>
            </a:r>
          </a:p>
          <a:p>
            <a:r>
              <a:rPr lang="ru-RU" dirty="0"/>
              <a:t>Всестороннее давление до 150МПа</a:t>
            </a:r>
          </a:p>
          <a:p>
            <a:r>
              <a:rPr lang="ru-RU" dirty="0"/>
              <a:t>Поровое давление до 25МПа</a:t>
            </a:r>
          </a:p>
          <a:p>
            <a:endParaRPr lang="ru-RU" dirty="0"/>
          </a:p>
          <a:p>
            <a:r>
              <a:rPr lang="ru-RU" dirty="0"/>
              <a:t>На «выходе» эксперимента  каталог событий АЭ аналогичный каталогу землетрясений: координаты, время, энергия (в </a:t>
            </a:r>
            <a:r>
              <a:rPr lang="ru-RU" dirty="0" err="1"/>
              <a:t>усл</a:t>
            </a:r>
            <a:r>
              <a:rPr lang="ru-RU" dirty="0"/>
              <a:t>. ед.)</a:t>
            </a: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B084A2-2D3C-4E41-81FE-093B35E3D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id="{F457FD4E-899D-5E48-A565-A8E09B2D43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8" t="1518" r="28951" b="5873"/>
          <a:stretch/>
        </p:blipFill>
        <p:spPr>
          <a:xfrm>
            <a:off x="4484915" y="1730051"/>
            <a:ext cx="2584542" cy="4351338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14A5D4-2CFD-6F48-A348-3D6A4FBFAF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2000"/>
                    </a14:imgEffect>
                    <a14:imgEffect>
                      <a14:brightnessContrast bright="2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99" t="21496" r="30588" b="26603"/>
          <a:stretch/>
        </p:blipFill>
        <p:spPr>
          <a:xfrm>
            <a:off x="1650540" y="1825625"/>
            <a:ext cx="1721529" cy="4300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A6F65C-F7E7-A54E-B0DF-1C70FED49FDA}"/>
              </a:ext>
            </a:extLst>
          </p:cNvPr>
          <p:cNvSpPr txBox="1"/>
          <p:nvPr/>
        </p:nvSpPr>
        <p:spPr>
          <a:xfrm>
            <a:off x="308208" y="3016333"/>
            <a:ext cx="885306" cy="52322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16</a:t>
            </a:r>
          </a:p>
          <a:p>
            <a:pPr algn="ctr"/>
            <a:r>
              <a:rPr lang="ru-RU" sz="1400" dirty="0">
                <a:solidFill>
                  <a:srgbClr val="0070C0"/>
                </a:solidFill>
              </a:rPr>
              <a:t>датчиков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751DAC25-0DDB-AF44-82FA-E1E0D1C17FEB}"/>
              </a:ext>
            </a:extLst>
          </p:cNvPr>
          <p:cNvCxnSpPr>
            <a:stCxn id="3" idx="3"/>
          </p:cNvCxnSpPr>
          <p:nvPr/>
        </p:nvCxnSpPr>
        <p:spPr>
          <a:xfrm flipV="1">
            <a:off x="1193514" y="3185459"/>
            <a:ext cx="605404" cy="924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5AA8D9DD-31EC-D143-B41E-9988A724C086}"/>
              </a:ext>
            </a:extLst>
          </p:cNvPr>
          <p:cNvCxnSpPr>
            <a:stCxn id="3" idx="3"/>
          </p:cNvCxnSpPr>
          <p:nvPr/>
        </p:nvCxnSpPr>
        <p:spPr>
          <a:xfrm flipV="1">
            <a:off x="1193514" y="2879786"/>
            <a:ext cx="637629" cy="39815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D6A6852-BC65-BD49-95F2-59AA133A9DE5}"/>
              </a:ext>
            </a:extLst>
          </p:cNvPr>
          <p:cNvSpPr txBox="1"/>
          <p:nvPr/>
        </p:nvSpPr>
        <p:spPr>
          <a:xfrm>
            <a:off x="355528" y="4242410"/>
            <a:ext cx="790665" cy="523220"/>
          </a:xfrm>
          <a:prstGeom prst="rect">
            <a:avLst/>
          </a:prstGeom>
          <a:noFill/>
          <a:ln w="952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2</a:t>
            </a:r>
            <a:endParaRPr lang="en-US" sz="1400" dirty="0"/>
          </a:p>
          <a:p>
            <a:pPr algn="ctr"/>
            <a:r>
              <a:rPr lang="ru-RU" sz="1400" dirty="0"/>
              <a:t>датчика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D466889D-A859-5846-B0AD-5F38FB505B9A}"/>
              </a:ext>
            </a:extLst>
          </p:cNvPr>
          <p:cNvCxnSpPr>
            <a:stCxn id="16" idx="3"/>
          </p:cNvCxnSpPr>
          <p:nvPr/>
        </p:nvCxnSpPr>
        <p:spPr>
          <a:xfrm flipV="1">
            <a:off x="1146193" y="4404659"/>
            <a:ext cx="1365112" cy="99361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F3175BD4-1507-E844-B489-017647DFB46A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1146193" y="2572422"/>
            <a:ext cx="1365112" cy="1931598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2019F2B-872F-1042-B823-096AFA2F6A6E}"/>
              </a:ext>
            </a:extLst>
          </p:cNvPr>
          <p:cNvSpPr txBox="1"/>
          <p:nvPr/>
        </p:nvSpPr>
        <p:spPr>
          <a:xfrm>
            <a:off x="1421379" y="6186219"/>
            <a:ext cx="234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Образец в «оснастке»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67EFA0-1720-BB46-A7E7-7189EA7419D3}"/>
              </a:ext>
            </a:extLst>
          </p:cNvPr>
          <p:cNvSpPr txBox="1"/>
          <p:nvPr/>
        </p:nvSpPr>
        <p:spPr>
          <a:xfrm>
            <a:off x="5070609" y="609302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Общий вид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6D48DE6-0E98-B749-8923-F8B2C149E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12</a:t>
            </a:fld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3904D1-2C57-9A4F-8B2D-05872A03D90F}"/>
              </a:ext>
            </a:extLst>
          </p:cNvPr>
          <p:cNvSpPr txBox="1"/>
          <p:nvPr/>
        </p:nvSpPr>
        <p:spPr>
          <a:xfrm>
            <a:off x="8153400" y="6125707"/>
            <a:ext cx="3324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Патонин и др., «Сейсмические приборы», 2013</a:t>
            </a:r>
          </a:p>
        </p:txBody>
      </p:sp>
    </p:spTree>
    <p:extLst>
      <p:ext uri="{BB962C8B-B14F-4D97-AF65-F5344CB8AC3E}">
        <p14:creationId xmlns:p14="http://schemas.microsoft.com/office/powerpoint/2010/main" val="1223736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F2FC0-B1D8-634A-B383-358D54FA9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Схема экспериментов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0D52F66B-430D-9943-8061-E750D67482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80960" y="275173"/>
            <a:ext cx="5181600" cy="3597981"/>
          </a:xfr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8923BD-EC2C-E347-B040-74DEB9C28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11423057-E68D-DF4C-9811-49E399D39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713" y="1701494"/>
            <a:ext cx="5181600" cy="435133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1. Одноосное </a:t>
            </a:r>
            <a:r>
              <a:rPr lang="ru-RU" dirty="0" err="1"/>
              <a:t>нагружение</a:t>
            </a:r>
            <a:r>
              <a:rPr lang="ru-RU" dirty="0"/>
              <a:t> в условиях всестороннего сжатия</a:t>
            </a:r>
          </a:p>
          <a:p>
            <a:r>
              <a:rPr lang="ru-RU" dirty="0"/>
              <a:t>2. Изменения порового давления</a:t>
            </a:r>
          </a:p>
          <a:p>
            <a:pPr lvl="1"/>
            <a:r>
              <a:rPr lang="ru-RU" dirty="0"/>
              <a:t>Резкие скачки (ступени)</a:t>
            </a:r>
          </a:p>
          <a:p>
            <a:pPr lvl="1"/>
            <a:r>
              <a:rPr lang="ru-RU" dirty="0"/>
              <a:t>Плавные увеличения и уменьшения</a:t>
            </a:r>
          </a:p>
          <a:p>
            <a:r>
              <a:rPr lang="ru-RU" dirty="0"/>
              <a:t>Регистрируется:</a:t>
            </a:r>
          </a:p>
          <a:p>
            <a:pPr lvl="1"/>
            <a:r>
              <a:rPr lang="ru-RU" dirty="0"/>
              <a:t>Тензометрия (осевые и всесторонние напряжения, деформации)</a:t>
            </a:r>
          </a:p>
          <a:p>
            <a:pPr lvl="1"/>
            <a:r>
              <a:rPr lang="ru-RU" dirty="0"/>
              <a:t>Давление и расход флюида</a:t>
            </a:r>
          </a:p>
          <a:p>
            <a:pPr lvl="1"/>
            <a:r>
              <a:rPr lang="ru-RU" dirty="0"/>
              <a:t>Акустическая эмиссия (бюллетень и каталог событий АЭ)</a:t>
            </a:r>
          </a:p>
          <a:p>
            <a:r>
              <a:rPr lang="ru-RU" dirty="0"/>
              <a:t>Флюиды</a:t>
            </a:r>
          </a:p>
          <a:p>
            <a:pPr lvl="1"/>
            <a:r>
              <a:rPr lang="ru-RU" dirty="0"/>
              <a:t>Вода и растворы глицерина в воде</a:t>
            </a:r>
          </a:p>
          <a:p>
            <a:pPr lvl="1"/>
            <a:r>
              <a:rPr lang="ru-RU" dirty="0"/>
              <a:t>Вязкости (1÷100)·10</a:t>
            </a:r>
            <a:r>
              <a:rPr lang="ru-RU" baseline="30000" dirty="0"/>
              <a:t>-3</a:t>
            </a:r>
            <a:r>
              <a:rPr lang="ru-RU" dirty="0"/>
              <a:t> </a:t>
            </a:r>
            <a:r>
              <a:rPr lang="ru-RU" dirty="0" err="1"/>
              <a:t>Па·с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3D61E3E-A054-3740-831F-AECA3AFD3D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125"/>
          <a:stretch/>
        </p:blipFill>
        <p:spPr>
          <a:xfrm>
            <a:off x="5320715" y="4040128"/>
            <a:ext cx="1796142" cy="20081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1A82DFF-3D46-5F4C-8B8F-A938BBB428AE}"/>
              </a:ext>
            </a:extLst>
          </p:cNvPr>
          <p:cNvSpPr txBox="1"/>
          <p:nvPr/>
        </p:nvSpPr>
        <p:spPr>
          <a:xfrm>
            <a:off x="7140286" y="1572938"/>
            <a:ext cx="8851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accent6">
                    <a:lumMod val="75000"/>
                  </a:schemeClr>
                </a:solidFill>
              </a:rPr>
              <a:t>напряжения</a:t>
            </a:r>
          </a:p>
          <a:p>
            <a:pPr algn="ctr"/>
            <a:r>
              <a:rPr lang="ru-RU" sz="10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ru-RU" sz="1000" dirty="0" err="1">
                <a:solidFill>
                  <a:schemeClr val="accent6">
                    <a:lumMod val="75000"/>
                  </a:schemeClr>
                </a:solidFill>
              </a:rPr>
              <a:t>девиатор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4648C853-8C25-914B-917D-518E3F19191A}"/>
              </a:ext>
            </a:extLst>
          </p:cNvPr>
          <p:cNvCxnSpPr>
            <a:cxnSpLocks/>
          </p:cNvCxnSpPr>
          <p:nvPr/>
        </p:nvCxnSpPr>
        <p:spPr>
          <a:xfrm>
            <a:off x="7918318" y="1701819"/>
            <a:ext cx="251012" cy="20917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E376E7D-FFAA-5142-9D26-A57344DE047C}"/>
              </a:ext>
            </a:extLst>
          </p:cNvPr>
          <p:cNvSpPr txBox="1"/>
          <p:nvPr/>
        </p:nvSpPr>
        <p:spPr>
          <a:xfrm>
            <a:off x="8245605" y="1772993"/>
            <a:ext cx="86754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err="1">
                <a:solidFill>
                  <a:srgbClr val="FF40FF"/>
                </a:solidFill>
              </a:rPr>
              <a:t>конфайнинг</a:t>
            </a:r>
            <a:endParaRPr lang="ru-RU" sz="1000" b="1" dirty="0">
              <a:solidFill>
                <a:srgbClr val="FF40FF"/>
              </a:solidFill>
            </a:endParaRP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4A0E0F8E-3806-7A47-965D-4CEC54B46C6A}"/>
              </a:ext>
            </a:extLst>
          </p:cNvPr>
          <p:cNvCxnSpPr>
            <a:cxnSpLocks/>
          </p:cNvCxnSpPr>
          <p:nvPr/>
        </p:nvCxnSpPr>
        <p:spPr>
          <a:xfrm flipH="1">
            <a:off x="8414317" y="1948265"/>
            <a:ext cx="138984" cy="142118"/>
          </a:xfrm>
          <a:prstGeom prst="straightConnector1">
            <a:avLst/>
          </a:prstGeom>
          <a:ln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C986EE7-F59A-224B-ABA9-F033F4075954}"/>
              </a:ext>
            </a:extLst>
          </p:cNvPr>
          <p:cNvSpPr txBox="1"/>
          <p:nvPr/>
        </p:nvSpPr>
        <p:spPr>
          <a:xfrm>
            <a:off x="8169330" y="560280"/>
            <a:ext cx="32893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rgbClr val="00FA00"/>
                </a:solidFill>
              </a:rPr>
              <a:t>АЭ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529C78BF-6F1E-AB4D-A89A-5814A0F259DA}"/>
              </a:ext>
            </a:extLst>
          </p:cNvPr>
          <p:cNvCxnSpPr>
            <a:cxnSpLocks/>
          </p:cNvCxnSpPr>
          <p:nvPr/>
        </p:nvCxnSpPr>
        <p:spPr>
          <a:xfrm>
            <a:off x="8333798" y="730763"/>
            <a:ext cx="0" cy="209177"/>
          </a:xfrm>
          <a:prstGeom prst="straightConnector1">
            <a:avLst/>
          </a:prstGeom>
          <a:ln>
            <a:solidFill>
              <a:srgbClr val="00F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8E4C9F4-C634-4546-8369-7B303D2838C4}"/>
              </a:ext>
            </a:extLst>
          </p:cNvPr>
          <p:cNvSpPr txBox="1"/>
          <p:nvPr/>
        </p:nvSpPr>
        <p:spPr>
          <a:xfrm>
            <a:off x="9207323" y="2956489"/>
            <a:ext cx="123944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/>
              <a:t>поровое давление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C87FE21F-1C5D-BF4C-ADD5-F2B73361F2C9}"/>
              </a:ext>
            </a:extLst>
          </p:cNvPr>
          <p:cNvCxnSpPr>
            <a:cxnSpLocks/>
          </p:cNvCxnSpPr>
          <p:nvPr/>
        </p:nvCxnSpPr>
        <p:spPr>
          <a:xfrm flipH="1">
            <a:off x="9026556" y="3095768"/>
            <a:ext cx="27830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355BC83-F904-0843-8A7F-BF4D8DC2149C}"/>
              </a:ext>
            </a:extLst>
          </p:cNvPr>
          <p:cNvSpPr txBox="1"/>
          <p:nvPr/>
        </p:nvSpPr>
        <p:spPr>
          <a:xfrm>
            <a:off x="9357529" y="2710268"/>
            <a:ext cx="1061509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>
                <a:solidFill>
                  <a:srgbClr val="942092"/>
                </a:solidFill>
              </a:rPr>
              <a:t>расход флюида</a:t>
            </a:r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DBB2652B-B8AB-ED4F-BEF9-BDE84F1D8CBC}"/>
              </a:ext>
            </a:extLst>
          </p:cNvPr>
          <p:cNvCxnSpPr>
            <a:cxnSpLocks/>
          </p:cNvCxnSpPr>
          <p:nvPr/>
        </p:nvCxnSpPr>
        <p:spPr>
          <a:xfrm flipV="1">
            <a:off x="9777001" y="2658055"/>
            <a:ext cx="167341" cy="125641"/>
          </a:xfrm>
          <a:prstGeom prst="straightConnector1">
            <a:avLst/>
          </a:prstGeom>
          <a:ln>
            <a:solidFill>
              <a:srgbClr val="9420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бъект 10">
            <a:extLst>
              <a:ext uri="{FF2B5EF4-FFF2-40B4-BE49-F238E27FC236}">
                <a16:creationId xmlns:a16="http://schemas.microsoft.com/office/drawing/2014/main" id="{1BA6DCA4-391C-BA40-BD21-FB561EA8FA27}"/>
              </a:ext>
            </a:extLst>
          </p:cNvPr>
          <p:cNvSpPr txBox="1">
            <a:spLocks/>
          </p:cNvSpPr>
          <p:nvPr/>
        </p:nvSpPr>
        <p:spPr>
          <a:xfrm>
            <a:off x="7160726" y="3954814"/>
            <a:ext cx="4518561" cy="2466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/>
              <a:t>Образцы</a:t>
            </a:r>
          </a:p>
          <a:p>
            <a:r>
              <a:rPr lang="ru-RU" sz="2000" dirty="0"/>
              <a:t>цилиндрические: Ф30х60 мм</a:t>
            </a:r>
          </a:p>
          <a:p>
            <a:r>
              <a:rPr lang="ru-RU" sz="2000" dirty="0"/>
              <a:t>песчаники, пористость 15%-18%</a:t>
            </a:r>
          </a:p>
          <a:p>
            <a:r>
              <a:rPr lang="ru-RU" sz="2000" dirty="0"/>
              <a:t>граниты, пористость 0.5%-2%</a:t>
            </a:r>
          </a:p>
          <a:p>
            <a:r>
              <a:rPr lang="ru-RU" sz="2000" dirty="0"/>
              <a:t>часть гранитов – керны из скважин в области Койна-Варна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203D92-5FFA-C449-A166-A0BBE24C1A38}"/>
              </a:ext>
            </a:extLst>
          </p:cNvPr>
          <p:cNvSpPr txBox="1"/>
          <p:nvPr/>
        </p:nvSpPr>
        <p:spPr>
          <a:xfrm>
            <a:off x="8498267" y="2371219"/>
            <a:ext cx="91082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accent2">
                    <a:lumMod val="75000"/>
                  </a:schemeClr>
                </a:solidFill>
              </a:rPr>
              <a:t>деформация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22EDF265-1D13-7B41-81C5-EA415BD0A167}"/>
              </a:ext>
            </a:extLst>
          </p:cNvPr>
          <p:cNvCxnSpPr>
            <a:cxnSpLocks/>
          </p:cNvCxnSpPr>
          <p:nvPr/>
        </p:nvCxnSpPr>
        <p:spPr>
          <a:xfrm flipH="1">
            <a:off x="8333798" y="2506321"/>
            <a:ext cx="233961" cy="8398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D050E52-3C91-4242-B6D5-F0138F7A3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569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65BEB-DE90-834C-82A1-082AACD4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22" y="60956"/>
            <a:ext cx="5029208" cy="1078560"/>
          </a:xfrm>
        </p:spPr>
        <p:txBody>
          <a:bodyPr>
            <a:normAutofit/>
          </a:bodyPr>
          <a:lstStyle/>
          <a:p>
            <a:r>
              <a:rPr lang="ru-RU" sz="4000" dirty="0"/>
              <a:t>Задержки отклика АЭ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06B4206-B245-5E44-B7E0-2ACBC63DFD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3526" r="19692" b="50026"/>
          <a:stretch/>
        </p:blipFill>
        <p:spPr>
          <a:xfrm>
            <a:off x="311811" y="1134431"/>
            <a:ext cx="5253864" cy="2743942"/>
          </a:xfr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20FE17-2BE9-C140-B829-CC97F0655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15" name="Объект 14">
            <a:extLst>
              <a:ext uri="{FF2B5EF4-FFF2-40B4-BE49-F238E27FC236}">
                <a16:creationId xmlns:a16="http://schemas.microsoft.com/office/drawing/2014/main" id="{EBCC2660-C2A8-C640-8C6E-C047C82FC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52401" y="534497"/>
            <a:ext cx="2436906" cy="5952565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Отклик АЭ (максимум акустической активности) -  </a:t>
            </a:r>
            <a:r>
              <a:rPr lang="ru-RU" b="1" i="1" dirty="0"/>
              <a:t>задержка</a:t>
            </a:r>
            <a:r>
              <a:rPr lang="ru-RU" dirty="0"/>
              <a:t> относительно ступени порового давления</a:t>
            </a:r>
          </a:p>
          <a:p>
            <a:r>
              <a:rPr lang="ru-RU" dirty="0"/>
              <a:t>Величина задержки при обводнении  </a:t>
            </a:r>
            <a:r>
              <a:rPr lang="ru-RU" dirty="0">
                <a:solidFill>
                  <a:srgbClr val="FF0000"/>
                </a:solidFill>
              </a:rPr>
              <a:t>сухих</a:t>
            </a:r>
            <a:r>
              <a:rPr lang="ru-RU" dirty="0"/>
              <a:t> образцов </a:t>
            </a:r>
            <a:r>
              <a:rPr lang="ru-RU" b="1" i="1" dirty="0"/>
              <a:t>в</a:t>
            </a:r>
            <a:r>
              <a:rPr lang="ru-RU" b="1" dirty="0"/>
              <a:t> </a:t>
            </a:r>
            <a:r>
              <a:rPr lang="ru-RU" b="1" i="1" dirty="0"/>
              <a:t>разы больше</a:t>
            </a:r>
            <a:r>
              <a:rPr lang="ru-RU" dirty="0"/>
              <a:t>, чем при повышениях порового давления в  </a:t>
            </a:r>
            <a:r>
              <a:rPr lang="ru-RU" dirty="0">
                <a:solidFill>
                  <a:srgbClr val="0070C0"/>
                </a:solidFill>
              </a:rPr>
              <a:t>«мокрых»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4BD6691-B80D-A243-8343-8301893C6DA0}"/>
              </a:ext>
            </a:extLst>
          </p:cNvPr>
          <p:cNvGrpSpPr/>
          <p:nvPr/>
        </p:nvGrpSpPr>
        <p:grpSpPr>
          <a:xfrm>
            <a:off x="5712016" y="72908"/>
            <a:ext cx="3890747" cy="6707634"/>
            <a:chOff x="5712016" y="49004"/>
            <a:chExt cx="3890747" cy="6707634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B9B2C786-B049-3344-AED2-3AE8D8D71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193"/>
            <a:stretch/>
          </p:blipFill>
          <p:spPr>
            <a:xfrm>
              <a:off x="5712016" y="49004"/>
              <a:ext cx="3890747" cy="670763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45D343A-3DD8-2247-B4E1-264AD81D0F6B}"/>
                </a:ext>
              </a:extLst>
            </p:cNvPr>
            <p:cNvSpPr txBox="1"/>
            <p:nvPr/>
          </p:nvSpPr>
          <p:spPr>
            <a:xfrm>
              <a:off x="8472891" y="2737187"/>
              <a:ext cx="6098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solidFill>
                    <a:srgbClr val="FF0000"/>
                  </a:solidFill>
                </a:rPr>
                <a:t>сухой</a:t>
              </a:r>
            </a:p>
          </p:txBody>
        </p:sp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F96C94D3-6D26-364C-A6CD-09E2901EAB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18933" y="2887639"/>
              <a:ext cx="21969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A1BC70-F3B5-D74A-B8BC-B6797A0D9ED1}"/>
                </a:ext>
              </a:extLst>
            </p:cNvPr>
            <p:cNvSpPr txBox="1"/>
            <p:nvPr/>
          </p:nvSpPr>
          <p:spPr>
            <a:xfrm>
              <a:off x="8747550" y="3098763"/>
              <a:ext cx="7970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solidFill>
                    <a:srgbClr val="0070C0"/>
                  </a:solidFill>
                </a:rPr>
                <a:t>мокрый</a:t>
              </a:r>
            </a:p>
          </p:txBody>
        </p: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50AF737E-8846-B946-A818-2CD8DF4016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47954" y="3325091"/>
              <a:ext cx="264477" cy="159191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9F0D150-60F5-E94A-916C-61168B6B51BF}"/>
              </a:ext>
            </a:extLst>
          </p:cNvPr>
          <p:cNvSpPr txBox="1"/>
          <p:nvPr/>
        </p:nvSpPr>
        <p:spPr>
          <a:xfrm>
            <a:off x="1614689" y="2932384"/>
            <a:ext cx="549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</a:rPr>
              <a:t>сухой</a:t>
            </a: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7EB7D81D-2E5D-C849-956D-819CDD47F74C}"/>
              </a:ext>
            </a:extLst>
          </p:cNvPr>
          <p:cNvCxnSpPr>
            <a:cxnSpLocks/>
          </p:cNvCxnSpPr>
          <p:nvPr/>
        </p:nvCxnSpPr>
        <p:spPr>
          <a:xfrm>
            <a:off x="1965366" y="3158836"/>
            <a:ext cx="0" cy="2701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E4C7FB5-5F43-B34D-94AF-E05213BD9353}"/>
              </a:ext>
            </a:extLst>
          </p:cNvPr>
          <p:cNvSpPr txBox="1"/>
          <p:nvPr/>
        </p:nvSpPr>
        <p:spPr>
          <a:xfrm>
            <a:off x="2092534" y="2655385"/>
            <a:ext cx="70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</a:rPr>
              <a:t>мокрый</a:t>
            </a: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BE5484E2-2E8A-A346-BF6F-F94D42E2655A}"/>
              </a:ext>
            </a:extLst>
          </p:cNvPr>
          <p:cNvCxnSpPr>
            <a:cxnSpLocks/>
          </p:cNvCxnSpPr>
          <p:nvPr/>
        </p:nvCxnSpPr>
        <p:spPr>
          <a:xfrm>
            <a:off x="2443211" y="2881837"/>
            <a:ext cx="48977" cy="27699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B11D22B-9F16-2441-B322-09BA4CE94422}"/>
              </a:ext>
            </a:extLst>
          </p:cNvPr>
          <p:cNvCxnSpPr>
            <a:cxnSpLocks/>
          </p:cNvCxnSpPr>
          <p:nvPr/>
        </p:nvCxnSpPr>
        <p:spPr>
          <a:xfrm flipH="1">
            <a:off x="2214748" y="2881837"/>
            <a:ext cx="116077" cy="41950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0BF54E29-43FF-CD4F-97DC-B56B418DF8CA}"/>
              </a:ext>
            </a:extLst>
          </p:cNvPr>
          <p:cNvCxnSpPr>
            <a:cxnSpLocks/>
          </p:cNvCxnSpPr>
          <p:nvPr/>
        </p:nvCxnSpPr>
        <p:spPr>
          <a:xfrm>
            <a:off x="2583658" y="2828599"/>
            <a:ext cx="87824" cy="18558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 descr="191025 вторая серия + подпись.png">
            <a:extLst>
              <a:ext uri="{FF2B5EF4-FFF2-40B4-BE49-F238E27FC236}">
                <a16:creationId xmlns:a16="http://schemas.microsoft.com/office/drawing/2014/main" id="{F1969301-A6E3-EC4A-AAE7-1ECEF51E282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622" y="3939389"/>
            <a:ext cx="4699576" cy="26839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F6503F2-6B00-124D-A8CD-44A6F8012B78}"/>
              </a:ext>
            </a:extLst>
          </p:cNvPr>
          <p:cNvSpPr txBox="1"/>
          <p:nvPr/>
        </p:nvSpPr>
        <p:spPr>
          <a:xfrm>
            <a:off x="9470430" y="6248411"/>
            <a:ext cx="2759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Смирнов и др., «Физика Земли», 2020; </a:t>
            </a:r>
          </a:p>
          <a:p>
            <a:r>
              <a:rPr lang="ru-RU" sz="1200" dirty="0"/>
              <a:t>Карцева и др., «Физика Земли», 2022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D2A9212-70CE-E243-A397-3B3FC7B7D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687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7D05C-FCC5-D74B-9D01-DC844333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Обводнение сухих образцов:</a:t>
            </a:r>
            <a:br>
              <a:rPr lang="ru-RU" dirty="0"/>
            </a:br>
            <a:r>
              <a:rPr lang="ru-RU" dirty="0"/>
              <a:t>Модель поршневого вытеснения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D191110-31F8-DD42-ABFE-432E077EB40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990600" y="3932608"/>
                <a:ext cx="4831976" cy="1792848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smtClean="0">
                          <a:latin typeface="Cambria Math" panose="02040503050406030204" pitchFamily="18" charset="0"/>
                        </a:rPr>
                        <m:t>φ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̃"/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acc>
                        </m:num>
                        <m:den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ru-RU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η</m:t>
                          </m:r>
                        </m:den>
                      </m:f>
                      <m:d>
                        <m:d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ru-RU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ru-RU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ru-RU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ru-RU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ru-RU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</m:acc>
                                          <m:d>
                                            <m:dPr>
                                              <m:ctrlPr>
                                                <a:rPr lang="ru-RU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num>
                                        <m:den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d>
                                    <m:d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sup>
                              </m:sSup>
                            </m:num>
                            <m:den>
                              <m:acc>
                                <m:accPr>
                                  <m:chr m:val="̃"/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ru-RU" dirty="0"/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D191110-31F8-DD42-ABFE-432E077EB4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990600" y="3932608"/>
                <a:ext cx="4831976" cy="1792848"/>
              </a:xfrm>
              <a:blipFill>
                <a:blip r:embed="rId2"/>
                <a:stretch>
                  <a:fillRect t="-21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751D0544-0C99-FF41-8584-CA4447EAEE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9856"/>
          <a:stretch/>
        </p:blipFill>
        <p:spPr>
          <a:xfrm>
            <a:off x="7041068" y="1770057"/>
            <a:ext cx="3047214" cy="4696835"/>
          </a:xfr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95323C-41C6-0448-8170-560D15CFB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271AE6-5D4B-C54C-90E5-81559630DC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44" t="6008" r="1294" b="2511"/>
          <a:stretch/>
        </p:blipFill>
        <p:spPr>
          <a:xfrm>
            <a:off x="1035423" y="1870075"/>
            <a:ext cx="4787153" cy="18472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736DED-9983-884F-9DE2-4489B750F88B}"/>
                  </a:ext>
                </a:extLst>
              </p:cNvPr>
              <p:cNvSpPr txBox="1"/>
              <p:nvPr/>
            </p:nvSpPr>
            <p:spPr>
              <a:xfrm>
                <a:off x="1193800" y="5163986"/>
                <a:ext cx="284480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ru-RU" b="0" i="0" smtClean="0">
                          <a:latin typeface="Cambria Math" panose="02040503050406030204" pitchFamily="18" charset="0"/>
                        </a:rPr>
                        <m:t> −пористость, </m:t>
                      </m:r>
                    </m:oMath>
                  </m:oMathPara>
                </a14:m>
                <a:endParaRPr lang="ru-RU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ru-RU" dirty="0"/>
                  <a:t> – проницаемость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latin typeface="Cambria Math" panose="02040503050406030204" pitchFamily="18" charset="0"/>
                      </a:rPr>
                      <m:t>η</m:t>
                    </m:r>
                  </m:oMath>
                </a14:m>
                <a:r>
                  <a:rPr lang="ru-RU" dirty="0"/>
                  <a:t> – вязкость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736DED-9983-884F-9DE2-4489B750F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800" y="5163986"/>
                <a:ext cx="2844800" cy="923330"/>
              </a:xfrm>
              <a:prstGeom prst="rect">
                <a:avLst/>
              </a:prstGeom>
              <a:blipFill>
                <a:blip r:embed="rId5"/>
                <a:stretch>
                  <a:fillRect b="-94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E67E6CA-B1C6-D941-B647-23DE7F4828E0}"/>
              </a:ext>
            </a:extLst>
          </p:cNvPr>
          <p:cNvSpPr txBox="1"/>
          <p:nvPr/>
        </p:nvSpPr>
        <p:spPr>
          <a:xfrm>
            <a:off x="1952794" y="2685189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флюид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29B37-CFF3-5949-84C8-6637593CA5EA}"/>
              </a:ext>
            </a:extLst>
          </p:cNvPr>
          <p:cNvSpPr txBox="1"/>
          <p:nvPr/>
        </p:nvSpPr>
        <p:spPr>
          <a:xfrm>
            <a:off x="3473735" y="2685189"/>
            <a:ext cx="86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воздух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5601C41-A1D6-CE4C-BF34-23977EE26856}"/>
              </a:ext>
            </a:extLst>
          </p:cNvPr>
          <p:cNvGrpSpPr/>
          <p:nvPr/>
        </p:nvGrpSpPr>
        <p:grpSpPr>
          <a:xfrm>
            <a:off x="2970305" y="1959722"/>
            <a:ext cx="424329" cy="1369172"/>
            <a:chOff x="2988233" y="1959722"/>
            <a:chExt cx="424329" cy="1369172"/>
          </a:xfrm>
        </p:grpSpPr>
        <p:sp>
          <p:nvSpPr>
            <p:cNvPr id="14" name="Стрелка вправо 13">
              <a:extLst>
                <a:ext uri="{FF2B5EF4-FFF2-40B4-BE49-F238E27FC236}">
                  <a16:creationId xmlns:a16="http://schemas.microsoft.com/office/drawing/2014/main" id="{BAD23F4A-09A2-F147-89F3-69541E27A844}"/>
                </a:ext>
              </a:extLst>
            </p:cNvPr>
            <p:cNvSpPr/>
            <p:nvPr/>
          </p:nvSpPr>
          <p:spPr>
            <a:xfrm>
              <a:off x="2988233" y="2737224"/>
              <a:ext cx="424329" cy="26526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493A3844-1D26-3348-AEAF-9BFA5435D352}"/>
                </a:ext>
              </a:extLst>
            </p:cNvPr>
            <p:cNvCxnSpPr/>
            <p:nvPr/>
          </p:nvCxnSpPr>
          <p:spPr>
            <a:xfrm>
              <a:off x="2988233" y="1959722"/>
              <a:ext cx="0" cy="1369172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8632B2F-86B2-3146-AE9D-735B85068DD1}"/>
              </a:ext>
            </a:extLst>
          </p:cNvPr>
          <p:cNvSpPr txBox="1"/>
          <p:nvPr/>
        </p:nvSpPr>
        <p:spPr>
          <a:xfrm>
            <a:off x="3170517" y="3392058"/>
            <a:ext cx="2440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– </a:t>
            </a:r>
            <a:r>
              <a:rPr lang="ru-RU" sz="1400" dirty="0"/>
              <a:t>положение фронта </a:t>
            </a:r>
            <a:r>
              <a:rPr lang="ru-RU" sz="1400" dirty="0" err="1"/>
              <a:t>флиюда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8046F44-0259-CA48-AD8E-F1C2EAD09826}"/>
                  </a:ext>
                </a:extLst>
              </p:cNvPr>
              <p:cNvSpPr txBox="1"/>
              <p:nvPr/>
            </p:nvSpPr>
            <p:spPr>
              <a:xfrm>
                <a:off x="10239206" y="3438224"/>
                <a:ext cx="17228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solidFill>
                      <a:srgbClr val="FF0000"/>
                    </a:solidFill>
                  </a:rPr>
                  <a:t>ступень порового</a:t>
                </a:r>
              </a:p>
              <a:p>
                <a:r>
                  <a:rPr lang="ru-RU" sz="1600" dirty="0">
                    <a:solidFill>
                      <a:srgbClr val="FF0000"/>
                    </a:solidFill>
                  </a:rPr>
                  <a:t> давления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ru-RU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d>
                      <m:dPr>
                        <m:ctrlPr>
                          <a:rPr lang="ru-RU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ru-RU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8046F44-0259-CA48-AD8E-F1C2EAD09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9206" y="3438224"/>
                <a:ext cx="1722844" cy="584775"/>
              </a:xfrm>
              <a:prstGeom prst="rect">
                <a:avLst/>
              </a:prstGeom>
              <a:blipFill>
                <a:blip r:embed="rId6"/>
                <a:stretch>
                  <a:fillRect l="-2206" t="-2128" r="-1471" b="-1276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AE559DF-DA69-6641-8270-68C81443282D}"/>
              </a:ext>
            </a:extLst>
          </p:cNvPr>
          <p:cNvSpPr txBox="1"/>
          <p:nvPr/>
        </p:nvSpPr>
        <p:spPr>
          <a:xfrm>
            <a:off x="10239206" y="2285080"/>
            <a:ext cx="1960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432FF"/>
                </a:solidFill>
              </a:rPr>
              <a:t>экспериментальные</a:t>
            </a:r>
          </a:p>
          <a:p>
            <a:r>
              <a:rPr lang="ru-RU" sz="1600" dirty="0">
                <a:solidFill>
                  <a:srgbClr val="0432FF"/>
                </a:solidFill>
              </a:rPr>
              <a:t>данные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65CA24-6764-AF40-962D-19B25B6DFF14}"/>
              </a:ext>
            </a:extLst>
          </p:cNvPr>
          <p:cNvSpPr txBox="1"/>
          <p:nvPr/>
        </p:nvSpPr>
        <p:spPr>
          <a:xfrm>
            <a:off x="10239206" y="4298980"/>
            <a:ext cx="1279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FA00"/>
                </a:solidFill>
              </a:rPr>
              <a:t>модель</a:t>
            </a:r>
          </a:p>
          <a:p>
            <a:r>
              <a:rPr lang="ru-RU" sz="1600" b="1" dirty="0">
                <a:solidFill>
                  <a:srgbClr val="00FA00"/>
                </a:solidFill>
              </a:rPr>
              <a:t>поршневого</a:t>
            </a:r>
          </a:p>
          <a:p>
            <a:r>
              <a:rPr lang="ru-RU" sz="1600" b="1" dirty="0">
                <a:solidFill>
                  <a:srgbClr val="00FA00"/>
                </a:solidFill>
              </a:rPr>
              <a:t>вытеснения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85CECAEC-B412-0F45-A555-CFD39DE7A542}"/>
              </a:ext>
            </a:extLst>
          </p:cNvPr>
          <p:cNvCxnSpPr>
            <a:stCxn id="21" idx="1"/>
          </p:cNvCxnSpPr>
          <p:nvPr/>
        </p:nvCxnSpPr>
        <p:spPr>
          <a:xfrm flipH="1" flipV="1">
            <a:off x="9161930" y="3239249"/>
            <a:ext cx="1077276" cy="49136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F9EF445D-9048-2842-AD27-918BB45D999E}"/>
              </a:ext>
            </a:extLst>
          </p:cNvPr>
          <p:cNvCxnSpPr>
            <a:cxnSpLocks/>
          </p:cNvCxnSpPr>
          <p:nvPr/>
        </p:nvCxnSpPr>
        <p:spPr>
          <a:xfrm flipH="1" flipV="1">
            <a:off x="8630024" y="2103718"/>
            <a:ext cx="1602450" cy="473749"/>
          </a:xfrm>
          <a:prstGeom prst="straightConnector1">
            <a:avLst/>
          </a:prstGeom>
          <a:ln w="952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FDC6EB80-8C64-444E-960C-5E0F659CB3A0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8002494" y="4714479"/>
            <a:ext cx="2236712" cy="0"/>
          </a:xfrm>
          <a:prstGeom prst="straightConnector1">
            <a:avLst/>
          </a:prstGeom>
          <a:ln w="9525">
            <a:solidFill>
              <a:srgbClr val="00F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40670467-E37A-E54B-BCBA-27B6B63F5F2B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7763436" y="2559021"/>
            <a:ext cx="2475770" cy="2155458"/>
          </a:xfrm>
          <a:prstGeom prst="straightConnector1">
            <a:avLst/>
          </a:prstGeom>
          <a:ln w="9525">
            <a:solidFill>
              <a:srgbClr val="00F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DD72550-7F23-5242-B4DF-A254B8C52D55}"/>
              </a:ext>
            </a:extLst>
          </p:cNvPr>
          <p:cNvSpPr txBox="1"/>
          <p:nvPr/>
        </p:nvSpPr>
        <p:spPr>
          <a:xfrm>
            <a:off x="1205467" y="6339120"/>
            <a:ext cx="2682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Смирнов и др., «Физика Земли», 2020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384824-E35A-2442-A3B2-76D03DD90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15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E5078A-04BE-7549-B6CA-8B4398647DAF}"/>
              </a:ext>
            </a:extLst>
          </p:cNvPr>
          <p:cNvSpPr txBox="1"/>
          <p:nvPr/>
        </p:nvSpPr>
        <p:spPr>
          <a:xfrm>
            <a:off x="8212281" y="2479652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гранит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144C9A-0FDC-B94E-8430-97281194DE13}"/>
              </a:ext>
            </a:extLst>
          </p:cNvPr>
          <p:cNvSpPr txBox="1"/>
          <p:nvPr/>
        </p:nvSpPr>
        <p:spPr>
          <a:xfrm>
            <a:off x="8212281" y="4837080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песчаник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E1D451-1663-044F-BD27-5486908BE805}"/>
                  </a:ext>
                </a:extLst>
              </p:cNvPr>
              <p:cNvSpPr txBox="1"/>
              <p:nvPr/>
            </p:nvSpPr>
            <p:spPr>
              <a:xfrm>
                <a:off x="4076820" y="5051641"/>
                <a:ext cx="2141612" cy="12170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/>
                  <a:t>«Задержка» фронта</a:t>
                </a:r>
              </a:p>
              <a:p>
                <a:pPr algn="ctr"/>
                <a:r>
                  <a:rPr lang="ru-RU" dirty="0"/>
                  <a:t>обводнения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𝜼𝝓</m:t>
                          </m:r>
                        </m:num>
                        <m:den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𝒌</m:t>
                          </m:r>
                          <m:sSub>
                            <m:sSubPr>
                              <m:ctrlPr>
                                <a:rPr lang="ru-RU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b="1" i="1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ru-RU" b="1" i="1">
                                  <a:latin typeface="Cambria Math" panose="02040503050406030204" pitchFamily="18" charset="0"/>
                                </a:rPr>
                                <m:t>𝒊𝒏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p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E1D451-1663-044F-BD27-5486908BE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820" y="5051641"/>
                <a:ext cx="2141612" cy="1217064"/>
              </a:xfrm>
              <a:prstGeom prst="rect">
                <a:avLst/>
              </a:prstGeom>
              <a:blipFill>
                <a:blip r:embed="rId7"/>
                <a:stretch>
                  <a:fillRect l="-1754" t="-2062" r="-117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Стрелка вправо 8">
            <a:extLst>
              <a:ext uri="{FF2B5EF4-FFF2-40B4-BE49-F238E27FC236}">
                <a16:creationId xmlns:a16="http://schemas.microsoft.com/office/drawing/2014/main" id="{825E2039-97D7-F14B-B7B3-8744938B9793}"/>
              </a:ext>
            </a:extLst>
          </p:cNvPr>
          <p:cNvSpPr/>
          <p:nvPr/>
        </p:nvSpPr>
        <p:spPr>
          <a:xfrm rot="20769327">
            <a:off x="5660074" y="3836210"/>
            <a:ext cx="1494369" cy="6115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657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A21242-F6D0-4C48-A611-1B5C21B18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95" y="346839"/>
            <a:ext cx="11352809" cy="935594"/>
          </a:xfrm>
        </p:spPr>
        <p:txBody>
          <a:bodyPr>
            <a:normAutofit/>
          </a:bodyPr>
          <a:lstStyle/>
          <a:p>
            <a:r>
              <a:rPr lang="ru-RU" sz="4000" dirty="0"/>
              <a:t>«Поршневая» модель и модель пьезопроводности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Текст 5">
                <a:extLst>
                  <a:ext uri="{FF2B5EF4-FFF2-40B4-BE49-F238E27FC236}">
                    <a16:creationId xmlns:a16="http://schemas.microsoft.com/office/drawing/2014/main" id="{1E91D0C6-660E-ED4F-8E8E-E0B514FF6AF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6612" y="1586201"/>
                <a:ext cx="5157787" cy="486084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ru-RU" b="0" dirty="0"/>
                  <a:t>Поршневая модель: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ru-RU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𝜼𝝓</m:t>
                        </m:r>
                      </m:num>
                      <m:den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𝒌𝑷</m:t>
                        </m:r>
                      </m:den>
                    </m:f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p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6" name="Текст 5">
                <a:extLst>
                  <a:ext uri="{FF2B5EF4-FFF2-40B4-BE49-F238E27FC236}">
                    <a16:creationId xmlns:a16="http://schemas.microsoft.com/office/drawing/2014/main" id="{1E91D0C6-660E-ED4F-8E8E-E0B514FF6A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6612" y="1586201"/>
                <a:ext cx="5157787" cy="486084"/>
              </a:xfrm>
              <a:blipFill>
                <a:blip r:embed="rId2"/>
                <a:stretch>
                  <a:fillRect l="-737" b="-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8DC9437B-B69B-A743-8EA3-9453199A6A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8958" t="12683" r="21657" b="2060"/>
          <a:stretch/>
        </p:blipFill>
        <p:spPr>
          <a:xfrm>
            <a:off x="1196051" y="2097676"/>
            <a:ext cx="2768837" cy="391602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Текст 7">
                <a:extLst>
                  <a:ext uri="{FF2B5EF4-FFF2-40B4-BE49-F238E27FC236}">
                    <a16:creationId xmlns:a16="http://schemas.microsoft.com/office/drawing/2014/main" id="{954B013E-34E4-8F48-94EC-BDB265362561}"/>
                  </a:ext>
                </a:extLst>
              </p:cNvPr>
              <p:cNvSpPr>
                <a:spLocks noGrp="1"/>
              </p:cNvSpPr>
              <p:nvPr>
                <p:ph type="body" sz="quarter" idx="3"/>
              </p:nvPr>
            </p:nvSpPr>
            <p:spPr>
              <a:xfrm>
                <a:off x="6172199" y="1586201"/>
                <a:ext cx="5183188" cy="486084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ru-RU" b="0" dirty="0"/>
                  <a:t>Модель пьезопроводности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ru-RU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ru-RU" b="0" dirty="0">
                    <a:effectLst/>
                  </a:rPr>
                  <a:t>):</a:t>
                </a:r>
                <a:r>
                  <a:rPr lang="ru-RU" dirty="0">
                    <a:effectLst/>
                  </a:rPr>
                  <a:t>  </a:t>
                </a:r>
                <a14:m>
                  <m:oMath xmlns:m="http://schemas.openxmlformats.org/officeDocument/2006/math">
                    <m:r>
                      <a:rPr lang="ru-RU" b="1" i="1">
                        <a:latin typeface="Cambria Math" panose="02040503050406030204" pitchFamily="18" charset="0"/>
                      </a:rPr>
                      <m:t>𝝉</m:t>
                    </m:r>
                    <m:r>
                      <a:rPr lang="ru-RU" b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𝜼𝝓</m:t>
                        </m:r>
                      </m:num>
                      <m:den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𝒌</m:t>
                        </m:r>
                        <m:sSub>
                          <m:sSubPr>
                            <m:ctrlPr>
                              <a:rPr lang="ru-RU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ru-RU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ru-RU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p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8" name="Текст 7">
                <a:extLst>
                  <a:ext uri="{FF2B5EF4-FFF2-40B4-BE49-F238E27FC236}">
                    <a16:creationId xmlns:a16="http://schemas.microsoft.com/office/drawing/2014/main" id="{954B013E-34E4-8F48-94EC-BDB2653625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"/>
              </p:nvPr>
            </p:nvSpPr>
            <p:spPr>
              <a:xfrm>
                <a:off x="6172199" y="1586201"/>
                <a:ext cx="5183188" cy="486084"/>
              </a:xfrm>
              <a:blipFill>
                <a:blip r:embed="rId4"/>
                <a:stretch>
                  <a:fillRect l="-732" t="-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Объект 20">
            <a:extLst>
              <a:ext uri="{FF2B5EF4-FFF2-40B4-BE49-F238E27FC236}">
                <a16:creationId xmlns:a16="http://schemas.microsoft.com/office/drawing/2014/main" id="{FB2C2BF8-20AB-BB4A-A448-9BFBFA77E59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5"/>
          <a:srcRect l="50806" t="9729" r="1539"/>
          <a:stretch/>
        </p:blipFill>
        <p:spPr>
          <a:xfrm>
            <a:off x="6430487" y="2071915"/>
            <a:ext cx="4681781" cy="3920520"/>
          </a:xfr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1D0149-0792-F941-B631-2B479ABC9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D038C3-37B9-BB49-BC97-08644F5F6C36}"/>
              </a:ext>
            </a:extLst>
          </p:cNvPr>
          <p:cNvSpPr txBox="1"/>
          <p:nvPr/>
        </p:nvSpPr>
        <p:spPr>
          <a:xfrm>
            <a:off x="836612" y="1282433"/>
            <a:ext cx="350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Фронт обводнения в сухой среде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061702-FE8D-4D44-8F11-9ECE70242775}"/>
              </a:ext>
            </a:extLst>
          </p:cNvPr>
          <p:cNvSpPr txBox="1"/>
          <p:nvPr/>
        </p:nvSpPr>
        <p:spPr>
          <a:xfrm>
            <a:off x="6570023" y="1282331"/>
            <a:ext cx="399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Фронт давления в насыщенной среде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66FFE7-3DBA-1C48-9425-B505F01BA90C}"/>
                  </a:ext>
                </a:extLst>
              </p:cNvPr>
              <p:cNvSpPr txBox="1"/>
              <p:nvPr/>
            </p:nvSpPr>
            <p:spPr>
              <a:xfrm>
                <a:off x="1175426" y="5966376"/>
                <a:ext cx="3063083" cy="4949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Расчет по модели: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ru-RU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𝜼𝝓</m:t>
                        </m:r>
                      </m:num>
                      <m:den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𝒌𝑷</m:t>
                        </m:r>
                      </m:den>
                    </m:f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p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ru-RU" dirty="0"/>
                  <a:t> 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66FFE7-3DBA-1C48-9425-B505F01BA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426" y="5966376"/>
                <a:ext cx="3063083" cy="494944"/>
              </a:xfrm>
              <a:prstGeom prst="rect">
                <a:avLst/>
              </a:prstGeom>
              <a:blipFill>
                <a:blip r:embed="rId6"/>
                <a:stretch>
                  <a:fillRect l="-1653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83B0A4E-E335-EE4B-A525-AFD7A9A66DA1}"/>
              </a:ext>
            </a:extLst>
          </p:cNvPr>
          <p:cNvSpPr txBox="1"/>
          <p:nvPr/>
        </p:nvSpPr>
        <p:spPr>
          <a:xfrm rot="16200000">
            <a:off x="-469489" y="3902922"/>
            <a:ext cx="2993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экспериментальные данные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6E88AF-6444-7C4D-B52B-2DD815B360B3}"/>
              </a:ext>
            </a:extLst>
          </p:cNvPr>
          <p:cNvSpPr txBox="1"/>
          <p:nvPr/>
        </p:nvSpPr>
        <p:spPr>
          <a:xfrm rot="16200000">
            <a:off x="4749296" y="3902923"/>
            <a:ext cx="2993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экспериментальные данные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3FACF15-A9E6-8541-84FA-6AD1E6DF722F}"/>
                  </a:ext>
                </a:extLst>
              </p:cNvPr>
              <p:cNvSpPr txBox="1"/>
              <p:nvPr/>
            </p:nvSpPr>
            <p:spPr>
              <a:xfrm>
                <a:off x="6895608" y="5966376"/>
                <a:ext cx="3009222" cy="558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Расчет по модели: </a:t>
                </a:r>
                <a14:m>
                  <m:oMath xmlns:m="http://schemas.openxmlformats.org/officeDocument/2006/math">
                    <m:r>
                      <a:rPr lang="ru-RU" b="1" i="1">
                        <a:latin typeface="Cambria Math" panose="02040503050406030204" pitchFamily="18" charset="0"/>
                      </a:rPr>
                      <m:t>𝝉</m:t>
                    </m:r>
                    <m:r>
                      <a:rPr lang="ru-RU" b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𝜼𝝓</m:t>
                        </m:r>
                      </m:num>
                      <m:den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𝒌</m:t>
                        </m:r>
                        <m:sSub>
                          <m:sSubPr>
                            <m:ctrlPr>
                              <a:rPr lang="ru-RU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ru-RU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ru-RU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p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3FACF15-A9E6-8541-84FA-6AD1E6DF7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5608" y="5966376"/>
                <a:ext cx="3009222" cy="558679"/>
              </a:xfrm>
              <a:prstGeom prst="rect">
                <a:avLst/>
              </a:prstGeom>
              <a:blipFill>
                <a:blip r:embed="rId7"/>
                <a:stretch>
                  <a:fillRect l="-1261" b="-44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378CD01-7D50-6840-B022-0EEA5D3E021E}"/>
                  </a:ext>
                </a:extLst>
              </p:cNvPr>
              <p:cNvSpPr txBox="1"/>
              <p:nvPr/>
            </p:nvSpPr>
            <p:spPr>
              <a:xfrm>
                <a:off x="9904830" y="4525669"/>
                <a:ext cx="872836" cy="3955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rgbClr val="FF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solidFill>
                                <a:srgbClr val="FF40FF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ru-RU" b="1" i="1">
                              <a:solidFill>
                                <a:srgbClr val="FF40FF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lang="ru-RU" b="1" i="1">
                          <a:solidFill>
                            <a:srgbClr val="FF4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b="1" i="1">
                          <a:solidFill>
                            <a:srgbClr val="FF40FF"/>
                          </a:solidFill>
                          <a:latin typeface="Cambria Math" panose="02040503050406030204" pitchFamily="18" charset="0"/>
                        </a:rPr>
                        <m:t>𝝉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378CD01-7D50-6840-B022-0EEA5D3E0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4830" y="4525669"/>
                <a:ext cx="872836" cy="395558"/>
              </a:xfrm>
              <a:prstGeom prst="rect">
                <a:avLst/>
              </a:prstGeom>
              <a:blipFill>
                <a:blip r:embed="rId8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595FCA3B-BA39-7945-8830-6BDB68E1F035}"/>
              </a:ext>
            </a:extLst>
          </p:cNvPr>
          <p:cNvCxnSpPr>
            <a:cxnSpLocks/>
          </p:cNvCxnSpPr>
          <p:nvPr/>
        </p:nvCxnSpPr>
        <p:spPr>
          <a:xfrm>
            <a:off x="10446871" y="4840941"/>
            <a:ext cx="114373" cy="390178"/>
          </a:xfrm>
          <a:prstGeom prst="straightConnector1">
            <a:avLst/>
          </a:prstGeom>
          <a:ln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DBD36CF-9FC3-3140-BD04-09A109BCBF32}"/>
              </a:ext>
            </a:extLst>
          </p:cNvPr>
          <p:cNvSpPr txBox="1"/>
          <p:nvPr/>
        </p:nvSpPr>
        <p:spPr>
          <a:xfrm>
            <a:off x="993078" y="6437936"/>
            <a:ext cx="267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Карцева и др., «Физика Земли», 2022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6ACA37A-AE4C-0A41-8EFC-AEFAE3367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14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/>
      <p:bldP spid="22" grpId="0"/>
      <p:bldP spid="23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7A4AB-6E19-7E4D-91FC-27D8BAF3B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05745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Задержки: две «скорости» фронта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DB009A0-726C-354D-81F8-D277FB7FB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90216"/>
            <a:ext cx="5157787" cy="554037"/>
          </a:xfrm>
        </p:spPr>
        <p:txBody>
          <a:bodyPr/>
          <a:lstStyle/>
          <a:p>
            <a:r>
              <a:rPr lang="ru-RU" u="sng" dirty="0"/>
              <a:t>Фронт обводнения в сухой среде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Объект 6">
                <a:extLst>
                  <a:ext uri="{FF2B5EF4-FFF2-40B4-BE49-F238E27FC236}">
                    <a16:creationId xmlns:a16="http://schemas.microsoft.com/office/drawing/2014/main" id="{A5B387BB-F76F-E14B-A55E-A941CCED5E5D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9788" y="2214128"/>
                <a:ext cx="5157787" cy="1744196"/>
              </a:xfrm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ru-RU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𝜼𝝓</m:t>
                        </m:r>
                      </m:num>
                      <m:den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ru-RU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den>
                    </m:f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p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ru-RU" dirty="0"/>
              </a:p>
              <a:p>
                <a14:m>
                  <m:oMath xmlns:m="http://schemas.openxmlformats.org/officeDocument/2006/math">
                    <m:r>
                      <a:rPr lang="ru-RU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dirty="0"/>
                  <a:t> – </a:t>
                </a:r>
                <a:r>
                  <a:rPr lang="ru-RU" dirty="0"/>
                  <a:t>скачок порового давления</a:t>
                </a:r>
                <a:endParaRPr lang="ru-RU" b="1" i="1" dirty="0"/>
              </a:p>
            </p:txBody>
          </p:sp>
        </mc:Choice>
        <mc:Fallback xmlns="">
          <p:sp>
            <p:nvSpPr>
              <p:cNvPr id="7" name="Объект 6">
                <a:extLst>
                  <a:ext uri="{FF2B5EF4-FFF2-40B4-BE49-F238E27FC236}">
                    <a16:creationId xmlns:a16="http://schemas.microsoft.com/office/drawing/2014/main" id="{A5B387BB-F76F-E14B-A55E-A941CCED5E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9788" y="2214128"/>
                <a:ext cx="5157787" cy="1744196"/>
              </a:xfrm>
              <a:blipFill>
                <a:blip r:embed="rId2"/>
                <a:stretch>
                  <a:fillRect l="-19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Текст 7">
            <a:extLst>
              <a:ext uri="{FF2B5EF4-FFF2-40B4-BE49-F238E27FC236}">
                <a16:creationId xmlns:a16="http://schemas.microsoft.com/office/drawing/2014/main" id="{050D4659-D9E0-B740-A4E8-D21605CC3E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390216"/>
            <a:ext cx="5357813" cy="554037"/>
          </a:xfrm>
        </p:spPr>
        <p:txBody>
          <a:bodyPr/>
          <a:lstStyle/>
          <a:p>
            <a:r>
              <a:rPr lang="ru-RU" u="sng" dirty="0"/>
              <a:t>Фронт давления в насыщенной среде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Объект 8">
                <a:extLst>
                  <a:ext uri="{FF2B5EF4-FFF2-40B4-BE49-F238E27FC236}">
                    <a16:creationId xmlns:a16="http://schemas.microsoft.com/office/drawing/2014/main" id="{ABEB5FFB-4CC0-7C48-8483-A9FF9E55F423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172200" y="2214128"/>
                <a:ext cx="5183188" cy="1744196"/>
              </a:xfrm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ru-RU" b="1" i="1" smtClean="0">
                        <a:latin typeface="Cambria Math" panose="02040503050406030204" pitchFamily="18" charset="0"/>
                      </a:rPr>
                      <m:t>𝝉</m:t>
                    </m:r>
                    <m:r>
                      <a:rPr lang="ru-RU" b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𝜼𝝓</m:t>
                        </m:r>
                      </m:num>
                      <m:den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𝒌</m:t>
                        </m:r>
                        <m:sSub>
                          <m:sSubPr>
                            <m:ctrlPr>
                              <a:rPr lang="ru-R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ru-RU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𝒇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ru-RU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p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ru-RU" dirty="0"/>
              </a:p>
              <a:p>
                <a:r>
                  <a:rPr lang="ru-R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ru-RU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sub>
                    </m:sSub>
                  </m:oMath>
                </a14:m>
                <a:r>
                  <a:rPr lang="ru-RU" dirty="0"/>
                  <a:t> </a:t>
                </a:r>
                <a:r>
                  <a:rPr lang="en-US" dirty="0"/>
                  <a:t>–</a:t>
                </a:r>
                <a:r>
                  <a:rPr lang="ru-RU" dirty="0"/>
                  <a:t> модуль всестороннего сжатия флюида</a:t>
                </a:r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9" name="Объект 8">
                <a:extLst>
                  <a:ext uri="{FF2B5EF4-FFF2-40B4-BE49-F238E27FC236}">
                    <a16:creationId xmlns:a16="http://schemas.microsoft.com/office/drawing/2014/main" id="{ABEB5FFB-4CC0-7C48-8483-A9FF9E55F4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172200" y="2214128"/>
                <a:ext cx="5183188" cy="1744196"/>
              </a:xfrm>
              <a:blipFill>
                <a:blip r:embed="rId3"/>
                <a:stretch>
                  <a:fillRect l="-1951" t="-719" b="-575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C8B8D3-5A7A-4A44-A346-F9EBA7FB8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14131B-EB2D-0A41-9B7A-0E53EABBEB07}"/>
                  </a:ext>
                </a:extLst>
              </p:cNvPr>
              <p:cNvSpPr txBox="1"/>
              <p:nvPr/>
            </p:nvSpPr>
            <p:spPr>
              <a:xfrm>
                <a:off x="1266240" y="3915285"/>
                <a:ext cx="9811917" cy="1169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Для воды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ru-RU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sub>
                    </m:sSub>
                  </m:oMath>
                </a14:m>
                <a:r>
                  <a:rPr lang="ru-RU" dirty="0"/>
                  <a:t>=</a:t>
                </a:r>
                <a:r>
                  <a:rPr lang="ru-RU" b="1" dirty="0"/>
                  <a:t>2.2 ГПа</a:t>
                </a:r>
                <a:r>
                  <a:rPr lang="ru-RU" dirty="0"/>
                  <a:t>. Для 100-метровой плотины давление, создаваемое столбом воды </a:t>
                </a:r>
                <a14:m>
                  <m:oMath xmlns:m="http://schemas.openxmlformats.org/officeDocument/2006/math">
                    <m:r>
                      <a:rPr lang="ru-RU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ru-RU" dirty="0"/>
                  <a:t>=</a:t>
                </a:r>
                <a:r>
                  <a:rPr lang="ru-RU" b="1" dirty="0"/>
                  <a:t>1МПа</a:t>
                </a:r>
              </a:p>
              <a:p>
                <a:pPr algn="ctr"/>
                <a:r>
                  <a:rPr lang="ru-R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ru-RU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sub>
                    </m:sSub>
                    <m:r>
                      <a:rPr lang="en-US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≫</m:t>
                    </m:r>
                    <m:r>
                      <a:rPr lang="ru-RU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ru-RU" sz="2400" dirty="0"/>
                  <a:t>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ru-RU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≫</m:t>
                    </m:r>
                  </m:oMath>
                </a14:m>
                <a:r>
                  <a:rPr lang="ru-RU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ru-RU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ru-RU" sz="2400" dirty="0"/>
                  <a:t>1. Фронт </a:t>
                </a:r>
                <a:r>
                  <a:rPr lang="ru-RU" sz="2400" b="1" dirty="0"/>
                  <a:t>обводнения</a:t>
                </a:r>
                <a:r>
                  <a:rPr lang="ru-RU" sz="2400" dirty="0"/>
                  <a:t> распространяется </a:t>
                </a:r>
                <a:r>
                  <a:rPr lang="ru-RU" sz="2400" b="1" dirty="0"/>
                  <a:t>медленнее</a:t>
                </a:r>
                <a:r>
                  <a:rPr lang="ru-RU" sz="2400" dirty="0"/>
                  <a:t>, чем фронт </a:t>
                </a:r>
                <a:r>
                  <a:rPr lang="ru-RU" sz="2400" b="1" dirty="0"/>
                  <a:t>давления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14131B-EB2D-0A41-9B7A-0E53EABBE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240" y="3915285"/>
                <a:ext cx="9811917" cy="1169231"/>
              </a:xfrm>
              <a:prstGeom prst="rect">
                <a:avLst/>
              </a:prstGeom>
              <a:blipFill>
                <a:blip r:embed="rId4"/>
                <a:stretch>
                  <a:fillRect l="-775" t="-2151" r="-775" b="-107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7D374A3-64F2-B842-8BA8-B2FDD6F74203}"/>
              </a:ext>
            </a:extLst>
          </p:cNvPr>
          <p:cNvSpPr txBox="1"/>
          <p:nvPr/>
        </p:nvSpPr>
        <p:spPr>
          <a:xfrm>
            <a:off x="1330036" y="5084516"/>
            <a:ext cx="9811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2. В случае инициации разрушения увеличением давления в насыщенных образцах задержка максимума АЭ больше, чем задержка фронта давления флюида согласно линейному уравнению пьезопроводности. </a:t>
            </a:r>
            <a:r>
              <a:rPr lang="ru-RU" sz="2000" i="1" dirty="0"/>
              <a:t>Кинетика разрушения и/или увеличение пористости в процессе разрушения?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2BBA7B-4D10-3C45-B0AA-8E80A3A74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17</a:t>
            </a:fld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D0ACE39-1B4E-7E6B-6E54-D268059E6449}"/>
                  </a:ext>
                </a:extLst>
              </p:cNvPr>
              <p:cNvSpPr txBox="1"/>
              <p:nvPr/>
            </p:nvSpPr>
            <p:spPr>
              <a:xfrm>
                <a:off x="3788145" y="2141377"/>
                <a:ext cx="210229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ru-RU" b="0" i="0" smtClean="0">
                          <a:latin typeface="Cambria Math" panose="02040503050406030204" pitchFamily="18" charset="0"/>
                        </a:rPr>
                        <m:t> −пористость, </m:t>
                      </m:r>
                    </m:oMath>
                  </m:oMathPara>
                </a14:m>
                <a:endParaRPr lang="ru-RU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ru-RU" dirty="0"/>
                  <a:t> – проницаемость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latin typeface="Cambria Math" panose="02040503050406030204" pitchFamily="18" charset="0"/>
                      </a:rPr>
                      <m:t>η</m:t>
                    </m:r>
                  </m:oMath>
                </a14:m>
                <a:r>
                  <a:rPr lang="ru-RU" dirty="0"/>
                  <a:t> – вязкость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D0ACE39-1B4E-7E6B-6E54-D268059E6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145" y="2141377"/>
                <a:ext cx="2102292" cy="923330"/>
              </a:xfrm>
              <a:prstGeom prst="rect">
                <a:avLst/>
              </a:prstGeom>
              <a:blipFill>
                <a:blip r:embed="rId5"/>
                <a:stretch>
                  <a:fillRect r="-602" b="-94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0535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0E7B98-94F7-3C45-9196-2AC8C2E0C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Плавные изменения порового давления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3008A-6ADC-644B-9C00-55906CDB9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13EFC9C-1EE9-2B45-84F3-0114D9505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18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56EEA0-BA57-F744-BD6D-3F0A49C053C2}"/>
              </a:ext>
            </a:extLst>
          </p:cNvPr>
          <p:cNvSpPr txBox="1"/>
          <p:nvPr/>
        </p:nvSpPr>
        <p:spPr>
          <a:xfrm>
            <a:off x="1907908" y="1760393"/>
            <a:ext cx="2910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Характерная история опыта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890C3D-8FB9-5E4F-8209-2D600C1407F3}"/>
              </a:ext>
            </a:extLst>
          </p:cNvPr>
          <p:cNvSpPr txBox="1"/>
          <p:nvPr/>
        </p:nvSpPr>
        <p:spPr>
          <a:xfrm>
            <a:off x="7373296" y="1444503"/>
            <a:ext cx="3543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Формирование сводного каталога</a:t>
            </a:r>
          </a:p>
        </p:txBody>
      </p:sp>
      <p:pic>
        <p:nvPicPr>
          <p:cNvPr id="14" name="Объект 6" descr="201202 общий + серии 5 шт.png">
            <a:extLst>
              <a:ext uri="{FF2B5EF4-FFF2-40B4-BE49-F238E27FC236}">
                <a16:creationId xmlns:a16="http://schemas.microsoft.com/office/drawing/2014/main" id="{809491B9-1C08-B944-9CE5-AEA97CCC15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0474" y="2229119"/>
            <a:ext cx="6449273" cy="3898549"/>
          </a:xfrm>
          <a:prstGeom prst="rect">
            <a:avLst/>
          </a:prstGeom>
        </p:spPr>
      </p:pic>
      <p:pic>
        <p:nvPicPr>
          <p:cNvPr id="15" name="Объект 14" descr="Схема метода накопления эпох.png">
            <a:extLst>
              <a:ext uri="{FF2B5EF4-FFF2-40B4-BE49-F238E27FC236}">
                <a16:creationId xmlns:a16="http://schemas.microsoft.com/office/drawing/2014/main" id="{7DB72448-1496-BA40-8E34-A903792D1534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857636" y="1790200"/>
            <a:ext cx="495075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84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763A0487-1E40-1144-8182-CC49597E3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87" y="365126"/>
            <a:ext cx="11174681" cy="846158"/>
          </a:xfrm>
        </p:spPr>
        <p:txBody>
          <a:bodyPr>
            <a:normAutofit/>
          </a:bodyPr>
          <a:lstStyle/>
          <a:p>
            <a:r>
              <a:rPr lang="ru-RU" sz="4000" dirty="0"/>
              <a:t>Плавные изменения порового давления</a:t>
            </a:r>
            <a:r>
              <a:rPr lang="en-US" sz="4000" dirty="0"/>
              <a:t>: b-value</a:t>
            </a:r>
            <a:endParaRPr lang="ru-RU" sz="4000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60303D02-9061-704D-B9AC-E6C0577E1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37065" y="1603169"/>
            <a:ext cx="4460173" cy="439000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Активность АЭ</a:t>
            </a:r>
          </a:p>
          <a:p>
            <a:pPr lvl="1"/>
            <a:r>
              <a:rPr lang="ru-RU" dirty="0"/>
              <a:t>Максимум приходится примерно на максимум порового давления</a:t>
            </a:r>
            <a:endParaRPr lang="en-US" dirty="0"/>
          </a:p>
          <a:p>
            <a:r>
              <a:rPr lang="en-US" dirty="0"/>
              <a:t>b-value</a:t>
            </a:r>
          </a:p>
          <a:p>
            <a:pPr lvl="1"/>
            <a:r>
              <a:rPr lang="ru-RU" dirty="0"/>
              <a:t>Первый </a:t>
            </a:r>
            <a:r>
              <a:rPr lang="ru-RU" b="1" dirty="0"/>
              <a:t>минимум</a:t>
            </a:r>
            <a:r>
              <a:rPr lang="ru-RU" dirty="0"/>
              <a:t> приходятся на интервалы максимумов активности</a:t>
            </a:r>
          </a:p>
          <a:p>
            <a:pPr lvl="1"/>
            <a:r>
              <a:rPr lang="ru-RU" b="1" dirty="0"/>
              <a:t>Максимумы</a:t>
            </a:r>
            <a:r>
              <a:rPr lang="ru-RU" dirty="0"/>
              <a:t> приходятся на фазы нарастания и спада уровня воды (на спаде бывает несколько максимумов)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6DADDB-9994-5343-BAE2-F68B3B460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pic>
        <p:nvPicPr>
          <p:cNvPr id="13" name="Содержимое 5" descr="Сравнение опытов и К-В.png">
            <a:extLst>
              <a:ext uri="{FF2B5EF4-FFF2-40B4-BE49-F238E27FC236}">
                <a16:creationId xmlns:a16="http://schemas.microsoft.com/office/drawing/2014/main" id="{39C9082F-6BF8-3846-80F0-21A3C3E332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19596" b="37294"/>
          <a:stretch/>
        </p:blipFill>
        <p:spPr>
          <a:xfrm>
            <a:off x="644270" y="1603169"/>
            <a:ext cx="6213733" cy="464410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33FFBD-9497-8D4E-97C8-9D69597DC20C}"/>
              </a:ext>
            </a:extLst>
          </p:cNvPr>
          <p:cNvSpPr txBox="1"/>
          <p:nvPr/>
        </p:nvSpPr>
        <p:spPr>
          <a:xfrm>
            <a:off x="8445861" y="6077247"/>
            <a:ext cx="2759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Смирнов и др., «Физика Земли», 2020; </a:t>
            </a:r>
          </a:p>
          <a:p>
            <a:r>
              <a:rPr lang="ru-RU" sz="1200" dirty="0"/>
              <a:t>Карцева и др., «Физика Земли», 2022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EFCF131-631E-BE49-8EC7-AE2A0073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19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43016-00B7-5D41-807B-C172DCA8E8DD}"/>
              </a:ext>
            </a:extLst>
          </p:cNvPr>
          <p:cNvSpPr txBox="1"/>
          <p:nvPr/>
        </p:nvSpPr>
        <p:spPr>
          <a:xfrm>
            <a:off x="2636322" y="2018805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accent6"/>
                </a:solidFill>
              </a:rPr>
              <a:t>поровое</a:t>
            </a:r>
          </a:p>
          <a:p>
            <a:r>
              <a:rPr lang="ru-RU" sz="1000" dirty="0">
                <a:solidFill>
                  <a:schemeClr val="accent6"/>
                </a:solidFill>
              </a:rPr>
              <a:t>давление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67E89F11-B0BB-8E4C-86C0-24880F48E543}"/>
              </a:ext>
            </a:extLst>
          </p:cNvPr>
          <p:cNvCxnSpPr>
            <a:cxnSpLocks/>
          </p:cNvCxnSpPr>
          <p:nvPr/>
        </p:nvCxnSpPr>
        <p:spPr>
          <a:xfrm flipH="1">
            <a:off x="2392878" y="2218860"/>
            <a:ext cx="362197" cy="10276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846EE8F-CB49-B84D-B22F-82C232CA393B}"/>
              </a:ext>
            </a:extLst>
          </p:cNvPr>
          <p:cNvSpPr txBox="1"/>
          <p:nvPr/>
        </p:nvSpPr>
        <p:spPr>
          <a:xfrm>
            <a:off x="1187671" y="1870133"/>
            <a:ext cx="7857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rgbClr val="FF0000"/>
                </a:solidFill>
              </a:rPr>
              <a:t>активность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FDC15C56-162F-BB40-8A20-2D49591F8E40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1580568" y="2116354"/>
            <a:ext cx="392896" cy="4226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9DBCF1F-EC56-5A4D-9938-B76CCB1965EF}"/>
              </a:ext>
            </a:extLst>
          </p:cNvPr>
          <p:cNvSpPr txBox="1"/>
          <p:nvPr/>
        </p:nvSpPr>
        <p:spPr>
          <a:xfrm>
            <a:off x="2706853" y="2580567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b-value</a:t>
            </a:r>
            <a:endParaRPr lang="ru-RU" sz="1000" dirty="0">
              <a:solidFill>
                <a:srgbClr val="0070C0"/>
              </a:solidFill>
            </a:endParaRP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06A14188-2AB7-5744-A587-602E101F70A9}"/>
              </a:ext>
            </a:extLst>
          </p:cNvPr>
          <p:cNvCxnSpPr>
            <a:cxnSpLocks/>
          </p:cNvCxnSpPr>
          <p:nvPr/>
        </p:nvCxnSpPr>
        <p:spPr>
          <a:xfrm flipH="1">
            <a:off x="2499757" y="2713511"/>
            <a:ext cx="255318" cy="7175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640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631030D3-9446-9FBF-D6E3-748D144DB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22472"/>
            <a:ext cx="5157787" cy="823912"/>
          </a:xfrm>
        </p:spPr>
        <p:txBody>
          <a:bodyPr/>
          <a:lstStyle/>
          <a:p>
            <a:r>
              <a:rPr lang="ru-RU" dirty="0"/>
              <a:t>Публикации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E65363D8-62E3-5FDC-B2F3-AD105C2CA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046383"/>
            <a:ext cx="5157787" cy="51040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/>
              <a:t>Статьи в журналах</a:t>
            </a:r>
          </a:p>
          <a:p>
            <a:r>
              <a:rPr lang="ru-RU" dirty="0"/>
              <a:t>201</a:t>
            </a:r>
            <a:r>
              <a:rPr lang="en-US" dirty="0"/>
              <a:t>7</a:t>
            </a:r>
            <a:r>
              <a:rPr lang="ru-RU" dirty="0"/>
              <a:t>, «Физика Земли»</a:t>
            </a:r>
          </a:p>
          <a:p>
            <a:r>
              <a:rPr lang="ru-RU" dirty="0"/>
              <a:t>201</a:t>
            </a:r>
            <a:r>
              <a:rPr lang="en-US" dirty="0"/>
              <a:t>7</a:t>
            </a:r>
            <a:r>
              <a:rPr lang="ru-RU" dirty="0"/>
              <a:t>, «</a:t>
            </a:r>
            <a:r>
              <a:rPr lang="en-US" dirty="0"/>
              <a:t>J. </a:t>
            </a:r>
            <a:r>
              <a:rPr lang="en" dirty="0"/>
              <a:t>GEOL. SOC. INDIA</a:t>
            </a:r>
            <a:r>
              <a:rPr lang="ru-RU" dirty="0"/>
              <a:t>»</a:t>
            </a:r>
            <a:endParaRPr lang="en-US" dirty="0"/>
          </a:p>
          <a:p>
            <a:r>
              <a:rPr lang="ru-RU" dirty="0"/>
              <a:t>201</a:t>
            </a:r>
            <a:r>
              <a:rPr lang="en-US" dirty="0"/>
              <a:t>8</a:t>
            </a:r>
            <a:r>
              <a:rPr lang="ru-RU" dirty="0"/>
              <a:t>, «Физика Земли»</a:t>
            </a:r>
            <a:endParaRPr lang="en-US" dirty="0"/>
          </a:p>
          <a:p>
            <a:r>
              <a:rPr lang="en-US" dirty="0"/>
              <a:t>2018, BSSA</a:t>
            </a:r>
          </a:p>
          <a:p>
            <a:r>
              <a:rPr lang="en-US" dirty="0"/>
              <a:t>2020</a:t>
            </a:r>
            <a:r>
              <a:rPr lang="ru-RU" dirty="0"/>
              <a:t>, «Физика Земли»</a:t>
            </a:r>
            <a:endParaRPr lang="en-US" dirty="0"/>
          </a:p>
          <a:p>
            <a:r>
              <a:rPr lang="ru-RU" dirty="0"/>
              <a:t>20</a:t>
            </a:r>
            <a:r>
              <a:rPr lang="en-US" dirty="0"/>
              <a:t>22</a:t>
            </a:r>
            <a:r>
              <a:rPr lang="ru-RU" dirty="0"/>
              <a:t>, «Физика Земли»</a:t>
            </a:r>
            <a:endParaRPr lang="en-US" dirty="0"/>
          </a:p>
          <a:p>
            <a:r>
              <a:rPr lang="ru-RU" dirty="0"/>
              <a:t>20</a:t>
            </a:r>
            <a:r>
              <a:rPr lang="en-US" dirty="0"/>
              <a:t>22</a:t>
            </a:r>
            <a:r>
              <a:rPr lang="ru-RU" dirty="0"/>
              <a:t>, «Физика Земли»</a:t>
            </a:r>
          </a:p>
          <a:p>
            <a:r>
              <a:rPr lang="ru-RU" i="1" dirty="0"/>
              <a:t>Монография:</a:t>
            </a:r>
            <a:r>
              <a:rPr lang="ru-RU" dirty="0"/>
              <a:t> Смирнов, Пономарев, 2020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72696D72-50DF-19AB-F68E-3D47A42029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22472"/>
            <a:ext cx="5183188" cy="823912"/>
          </a:xfrm>
        </p:spPr>
        <p:txBody>
          <a:bodyPr/>
          <a:lstStyle/>
          <a:p>
            <a:r>
              <a:rPr lang="ru-RU" dirty="0"/>
              <a:t>Соавторы публикаций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9A5F17CF-21E0-8D6D-23FF-BA53202A12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1046384"/>
            <a:ext cx="5357813" cy="5104044"/>
          </a:xfrm>
        </p:spPr>
        <p:txBody>
          <a:bodyPr>
            <a:noAutofit/>
          </a:bodyPr>
          <a:lstStyle/>
          <a:p>
            <a:r>
              <a:rPr lang="ru-RU" dirty="0"/>
              <a:t>Бондаренко Н.Б., Исаева А.В.</a:t>
            </a:r>
            <a:r>
              <a:rPr lang="en-US" dirty="0"/>
              <a:t>,</a:t>
            </a:r>
            <a:r>
              <a:rPr lang="ru-RU" dirty="0"/>
              <a:t> Казначеев П.А., Карташов</a:t>
            </a:r>
            <a:r>
              <a:rPr lang="en-US" dirty="0"/>
              <a:t> </a:t>
            </a:r>
            <a:r>
              <a:rPr lang="ru-RU" dirty="0"/>
              <a:t>И.М., Карцева Т.И., Михайлов В.О., Патонин А.В., Пономарев А.В., Потанина М.Г., Сергеев Д.С., Смирнов В.Б., Строганова С.М., Шихова Н.М. (</a:t>
            </a:r>
            <a:r>
              <a:rPr lang="ru-RU" b="1" i="1" dirty="0"/>
              <a:t>ИФЗ, ФФ МГУ</a:t>
            </a:r>
            <a:r>
              <a:rPr lang="ru-RU" dirty="0"/>
              <a:t>)</a:t>
            </a:r>
          </a:p>
          <a:p>
            <a:r>
              <a:rPr lang="en-US" dirty="0"/>
              <a:t>Arora K., Chadha R.K, </a:t>
            </a:r>
            <a:r>
              <a:rPr lang="en-US" dirty="0" err="1"/>
              <a:t>Selles</a:t>
            </a:r>
            <a:r>
              <a:rPr lang="en-US" dirty="0"/>
              <a:t> A., </a:t>
            </a:r>
            <a:r>
              <a:rPr lang="en-US" dirty="0" err="1"/>
              <a:t>Srinagesh</a:t>
            </a:r>
            <a:r>
              <a:rPr lang="en-US" dirty="0"/>
              <a:t> D., Srinu Y.</a:t>
            </a:r>
            <a:r>
              <a:rPr lang="ru-RU" dirty="0"/>
              <a:t> </a:t>
            </a:r>
            <a:r>
              <a:rPr lang="en-US" dirty="0"/>
              <a:t>(</a:t>
            </a:r>
            <a:r>
              <a:rPr lang="en-US" b="1" i="1" dirty="0"/>
              <a:t>NGRI</a:t>
            </a:r>
            <a:r>
              <a:rPr lang="en-US" dirty="0"/>
              <a:t>)</a:t>
            </a:r>
            <a:endParaRPr lang="ru-RU" dirty="0"/>
          </a:p>
          <a:p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9EF822F5-0CF3-3C08-9780-FEEFE84D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CE6D74A-E412-DA49-80B0-589E798B1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210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634C8-6F8A-D441-81BD-2941EDD69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596"/>
            <a:ext cx="10515600" cy="10015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b-value</a:t>
            </a:r>
            <a:r>
              <a:rPr lang="ru-RU" dirty="0"/>
              <a:t>: В природе и в лаборатории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D54C6C-9B99-B24B-A743-5F452092D4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4131" y="1616451"/>
            <a:ext cx="5181600" cy="2202516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/>
              <a:t>Активность</a:t>
            </a:r>
            <a:r>
              <a:rPr lang="ru-RU" dirty="0"/>
              <a:t>.</a:t>
            </a:r>
          </a:p>
          <a:p>
            <a:pPr lvl="1"/>
            <a:r>
              <a:rPr lang="ru-RU" b="1" dirty="0"/>
              <a:t>Два</a:t>
            </a:r>
            <a:r>
              <a:rPr lang="ru-RU" dirty="0"/>
              <a:t> локальных максимума в пределах года: немедленный и задержанный отклик</a:t>
            </a:r>
          </a:p>
          <a:p>
            <a:r>
              <a:rPr lang="en-US" b="1" dirty="0"/>
              <a:t>b</a:t>
            </a:r>
            <a:r>
              <a:rPr lang="ru-RU" b="1" dirty="0"/>
              <a:t>-</a:t>
            </a:r>
            <a:r>
              <a:rPr lang="en-US" b="1" dirty="0"/>
              <a:t>value</a:t>
            </a:r>
            <a:r>
              <a:rPr lang="ru-RU" dirty="0"/>
              <a:t>. </a:t>
            </a:r>
          </a:p>
          <a:p>
            <a:pPr lvl="1"/>
            <a:r>
              <a:rPr lang="ru-RU" dirty="0"/>
              <a:t>Минимумы приходятся на интервалы максимумов активности</a:t>
            </a:r>
          </a:p>
          <a:p>
            <a:pPr lvl="1"/>
            <a:r>
              <a:rPr lang="ru-RU" dirty="0"/>
              <a:t>Максимумы приходятся на фазы нарастания и спада уровня воды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B30B55-C3AF-4342-BC1F-9FABC404C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16451"/>
            <a:ext cx="5181600" cy="2082987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/>
              <a:t>Активность АЭ</a:t>
            </a:r>
          </a:p>
          <a:p>
            <a:pPr lvl="1"/>
            <a:r>
              <a:rPr lang="ru-RU" dirty="0"/>
              <a:t>Максимум приходится примерно на максимум порового давления</a:t>
            </a:r>
            <a:endParaRPr lang="en-US" dirty="0"/>
          </a:p>
          <a:p>
            <a:r>
              <a:rPr lang="en-US" b="1" dirty="0"/>
              <a:t>b-value</a:t>
            </a:r>
          </a:p>
          <a:p>
            <a:pPr lvl="1"/>
            <a:r>
              <a:rPr lang="ru-RU" dirty="0"/>
              <a:t>Первый </a:t>
            </a:r>
            <a:r>
              <a:rPr lang="ru-RU" b="1" dirty="0"/>
              <a:t>минимум</a:t>
            </a:r>
            <a:r>
              <a:rPr lang="ru-RU" dirty="0"/>
              <a:t> приходятся на интервалы максимумов активности</a:t>
            </a:r>
          </a:p>
          <a:p>
            <a:pPr lvl="1"/>
            <a:r>
              <a:rPr lang="ru-RU" b="1" dirty="0"/>
              <a:t>Максимумы</a:t>
            </a:r>
            <a:r>
              <a:rPr lang="ru-RU" dirty="0"/>
              <a:t> приходятся на фазы нарастания и спада уровня воды (на спаде бывает несколько максимумов)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4746C7-B220-BF44-B81B-A4726C458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pic>
        <p:nvPicPr>
          <p:cNvPr id="25" name="Содержимое 5" descr="Сравнение опытов и К-В.png">
            <a:extLst>
              <a:ext uri="{FF2B5EF4-FFF2-40B4-BE49-F238E27FC236}">
                <a16:creationId xmlns:a16="http://schemas.microsoft.com/office/drawing/2014/main" id="{2E8AD1B6-6809-7D41-A219-D9EFDFECB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91" t="29546" r="19596" b="37294"/>
          <a:stretch/>
        </p:blipFill>
        <p:spPr>
          <a:xfrm>
            <a:off x="7529359" y="3556639"/>
            <a:ext cx="3360314" cy="279971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CE6773E-AF0D-E74B-93A0-9FE22431B5F4}"/>
              </a:ext>
            </a:extLst>
          </p:cNvPr>
          <p:cNvSpPr txBox="1"/>
          <p:nvPr/>
        </p:nvSpPr>
        <p:spPr>
          <a:xfrm>
            <a:off x="939169" y="1135635"/>
            <a:ext cx="1871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u="sng" dirty="0"/>
              <a:t>Койна-Варна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D56D4D-54D9-624E-8B5E-2F9B3CAF3DFE}"/>
              </a:ext>
            </a:extLst>
          </p:cNvPr>
          <p:cNvSpPr txBox="1"/>
          <p:nvPr/>
        </p:nvSpPr>
        <p:spPr>
          <a:xfrm>
            <a:off x="6519955" y="1089468"/>
            <a:ext cx="1905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u="sng" dirty="0"/>
              <a:t>Лаборатория</a:t>
            </a:r>
          </a:p>
        </p:txBody>
      </p:sp>
      <p:pic>
        <p:nvPicPr>
          <p:cNvPr id="29" name="Содержимое 5" descr="Сравнение опытов и К-В.png">
            <a:extLst>
              <a:ext uri="{FF2B5EF4-FFF2-40B4-BE49-F238E27FC236}">
                <a16:creationId xmlns:a16="http://schemas.microsoft.com/office/drawing/2014/main" id="{2BA87DAD-C014-BC4A-937C-4195E5499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008" r="22280" b="1964"/>
          <a:stretch/>
        </p:blipFill>
        <p:spPr>
          <a:xfrm>
            <a:off x="712878" y="3556639"/>
            <a:ext cx="6282562" cy="2792563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E25F1C-7F0E-F749-9B41-E68C887B5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501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8E6B98-CBD5-4F4E-9735-026D2B66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14674" cy="1325563"/>
          </a:xfrm>
        </p:spPr>
        <p:txBody>
          <a:bodyPr/>
          <a:lstStyle/>
          <a:p>
            <a:pPr algn="ctr"/>
            <a:r>
              <a:rPr lang="ru-RU" dirty="0"/>
              <a:t>Активизация </a:t>
            </a:r>
            <a:br>
              <a:rPr lang="ru-RU" dirty="0"/>
            </a:br>
            <a:r>
              <a:rPr lang="ru-RU" dirty="0"/>
              <a:t>немедленного отклика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900D2E5-5692-2D4D-BB17-A800EAAAE0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138" t="6441"/>
          <a:stretch/>
        </p:blipFill>
        <p:spPr>
          <a:xfrm>
            <a:off x="362218" y="2018710"/>
            <a:ext cx="5253818" cy="3965167"/>
          </a:xfr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9D9B16-EEBF-2849-AEB3-283537085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7324F36B-3D84-024C-A340-8F43FE69F7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00326" y="534141"/>
            <a:ext cx="2999690" cy="6004771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Увеличение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активности</a:t>
            </a:r>
            <a:r>
              <a:rPr lang="ru-RU" dirty="0"/>
              <a:t> и </a:t>
            </a:r>
            <a:r>
              <a:rPr lang="ru-RU" dirty="0">
                <a:solidFill>
                  <a:srgbClr val="0432FF"/>
                </a:solidFill>
              </a:rPr>
              <a:t>уменьшение </a:t>
            </a:r>
            <a:r>
              <a:rPr lang="en-US" dirty="0">
                <a:solidFill>
                  <a:srgbClr val="0432FF"/>
                </a:solidFill>
              </a:rPr>
              <a:t>b</a:t>
            </a:r>
            <a:r>
              <a:rPr lang="ru-RU" dirty="0">
                <a:solidFill>
                  <a:srgbClr val="0432FF"/>
                </a:solidFill>
              </a:rPr>
              <a:t>-</a:t>
            </a:r>
            <a:r>
              <a:rPr lang="en-US" dirty="0">
                <a:solidFill>
                  <a:srgbClr val="0432FF"/>
                </a:solidFill>
              </a:rPr>
              <a:t>value </a:t>
            </a:r>
            <a:r>
              <a:rPr lang="ru-RU" dirty="0"/>
              <a:t>на стадии активизации немедленного отклика - сценарий характерный для активизации переходных сейсмических режимов</a:t>
            </a:r>
          </a:p>
          <a:p>
            <a:endParaRPr lang="ru-RU" dirty="0"/>
          </a:p>
          <a:p>
            <a:r>
              <a:rPr lang="ru-RU" dirty="0"/>
              <a:t>Переход разрушения от младших к старшим масштабным уровням</a:t>
            </a:r>
          </a:p>
          <a:p>
            <a:endParaRPr lang="ru-RU" dirty="0"/>
          </a:p>
        </p:txBody>
      </p:sp>
      <p:pic>
        <p:nvPicPr>
          <p:cNvPr id="11" name="Содержимое 5" descr="Сравнение опытов и К-В.png">
            <a:extLst>
              <a:ext uri="{FF2B5EF4-FFF2-40B4-BE49-F238E27FC236}">
                <a16:creationId xmlns:a16="http://schemas.microsoft.com/office/drawing/2014/main" id="{4E495896-373A-A44C-86B5-29072B6DB8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91" t="29546" r="35025" b="37294"/>
          <a:stretch/>
        </p:blipFill>
        <p:spPr>
          <a:xfrm>
            <a:off x="5692236" y="2018710"/>
            <a:ext cx="3160638" cy="3965167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2422B11-397B-8243-BFDE-0C34E1782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246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72F192-29E6-454E-BD08-B4578796D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 1: задержанный отклик резервуарной сейсмичности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856B18-F00F-2A43-A505-F7F82E9283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В результате анализа пространственно-временной динамики сезонных компонент резервуарной сейсмичности в области Койна-Варна выдвинута </a:t>
            </a:r>
            <a:r>
              <a:rPr lang="ru-RU" b="1" dirty="0"/>
              <a:t>гипотеза о различии скоростей </a:t>
            </a:r>
            <a:r>
              <a:rPr lang="ru-RU" dirty="0"/>
              <a:t>воздействия водохранилища Койна на сейсмичность при его заполнении и при его эксплуатации.</a:t>
            </a:r>
          </a:p>
          <a:p>
            <a:r>
              <a:rPr lang="ru-RU" dirty="0"/>
              <a:t>В исследованиях резервуарной сейсмичности оценки эффективной проницаемости </a:t>
            </a:r>
            <a:r>
              <a:rPr lang="ru-RU" dirty="0" err="1"/>
              <a:t>разломно</a:t>
            </a:r>
            <a:r>
              <a:rPr lang="ru-RU" dirty="0"/>
              <a:t>-трещинной структуры среды производят как по задержкам отклика сейсмичности при заполнении водохранилищ, так и по сезонным задержкам. Полученные нами результаты свидетельствует, что такой подход следует применять с осторожностью, поскольку </a:t>
            </a:r>
            <a:r>
              <a:rPr lang="ru-RU" b="1" dirty="0"/>
              <a:t>механизмы задержек при заполнении водохранилищ и при их эксплуатации могут быть различными</a:t>
            </a:r>
            <a:r>
              <a:rPr lang="ru-RU" dirty="0"/>
              <a:t> и обеспечивать, соответственно, различные эффективные величины проницаемости.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AF40E1-CAE6-4B45-9466-0223B8A633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Лабораторные исследования флюидной инициации разрушения в образцах горных пород показали что два механизма увеличения порового давления (в результате заполнения пустого порового пространства и в результате передачи давления в насыщенной среде) дают существенно </a:t>
            </a:r>
            <a:r>
              <a:rPr lang="ru-RU" b="1" dirty="0"/>
              <a:t>различные задержки отклика разрушения</a:t>
            </a:r>
            <a:r>
              <a:rPr lang="ru-RU" dirty="0"/>
              <a:t> на флюидную инициацию.</a:t>
            </a:r>
          </a:p>
          <a:p>
            <a:r>
              <a:rPr lang="ru-RU" dirty="0"/>
              <a:t>Эксперименты показали, что в случае инициации разрушения волной давления во флюидонасыщенных образцах задержка максимума АЭ заметно превосходит время распространения фронта давления. Следовательно, эта </a:t>
            </a:r>
            <a:r>
              <a:rPr lang="ru-RU" b="1" dirty="0"/>
              <a:t>задержка обусловлена не только гидравлическим механизмом</a:t>
            </a:r>
            <a:r>
              <a:rPr lang="ru-RU" dirty="0"/>
              <a:t>. Можно предположить, что вклад в задержку в этом случае вносит кинетика разрушения материала и/или увеличение пористого пространства в результате развития разрушения.  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4F37EA-9148-8545-82D9-15BFD0F7F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255C16-B2D6-0C4B-B12C-588D759D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368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40A5EC-2642-0E4D-B0FD-14D8A7E0E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 2: наклон графика повторяемости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736D65-5C06-5A4F-8046-1E8EBE2617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В пределах годового цикла колебаний сейсмичности выявлены </a:t>
            </a:r>
            <a:r>
              <a:rPr lang="ru-RU" b="1" dirty="0"/>
              <a:t>закономерные изменения наклона графика повторяемости</a:t>
            </a:r>
            <a:r>
              <a:rPr lang="ru-RU" dirty="0"/>
              <a:t> землетрясений.</a:t>
            </a:r>
          </a:p>
          <a:p>
            <a:r>
              <a:rPr lang="ru-RU" dirty="0"/>
              <a:t>Для </a:t>
            </a:r>
            <a:r>
              <a:rPr lang="ru-RU" b="1" dirty="0"/>
              <a:t>немедленного</a:t>
            </a:r>
            <a:r>
              <a:rPr lang="ru-RU" dirty="0"/>
              <a:t> отклика сейсмичности характер изменения активности и </a:t>
            </a:r>
            <a:r>
              <a:rPr lang="en-US" dirty="0"/>
              <a:t>b-value</a:t>
            </a:r>
            <a:r>
              <a:rPr lang="ru-RU" dirty="0"/>
              <a:t> свидетельствует о реализации </a:t>
            </a:r>
            <a:r>
              <a:rPr lang="ru-RU" b="1" dirty="0"/>
              <a:t>сценария перераспределения процесса разрушения</a:t>
            </a:r>
            <a:r>
              <a:rPr lang="ru-RU" dirty="0"/>
              <a:t> от младших к старшим масштабным уровням (аналогичного сценарию ЛНТ подготовки очагов сильных землетрясений).</a:t>
            </a:r>
          </a:p>
          <a:p>
            <a:r>
              <a:rPr lang="ru-RU" dirty="0"/>
              <a:t>Вопрос о сценарии изменения </a:t>
            </a:r>
            <a:r>
              <a:rPr lang="en-US" dirty="0"/>
              <a:t>b-value </a:t>
            </a:r>
            <a:r>
              <a:rPr lang="ru-RU" dirty="0"/>
              <a:t>при </a:t>
            </a:r>
            <a:r>
              <a:rPr lang="ru-RU" b="1" dirty="0"/>
              <a:t>задержанном отклике </a:t>
            </a:r>
            <a:r>
              <a:rPr lang="ru-RU" dirty="0"/>
              <a:t>сейсмичности остается пока открытым.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5868F8-3434-434D-A06D-11289796E3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Лабораторные исследования показали связь величины наклона графика повторяемости с </a:t>
            </a:r>
            <a:r>
              <a:rPr lang="ru-RU" b="1" dirty="0"/>
              <a:t>изменением порового давления</a:t>
            </a:r>
            <a:r>
              <a:rPr lang="ru-RU" dirty="0"/>
              <a:t>, инициирующего разрушение в образцах.</a:t>
            </a:r>
          </a:p>
          <a:p>
            <a:r>
              <a:rPr lang="ru-RU" b="1" dirty="0"/>
              <a:t>Максимум</a:t>
            </a:r>
            <a:r>
              <a:rPr lang="ru-RU" dirty="0"/>
              <a:t> акустической активности и </a:t>
            </a:r>
            <a:r>
              <a:rPr lang="ru-RU" b="1" dirty="0"/>
              <a:t>минимум</a:t>
            </a:r>
            <a:r>
              <a:rPr lang="ru-RU" dirty="0"/>
              <a:t> </a:t>
            </a:r>
            <a:r>
              <a:rPr lang="en-US" b="1" dirty="0"/>
              <a:t>b-value</a:t>
            </a:r>
            <a:r>
              <a:rPr lang="ru-RU" dirty="0"/>
              <a:t> приходятся на </a:t>
            </a:r>
            <a:r>
              <a:rPr lang="ru-RU" b="1" dirty="0"/>
              <a:t>максимум</a:t>
            </a:r>
            <a:r>
              <a:rPr lang="ru-RU" dirty="0"/>
              <a:t> порового давления. Это соответствует картине </a:t>
            </a:r>
            <a:r>
              <a:rPr lang="ru-RU" b="1" dirty="0"/>
              <a:t>немедленного отклика</a:t>
            </a:r>
            <a:r>
              <a:rPr lang="ru-RU" dirty="0"/>
              <a:t> резервуарной сейсмичности.</a:t>
            </a:r>
          </a:p>
          <a:p>
            <a:r>
              <a:rPr lang="ru-RU" b="1" dirty="0"/>
              <a:t>Максимумы </a:t>
            </a:r>
            <a:r>
              <a:rPr lang="en-US" b="1" dirty="0"/>
              <a:t>b-value</a:t>
            </a:r>
            <a:r>
              <a:rPr lang="ru-RU" b="1" dirty="0"/>
              <a:t> </a:t>
            </a:r>
            <a:r>
              <a:rPr lang="ru-RU" dirty="0"/>
              <a:t>приходятся на стадии </a:t>
            </a:r>
            <a:r>
              <a:rPr lang="ru-RU" b="1" dirty="0"/>
              <a:t>увеличения и уменьшения</a:t>
            </a:r>
            <a:r>
              <a:rPr lang="ru-RU" dirty="0"/>
              <a:t> порового давления. Возможно, этот факт окажется полезным для интерпретации изменений </a:t>
            </a:r>
            <a:r>
              <a:rPr lang="en-US" dirty="0"/>
              <a:t>b-value </a:t>
            </a:r>
            <a:r>
              <a:rPr lang="ru-RU" dirty="0"/>
              <a:t>в задержанном отклике резервуарной сейсмичности.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178182-EEB3-914A-BA2C-4A42B7659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55C14-BFED-5847-9FE0-19792BA69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692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87" y="2029914"/>
            <a:ext cx="3670096" cy="431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143" y="142647"/>
            <a:ext cx="11549743" cy="69033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Район исследований и история заполнения</a:t>
            </a:r>
          </a:p>
        </p:txBody>
      </p:sp>
      <p:pic>
        <p:nvPicPr>
          <p:cNvPr id="7" name="Объект 6"/>
          <p:cNvPicPr>
            <a:picLocks noGrp="1"/>
          </p:cNvPicPr>
          <p:nvPr>
            <p:ph sz="quarter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r="11014"/>
          <a:stretch/>
        </p:blipFill>
        <p:spPr>
          <a:xfrm>
            <a:off x="4402953" y="797334"/>
            <a:ext cx="3670096" cy="5554975"/>
          </a:xfrm>
          <a:prstGeom prst="rect">
            <a:avLst/>
          </a:prstGeom>
        </p:spPr>
      </p:pic>
      <p:sp>
        <p:nvSpPr>
          <p:cNvPr id="8" name="Текст 7"/>
          <p:cNvSpPr txBox="1">
            <a:spLocks/>
          </p:cNvSpPr>
          <p:nvPr/>
        </p:nvSpPr>
        <p:spPr>
          <a:xfrm>
            <a:off x="8675591" y="936232"/>
            <a:ext cx="2170584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00B050"/>
                </a:solidFill>
              </a:rPr>
              <a:t>1967 M6.3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9" name="Содержимое 5" descr="108985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00077" y="1679242"/>
            <a:ext cx="3198663" cy="4405872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782" y="2740921"/>
            <a:ext cx="975859" cy="102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04112" y="3310671"/>
            <a:ext cx="78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Койна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90409" y="4651729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Варна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7497777" y="3617711"/>
            <a:ext cx="0" cy="42021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7478496" y="4357012"/>
            <a:ext cx="0" cy="390659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19458" y="1000423"/>
            <a:ext cx="2780953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До заполнения Койны область считалась асейсмичной</a:t>
            </a:r>
          </a:p>
        </p:txBody>
      </p:sp>
      <p:cxnSp>
        <p:nvCxnSpPr>
          <p:cNvPr id="11" name="Прямая со стрелкой 10"/>
          <p:cNvCxnSpPr>
            <a:cxnSpLocks/>
          </p:cNvCxnSpPr>
          <p:nvPr/>
        </p:nvCxnSpPr>
        <p:spPr>
          <a:xfrm flipH="1" flipV="1">
            <a:off x="5377543" y="2405232"/>
            <a:ext cx="3770395" cy="18641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1659C23A-E90E-143F-8B9F-39D10E6D1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11FD084-F058-564D-84FD-652F3BF1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CEA-5B0F-4034-90BE-1B639BA4066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99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6E368-0037-C56A-4483-B7D2A238C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Каталог землетрясений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B58042F6-3F77-058B-7296-3064C6EA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81750" y="1690688"/>
            <a:ext cx="4712705" cy="3388088"/>
          </a:xfrm>
        </p:spPr>
        <p:txBody>
          <a:bodyPr/>
          <a:lstStyle/>
          <a:p>
            <a:r>
              <a:rPr lang="en-US" dirty="0"/>
              <a:t>Maharashtra Engineering Research Institute. Earthquake Catalogue. 2015. </a:t>
            </a:r>
          </a:p>
          <a:p>
            <a:r>
              <a:rPr lang="ru-RU" dirty="0"/>
              <a:t>Общий объем каталога 6996  событий</a:t>
            </a:r>
          </a:p>
          <a:p>
            <a:r>
              <a:rPr lang="ru-RU" dirty="0"/>
              <a:t>Объем каталога М4+ без афтершоков 95 событий 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C69F5E0-71B3-2CCF-0BB6-22FA7D67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F5EE7236-EB9B-CDC6-1B30-39693AB606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0363" y="1437173"/>
            <a:ext cx="5908401" cy="49236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8D82E5-59D9-E04E-B615-B7634EF0B15B}"/>
              </a:ext>
            </a:extLst>
          </p:cNvPr>
          <p:cNvSpPr txBox="1"/>
          <p:nvPr/>
        </p:nvSpPr>
        <p:spPr>
          <a:xfrm>
            <a:off x="510363" y="6125659"/>
            <a:ext cx="2682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Смирнов и др., «Физика Земли», 2017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1ADA3B-57AC-6C47-9260-F0430B728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153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X:\____Current\____Tmp\Figs\Gr_Act_1968-2015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t="3214" r="14157" b="7063"/>
          <a:stretch/>
        </p:blipFill>
        <p:spPr bwMode="auto">
          <a:xfrm>
            <a:off x="965669" y="0"/>
            <a:ext cx="2918129" cy="252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4796" y="2691180"/>
            <a:ext cx="4906176" cy="39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974796" y="2084701"/>
            <a:ext cx="1011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FF00"/>
                </a:solidFill>
              </a:rPr>
              <a:t>Сентябрь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11419" y="170820"/>
            <a:ext cx="655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8C3FC5"/>
                </a:solidFill>
              </a:rPr>
              <a:t>Март</a:t>
            </a:r>
          </a:p>
        </p:txBody>
      </p:sp>
      <p:cxnSp>
        <p:nvCxnSpPr>
          <p:cNvPr id="17" name="Прямая со стрелкой 16"/>
          <p:cNvCxnSpPr>
            <a:stCxn id="7" idx="0"/>
          </p:cNvCxnSpPr>
          <p:nvPr/>
        </p:nvCxnSpPr>
        <p:spPr>
          <a:xfrm flipV="1">
            <a:off x="1480416" y="1724661"/>
            <a:ext cx="430317" cy="360040"/>
          </a:xfrm>
          <a:prstGeom prst="straightConnector1">
            <a:avLst/>
          </a:prstGeom>
          <a:ln w="254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8" idx="2"/>
          </p:cNvCxnSpPr>
          <p:nvPr/>
        </p:nvCxnSpPr>
        <p:spPr>
          <a:xfrm flipH="1">
            <a:off x="3012197" y="509374"/>
            <a:ext cx="527197" cy="543362"/>
          </a:xfrm>
          <a:prstGeom prst="straightConnector1">
            <a:avLst/>
          </a:prstGeom>
          <a:ln w="25400">
            <a:solidFill>
              <a:srgbClr val="8C3FC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883798" y="3972"/>
            <a:ext cx="31608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Сезонные компоненты сейсмичности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83798" y="1412777"/>
            <a:ext cx="316084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FF00"/>
                </a:solidFill>
              </a:rPr>
              <a:t>Сентябрь</a:t>
            </a:r>
            <a:r>
              <a:rPr lang="ru-RU" dirty="0">
                <a:solidFill>
                  <a:srgbClr val="00FF00"/>
                </a:solidFill>
              </a:rPr>
              <a:t> </a:t>
            </a:r>
            <a:r>
              <a:rPr lang="ru-RU" dirty="0"/>
              <a:t>– немедленный отклик: сжатие каркаса пород</a:t>
            </a:r>
          </a:p>
          <a:p>
            <a:r>
              <a:rPr lang="ru-RU" b="1" dirty="0">
                <a:solidFill>
                  <a:srgbClr val="8C3FC5"/>
                </a:solidFill>
              </a:rPr>
              <a:t>Март</a:t>
            </a:r>
            <a:r>
              <a:rPr lang="ru-RU" dirty="0">
                <a:solidFill>
                  <a:srgbClr val="FF00FF"/>
                </a:solidFill>
              </a:rPr>
              <a:t> </a:t>
            </a:r>
            <a:r>
              <a:rPr lang="ru-RU" dirty="0"/>
              <a:t>– задержанный отклик: диффузия флюида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CF7170-55D7-6413-2728-8EEA1F842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566" y="239035"/>
            <a:ext cx="4588104" cy="6448145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3D1E2F3-9D78-D463-93C5-1A36859BA447}"/>
              </a:ext>
            </a:extLst>
          </p:cNvPr>
          <p:cNvGrpSpPr/>
          <p:nvPr/>
        </p:nvGrpSpPr>
        <p:grpSpPr>
          <a:xfrm>
            <a:off x="4464436" y="1052736"/>
            <a:ext cx="7592154" cy="3680571"/>
            <a:chOff x="4464436" y="1052736"/>
            <a:chExt cx="7592154" cy="3680571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30AC087B-293E-58DA-7CF0-DAEE0EC40099}"/>
                </a:ext>
              </a:extLst>
            </p:cNvPr>
            <p:cNvSpPr/>
            <p:nvPr/>
          </p:nvSpPr>
          <p:spPr>
            <a:xfrm>
              <a:off x="9857111" y="1052736"/>
              <a:ext cx="2199479" cy="2678063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1" name="Прямая со стрелкой 30">
              <a:extLst>
                <a:ext uri="{FF2B5EF4-FFF2-40B4-BE49-F238E27FC236}">
                  <a16:creationId xmlns:a16="http://schemas.microsoft.com/office/drawing/2014/main" id="{A93FB789-8C8B-6E42-31D0-566AE01B1701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4464436" y="2391768"/>
              <a:ext cx="5392675" cy="234153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2860DAA-8DCC-23A1-9883-645A09B51B7B}"/>
              </a:ext>
            </a:extLst>
          </p:cNvPr>
          <p:cNvGrpSpPr/>
          <p:nvPr/>
        </p:nvGrpSpPr>
        <p:grpSpPr>
          <a:xfrm>
            <a:off x="2500782" y="4058674"/>
            <a:ext cx="9555809" cy="2231290"/>
            <a:chOff x="2500782" y="4058674"/>
            <a:chExt cx="9555809" cy="2231290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74C9CA5A-D1F2-0583-9A12-7ADB1C3625C8}"/>
                </a:ext>
              </a:extLst>
            </p:cNvPr>
            <p:cNvSpPr/>
            <p:nvPr/>
          </p:nvSpPr>
          <p:spPr>
            <a:xfrm>
              <a:off x="10069033" y="5262794"/>
              <a:ext cx="1987558" cy="102717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6" name="Прямая со стрелкой 35">
              <a:extLst>
                <a:ext uri="{FF2B5EF4-FFF2-40B4-BE49-F238E27FC236}">
                  <a16:creationId xmlns:a16="http://schemas.microsoft.com/office/drawing/2014/main" id="{C1C5E5C7-628A-A48D-7D40-CEE2AB5A32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00782" y="4058674"/>
              <a:ext cx="7568250" cy="171770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6891CEB9-C760-F546-D722-F09289BC5FCB}"/>
              </a:ext>
            </a:extLst>
          </p:cNvPr>
          <p:cNvGrpSpPr/>
          <p:nvPr/>
        </p:nvGrpSpPr>
        <p:grpSpPr>
          <a:xfrm>
            <a:off x="2500781" y="3879273"/>
            <a:ext cx="9555810" cy="1235048"/>
            <a:chOff x="2500781" y="3879273"/>
            <a:chExt cx="9555810" cy="1235048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5A178AAF-4CA1-2906-8BAD-0A888C825B35}"/>
                </a:ext>
              </a:extLst>
            </p:cNvPr>
            <p:cNvSpPr/>
            <p:nvPr/>
          </p:nvSpPr>
          <p:spPr>
            <a:xfrm>
              <a:off x="10280954" y="3879273"/>
              <a:ext cx="1775637" cy="1235048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8DDFC2E7-0EDB-A8A2-B9F4-B318E3651A72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2500781" y="4496797"/>
              <a:ext cx="7780173" cy="473021"/>
            </a:xfrm>
            <a:prstGeom prst="straightConnector1">
              <a:avLst/>
            </a:prstGeom>
            <a:ln w="508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4C98F2F-4120-BF41-BA01-AE8CE1CC4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818A41-A81F-034B-992E-36B66EFED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5</a:t>
            </a:fld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34F6A3-B3C8-5B4F-917C-1F47A466479F}"/>
              </a:ext>
            </a:extLst>
          </p:cNvPr>
          <p:cNvSpPr txBox="1"/>
          <p:nvPr/>
        </p:nvSpPr>
        <p:spPr>
          <a:xfrm>
            <a:off x="5901484" y="5855709"/>
            <a:ext cx="1348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Смирнов и др.,</a:t>
            </a:r>
            <a:endParaRPr lang="en-US" sz="1200" dirty="0"/>
          </a:p>
          <a:p>
            <a:r>
              <a:rPr lang="ru-RU" sz="1200" dirty="0"/>
              <a:t>«Физика Земли», </a:t>
            </a:r>
            <a:endParaRPr lang="en-US" sz="1200" dirty="0"/>
          </a:p>
          <a:p>
            <a:r>
              <a:rPr lang="ru-RU" sz="1200" dirty="0"/>
              <a:t>2017,2018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3C9D3A-9897-F44B-9EE0-D07C7CDF2A60}"/>
              </a:ext>
            </a:extLst>
          </p:cNvPr>
          <p:cNvSpPr txBox="1"/>
          <p:nvPr/>
        </p:nvSpPr>
        <p:spPr>
          <a:xfrm>
            <a:off x="7654392" y="3784811"/>
            <a:ext cx="2202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начало заполнения Варны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0A0F09-809B-A642-9202-4B21FEB606FA}"/>
              </a:ext>
            </a:extLst>
          </p:cNvPr>
          <p:cNvSpPr txBox="1"/>
          <p:nvPr/>
        </p:nvSpPr>
        <p:spPr>
          <a:xfrm>
            <a:off x="7660963" y="3004825"/>
            <a:ext cx="2121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конец заполнения Варны</a:t>
            </a:r>
          </a:p>
        </p:txBody>
      </p:sp>
    </p:spTree>
    <p:extLst>
      <p:ext uri="{BB962C8B-B14F-4D97-AF65-F5344CB8AC3E}">
        <p14:creationId xmlns:p14="http://schemas.microsoft.com/office/powerpoint/2010/main" val="105494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Объект 5">
            <a:extLst>
              <a:ext uri="{FF2B5EF4-FFF2-40B4-BE49-F238E27FC236}">
                <a16:creationId xmlns:a16="http://schemas.microsoft.com/office/drawing/2014/main" id="{933EDE36-B49E-864C-94BA-A5B3F7DA6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86" t="1592" r="39286" b="30251"/>
          <a:stretch/>
        </p:blipFill>
        <p:spPr>
          <a:xfrm>
            <a:off x="9220994" y="125474"/>
            <a:ext cx="2739184" cy="626419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063A62-2B58-C32A-560B-6F6EC081A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ru-RU" dirty="0"/>
              <a:t>Динамика сезонных компонент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A4DD81-F6C0-CD29-DDE1-14A5F1BA11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Миграция сейсмичности 1968-1974 (6 лет): сезонные компоненты уменьшаются</a:t>
            </a:r>
          </a:p>
          <a:p>
            <a:r>
              <a:rPr lang="ru-RU" dirty="0"/>
              <a:t>«Нет» сезонных компонент сейсмичности 1974-1977</a:t>
            </a:r>
          </a:p>
          <a:p>
            <a:r>
              <a:rPr lang="ru-RU" dirty="0"/>
              <a:t>Восстановление сезонных компонент в 1978-84: «задержка» </a:t>
            </a:r>
            <a:r>
              <a:rPr lang="ru-RU" dirty="0">
                <a:solidFill>
                  <a:srgbClr val="FF0000"/>
                </a:solidFill>
              </a:rPr>
              <a:t>3-4 года</a:t>
            </a:r>
          </a:p>
          <a:p>
            <a:r>
              <a:rPr lang="ru-RU" dirty="0"/>
              <a:t>Задержка отклика в годовом цикле: </a:t>
            </a:r>
            <a:r>
              <a:rPr lang="ru-RU" dirty="0">
                <a:solidFill>
                  <a:srgbClr val="FF0000"/>
                </a:solidFill>
              </a:rPr>
              <a:t>0.5 года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580B25D-7FF2-F744-BAE1-0904C21B7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pic>
        <p:nvPicPr>
          <p:cNvPr id="10" name="Объект 7">
            <a:extLst>
              <a:ext uri="{FF2B5EF4-FFF2-40B4-BE49-F238E27FC236}">
                <a16:creationId xmlns:a16="http://schemas.microsoft.com/office/drawing/2014/main" id="{CFE63E4A-1BC2-82EF-1654-D272938382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55663"/>
            <a:ext cx="2739184" cy="654667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ADD2C396-FB1D-02CB-7A87-110658C95C07}"/>
              </a:ext>
            </a:extLst>
          </p:cNvPr>
          <p:cNvCxnSpPr/>
          <p:nvPr/>
        </p:nvCxnSpPr>
        <p:spPr>
          <a:xfrm>
            <a:off x="6499554" y="331191"/>
            <a:ext cx="0" cy="288032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5E29277-C280-9685-9851-9156F92E25AC}"/>
              </a:ext>
            </a:extLst>
          </p:cNvPr>
          <p:cNvSpPr txBox="1"/>
          <p:nvPr/>
        </p:nvSpPr>
        <p:spPr>
          <a:xfrm>
            <a:off x="6218421" y="97925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M6.3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767EE6-0DDF-D210-A4AF-1C73760DCD96}"/>
              </a:ext>
            </a:extLst>
          </p:cNvPr>
          <p:cNvSpPr txBox="1"/>
          <p:nvPr/>
        </p:nvSpPr>
        <p:spPr>
          <a:xfrm rot="16200000">
            <a:off x="7985797" y="2019291"/>
            <a:ext cx="1754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сезонная сейсмичность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C8019A-49AA-4A80-CA54-070E691FEAAB}"/>
              </a:ext>
            </a:extLst>
          </p:cNvPr>
          <p:cNvSpPr txBox="1"/>
          <p:nvPr/>
        </p:nvSpPr>
        <p:spPr>
          <a:xfrm rot="16200000">
            <a:off x="8365195" y="3499280"/>
            <a:ext cx="914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ось сжатия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3795B0-2C00-50C6-9645-528A55FE0DCD}"/>
              </a:ext>
            </a:extLst>
          </p:cNvPr>
          <p:cNvSpPr txBox="1"/>
          <p:nvPr/>
        </p:nvSpPr>
        <p:spPr>
          <a:xfrm rot="16200000">
            <a:off x="8138566" y="5275627"/>
            <a:ext cx="144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механизмы очагов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0140A-81A0-F55F-77A4-E9DAC1BC88F2}"/>
              </a:ext>
            </a:extLst>
          </p:cNvPr>
          <p:cNvSpPr txBox="1"/>
          <p:nvPr/>
        </p:nvSpPr>
        <p:spPr>
          <a:xfrm rot="16200000">
            <a:off x="5814648" y="5569131"/>
            <a:ext cx="687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широта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E6D63B-F943-ABBC-3087-1C32AC44E5F8}"/>
              </a:ext>
            </a:extLst>
          </p:cNvPr>
          <p:cNvSpPr txBox="1"/>
          <p:nvPr/>
        </p:nvSpPr>
        <p:spPr>
          <a:xfrm rot="16200000">
            <a:off x="8393641" y="504412"/>
            <a:ext cx="1159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инфильтрация</a:t>
            </a:r>
          </a:p>
          <a:p>
            <a:pPr algn="ctr"/>
            <a:r>
              <a:rPr lang="ru-RU" sz="1200" b="1" dirty="0"/>
              <a:t>Койна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EC36522-FBA8-5C4F-94D1-3F297E57DEF1}"/>
              </a:ext>
            </a:extLst>
          </p:cNvPr>
          <p:cNvSpPr/>
          <p:nvPr/>
        </p:nvSpPr>
        <p:spPr>
          <a:xfrm rot="534925">
            <a:off x="10141091" y="2681857"/>
            <a:ext cx="332509" cy="2008787"/>
          </a:xfrm>
          <a:prstGeom prst="rect">
            <a:avLst/>
          </a:prstGeom>
          <a:solidFill>
            <a:srgbClr val="FF0000">
              <a:alpha val="6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BE2A1A-D7CF-1A44-84BB-62D4331AB98E}"/>
              </a:ext>
            </a:extLst>
          </p:cNvPr>
          <p:cNvSpPr/>
          <p:nvPr/>
        </p:nvSpPr>
        <p:spPr>
          <a:xfrm rot="18016839">
            <a:off x="10754100" y="3929415"/>
            <a:ext cx="332509" cy="1449732"/>
          </a:xfrm>
          <a:prstGeom prst="rect">
            <a:avLst/>
          </a:prstGeom>
          <a:solidFill>
            <a:srgbClr val="0070C0">
              <a:alpha val="55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>
            <a:extLst>
              <a:ext uri="{FF2B5EF4-FFF2-40B4-BE49-F238E27FC236}">
                <a16:creationId xmlns:a16="http://schemas.microsoft.com/office/drawing/2014/main" id="{9457C0E7-07F2-EE42-9299-C29EB98F1DF0}"/>
              </a:ext>
            </a:extLst>
          </p:cNvPr>
          <p:cNvSpPr/>
          <p:nvPr/>
        </p:nvSpPr>
        <p:spPr>
          <a:xfrm rot="499018">
            <a:off x="10229666" y="2826572"/>
            <a:ext cx="191213" cy="1400192"/>
          </a:xfrm>
          <a:prstGeom prst="downArrow">
            <a:avLst/>
          </a:prstGeom>
          <a:solidFill>
            <a:srgbClr val="FFC0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2243E5-7834-8048-B5F8-346DB60989DB}"/>
              </a:ext>
            </a:extLst>
          </p:cNvPr>
          <p:cNvSpPr txBox="1"/>
          <p:nvPr/>
        </p:nvSpPr>
        <p:spPr>
          <a:xfrm rot="16624560">
            <a:off x="10178057" y="3341817"/>
            <a:ext cx="867545" cy="369332"/>
          </a:xfrm>
          <a:prstGeom prst="rect">
            <a:avLst/>
          </a:prstGeom>
          <a:solidFill>
            <a:schemeClr val="bg2">
              <a:lumMod val="90000"/>
              <a:alpha val="11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сдвиги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AC72F8-F149-9945-BBBE-5B79F0D89C6D}"/>
              </a:ext>
            </a:extLst>
          </p:cNvPr>
          <p:cNvSpPr txBox="1"/>
          <p:nvPr/>
        </p:nvSpPr>
        <p:spPr>
          <a:xfrm rot="1713123">
            <a:off x="10633620" y="4139350"/>
            <a:ext cx="912429" cy="369332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сбросы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ED09B8-713A-8B4F-8A87-D0B19B35090F}"/>
              </a:ext>
            </a:extLst>
          </p:cNvPr>
          <p:cNvSpPr txBox="1"/>
          <p:nvPr/>
        </p:nvSpPr>
        <p:spPr>
          <a:xfrm>
            <a:off x="9020731" y="1516274"/>
            <a:ext cx="1500411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Разлом </a:t>
            </a:r>
            <a:r>
              <a:rPr lang="ru-RU" sz="1200" dirty="0" err="1"/>
              <a:t>Доначивада</a:t>
            </a:r>
            <a:endParaRPr lang="ru-RU" sz="1200" dirty="0"/>
          </a:p>
          <a:p>
            <a:pPr algn="ctr"/>
            <a:r>
              <a:rPr lang="ru-RU" sz="1200" dirty="0"/>
              <a:t>миграция</a:t>
            </a:r>
          </a:p>
          <a:p>
            <a:pPr algn="ctr"/>
            <a:r>
              <a:rPr lang="ru-RU" sz="1200" dirty="0"/>
              <a:t>сейсмичности</a:t>
            </a:r>
          </a:p>
          <a:p>
            <a:pPr algn="ctr"/>
            <a:r>
              <a:rPr lang="ru-RU" sz="1200" dirty="0"/>
              <a:t>1968-1974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98661C4E-F5B2-094A-BD09-7645CC4ED0AD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9770937" y="2347271"/>
            <a:ext cx="496928" cy="1081729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8658B9D-C7D8-414B-92EC-46D30983D11A}"/>
              </a:ext>
            </a:extLst>
          </p:cNvPr>
          <p:cNvSpPr txBox="1"/>
          <p:nvPr/>
        </p:nvSpPr>
        <p:spPr>
          <a:xfrm>
            <a:off x="756149" y="6176963"/>
            <a:ext cx="4960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Смирнов и др., «Физика Земли», 2018; </a:t>
            </a:r>
            <a:r>
              <a:rPr lang="en-US" sz="1200" dirty="0"/>
              <a:t>Arora et al.,</a:t>
            </a:r>
            <a:r>
              <a:rPr lang="ru-RU" sz="1200" dirty="0"/>
              <a:t> </a:t>
            </a:r>
            <a:r>
              <a:rPr lang="en-US" sz="1200" dirty="0"/>
              <a:t>J. Geol. Soc. India 201</a:t>
            </a:r>
            <a:r>
              <a:rPr lang="ru-RU" sz="1200" dirty="0"/>
              <a:t>7</a:t>
            </a:r>
          </a:p>
          <a:p>
            <a:r>
              <a:rPr lang="en-US" sz="1200" dirty="0"/>
              <a:t>Arora et al., BSSA, 2018</a:t>
            </a:r>
            <a:r>
              <a:rPr lang="ru-RU" sz="1200" dirty="0"/>
              <a:t>;</a:t>
            </a:r>
            <a:r>
              <a:rPr lang="en-US" sz="1200" dirty="0"/>
              <a:t> </a:t>
            </a:r>
            <a:r>
              <a:rPr lang="ru-RU" sz="1200" dirty="0"/>
              <a:t>Смирнов, Пономарев, 2020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DF91A3D-C0AE-E544-9AF9-B6CDCDA3B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257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32A48C-BFF5-553B-D01A-AD8EE5158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Две «волны» флюидной инициации оклика сейсмичности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957E8D7E-228A-FFA8-977E-68ED7B761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Обводнение «сухой» среды вдоль разлома </a:t>
            </a:r>
            <a:r>
              <a:rPr lang="ru-RU" dirty="0" err="1"/>
              <a:t>Доначивада</a:t>
            </a:r>
            <a:r>
              <a:rPr lang="ru-RU" dirty="0"/>
              <a:t>. Характерная задержка отклика сейсмичности на юге области:</a:t>
            </a:r>
          </a:p>
          <a:p>
            <a:pPr marL="0" indent="0" algn="ctr">
              <a:buNone/>
            </a:pPr>
            <a:r>
              <a:rPr lang="ru-RU" dirty="0"/>
              <a:t> </a:t>
            </a:r>
            <a:r>
              <a:rPr lang="ru-RU" sz="4000" dirty="0">
                <a:solidFill>
                  <a:srgbClr val="FF0000"/>
                </a:solidFill>
              </a:rPr>
              <a:t>3-4 года</a:t>
            </a:r>
          </a:p>
          <a:p>
            <a:r>
              <a:rPr lang="ru-RU" dirty="0"/>
              <a:t>После восстановления сезонных компонент (в «мокрой» среде) задержка отклика мартовской(«задержанной») компоненты сейсмичности в годовом цикле:</a:t>
            </a:r>
          </a:p>
          <a:p>
            <a:pPr marL="0" indent="0" algn="ctr">
              <a:buNone/>
            </a:pPr>
            <a:r>
              <a:rPr lang="ru-RU" sz="4000" dirty="0">
                <a:solidFill>
                  <a:srgbClr val="FF0000"/>
                </a:solidFill>
              </a:rPr>
              <a:t>0.5 года</a:t>
            </a: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i="1" dirty="0"/>
              <a:t>«Волна» обводнения сухой среды распространяется медленнее, чем «волна» давления в водонасыщенной среде?</a:t>
            </a:r>
            <a:r>
              <a:rPr lang="ru-RU" dirty="0"/>
              <a:t>  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2670970-C489-E0A5-0A37-BB0CC1DCC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340268A-F0EB-464D-BF92-89B67E441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261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CD1BCF-1DF5-4F19-1C5A-850EEC23A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b-value </a:t>
            </a:r>
            <a:r>
              <a:rPr lang="ru-RU" dirty="0"/>
              <a:t>при флюидной инициации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A1F591-2B3F-C5C7-DA81-EBB59B9C7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799" y="1681163"/>
            <a:ext cx="5157787" cy="823912"/>
          </a:xfrm>
        </p:spPr>
        <p:txBody>
          <a:bodyPr/>
          <a:lstStyle/>
          <a:p>
            <a:r>
              <a:rPr lang="ru-RU" dirty="0"/>
              <a:t>Заполнение водохранилища: Нурек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7C78367-2C5F-4C52-1002-C6E20F2C29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76917" y="2574150"/>
            <a:ext cx="5500669" cy="3782200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D5C8F84F-53BA-7962-41F3-AB40774841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93775" y="1681163"/>
            <a:ext cx="5183188" cy="823912"/>
          </a:xfrm>
        </p:spPr>
        <p:txBody>
          <a:bodyPr/>
          <a:lstStyle/>
          <a:p>
            <a:r>
              <a:rPr lang="ru-RU" i="1" dirty="0"/>
              <a:t>Эксплуатация водохранилища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17870A2-1F5B-1C53-3E18-28502FF8E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93775" y="2505075"/>
            <a:ext cx="5183188" cy="3684588"/>
          </a:xfrm>
        </p:spPr>
        <p:txBody>
          <a:bodyPr/>
          <a:lstStyle/>
          <a:p>
            <a:r>
              <a:rPr lang="ru-RU" i="1" dirty="0">
                <a:solidFill>
                  <a:srgbClr val="FF0000"/>
                </a:solidFill>
              </a:rPr>
              <a:t>Есть ли годовой ход </a:t>
            </a:r>
            <a:r>
              <a:rPr lang="en-US" i="1" dirty="0">
                <a:solidFill>
                  <a:srgbClr val="FF0000"/>
                </a:solidFill>
              </a:rPr>
              <a:t>b-value?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4ADA8AD-D9E7-7410-B80F-5DD2A793F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Триггерные эффекты в </a:t>
            </a:r>
            <a:r>
              <a:rPr lang="ru-RU" dirty="0" err="1"/>
              <a:t>геосистемах</a:t>
            </a:r>
            <a:r>
              <a:rPr lang="ru-RU" dirty="0"/>
              <a:t>, 21 июня 2022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85459BF-58C8-E366-AA2C-E9C6B523ED83}"/>
              </a:ext>
            </a:extLst>
          </p:cNvPr>
          <p:cNvGrpSpPr/>
          <p:nvPr/>
        </p:nvGrpSpPr>
        <p:grpSpPr>
          <a:xfrm>
            <a:off x="6927444" y="3067986"/>
            <a:ext cx="4217191" cy="3277478"/>
            <a:chOff x="6645406" y="3078872"/>
            <a:chExt cx="4217191" cy="3277478"/>
          </a:xfrm>
        </p:grpSpPr>
        <p:pic>
          <p:nvPicPr>
            <p:cNvPr id="10" name="Объект 6">
              <a:extLst>
                <a:ext uri="{FF2B5EF4-FFF2-40B4-BE49-F238E27FC236}">
                  <a16:creationId xmlns:a16="http://schemas.microsoft.com/office/drawing/2014/main" id="{A08358A2-F4C4-8984-67D4-EA526104E44C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91" t="50045" r="11014"/>
            <a:stretch/>
          </p:blipFill>
          <p:spPr>
            <a:xfrm>
              <a:off x="6645406" y="3167743"/>
              <a:ext cx="4217191" cy="318860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405854-F845-957D-6C89-86566C53C6B1}"/>
                </a:ext>
              </a:extLst>
            </p:cNvPr>
            <p:cNvSpPr txBox="1"/>
            <p:nvPr/>
          </p:nvSpPr>
          <p:spPr>
            <a:xfrm>
              <a:off x="9845488" y="3078872"/>
              <a:ext cx="787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FF0000"/>
                  </a:solidFill>
                </a:rPr>
                <a:t>Койна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AF792B-E876-D152-5B0D-4C9E3E4C32C2}"/>
                </a:ext>
              </a:extLst>
            </p:cNvPr>
            <p:cNvSpPr txBox="1"/>
            <p:nvPr/>
          </p:nvSpPr>
          <p:spPr>
            <a:xfrm>
              <a:off x="9845488" y="4392714"/>
              <a:ext cx="776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0000FF"/>
                  </a:solidFill>
                </a:rPr>
                <a:t>Варна</a:t>
              </a:r>
            </a:p>
          </p:txBody>
        </p:sp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22853DFD-1387-DEC3-541A-B1C5E0F24559}"/>
                </a:ext>
              </a:extLst>
            </p:cNvPr>
            <p:cNvCxnSpPr/>
            <p:nvPr/>
          </p:nvCxnSpPr>
          <p:spPr>
            <a:xfrm>
              <a:off x="10239153" y="3356224"/>
              <a:ext cx="0" cy="4202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4665BAEE-EDF7-EBDC-BBC2-1FE61060D069}"/>
                </a:ext>
              </a:extLst>
            </p:cNvPr>
            <p:cNvCxnSpPr/>
            <p:nvPr/>
          </p:nvCxnSpPr>
          <p:spPr>
            <a:xfrm flipV="1">
              <a:off x="10233575" y="4097997"/>
              <a:ext cx="0" cy="390659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BBCAF2D-1001-E14C-9C1E-8B0AB0970198}"/>
              </a:ext>
            </a:extLst>
          </p:cNvPr>
          <p:cNvSpPr txBox="1"/>
          <p:nvPr/>
        </p:nvSpPr>
        <p:spPr>
          <a:xfrm>
            <a:off x="839788" y="6356350"/>
            <a:ext cx="2682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Смирнов и др., «Физика Земли», 2018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970EFF-56DD-7A41-A161-A3777496A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532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CD1BCF-1DF5-4F19-1C5A-850EEC23A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Койна-Варна: интервал анализа</a:t>
            </a:r>
          </a:p>
        </p:txBody>
      </p:sp>
      <p:pic>
        <p:nvPicPr>
          <p:cNvPr id="9" name="Объект 13">
            <a:extLst>
              <a:ext uri="{FF2B5EF4-FFF2-40B4-BE49-F238E27FC236}">
                <a16:creationId xmlns:a16="http://schemas.microsoft.com/office/drawing/2014/main" id="{9FF9E2A4-E0EF-444B-6A59-4484E7E154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42294"/>
            <a:ext cx="3721925" cy="3886238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4D762528-DE91-7E07-AE09-ECC9CDAB7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8998" y="1825625"/>
            <a:ext cx="4114801" cy="435133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Землетрясения М3+ 1983-2015</a:t>
            </a:r>
          </a:p>
          <a:p>
            <a:r>
              <a:rPr lang="ru-RU" dirty="0"/>
              <a:t>Всего 596 за 33 года, или 18 событий в год</a:t>
            </a:r>
          </a:p>
          <a:p>
            <a:r>
              <a:rPr lang="ru-RU" b="1" dirty="0"/>
              <a:t>Метод накопления эпох</a:t>
            </a:r>
            <a:r>
              <a:rPr lang="ru-RU" dirty="0"/>
              <a:t>: каталог «нарезан» по годам, «нарезанные» данные совмещены в сводном каталоге</a:t>
            </a:r>
          </a:p>
          <a:p>
            <a:r>
              <a:rPr lang="ru-RU" dirty="0" err="1"/>
              <a:t>Статмоделирование</a:t>
            </a:r>
            <a:r>
              <a:rPr lang="ru-RU" dirty="0"/>
              <a:t> на случайных каталогах для оценки значимости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99B1DC-60DA-5EEB-429F-20000AD31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Триггерные эффекты в геосистемах, 21 июня 2022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C5CB2A-8F3F-4E6D-BFA4-BD27DFCDB17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8796" y="1870075"/>
            <a:ext cx="2398450" cy="385845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718806A0-DD5C-4593-8DCA-8FEF09C5FA94}"/>
              </a:ext>
            </a:extLst>
          </p:cNvPr>
          <p:cNvSpPr/>
          <p:nvPr/>
        </p:nvSpPr>
        <p:spPr>
          <a:xfrm>
            <a:off x="4628796" y="1842294"/>
            <a:ext cx="2398450" cy="228899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3F3C7BBF-14B0-2BA2-AAD2-8113C59C62D4}"/>
              </a:ext>
            </a:extLst>
          </p:cNvPr>
          <p:cNvSpPr/>
          <p:nvPr/>
        </p:nvSpPr>
        <p:spPr>
          <a:xfrm>
            <a:off x="2268187" y="3521034"/>
            <a:ext cx="2244438" cy="192974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71D0F77-8638-8E4A-AD75-25B2FA61B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CE6-442D-474F-8563-FBDE7EFB9AD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0274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1637</TotalTime>
  <Words>1874</Words>
  <Application>Microsoft Macintosh PowerPoint</Application>
  <PresentationFormat>Широкоэкранный</PresentationFormat>
  <Paragraphs>291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Тема Office</vt:lpstr>
      <vt:lpstr>Режим сезонной сейсмичности в области Койна-Варна: полевые данные и лабораторные эксперименты </vt:lpstr>
      <vt:lpstr>Презентация PowerPoint</vt:lpstr>
      <vt:lpstr>Район исследований и история заполнения</vt:lpstr>
      <vt:lpstr>Каталог землетрясений</vt:lpstr>
      <vt:lpstr>Презентация PowerPoint</vt:lpstr>
      <vt:lpstr>Динамика сезонных компонент</vt:lpstr>
      <vt:lpstr>Две «волны» флюидной инициации оклика сейсмичности</vt:lpstr>
      <vt:lpstr>b-value при флюидной инициации</vt:lpstr>
      <vt:lpstr>Койна-Варна: интервал анализа</vt:lpstr>
      <vt:lpstr>Вариации b-value в пределах годового цикла</vt:lpstr>
      <vt:lpstr>Натурные исследования: резюме</vt:lpstr>
      <vt:lpstr>Лабораторное оборудование  Геофизическая обсерватория «Борок» ИФЗ РАН</vt:lpstr>
      <vt:lpstr>Схема экспериментов</vt:lpstr>
      <vt:lpstr>Задержки отклика АЭ</vt:lpstr>
      <vt:lpstr>Обводнение сухих образцов: Модель поршневого вытеснения</vt:lpstr>
      <vt:lpstr>«Поршневая» модель и модель пьезопроводности</vt:lpstr>
      <vt:lpstr>Задержки: две «скорости» фронта</vt:lpstr>
      <vt:lpstr>Плавные изменения порового давления</vt:lpstr>
      <vt:lpstr>Плавные изменения порового давления: b-value</vt:lpstr>
      <vt:lpstr>b-value: В природе и в лаборатории</vt:lpstr>
      <vt:lpstr>Активизация  немедленного отклика</vt:lpstr>
      <vt:lpstr>Заключение 1: задержанный отклик резервуарной сейсмичности</vt:lpstr>
      <vt:lpstr>Заключение 2: наклон графика повторяемости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Режим сезонной сейсмичности в области Койна-Варна: полевые данные и лабораторные эксперименты </dc:title>
  <dc:creator>Владимир Смирнов</dc:creator>
  <cp:lastModifiedBy>Владимир Смирнов</cp:lastModifiedBy>
  <cp:revision>268</cp:revision>
  <dcterms:created xsi:type="dcterms:W3CDTF">2022-06-10T13:58:21Z</dcterms:created>
  <dcterms:modified xsi:type="dcterms:W3CDTF">2022-06-20T08:53:34Z</dcterms:modified>
</cp:coreProperties>
</file>