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74" r:id="rId3"/>
    <p:sldId id="385" r:id="rId4"/>
    <p:sldId id="359" r:id="rId5"/>
    <p:sldId id="292" r:id="rId6"/>
    <p:sldId id="316" r:id="rId7"/>
    <p:sldId id="313" r:id="rId8"/>
    <p:sldId id="302" r:id="rId9"/>
    <p:sldId id="277" r:id="rId10"/>
    <p:sldId id="338" r:id="rId11"/>
    <p:sldId id="287" r:id="rId12"/>
    <p:sldId id="286" r:id="rId13"/>
    <p:sldId id="375" r:id="rId14"/>
    <p:sldId id="371" r:id="rId15"/>
    <p:sldId id="38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94658" autoAdjust="0"/>
  </p:normalViewPr>
  <p:slideViewPr>
    <p:cSldViewPr>
      <p:cViewPr varScale="1">
        <p:scale>
          <a:sx n="83" d="100"/>
          <a:sy n="83" d="100"/>
        </p:scale>
        <p:origin x="108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12907-FDF2-425C-8A49-4C549467E02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11FA-BB55-4947-A148-6AB7BDC82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3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BBA53-D882-42A6-B54A-D76CA0C2CA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5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CEF36-B475-420F-AF78-D8ABE02ED1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подтверждает реализацию сценария роста размеров трещин и их слияния, приводящего к образованию крупной сложно построенной зоны трещиноватости, которая обеспечивает относительно высокие значения проницаемости при низких значениях акустической активности предположительно за счет роста площади образующихся микротрещин.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BBA53-D882-42A6-B54A-D76CA0C2CA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3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511FA-BB55-4947-A148-6AB7BDC820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проницаемости качественно отражает (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соотвествует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сценарий развития разрушения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бразцов разной структуры и литологического состава.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 развитии разрушения происходит увеличение проницаемости, в результате чего макротрещины могут заполняться флюидом, что дополнительно уменьшает прочность образца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BBA53-D882-42A6-B54A-D76CA0C2CA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5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0075-366B-4871-8A92-8E33D0F00F5B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F0D3-5C7C-417B-97C5-76B6B0291085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5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9E63-B3E7-48A9-87D4-245B6C806EB4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96B2-EEA6-467F-B06E-30DBA57E767C}" type="datetime1">
              <a:rPr lang="ru-RU" smtClean="0"/>
              <a:t>22.06.2022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0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A22D-E08C-4391-8558-7F0561E3C9C4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505-A5C9-46A8-9150-E4AB68EA367F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EAC4-9E05-4365-9424-2608805B60BC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70C4-AFB6-4D05-83D9-A56DDD2DFCC3}" type="datetime1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82E9-A9CE-48EC-9708-59F8F5C660CF}" type="datetime1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0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BDD8-F48C-45B4-9FD3-2E297043DF15}" type="datetime1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4DC-5609-4840-916E-ED5077D6B9DC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6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EBFF-81BF-42CB-A390-7BAED5F00E2B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6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A37C-A63D-4947-A2EA-97E0D6418C1A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21E4-0B75-48F9-A7B1-1901043A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0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4680520"/>
          </a:xfrm>
        </p:spPr>
        <p:txBody>
          <a:bodyPr>
            <a:normAutofit fontScale="90000"/>
          </a:bodyPr>
          <a:lstStyle/>
          <a:p>
            <a:pPr indent="450215"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ЭВОЛЮЦИЯ ПРОНИЦАЕМОСТИ ГОРНЫХ ПОРОД В ПРОЦЕССЕ РАЗРУШЕНИЯ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i="1" dirty="0"/>
              <a:t>Пономарев А. В., Смирнов В.Б., Фокин И.В., </a:t>
            </a:r>
            <a:r>
              <a:rPr lang="ru-RU" sz="2700" b="1" i="1" dirty="0" err="1"/>
              <a:t>Патонин</a:t>
            </a:r>
            <a:r>
              <a:rPr lang="ru-RU" sz="2700" b="1" i="1" dirty="0"/>
              <a:t> А.В., Шаталина Е.И., Сергеев Д.С., Леонова А.М., Егоров Н.А., Строганова С.М.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3100" i="1" dirty="0"/>
              <a:t>Институт физики Земли РАН, РФ</a:t>
            </a:r>
            <a:br>
              <a:rPr lang="ru-RU" sz="3100" i="1" dirty="0"/>
            </a:br>
            <a:r>
              <a:rPr lang="ru-RU" sz="3100" i="1" dirty="0"/>
              <a:t>Физический факультет МГУ, РФ</a:t>
            </a:r>
            <a:br>
              <a:rPr lang="ru-RU" sz="3100" i="1" dirty="0"/>
            </a:br>
            <a:br>
              <a:rPr lang="ru-RU" sz="3100" b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066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57200" y="2057402"/>
            <a:ext cx="8229600" cy="651519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95536" y="2962276"/>
            <a:ext cx="8676456" cy="2914997"/>
            <a:chOff x="395536" y="2105025"/>
            <a:chExt cx="8676456" cy="291499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95536" y="2139702"/>
              <a:ext cx="8676456" cy="2880320"/>
              <a:chOff x="467544" y="2283718"/>
              <a:chExt cx="8676456" cy="2880320"/>
            </a:xfrm>
          </p:grpSpPr>
          <p:sp>
            <p:nvSpPr>
              <p:cNvPr id="20" name="Содержимое 2"/>
              <p:cNvSpPr txBox="1">
                <a:spLocks/>
              </p:cNvSpPr>
              <p:nvPr/>
            </p:nvSpPr>
            <p:spPr>
              <a:xfrm>
                <a:off x="467544" y="2283718"/>
                <a:ext cx="8676456" cy="2880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r>
                  <a:rPr lang="ru-RU" dirty="0">
                    <a:latin typeface="Cambria" pitchFamily="18" charset="0"/>
                  </a:rPr>
                  <a:t>Так как                [Садовский, Писаренко, 1991], то: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ru-RU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r>
                  <a:rPr lang="ru-RU" b="1" i="1" dirty="0" err="1">
                    <a:latin typeface="Cambria" pitchFamily="18" charset="0"/>
                  </a:rPr>
                  <a:t>α</a:t>
                </a:r>
                <a:r>
                  <a:rPr lang="ru-RU" b="1" i="1" dirty="0">
                    <a:latin typeface="Cambria" pitchFamily="18" charset="0"/>
                  </a:rPr>
                  <a:t> </a:t>
                </a:r>
                <a:r>
                  <a:rPr lang="ru-RU" b="1" dirty="0">
                    <a:latin typeface="Cambria" pitchFamily="18" charset="0"/>
                  </a:rPr>
                  <a:t>= 1</a:t>
                </a:r>
                <a:r>
                  <a:rPr lang="en-US" b="1" dirty="0">
                    <a:latin typeface="Cambria" pitchFamily="18" charset="0"/>
                  </a:rPr>
                  <a:t>                  </a:t>
                </a:r>
                <a:r>
                  <a:rPr lang="en-US" b="1" dirty="0">
                    <a:latin typeface="Cambria" pitchFamily="18" charset="0"/>
                    <a:sym typeface="Wingdings" pitchFamily="2" charset="2"/>
                  </a:rPr>
                  <a:t>                                                 </a:t>
                </a:r>
                <a:r>
                  <a:rPr lang="ru-RU" b="1" dirty="0">
                    <a:latin typeface="Cambria" pitchFamily="18" charset="0"/>
                    <a:sym typeface="Wingdings" pitchFamily="2" charset="2"/>
                  </a:rPr>
                  <a:t>«</a:t>
                </a:r>
                <a:r>
                  <a:rPr lang="ru-RU" dirty="0">
                    <a:latin typeface="Cambria" pitchFamily="18" charset="0"/>
                    <a:sym typeface="Wingdings" pitchFamily="2" charset="2"/>
                  </a:rPr>
                  <a:t>объём очага»</a:t>
                </a:r>
                <a:endParaRPr lang="ru-RU" b="1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ru-RU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r>
                  <a:rPr lang="ru-RU" b="1" i="1" dirty="0">
                    <a:latin typeface="Cambria" pitchFamily="18" charset="0"/>
                  </a:rPr>
                  <a:t>α </a:t>
                </a:r>
                <a:r>
                  <a:rPr lang="ru-RU" b="1" dirty="0">
                    <a:latin typeface="Cambria" pitchFamily="18" charset="0"/>
                  </a:rPr>
                  <a:t>= 2</a:t>
                </a:r>
                <a:r>
                  <a:rPr lang="en-US" b="1" dirty="0">
                    <a:latin typeface="Cambria" pitchFamily="18" charset="0"/>
                  </a:rPr>
                  <a:t>/3             </a:t>
                </a:r>
                <a:r>
                  <a:rPr lang="en-US" b="1" dirty="0">
                    <a:latin typeface="Cambria" pitchFamily="18" charset="0"/>
                    <a:sym typeface="Wingdings" pitchFamily="2" charset="2"/>
                  </a:rPr>
                  <a:t></a:t>
                </a:r>
                <a:r>
                  <a:rPr lang="ru-RU" b="1" dirty="0">
                    <a:latin typeface="Cambria" pitchFamily="18" charset="0"/>
                    <a:sym typeface="Wingdings" pitchFamily="2" charset="2"/>
                  </a:rPr>
                  <a:t>                                                 </a:t>
                </a:r>
                <a:r>
                  <a:rPr lang="ru-RU" dirty="0">
                    <a:latin typeface="Cambria" pitchFamily="18" charset="0"/>
                    <a:sym typeface="Wingdings" pitchFamily="2" charset="2"/>
                  </a:rPr>
                  <a:t>площадь разрыва</a:t>
                </a:r>
                <a:endParaRPr lang="en-US" b="1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en-US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r>
                  <a:rPr lang="ru-RU" b="1" i="1" dirty="0">
                    <a:latin typeface="Cambria" pitchFamily="18" charset="0"/>
                  </a:rPr>
                  <a:t>α </a:t>
                </a:r>
                <a:r>
                  <a:rPr lang="ru-RU" b="1" dirty="0">
                    <a:latin typeface="Cambria" pitchFamily="18" charset="0"/>
                  </a:rPr>
                  <a:t>= 1</a:t>
                </a:r>
                <a:r>
                  <a:rPr lang="en-US" b="1" dirty="0">
                    <a:latin typeface="Cambria" pitchFamily="18" charset="0"/>
                  </a:rPr>
                  <a:t>/3             </a:t>
                </a:r>
                <a:r>
                  <a:rPr lang="en-US" b="1" dirty="0">
                    <a:latin typeface="Cambria" pitchFamily="18" charset="0"/>
                    <a:sym typeface="Wingdings" pitchFamily="2" charset="2"/>
                  </a:rPr>
                  <a:t></a:t>
                </a:r>
                <a:r>
                  <a:rPr lang="ru-RU" b="1" dirty="0">
                    <a:latin typeface="Cambria" pitchFamily="18" charset="0"/>
                    <a:sym typeface="Wingdings" pitchFamily="2" charset="2"/>
                  </a:rPr>
                  <a:t>                                                 </a:t>
                </a:r>
                <a:r>
                  <a:rPr lang="ru-RU" dirty="0">
                    <a:latin typeface="Cambria" pitchFamily="18" charset="0"/>
                    <a:sym typeface="Wingdings" pitchFamily="2" charset="2"/>
                  </a:rPr>
                  <a:t>длина разрыва</a:t>
                </a:r>
                <a:endParaRPr lang="en-US" b="1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en-US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r>
                  <a:rPr lang="ru-RU" b="1" i="1" dirty="0">
                    <a:latin typeface="Cambria" pitchFamily="18" charset="0"/>
                  </a:rPr>
                  <a:t>α </a:t>
                </a:r>
                <a:r>
                  <a:rPr lang="ru-RU" b="1" dirty="0">
                    <a:latin typeface="Cambria" pitchFamily="18" charset="0"/>
                  </a:rPr>
                  <a:t>= </a:t>
                </a:r>
                <a:r>
                  <a:rPr lang="en-US" b="1" dirty="0">
                    <a:latin typeface="Cambria" pitchFamily="18" charset="0"/>
                  </a:rPr>
                  <a:t>0                  </a:t>
                </a:r>
                <a:r>
                  <a:rPr lang="en-US" b="1" dirty="0">
                    <a:latin typeface="Cambria" pitchFamily="18" charset="0"/>
                    <a:sym typeface="Wingdings" pitchFamily="2" charset="2"/>
                  </a:rPr>
                  <a:t></a:t>
                </a:r>
                <a:r>
                  <a:rPr lang="ru-RU" b="1" dirty="0">
                    <a:latin typeface="Cambria" pitchFamily="18" charset="0"/>
                    <a:sym typeface="Wingdings" pitchFamily="2" charset="2"/>
                  </a:rPr>
                  <a:t>                                                 </a:t>
                </a:r>
                <a:r>
                  <a:rPr lang="ru-RU" dirty="0">
                    <a:latin typeface="Cambria" pitchFamily="18" charset="0"/>
                    <a:sym typeface="Wingdings" pitchFamily="2" charset="2"/>
                  </a:rPr>
                  <a:t>объемная плотность энергии </a:t>
                </a:r>
                <a:br>
                  <a:rPr lang="ru-RU" dirty="0">
                    <a:latin typeface="Cambria" pitchFamily="18" charset="0"/>
                    <a:sym typeface="Wingdings" pitchFamily="2" charset="2"/>
                  </a:rPr>
                </a:br>
                <a:r>
                  <a:rPr lang="ru-RU" dirty="0">
                    <a:latin typeface="Cambria" pitchFamily="18" charset="0"/>
                    <a:sym typeface="Wingdings" pitchFamily="2" charset="2"/>
                  </a:rPr>
                  <a:t>                                                                                  (активность)</a:t>
                </a:r>
                <a:endParaRPr lang="ru-RU" b="1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ru-RU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ru-RU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ru-RU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ru-RU" dirty="0">
                  <a:latin typeface="Cambria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/>
                </a:pPr>
                <a:endParaRPr lang="ru-RU" sz="3200" dirty="0">
                  <a:latin typeface="Cambria" pitchFamily="18" charset="0"/>
                </a:endParaRPr>
              </a:p>
            </p:txBody>
          </p:sp>
          <p:graphicFrame>
            <p:nvGraphicFramePr>
              <p:cNvPr id="136206" name="Object 14"/>
              <p:cNvGraphicFramePr>
                <a:graphicFrameLocks noChangeAspect="1"/>
              </p:cNvGraphicFramePr>
              <p:nvPr/>
            </p:nvGraphicFramePr>
            <p:xfrm>
              <a:off x="3275856" y="3939902"/>
              <a:ext cx="9366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3" imgW="495000" imgH="203040" progId="Equation.3">
                      <p:embed/>
                    </p:oleObj>
                  </mc:Choice>
                  <mc:Fallback>
                    <p:oleObj name="Формула" r:id="rId3" imgW="495000" imgH="203040" progId="Equation.3">
                      <p:embed/>
                      <p:pic>
                        <p:nvPicPr>
                          <p:cNvPr id="136206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75856" y="3939902"/>
                            <a:ext cx="936625" cy="377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207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4677613"/>
                  </p:ext>
                </p:extLst>
              </p:nvPr>
            </p:nvGraphicFramePr>
            <p:xfrm>
              <a:off x="2988246" y="3363465"/>
              <a:ext cx="15589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5" imgW="825480" imgH="203040" progId="Equation.3">
                      <p:embed/>
                    </p:oleObj>
                  </mc:Choice>
                  <mc:Fallback>
                    <p:oleObj name="Формула" r:id="rId5" imgW="825480" imgH="203040" progId="Equation.3">
                      <p:embed/>
                      <p:pic>
                        <p:nvPicPr>
                          <p:cNvPr id="136207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8246" y="3363465"/>
                            <a:ext cx="1558925" cy="377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209" name="Object 17"/>
              <p:cNvGraphicFramePr>
                <a:graphicFrameLocks noChangeAspect="1"/>
              </p:cNvGraphicFramePr>
              <p:nvPr/>
            </p:nvGraphicFramePr>
            <p:xfrm>
              <a:off x="3131840" y="2787774"/>
              <a:ext cx="1366837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7" imgW="723600" imgH="203040" progId="Equation.3">
                      <p:embed/>
                    </p:oleObj>
                  </mc:Choice>
                  <mc:Fallback>
                    <p:oleObj name="Формула" r:id="rId7" imgW="723600" imgH="203040" progId="Equation.3">
                      <p:embed/>
                      <p:pic>
                        <p:nvPicPr>
                          <p:cNvPr id="136209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1840" y="2787774"/>
                            <a:ext cx="1366837" cy="377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210" name="Object 18"/>
              <p:cNvGraphicFramePr>
                <a:graphicFrameLocks noChangeAspect="1"/>
              </p:cNvGraphicFramePr>
              <p:nvPr/>
            </p:nvGraphicFramePr>
            <p:xfrm>
              <a:off x="3152775" y="4371975"/>
              <a:ext cx="1150938" cy="720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9" imgW="672840" imgH="419040" progId="Equation.3">
                      <p:embed/>
                    </p:oleObj>
                  </mc:Choice>
                  <mc:Fallback>
                    <p:oleObj name="Формула" r:id="rId9" imgW="672840" imgH="419040" progId="Equation.3">
                      <p:embed/>
                      <p:pic>
                        <p:nvPicPr>
                          <p:cNvPr id="13621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2775" y="4371975"/>
                            <a:ext cx="1150938" cy="720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6201" name="Object 9"/>
            <p:cNvGraphicFramePr>
              <a:graphicFrameLocks noChangeAspect="1"/>
            </p:cNvGraphicFramePr>
            <p:nvPr/>
          </p:nvGraphicFramePr>
          <p:xfrm>
            <a:off x="1619250" y="2105025"/>
            <a:ext cx="64928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406080" imgH="203040" progId="Equation.3">
                    <p:embed/>
                  </p:oleObj>
                </mc:Choice>
                <mc:Fallback>
                  <p:oleObj name="Формула" r:id="rId11" imgW="406080" imgH="203040" progId="Equation.3">
                    <p:embed/>
                    <p:pic>
                      <p:nvPicPr>
                        <p:cNvPr id="13620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2105025"/>
                          <a:ext cx="649288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1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1844825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ambria" pitchFamily="18" charset="0"/>
              </a:rPr>
              <a:t>E </a:t>
            </a:r>
            <a:r>
              <a:rPr lang="ru-RU" sz="1400" dirty="0">
                <a:latin typeface="Cambria" pitchFamily="18" charset="0"/>
              </a:rPr>
              <a:t>–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энергия события</a:t>
            </a:r>
            <a:r>
              <a:rPr lang="en-US" sz="1400" dirty="0">
                <a:latin typeface="Cambria" pitchFamily="18" charset="0"/>
              </a:rPr>
              <a:t>,</a:t>
            </a:r>
            <a:endParaRPr lang="ru-RU" sz="1400" i="1" dirty="0">
              <a:latin typeface="Cambria" pitchFamily="18" charset="0"/>
            </a:endParaRPr>
          </a:p>
          <a:p>
            <a:r>
              <a:rPr lang="ru-RU" sz="1400" i="1" dirty="0">
                <a:latin typeface="Cambria" pitchFamily="18" charset="0"/>
              </a:rPr>
              <a:t>Δ</a:t>
            </a:r>
            <a:r>
              <a:rPr lang="en-US" sz="1400" i="1" dirty="0">
                <a:latin typeface="Cambria" pitchFamily="18" charset="0"/>
              </a:rPr>
              <a:t>t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– интервал времени, содержащий выборку из </a:t>
            </a:r>
            <a:r>
              <a:rPr lang="en-US" sz="1400" i="1" dirty="0">
                <a:latin typeface="Cambria" pitchFamily="18" charset="0"/>
              </a:rPr>
              <a:t>N</a:t>
            </a:r>
            <a:r>
              <a:rPr lang="ru-RU" sz="1400" dirty="0">
                <a:latin typeface="Cambria" pitchFamily="18" charset="0"/>
              </a:rPr>
              <a:t> событий</a:t>
            </a:r>
            <a:r>
              <a:rPr lang="en-US" sz="1400" dirty="0">
                <a:latin typeface="Cambria" pitchFamily="18" charset="0"/>
              </a:rPr>
              <a:t>,</a:t>
            </a:r>
            <a:r>
              <a:rPr lang="ru-RU" sz="1400" dirty="0">
                <a:latin typeface="Cambria" pitchFamily="18" charset="0"/>
              </a:rPr>
              <a:t> </a:t>
            </a:r>
          </a:p>
          <a:p>
            <a:r>
              <a:rPr lang="el-GR" sz="1400" dirty="0">
                <a:latin typeface="Cambria" pitchFamily="18" charset="0"/>
              </a:rPr>
              <a:t>α</a:t>
            </a:r>
            <a:r>
              <a:rPr lang="ru-RU" sz="1400" dirty="0">
                <a:latin typeface="Cambria" pitchFamily="18" charset="0"/>
              </a:rPr>
              <a:t> – некоторая степень</a:t>
            </a: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8447"/>
              </p:ext>
            </p:extLst>
          </p:nvPr>
        </p:nvGraphicFramePr>
        <p:xfrm>
          <a:off x="1259633" y="1844825"/>
          <a:ext cx="23860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180800" imgH="431640" progId="Equation.3">
                  <p:embed/>
                </p:oleObj>
              </mc:Choice>
              <mc:Fallback>
                <p:oleObj name="Формула" r:id="rId13" imgW="1180800" imgH="431640" progId="Equation.3">
                  <p:embed/>
                  <p:pic>
                    <p:nvPicPr>
                      <p:cNvPr id="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3" y="1844825"/>
                        <a:ext cx="2386013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Содержимое 2"/>
          <p:cNvSpPr txBox="1">
            <a:spLocks/>
          </p:cNvSpPr>
          <p:nvPr/>
        </p:nvSpPr>
        <p:spPr>
          <a:xfrm>
            <a:off x="395536" y="2564904"/>
            <a:ext cx="410445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dirty="0">
                <a:latin typeface="Cambria" pitchFamily="18" charset="0"/>
              </a:rPr>
              <a:t>[</a:t>
            </a:r>
            <a:r>
              <a:rPr lang="ru-RU" sz="1400" dirty="0">
                <a:latin typeface="Cambria" pitchFamily="18" charset="0"/>
              </a:rPr>
              <a:t>Смирнов, </a:t>
            </a:r>
            <a:r>
              <a:rPr lang="ru-RU" sz="1400" dirty="0" err="1">
                <a:latin typeface="Cambria" pitchFamily="18" charset="0"/>
              </a:rPr>
              <a:t>Завьялов</a:t>
            </a:r>
            <a:r>
              <a:rPr lang="en-US" sz="1400" dirty="0">
                <a:latin typeface="Cambria" pitchFamily="18" charset="0"/>
              </a:rPr>
              <a:t>,</a:t>
            </a:r>
            <a:r>
              <a:rPr lang="ru-RU" sz="1400" dirty="0">
                <a:latin typeface="Cambria" pitchFamily="18" charset="0"/>
              </a:rPr>
              <a:t> Физика Земли, №7-8, 2012</a:t>
            </a:r>
            <a:r>
              <a:rPr lang="en-US" sz="1400" dirty="0">
                <a:latin typeface="Cambria" pitchFamily="18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400" dirty="0">
              <a:latin typeface="Cambria" pitchFamily="18" charset="0"/>
            </a:endParaRPr>
          </a:p>
        </p:txBody>
      </p:sp>
      <p:graphicFrame>
        <p:nvGraphicFramePr>
          <p:cNvPr id="29" name="Object 7">
            <a:extLst>
              <a:ext uri="{FF2B5EF4-FFF2-40B4-BE49-F238E27FC236}">
                <a16:creationId xmlns:a16="http://schemas.microsoft.com/office/drawing/2014/main" id="{82835F6A-B9DF-9D47-12A8-22A1E8C5A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8447"/>
              </p:ext>
            </p:extLst>
          </p:nvPr>
        </p:nvGraphicFramePr>
        <p:xfrm>
          <a:off x="1259632" y="1844825"/>
          <a:ext cx="23860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180800" imgH="431640" progId="Equation.3">
                  <p:embed/>
                </p:oleObj>
              </mc:Choice>
              <mc:Fallback>
                <p:oleObj name="Формула" r:id="rId13" imgW="1180800" imgH="431640" progId="Equation.3">
                  <p:embed/>
                  <p:pic>
                    <p:nvPicPr>
                      <p:cNvPr id="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844825"/>
                        <a:ext cx="2386013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B2A5FF0-FD04-4A1E-7019-D5F927DD849B}"/>
              </a:ext>
            </a:extLst>
          </p:cNvPr>
          <p:cNvSpPr txBox="1"/>
          <p:nvPr/>
        </p:nvSpPr>
        <p:spPr>
          <a:xfrm>
            <a:off x="899592" y="529516"/>
            <a:ext cx="6552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Интенсивность выделения энергии АЭ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8A9742-27D4-6463-B6D5-7442EA272040}"/>
              </a:ext>
            </a:extLst>
          </p:cNvPr>
          <p:cNvSpPr txBox="1"/>
          <p:nvPr/>
        </p:nvSpPr>
        <p:spPr>
          <a:xfrm>
            <a:off x="328748" y="1198493"/>
            <a:ext cx="860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характеристики интенсивности выделения сейсмической энергии можно использовать величину энергии в некоторой степени:  𝐸</a:t>
            </a:r>
            <a:r>
              <a:rPr lang="en-US" dirty="0"/>
              <a:t>^</a:t>
            </a:r>
            <a:r>
              <a:rPr lang="ru-RU" dirty="0"/>
              <a:t>𝛼.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456BD3-E469-0C26-60F7-477A0F8F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6364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10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C17D081-22A5-62E0-2F07-D76A67C2CB0C}"/>
              </a:ext>
            </a:extLst>
          </p:cNvPr>
          <p:cNvGrpSpPr/>
          <p:nvPr/>
        </p:nvGrpSpPr>
        <p:grpSpPr>
          <a:xfrm>
            <a:off x="35496" y="1896031"/>
            <a:ext cx="2979041" cy="2189630"/>
            <a:chOff x="162808" y="1385041"/>
            <a:chExt cx="3972054" cy="291950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72345F1-F6FF-6EF0-0E40-18AE7A434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987" t="9722" r="17182"/>
            <a:stretch/>
          </p:blipFill>
          <p:spPr>
            <a:xfrm>
              <a:off x="162808" y="1385041"/>
              <a:ext cx="3784746" cy="291950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9AD9F0-5BA5-9AC0-D15E-F7CE1DC4F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179" t="19925" r="13431"/>
            <a:stretch/>
          </p:blipFill>
          <p:spPr>
            <a:xfrm>
              <a:off x="3825028" y="1714999"/>
              <a:ext cx="309834" cy="2589547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D76F4A-3306-B704-76EF-66817E2C9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4" t="8611" r="14453"/>
          <a:stretch/>
        </p:blipFill>
        <p:spPr>
          <a:xfrm>
            <a:off x="5979319" y="1735755"/>
            <a:ext cx="3160149" cy="2350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9BCBD-0E1C-53C7-2428-CE9D2B749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91" t="8750" r="15489"/>
          <a:stretch/>
        </p:blipFill>
        <p:spPr>
          <a:xfrm>
            <a:off x="2987824" y="1867336"/>
            <a:ext cx="2932802" cy="21937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68F40-5338-490C-9B2B-DED6CB11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06" y="188640"/>
            <a:ext cx="8770374" cy="631952"/>
          </a:xfrm>
        </p:spPr>
        <p:txBody>
          <a:bodyPr>
            <a:normAutofit/>
          </a:bodyPr>
          <a:lstStyle/>
          <a:p>
            <a:r>
              <a:rPr lang="ru-RU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Проницаемость и акустическая эмиссия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DA93-8D7A-4352-81DC-6D7EE68E8FE6}"/>
              </a:ext>
            </a:extLst>
          </p:cNvPr>
          <p:cNvSpPr txBox="1"/>
          <p:nvPr/>
        </p:nvSpPr>
        <p:spPr>
          <a:xfrm>
            <a:off x="122106" y="4055977"/>
            <a:ext cx="553001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 момента разрушения нарастание активности АЭ совпадает с увеличением проницаемости, что подтверждает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рост за счёт формирования зоны трещиноватости.</a:t>
            </a: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Рост энергия АЭ говорит о том, что в процессе формирования разрушения образуются трещины всё большего размера.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График накопления энергии акустических событий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коррелирует с временной зависимостью для проницаемости, что подтверждает предположение о возникновении проницаемости в результате развития трещиноватости и роста площади образующихся трещин.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E6617707-99F3-46E2-AB12-25762542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732" y="89898"/>
            <a:ext cx="2057400" cy="273844"/>
          </a:xfrm>
        </p:spPr>
        <p:txBody>
          <a:bodyPr vert="horz" lIns="91440" tIns="45720" rIns="91440" bIns="45720" rtlCol="0" anchor="ctr"/>
          <a:lstStyle/>
          <a:p>
            <a:fld id="{A8CFD68D-5333-46C7-8A70-227C29CD7AEA}" type="slidenum">
              <a:rPr lang="ru-RU" sz="2400" b="1">
                <a:solidFill>
                  <a:schemeClr val="tx1"/>
                </a:solidFill>
              </a:rPr>
              <a:pPr/>
              <a:t>11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F32F1-869C-4146-9F63-DEC6BB15392B}"/>
              </a:ext>
            </a:extLst>
          </p:cNvPr>
          <p:cNvSpPr txBox="1"/>
          <p:nvPr/>
        </p:nvSpPr>
        <p:spPr>
          <a:xfrm>
            <a:off x="671440" y="980728"/>
            <a:ext cx="2065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F8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разрушения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BFABCFA-0266-4FDF-95BB-CCF32A0A3EFF}"/>
              </a:ext>
            </a:extLst>
          </p:cNvPr>
          <p:cNvSpPr/>
          <p:nvPr/>
        </p:nvSpPr>
        <p:spPr>
          <a:xfrm rot="1892159">
            <a:off x="1258648" y="1946607"/>
            <a:ext cx="465164" cy="1496966"/>
          </a:xfrm>
          <a:prstGeom prst="ellipse">
            <a:avLst/>
          </a:prstGeom>
          <a:noFill/>
          <a:ln w="19050">
            <a:solidFill>
              <a:srgbClr val="1F8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9A49911-A06A-460B-B092-F001BBBF814D}"/>
              </a:ext>
            </a:extLst>
          </p:cNvPr>
          <p:cNvCxnSpPr>
            <a:cxnSpLocks/>
          </p:cNvCxnSpPr>
          <p:nvPr/>
        </p:nvCxnSpPr>
        <p:spPr>
          <a:xfrm flipV="1">
            <a:off x="1353333" y="1221019"/>
            <a:ext cx="263108" cy="1292632"/>
          </a:xfrm>
          <a:prstGeom prst="straightConnector1">
            <a:avLst/>
          </a:prstGeom>
          <a:ln w="19050">
            <a:solidFill>
              <a:srgbClr val="1F8D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982578-D00F-4E54-81A7-1CB1FEBAAD27}"/>
              </a:ext>
            </a:extLst>
          </p:cNvPr>
          <p:cNvSpPr txBox="1"/>
          <p:nvPr/>
        </p:nvSpPr>
        <p:spPr>
          <a:xfrm>
            <a:off x="3347864" y="1002214"/>
            <a:ext cx="2670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F8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размера трещин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47AF20F-C06C-42B9-8CCB-12C61B5D6DC5}"/>
              </a:ext>
            </a:extLst>
          </p:cNvPr>
          <p:cNvSpPr/>
          <p:nvPr/>
        </p:nvSpPr>
        <p:spPr>
          <a:xfrm rot="1323298">
            <a:off x="4306285" y="1792545"/>
            <a:ext cx="466982" cy="1532146"/>
          </a:xfrm>
          <a:prstGeom prst="ellipse">
            <a:avLst/>
          </a:prstGeom>
          <a:noFill/>
          <a:ln w="19050">
            <a:solidFill>
              <a:srgbClr val="1F8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9F4AF3-B16D-4220-8048-30A7B1255DDE}"/>
              </a:ext>
            </a:extLst>
          </p:cNvPr>
          <p:cNvSpPr txBox="1"/>
          <p:nvPr/>
        </p:nvSpPr>
        <p:spPr>
          <a:xfrm>
            <a:off x="6976365" y="1122715"/>
            <a:ext cx="2131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F8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площади трещин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43555B7-C299-4D4B-9544-6FE6E58DD4DB}"/>
              </a:ext>
            </a:extLst>
          </p:cNvPr>
          <p:cNvSpPr/>
          <p:nvPr/>
        </p:nvSpPr>
        <p:spPr>
          <a:xfrm rot="1129135">
            <a:off x="7309914" y="2123321"/>
            <a:ext cx="404881" cy="1141527"/>
          </a:xfrm>
          <a:prstGeom prst="ellipse">
            <a:avLst/>
          </a:prstGeom>
          <a:noFill/>
          <a:ln w="19050">
            <a:solidFill>
              <a:srgbClr val="1F8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0F05AF2-E91C-4DF0-A3C8-AD37C1DC9D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954" b="19650"/>
          <a:stretch/>
        </p:blipFill>
        <p:spPr>
          <a:xfrm>
            <a:off x="6442412" y="2145391"/>
            <a:ext cx="604320" cy="5523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B3168C-3D65-4B57-824F-375D6E3D9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18" t="899" r="31836" b="18751"/>
          <a:stretch/>
        </p:blipFill>
        <p:spPr>
          <a:xfrm>
            <a:off x="7086600" y="1591170"/>
            <a:ext cx="604320" cy="55233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5010C3-C447-45B9-9610-D098DD186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409" t="1689" r="-455" b="17961"/>
          <a:stretch/>
        </p:blipFill>
        <p:spPr>
          <a:xfrm>
            <a:off x="7985511" y="1701830"/>
            <a:ext cx="604320" cy="552330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F777053-9DB6-AEB8-9824-94C315249E07}"/>
              </a:ext>
            </a:extLst>
          </p:cNvPr>
          <p:cNvCxnSpPr>
            <a:cxnSpLocks/>
          </p:cNvCxnSpPr>
          <p:nvPr/>
        </p:nvCxnSpPr>
        <p:spPr>
          <a:xfrm flipV="1">
            <a:off x="4284647" y="1265986"/>
            <a:ext cx="263108" cy="1292632"/>
          </a:xfrm>
          <a:prstGeom prst="straightConnector1">
            <a:avLst/>
          </a:prstGeom>
          <a:ln w="19050">
            <a:solidFill>
              <a:srgbClr val="1F8D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>
            <a:extLst>
              <a:ext uri="{FF2B5EF4-FFF2-40B4-BE49-F238E27FC236}">
                <a16:creationId xmlns:a16="http://schemas.microsoft.com/office/drawing/2014/main" id="{7D99263F-F7D8-41C6-97BB-726E92BC1A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9096" r="16042"/>
          <a:stretch/>
        </p:blipFill>
        <p:spPr bwMode="auto">
          <a:xfrm>
            <a:off x="5794431" y="4069734"/>
            <a:ext cx="3313005" cy="252028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E899DC-A784-9A02-E1FD-F9CA2D6509B7}"/>
              </a:ext>
            </a:extLst>
          </p:cNvPr>
          <p:cNvSpPr txBox="1"/>
          <p:nvPr/>
        </p:nvSpPr>
        <p:spPr>
          <a:xfrm flipH="1">
            <a:off x="8100392" y="3068960"/>
            <a:ext cx="55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5A9E2-8C61-F850-D02C-6A00FE9D4CDD}"/>
              </a:ext>
            </a:extLst>
          </p:cNvPr>
          <p:cNvSpPr txBox="1"/>
          <p:nvPr/>
        </p:nvSpPr>
        <p:spPr>
          <a:xfrm flipH="1">
            <a:off x="8100642" y="3077582"/>
            <a:ext cx="55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0F896-CC49-F094-9830-90AF20D4D9DC}"/>
              </a:ext>
            </a:extLst>
          </p:cNvPr>
          <p:cNvSpPr txBox="1"/>
          <p:nvPr/>
        </p:nvSpPr>
        <p:spPr>
          <a:xfrm flipH="1">
            <a:off x="6808954" y="4459324"/>
            <a:ext cx="55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207</a:t>
            </a:r>
          </a:p>
        </p:txBody>
      </p:sp>
    </p:spTree>
    <p:extLst>
      <p:ext uri="{BB962C8B-B14F-4D97-AF65-F5344CB8AC3E}">
        <p14:creationId xmlns:p14="http://schemas.microsoft.com/office/powerpoint/2010/main" val="119958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B901E9-4183-C455-5EA0-EE6EBAA9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8" t="10505" r="13750"/>
          <a:stretch/>
        </p:blipFill>
        <p:spPr>
          <a:xfrm>
            <a:off x="4560658" y="3261134"/>
            <a:ext cx="3755758" cy="2737651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140225F-E09F-45FC-9997-5C8007BF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43204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скоростей упругих волн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BE23CC2-FC85-4558-B1D6-39A182391EDB}"/>
              </a:ext>
            </a:extLst>
          </p:cNvPr>
          <p:cNvSpPr txBox="1">
            <a:spLocks/>
          </p:cNvSpPr>
          <p:nvPr/>
        </p:nvSpPr>
        <p:spPr>
          <a:xfrm>
            <a:off x="5004048" y="3459358"/>
            <a:ext cx="1318640" cy="2571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19442-AF2F-4411-B198-CB94FB3F9241}"/>
              </a:ext>
            </a:extLst>
          </p:cNvPr>
          <p:cNvSpPr txBox="1"/>
          <p:nvPr/>
        </p:nvSpPr>
        <p:spPr>
          <a:xfrm>
            <a:off x="317732" y="845743"/>
            <a:ext cx="1780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Vp/Vs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72A68-04FD-4DAE-8875-FEA0D3A17516}"/>
              </a:ext>
            </a:extLst>
          </p:cNvPr>
          <p:cNvSpPr txBox="1"/>
          <p:nvPr/>
        </p:nvSpPr>
        <p:spPr>
          <a:xfrm>
            <a:off x="307628" y="561006"/>
            <a:ext cx="1563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A55C95-AE0A-48B3-46D6-6E268FB69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37" t="10505" r="12379"/>
          <a:stretch/>
        </p:blipFill>
        <p:spPr>
          <a:xfrm>
            <a:off x="156080" y="3236178"/>
            <a:ext cx="3892864" cy="2737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D7BA29-A08E-A76D-325D-0F522037D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81" t="8056" r="21172"/>
          <a:stretch/>
        </p:blipFill>
        <p:spPr>
          <a:xfrm>
            <a:off x="3059832" y="652677"/>
            <a:ext cx="2808312" cy="2303721"/>
          </a:xfrm>
          <a:prstGeom prst="rect">
            <a:avLst/>
          </a:prstGeom>
        </p:spPr>
      </p:pic>
      <p:sp>
        <p:nvSpPr>
          <p:cNvPr id="34" name="Текст 2">
            <a:extLst>
              <a:ext uri="{FF2B5EF4-FFF2-40B4-BE49-F238E27FC236}">
                <a16:creationId xmlns:a16="http://schemas.microsoft.com/office/drawing/2014/main" id="{573DA882-F8B8-4AF3-8B77-DCA3626D0D30}"/>
              </a:ext>
            </a:extLst>
          </p:cNvPr>
          <p:cNvSpPr txBox="1">
            <a:spLocks/>
          </p:cNvSpPr>
          <p:nvPr/>
        </p:nvSpPr>
        <p:spPr>
          <a:xfrm>
            <a:off x="3392049" y="2492896"/>
            <a:ext cx="1318640" cy="2571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C803A210-CB4B-FF70-8407-FBF44A8CFF8E}"/>
              </a:ext>
            </a:extLst>
          </p:cNvPr>
          <p:cNvSpPr txBox="1">
            <a:spLocks/>
          </p:cNvSpPr>
          <p:nvPr/>
        </p:nvSpPr>
        <p:spPr>
          <a:xfrm>
            <a:off x="733911" y="3409538"/>
            <a:ext cx="1318640" cy="2571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202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BD2227-2910-A3DE-9568-DDD820B4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17968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12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6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E66E9-20C3-4888-9853-F5630DD7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Изменение проницаемости образца базальта 316-2 при формировании зоны разрушения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94B5DC-0E48-44EF-8F90-6579F626E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31" y="1091877"/>
            <a:ext cx="4404769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До формирования зоны разрушения</a:t>
            </a:r>
            <a:endParaRPr lang="en-US" sz="2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5148A81-8DD2-4626-BA84-8C9EDBAF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052736"/>
            <a:ext cx="45571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После возникновения зоны разрушения</a:t>
            </a:r>
            <a:endParaRPr lang="en-US" sz="2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E15FB0-CCCC-4D35-82F9-60D3B9031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8840"/>
            <a:ext cx="4557168" cy="34873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A1ED43-0CA0-4AA5-8222-3AE9BA315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" y="1988840"/>
            <a:ext cx="4292770" cy="32849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0B388C-DC04-4FBB-AA71-F4425482C537}"/>
              </a:ext>
            </a:extLst>
          </p:cNvPr>
          <p:cNvSpPr txBox="1"/>
          <p:nvPr/>
        </p:nvSpPr>
        <p:spPr>
          <a:xfrm>
            <a:off x="395536" y="5733256"/>
            <a:ext cx="38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Проницаемость увеличилась в 5 раз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5A656B-36F8-4290-B9AB-EEDCADC68648}"/>
              </a:ext>
            </a:extLst>
          </p:cNvPr>
          <p:cNvSpPr txBox="1"/>
          <p:nvPr/>
        </p:nvSpPr>
        <p:spPr>
          <a:xfrm>
            <a:off x="4561148" y="57227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Проницаемость возросла на 2 порядка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48CF50-96CC-4518-ACDB-8D58EB1AA481}"/>
              </a:ext>
            </a:extLst>
          </p:cNvPr>
          <p:cNvSpPr/>
          <p:nvPr/>
        </p:nvSpPr>
        <p:spPr>
          <a:xfrm>
            <a:off x="5652120" y="4653136"/>
            <a:ext cx="2160240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3E57E4D-20C2-4A58-9DF0-22044B382DD8}"/>
              </a:ext>
            </a:extLst>
          </p:cNvPr>
          <p:cNvCxnSpPr>
            <a:cxnSpLocks/>
          </p:cNvCxnSpPr>
          <p:nvPr/>
        </p:nvCxnSpPr>
        <p:spPr>
          <a:xfrm>
            <a:off x="3347864" y="4550588"/>
            <a:ext cx="2426568" cy="51471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4A04C2-FAB6-2A66-1BCF-AE7E3108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548" y="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13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8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746EF-B888-446F-BF1A-7FA440C0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512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Проницаемость базальта 316-3 (0. 01 </a:t>
            </a:r>
            <a:r>
              <a:rPr lang="ru-RU" sz="2400" dirty="0" err="1"/>
              <a:t>мДа</a:t>
            </a:r>
            <a:r>
              <a:rPr lang="ru-RU" sz="2400" dirty="0"/>
              <a:t>, 5%)  </a:t>
            </a:r>
            <a:r>
              <a:rPr lang="en-US" sz="2400" dirty="0"/>
              <a:t>vs </a:t>
            </a:r>
            <a:r>
              <a:rPr lang="ru-RU" sz="2400" dirty="0"/>
              <a:t>напряжение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0A7BA-8152-6F0E-4F54-1CC24D038BC9}"/>
              </a:ext>
            </a:extLst>
          </p:cNvPr>
          <p:cNvSpPr txBox="1"/>
          <p:nvPr/>
        </p:nvSpPr>
        <p:spPr>
          <a:xfrm>
            <a:off x="457200" y="4774587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Проницаемость начинает возрастать более чем за 20 часов до макроразрушения, которое сопровождается быстрым падением осевой нагрузки на 80 МПа.</a:t>
            </a:r>
          </a:p>
          <a:p>
            <a:r>
              <a:rPr lang="ru-RU" sz="1600" dirty="0"/>
              <a:t>«Клювик» на 240 МПа повторяет начало изменения проницаемости на графике из работы на первом слайде, но в нашем опыте мы не сбрасывали нагрузку, поэтому произошло естественное формирование зоны разрушения с резким ростом проницаемости в отличие от сценария Байерли.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372457-6A8A-153F-7C99-AE48BB6F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14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15750A-D862-A691-17A5-B08102280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768" y="776942"/>
            <a:ext cx="4945656" cy="3784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FEEC6C-A9F2-1E51-7EB1-B92EDA705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08" y="776942"/>
            <a:ext cx="4945654" cy="37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3E115A-6C5B-2883-1170-8D134FE2B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8" y="3528665"/>
            <a:ext cx="4343691" cy="33239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7C00DB-20FE-257A-EB0E-A1B185BBA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74" y="526177"/>
            <a:ext cx="4343691" cy="3323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649EB3-B420-3B84-3A62-722BE4272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7" y="489278"/>
            <a:ext cx="4343691" cy="33239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B7DAE-6088-40F4-6635-36035FCB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Проницаемость гранита 454-2 (0.01 </a:t>
            </a:r>
            <a:r>
              <a:rPr lang="ru-RU" sz="2400" dirty="0" err="1"/>
              <a:t>мДа</a:t>
            </a:r>
            <a:r>
              <a:rPr lang="ru-RU" sz="2400" dirty="0"/>
              <a:t>, 0.16%) </a:t>
            </a:r>
            <a:r>
              <a:rPr lang="en-US" sz="2400" dirty="0"/>
              <a:t>vs </a:t>
            </a:r>
            <a:r>
              <a:rPr lang="ru-RU" sz="2400" dirty="0"/>
              <a:t>напряжение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F3A38E-0BCD-CF7B-976D-EAB277DC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15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B25FF-E97C-EB04-201F-02852CA5195A}"/>
              </a:ext>
            </a:extLst>
          </p:cNvPr>
          <p:cNvSpPr txBox="1"/>
          <p:nvPr/>
        </p:nvSpPr>
        <p:spPr>
          <a:xfrm>
            <a:off x="962321" y="1753071"/>
            <a:ext cx="18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710AFF-49E1-5B04-F1D4-0A0BDE7B50AC}"/>
              </a:ext>
            </a:extLst>
          </p:cNvPr>
          <p:cNvSpPr txBox="1"/>
          <p:nvPr/>
        </p:nvSpPr>
        <p:spPr>
          <a:xfrm>
            <a:off x="2726378" y="1701194"/>
            <a:ext cx="21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790B8-2682-E575-3CBD-6E7BBE759D93}"/>
              </a:ext>
            </a:extLst>
          </p:cNvPr>
          <p:cNvSpPr txBox="1"/>
          <p:nvPr/>
        </p:nvSpPr>
        <p:spPr>
          <a:xfrm>
            <a:off x="4478874" y="3813229"/>
            <a:ext cx="451300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/>
              <a:t> – </a:t>
            </a:r>
            <a:r>
              <a:rPr lang="ru-RU" sz="1400" dirty="0" err="1"/>
              <a:t>Рс</a:t>
            </a:r>
            <a:r>
              <a:rPr lang="ru-RU" sz="1400" dirty="0"/>
              <a:t>=10 МПа, </a:t>
            </a:r>
            <a:r>
              <a:rPr lang="en-US" sz="1400" dirty="0" err="1"/>
              <a:t>dP</a:t>
            </a:r>
            <a:r>
              <a:rPr lang="en-US" sz="1400" dirty="0"/>
              <a:t> = 1 </a:t>
            </a:r>
            <a:r>
              <a:rPr lang="ru-RU" sz="1400" dirty="0"/>
              <a:t>МПа.</a:t>
            </a:r>
          </a:p>
          <a:p>
            <a:r>
              <a:rPr lang="ru-RU" sz="1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 </a:t>
            </a:r>
            <a:r>
              <a:rPr lang="ru-RU" sz="1400" dirty="0">
                <a:effectLst/>
                <a:ea typeface="Calibri" panose="020F0502020204030204" pitchFamily="34" charset="0"/>
              </a:rPr>
              <a:t>- 3930 с  начало нагружения, </a:t>
            </a:r>
            <a:r>
              <a:rPr lang="ru-RU" sz="1400" dirty="0" err="1"/>
              <a:t>Рс</a:t>
            </a:r>
            <a:r>
              <a:rPr lang="ru-RU" sz="1400" dirty="0"/>
              <a:t>=20 МПа.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r>
              <a:rPr lang="ru-RU" sz="1400" dirty="0">
                <a:effectLst/>
                <a:ea typeface="Calibri" panose="020F0502020204030204" pitchFamily="34" charset="0"/>
              </a:rPr>
              <a:t>Падение проницаемости до достижения </a:t>
            </a:r>
            <a:r>
              <a:rPr lang="en-US" sz="1400" dirty="0">
                <a:effectLst/>
                <a:ea typeface="Calibri" panose="020F0502020204030204" pitchFamily="34" charset="0"/>
              </a:rPr>
              <a:t>Fmax.</a:t>
            </a:r>
          </a:p>
          <a:p>
            <a:r>
              <a:rPr lang="ru-RU" sz="1400" dirty="0">
                <a:effectLst/>
                <a:ea typeface="Calibri" panose="020F0502020204030204" pitchFamily="34" charset="0"/>
              </a:rPr>
              <a:t>- Быстрый рост проницаемости на фоне «естественного» падения нагрузки = формирование зоны разрушения. </a:t>
            </a:r>
          </a:p>
          <a:p>
            <a:r>
              <a:rPr lang="ru-RU" sz="1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3</a:t>
            </a:r>
            <a:r>
              <a:rPr lang="ru-RU" sz="1400" dirty="0">
                <a:effectLst/>
                <a:ea typeface="Calibri" panose="020F0502020204030204" pitchFamily="34" charset="0"/>
              </a:rPr>
              <a:t> - 287445 с искусственный сброс осевого напряжения до начального уровня (сравнить с началом нагружения при 20 МПа:  проницаемость не восстановилась).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>
                <a:effectLst/>
                <a:ea typeface="Calibri" panose="020F0502020204030204" pitchFamily="34" charset="0"/>
              </a:rPr>
              <a:t>296657 с -</a:t>
            </a:r>
            <a:r>
              <a:rPr lang="ru-RU" sz="1400" dirty="0"/>
              <a:t> подъем </a:t>
            </a:r>
            <a:r>
              <a:rPr lang="en-US" sz="1400" dirty="0"/>
              <a:t>Pc </a:t>
            </a:r>
            <a:r>
              <a:rPr lang="ru-RU" sz="1400" dirty="0"/>
              <a:t>до</a:t>
            </a:r>
            <a:r>
              <a:rPr lang="en-US" sz="1400" dirty="0"/>
              <a:t> 40 </a:t>
            </a:r>
            <a:r>
              <a:rPr lang="ru-RU" sz="1400" dirty="0"/>
              <a:t>МПа (замыкаем ралом).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effectLst/>
                <a:ea typeface="Calibri" panose="020F0502020204030204" pitchFamily="34" charset="0"/>
              </a:rPr>
              <a:t>299070 с – продолжение </a:t>
            </a:r>
            <a:r>
              <a:rPr lang="ru-RU" sz="1400" dirty="0">
                <a:ea typeface="Calibri" panose="020F0502020204030204" pitchFamily="34" charset="0"/>
              </a:rPr>
              <a:t>нагружения.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Зависимость проницаемости от напряжения повторяет первый этап нагрузки  - разлом готов к реактивации.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70A4F-2A46-46FD-CFCE-4A1AC35C9DB9}"/>
              </a:ext>
            </a:extLst>
          </p:cNvPr>
          <p:cNvSpPr txBox="1"/>
          <p:nvPr/>
        </p:nvSpPr>
        <p:spPr>
          <a:xfrm>
            <a:off x="962321" y="2550631"/>
            <a:ext cx="21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23F8E-C8E8-02AC-806A-5BBADE8F8DBD}"/>
              </a:ext>
            </a:extLst>
          </p:cNvPr>
          <p:cNvSpPr txBox="1"/>
          <p:nvPr/>
        </p:nvSpPr>
        <p:spPr>
          <a:xfrm>
            <a:off x="5318987" y="2060848"/>
            <a:ext cx="18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CC171-45E8-F2A9-265D-2359C3305B3E}"/>
              </a:ext>
            </a:extLst>
          </p:cNvPr>
          <p:cNvSpPr txBox="1"/>
          <p:nvPr/>
        </p:nvSpPr>
        <p:spPr>
          <a:xfrm>
            <a:off x="5400436" y="2664715"/>
            <a:ext cx="21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06C335-BA46-8B98-023A-F6973FC6E608}"/>
              </a:ext>
            </a:extLst>
          </p:cNvPr>
          <p:cNvSpPr txBox="1"/>
          <p:nvPr/>
        </p:nvSpPr>
        <p:spPr>
          <a:xfrm>
            <a:off x="5614992" y="1627512"/>
            <a:ext cx="21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83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68F40-5338-490C-9B2B-DED6CB11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386"/>
            <a:ext cx="7886700" cy="465222"/>
          </a:xfrm>
        </p:spPr>
        <p:txBody>
          <a:bodyPr>
            <a:normAutofit fontScale="90000"/>
          </a:bodyPr>
          <a:lstStyle/>
          <a:p>
            <a:r>
              <a:rPr lang="ru-RU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6067A-4FBE-44DF-A09C-4606C324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разрушения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 формировании системы макротрещин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проницаемость образцов песчаников увеличивается в несколько раз, а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роницаемость базальтов и гранитов возрастает на 1-2 порядка. </a:t>
            </a:r>
            <a:endParaRPr 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Связь изменения проницаемости с развитием разрушения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качественно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близка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для образцов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разной структуры и литологического состава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Динамика изменения проницаемости наиболее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контрастно проявляется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на этапе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неустойчивого деформирования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когда формируется зона будущего макроразрыва. 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cs typeface="Times New Roman" panose="02020603050405020304" pitchFamily="18" charset="0"/>
              </a:rPr>
              <a:t>В образцах песчаника проницаемость слабо меняется как на этапе упругого деформирования образца, где активность АЭ невелика, что говорит о возникновении незначительного количества </a:t>
            </a:r>
            <a:r>
              <a:rPr lang="ru-RU" sz="1600" b="1" dirty="0">
                <a:cs typeface="Times New Roman" panose="02020603050405020304" pitchFamily="18" charset="0"/>
              </a:rPr>
              <a:t>изолированных трещин</a:t>
            </a:r>
            <a:r>
              <a:rPr lang="ru-RU" sz="1600" dirty="0">
                <a:cs typeface="Times New Roman" panose="02020603050405020304" pitchFamily="18" charset="0"/>
              </a:rPr>
              <a:t>, так и после образования «главного» макроразрыва, по которому флюид может </a:t>
            </a:r>
            <a:r>
              <a:rPr lang="ru-RU" sz="1600" b="1" dirty="0">
                <a:cs typeface="Times New Roman" panose="02020603050405020304" pitchFamily="18" charset="0"/>
              </a:rPr>
              <a:t>беспрепятственно дренироваться - </a:t>
            </a:r>
            <a:r>
              <a:rPr lang="ru-RU" sz="1600" dirty="0">
                <a:cs typeface="Times New Roman" panose="02020603050405020304" pitchFamily="18" charset="0"/>
              </a:rPr>
              <a:t> обе ситуации порождают слабую изменчивость проницаемости.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cs typeface="Times New Roman" panose="02020603050405020304" pitchFamily="18" charset="0"/>
              </a:rPr>
              <a:t>Отношение скоростей упругих волн коррелирует с ходом проницаемости, что, по-видимому, связано с тем, что скорость поперечной волны сильно реагирует на развитие трещин, в то время как скорость продольной волны меняется относительно меньше.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Величина проницаемости на стадии развития разрушения примерно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пропорциональна суммарной площади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образующихся микротрещин.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Давление всестороннего сжатия эффективно управляет проницаемостью даже в условиях уже созданного макроразрыва. 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 могут дополнить модель ЛНТ представлением об уменьшении прочности образца за счёт фильтрации флюида при увеличении проницаемости, что может рассматриваться, как возникновение дополнительной </a:t>
            </a:r>
            <a:r>
              <a:rPr lang="ru-RU" sz="1600" dirty="0">
                <a:ea typeface="Calibri" panose="020F0502020204030204" pitchFamily="34" charset="0"/>
              </a:rPr>
              <a:t>«положительной обратной связи» в лавинообразном процессе разрушения.</a:t>
            </a:r>
            <a:br>
              <a:rPr lang="ru-RU" sz="1600" dirty="0">
                <a:ea typeface="Calibri" panose="020F0502020204030204" pitchFamily="34" charset="0"/>
              </a:rPr>
            </a:br>
            <a:endParaRPr lang="ru-RU" sz="16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E61DEF-5B55-7603-7102-6A85970B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1896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16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8B1AB-827F-4558-AE8B-6427DEF3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Предисловие  к экспериментам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603F2-0046-4474-BF5D-EBC19872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19"/>
            <a:ext cx="8640960" cy="5812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нашего (упрощённого) эксперимента нельзя напрямую сопоставлять с более сложной динамикой сейсмической  реакции в натурных условиях, как отмечал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своем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докладе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В.Б.Смирнов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Части системы разломов обладают различной проницаемостью, которая отличается от матричной проницаемости массива.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Движение флюидов в породах современной континентальной коры может происходить и на микроуровне. Некоторые оценки дают минимальную проницаемость пород, достаточную для циркуляции гидротермальных флюидов, порядка первых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мкД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даже меньше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(Norton D.,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Brace W., Byerlee J., Zoback M.,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Жариков А. и др., результаты по КСГ и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KTB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Понятно однако, что только формирование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объемных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систем трещин может обеспечить относительные быстрые движения флюидов в земной коре.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Мы попытались проследить эволюцию проницаемости при формировании зоны разрушения и формирования систем трещин в лабораторных экспериментах, поставленных в ЦКП ИФЗ РАН.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3B2D10-535C-4832-B537-2650510F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488" y="46316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 smtClean="0">
                <a:solidFill>
                  <a:schemeClr val="tx1"/>
                </a:solidFill>
              </a:rPr>
              <a:t>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1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5A24A-6BC1-2A81-17F8-FC2B7DE6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5812"/>
            <a:ext cx="8229600" cy="922114"/>
          </a:xfrm>
        </p:spPr>
        <p:txBody>
          <a:bodyPr anchor="ctr">
            <a:normAutofit/>
          </a:bodyPr>
          <a:lstStyle/>
          <a:p>
            <a:pPr algn="l"/>
            <a:r>
              <a:rPr lang="ru-RU" sz="3600" dirty="0"/>
              <a:t>К истории экспериментов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B152C7-4738-06DC-D177-ACEF467E4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r="6306" b="20437"/>
          <a:stretch/>
        </p:blipFill>
        <p:spPr bwMode="auto">
          <a:xfrm>
            <a:off x="21852" y="866302"/>
            <a:ext cx="7023016" cy="3115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63C736-4676-7250-3754-37C3F1179973}"/>
              </a:ext>
            </a:extLst>
          </p:cNvPr>
          <p:cNvSpPr txBox="1"/>
          <p:nvPr/>
        </p:nvSpPr>
        <p:spPr>
          <a:xfrm flipH="1">
            <a:off x="6444208" y="1207383"/>
            <a:ext cx="5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0387D-EF28-3F0B-73AB-C3D80AB1D03F}"/>
              </a:ext>
            </a:extLst>
          </p:cNvPr>
          <p:cNvSpPr txBox="1"/>
          <p:nvPr/>
        </p:nvSpPr>
        <p:spPr>
          <a:xfrm>
            <a:off x="7164288" y="836712"/>
            <a:ext cx="19578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Ключевая работа</a:t>
            </a:r>
          </a:p>
          <a:p>
            <a:r>
              <a:rPr lang="en-US" b="1" dirty="0"/>
              <a:t>THE EFFECT OF MICROCRACK DILATANCY ON THE PERMEABILITY OF WESTERLY GRANITE</a:t>
            </a:r>
            <a:r>
              <a:rPr lang="en-US" dirty="0"/>
              <a:t>.</a:t>
            </a:r>
          </a:p>
          <a:p>
            <a:r>
              <a:rPr lang="en-US" i="1" dirty="0"/>
              <a:t>M. ZOBACK and J. BYERLEE</a:t>
            </a:r>
            <a:r>
              <a:rPr lang="en-US" dirty="0"/>
              <a:t>. JGR, VOL. 80, No.5, 1975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3B55F9-1725-2562-9A2B-666416E3023A}"/>
              </a:ext>
            </a:extLst>
          </p:cNvPr>
          <p:cNvSpPr txBox="1"/>
          <p:nvPr/>
        </p:nvSpPr>
        <p:spPr>
          <a:xfrm>
            <a:off x="21852" y="4084037"/>
            <a:ext cx="910029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Most significant, however is that if dilatancy-fluid diffusion occurs in situ, our results indicate that microcrack dilatancy is not a reasonable physical mechanism to account for such a phenomenon.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Rather, dilatancy and fluid flow must occur on the </a:t>
            </a:r>
            <a:r>
              <a:rPr lang="en-US" sz="1600" b="1" dirty="0">
                <a:solidFill>
                  <a:srgbClr val="FF0000"/>
                </a:solidFill>
              </a:rPr>
              <a:t>scale of joints and fractures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Наиболее важным, однако, является то, что дилатансия микротрещин не является разумным физическим механизмом для объяснения такого явления, как диффузия флюида через матрицу </a:t>
            </a:r>
            <a:r>
              <a:rPr lang="en-US" dirty="0"/>
              <a:t>in situ. </a:t>
            </a:r>
          </a:p>
          <a:p>
            <a:r>
              <a:rPr lang="ru-RU" dirty="0">
                <a:solidFill>
                  <a:srgbClr val="FF0000"/>
                </a:solidFill>
              </a:rPr>
              <a:t>Скорее дилатансия и течение флюида должны иметь место в </a:t>
            </a:r>
            <a:r>
              <a:rPr lang="ru-RU" b="1" dirty="0">
                <a:solidFill>
                  <a:srgbClr val="FF0000"/>
                </a:solidFill>
              </a:rPr>
              <a:t>масштабах трещин и их ансамблей.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Как будет меняться проницаемость, если мы продолжим нагружение вплоть до разрушения?</a:t>
            </a: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586A4D97-D7B7-E820-9A5B-75CCADBA71B9}"/>
              </a:ext>
            </a:extLst>
          </p:cNvPr>
          <p:cNvSpPr/>
          <p:nvPr/>
        </p:nvSpPr>
        <p:spPr>
          <a:xfrm>
            <a:off x="2718538" y="1988840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73849220-B2C2-D789-A660-5359806D66FC}"/>
              </a:ext>
            </a:extLst>
          </p:cNvPr>
          <p:cNvSpPr/>
          <p:nvPr/>
        </p:nvSpPr>
        <p:spPr>
          <a:xfrm>
            <a:off x="4211960" y="1716408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86B1758A-3CED-6FFA-DEA5-66223376E2CF}"/>
              </a:ext>
            </a:extLst>
          </p:cNvPr>
          <p:cNvSpPr/>
          <p:nvPr/>
        </p:nvSpPr>
        <p:spPr>
          <a:xfrm>
            <a:off x="5658006" y="1639233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D2DB7D48-60B6-EC1C-78F4-278F1C904B0B}"/>
              </a:ext>
            </a:extLst>
          </p:cNvPr>
          <p:cNvSpPr/>
          <p:nvPr/>
        </p:nvSpPr>
        <p:spPr>
          <a:xfrm>
            <a:off x="6733612" y="1534453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BADA65B7-90A7-E9A2-1D17-155CC1E7062A}"/>
              </a:ext>
            </a:extLst>
          </p:cNvPr>
          <p:cNvSpPr/>
          <p:nvPr/>
        </p:nvSpPr>
        <p:spPr>
          <a:xfrm>
            <a:off x="1115616" y="2564904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C98AE269-645D-C147-C022-36FAF8D5EE2F}"/>
              </a:ext>
            </a:extLst>
          </p:cNvPr>
          <p:cNvSpPr/>
          <p:nvPr/>
        </p:nvSpPr>
        <p:spPr>
          <a:xfrm>
            <a:off x="1124852" y="2776393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C3CA9453-63A1-1880-A295-0F70DD1C032C}"/>
              </a:ext>
            </a:extLst>
          </p:cNvPr>
          <p:cNvSpPr/>
          <p:nvPr/>
        </p:nvSpPr>
        <p:spPr>
          <a:xfrm>
            <a:off x="2987824" y="2996952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2618847A-0D54-6F7A-103A-FFADFFC12BEF}"/>
              </a:ext>
            </a:extLst>
          </p:cNvPr>
          <p:cNvSpPr/>
          <p:nvPr/>
        </p:nvSpPr>
        <p:spPr>
          <a:xfrm>
            <a:off x="4644008" y="2852936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3A388B64-9CA6-2AB5-1EC1-1FD275A20DC1}"/>
              </a:ext>
            </a:extLst>
          </p:cNvPr>
          <p:cNvSpPr/>
          <p:nvPr/>
        </p:nvSpPr>
        <p:spPr>
          <a:xfrm>
            <a:off x="5770001" y="2412164"/>
            <a:ext cx="178532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4F0FE6-FF9E-8530-06F0-4FD9EF68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944" y="10530"/>
            <a:ext cx="2133600" cy="365125"/>
          </a:xfrm>
        </p:spPr>
        <p:txBody>
          <a:bodyPr/>
          <a:lstStyle/>
          <a:p>
            <a:fld id="{687D7A59-36E2-48B9-B146-C1E59501F63F}" type="slidenum">
              <a:rPr lang="en-US" sz="2400" b="1" smtClean="0">
                <a:solidFill>
                  <a:schemeClr val="tx1"/>
                </a:solidFill>
              </a:rPr>
              <a:pPr/>
              <a:t>3</a:t>
            </a:fld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9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56779"/>
            <a:ext cx="8568952" cy="62646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dirty="0"/>
              <a:t>К истории экспериментов</a:t>
            </a:r>
            <a:endParaRPr lang="ru-RU" sz="3600" dirty="0">
              <a:effectLst/>
              <a:ea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- Спустя более 30 лет </a:t>
            </a:r>
            <a:r>
              <a:rPr lang="en-US" sz="1800" dirty="0">
                <a:effectLst/>
                <a:ea typeface="Calibri" panose="020F0502020204030204" pitchFamily="34" charset="0"/>
              </a:rPr>
              <a:t>T. M. Mitchell </a:t>
            </a:r>
            <a:r>
              <a:rPr lang="ru-RU" sz="1800" dirty="0">
                <a:effectLst/>
                <a:ea typeface="Calibri" panose="020F0502020204030204" pitchFamily="34" charset="0"/>
              </a:rPr>
              <a:t>и </a:t>
            </a:r>
            <a:r>
              <a:rPr lang="en-US" sz="1800" dirty="0">
                <a:effectLst/>
                <a:ea typeface="Calibri" panose="020F0502020204030204" pitchFamily="34" charset="0"/>
              </a:rPr>
              <a:t>D. R. Faulkner</a:t>
            </a:r>
            <a:r>
              <a:rPr lang="ru-RU" sz="1800" dirty="0">
                <a:effectLst/>
                <a:ea typeface="Calibri" panose="020F0502020204030204" pitchFamily="34" charset="0"/>
              </a:rPr>
              <a:t> в </a:t>
            </a:r>
            <a:r>
              <a:rPr lang="en-US" sz="1800" dirty="0">
                <a:effectLst/>
                <a:ea typeface="Calibri" panose="020F0502020204030204" pitchFamily="34" charset="0"/>
              </a:rPr>
              <a:t>JGR, 113, B11412</a:t>
            </a:r>
            <a:r>
              <a:rPr lang="en-US" sz="1800" dirty="0">
                <a:ea typeface="Calibri" panose="020F0502020204030204" pitchFamily="34" charset="0"/>
              </a:rPr>
              <a:t>, 2008 </a:t>
            </a:r>
            <a:r>
              <a:rPr lang="ru-RU" sz="1800" dirty="0">
                <a:ea typeface="Calibri" panose="020F0502020204030204" pitchFamily="34" charset="0"/>
              </a:rPr>
              <a:t>в статье «</a:t>
            </a:r>
            <a:r>
              <a:rPr lang="en-US" sz="1800" dirty="0">
                <a:ea typeface="Calibri" panose="020F0502020204030204" pitchFamily="34" charset="0"/>
              </a:rPr>
              <a:t>Experimental measurements of permeability evolution during triaxial compression</a:t>
            </a:r>
            <a:r>
              <a:rPr lang="ru-RU" sz="1800" dirty="0">
                <a:ea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</a:rPr>
              <a:t>of initially intact crystalline rocks and implications for fluid flow in fault zones</a:t>
            </a:r>
            <a:r>
              <a:rPr lang="ru-RU" sz="1800" dirty="0">
                <a:ea typeface="Calibri" panose="020F0502020204030204" pitchFamily="34" charset="0"/>
              </a:rPr>
              <a:t>» с отмечают, что </a:t>
            </a:r>
            <a:r>
              <a:rPr lang="en-US" sz="1800" b="0" i="0" u="none" strike="noStrike" baseline="0" dirty="0">
                <a:solidFill>
                  <a:srgbClr val="FF0000"/>
                </a:solidFill>
              </a:rPr>
              <a:t>Experimental determination of permeability evolution</a:t>
            </a:r>
            <a:r>
              <a:rPr lang="ru-RU" sz="1800" b="0" i="0" u="none" strike="noStrike" baseline="0" dirty="0"/>
              <a:t> </a:t>
            </a:r>
            <a:r>
              <a:rPr lang="en-US" sz="1800" b="0" i="0" u="none" strike="noStrike" baseline="0" dirty="0"/>
              <a:t>of crystalline rocks during progressive deformation has</a:t>
            </a:r>
            <a:r>
              <a:rPr lang="ru-RU" sz="1800" b="0" i="0" u="none" strike="noStrike" baseline="0" dirty="0"/>
              <a:t> </a:t>
            </a:r>
            <a:r>
              <a:rPr lang="en-US" sz="1800" b="0" i="0" u="none" strike="noStrike" baseline="0" dirty="0"/>
              <a:t>received </a:t>
            </a:r>
            <a:r>
              <a:rPr lang="en-US" sz="1800" b="0" i="0" u="none" strike="noStrike" baseline="0" dirty="0">
                <a:solidFill>
                  <a:srgbClr val="FF0000"/>
                </a:solidFill>
              </a:rPr>
              <a:t>remarkably little attention </a:t>
            </a:r>
            <a:r>
              <a:rPr lang="en-US" sz="1800" b="0" i="0" u="none" strike="noStrike" baseline="0" dirty="0"/>
              <a:t>in the literature</a:t>
            </a:r>
            <a:r>
              <a:rPr lang="ru-RU" sz="1800" b="0" i="0" u="none" strike="noStrike" baseline="0" dirty="0"/>
              <a:t>  </a:t>
            </a:r>
            <a:r>
              <a:rPr lang="ru-RU" sz="1800" b="0" i="0" u="none" strike="noStrike" baseline="0" dirty="0">
                <a:solidFill>
                  <a:srgbClr val="FF0000"/>
                </a:solidFill>
              </a:rPr>
              <a:t>уделялось удивительно мало внимания,</a:t>
            </a:r>
            <a:r>
              <a:rPr lang="ru-RU" sz="1800" b="0" i="0" u="none" strike="noStrike" baseline="0" dirty="0"/>
              <a:t> а детальных измерений выполнено совсем немного. Неутомимый</a:t>
            </a:r>
            <a:r>
              <a:rPr lang="en-US" sz="1800" b="0" i="0" u="none" strike="noStrike" baseline="0" dirty="0"/>
              <a:t> D</a:t>
            </a:r>
            <a:r>
              <a:rPr lang="ru-RU" sz="1800" b="0" i="0" u="none" strike="noStrike" baseline="0" dirty="0"/>
              <a:t>.</a:t>
            </a:r>
            <a:r>
              <a:rPr lang="en-US" sz="1800" b="0" i="0" u="none" strike="noStrike" baseline="0" dirty="0" err="1"/>
              <a:t>Lockner</a:t>
            </a:r>
            <a:r>
              <a:rPr lang="ru-RU" sz="1800" b="0" i="0" u="none" strike="noStrike" baseline="0" dirty="0"/>
              <a:t> в 2011-2012 </a:t>
            </a:r>
            <a:r>
              <a:rPr lang="ru-RU" sz="1800" b="0" i="0" u="none" strike="noStrike" baseline="0" dirty="0" err="1"/>
              <a:t>г.г</a:t>
            </a:r>
            <a:r>
              <a:rPr lang="ru-RU" sz="1800" b="0" i="0" u="none" strike="noStrike" baseline="0" dirty="0"/>
              <a:t>. проводит цикл экспериментов на образцах из зоны разлома </a:t>
            </a:r>
            <a:r>
              <a:rPr lang="en-US" sz="1800" b="0" i="0" u="none" strike="noStrike" baseline="0" dirty="0" err="1"/>
              <a:t>Nojima</a:t>
            </a:r>
            <a:r>
              <a:rPr lang="en-US" sz="1800" b="0" i="0" u="none" strike="noStrike" baseline="0" dirty="0"/>
              <a:t> </a:t>
            </a:r>
            <a:r>
              <a:rPr lang="ru-RU" sz="1800" b="0" i="0" u="none" strike="noStrike" baseline="0" dirty="0"/>
              <a:t>после землетрясения в Кобе. </a:t>
            </a:r>
          </a:p>
          <a:p>
            <a:pPr marL="0" indent="0">
              <a:buNone/>
            </a:pPr>
            <a:r>
              <a:rPr lang="ru-RU" sz="1800" b="0" i="0" u="none" strike="noStrike" baseline="0" dirty="0"/>
              <a:t>- В прошлом году </a:t>
            </a:r>
            <a:r>
              <a:rPr lang="en-US" sz="1800" b="0" i="0" u="none" strike="noStrike" baseline="0" dirty="0"/>
              <a:t>C</a:t>
            </a:r>
            <a:r>
              <a:rPr lang="ru-RU" sz="1800" b="0" i="0" u="none" strike="noStrike" baseline="0" dirty="0"/>
              <a:t>.</a:t>
            </a:r>
            <a:r>
              <a:rPr lang="en-US" sz="1800" b="0" i="0" u="none" strike="noStrike" baseline="0" dirty="0"/>
              <a:t> Kluge</a:t>
            </a:r>
            <a:r>
              <a:rPr lang="ru-RU" sz="1800" dirty="0"/>
              <a:t> использовал </a:t>
            </a:r>
            <a:r>
              <a:rPr lang="ru-RU" sz="1800" b="0" i="0" u="none" strike="noStrike" baseline="0" dirty="0"/>
              <a:t>оригинальную методику </a:t>
            </a:r>
            <a:r>
              <a:rPr lang="en-US" sz="1800" b="0" i="0" u="none" strike="noStrike" baseline="0" dirty="0"/>
              <a:t>Punch-Through-Shear test</a:t>
            </a:r>
            <a:r>
              <a:rPr lang="ru-RU" sz="1800" b="0" i="0" u="none" strike="noStrike" baseline="0" dirty="0"/>
              <a:t> (сдвиговое продавливание по круговой щели) и получил довольно плотный набор измерений проницаемости при подготовке разрушения на сдвиг (</a:t>
            </a:r>
            <a:r>
              <a:rPr lang="en-US" sz="1800" b="0" i="0" u="none" strike="noStrike" baseline="0" dirty="0"/>
              <a:t>Permeability Evolution During Shear Zone Initiation in Low‑Porosity</a:t>
            </a:r>
            <a:r>
              <a:rPr lang="ru-RU" sz="1800" b="0" i="0" u="none" strike="noStrike" baseline="0" dirty="0"/>
              <a:t> </a:t>
            </a:r>
            <a:r>
              <a:rPr lang="en-US" sz="1800" b="0" i="0" u="none" strike="noStrike" baseline="0" dirty="0"/>
              <a:t>Rocks</a:t>
            </a:r>
            <a:r>
              <a:rPr lang="ru-RU" sz="1800" b="0" i="0" u="none" strike="noStrike" baseline="0" dirty="0"/>
              <a:t>, </a:t>
            </a:r>
            <a:r>
              <a:rPr lang="en-US" sz="1800" b="0" i="0" u="none" strike="noStrike" baseline="0" dirty="0">
                <a:latin typeface="MyriadPro-SemiCn"/>
              </a:rPr>
              <a:t>Rock Mech</a:t>
            </a:r>
            <a:r>
              <a:rPr lang="ru-RU" sz="1800" b="0" i="0" u="none" strike="noStrike" baseline="0" dirty="0">
                <a:latin typeface="MyriadPro-SemiCn"/>
              </a:rPr>
              <a:t>.</a:t>
            </a:r>
            <a:r>
              <a:rPr lang="en-US" sz="1800" b="0" i="0" u="none" strike="noStrike" baseline="0" dirty="0">
                <a:latin typeface="MyriadPro-SemiCn"/>
              </a:rPr>
              <a:t> and Rock Eng. 2021, 54)</a:t>
            </a:r>
            <a:r>
              <a:rPr lang="ru-RU" sz="1800" b="0" i="0" u="none" strike="noStrike" baseline="0" dirty="0"/>
              <a:t>. </a:t>
            </a:r>
            <a:endParaRPr lang="ru-RU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/>
              <a:t>- В этом же году в ЦКП ИФЗ мы выполнили опыты по классической схеме одноосного нагружения при всестороннем давлении от 10 до 40 МПа </a:t>
            </a:r>
            <a:r>
              <a:rPr lang="ru-RU" sz="1800" dirty="0">
                <a:effectLst/>
                <a:ea typeface="Calibri" panose="020F0502020204030204" pitchFamily="34" charset="0"/>
              </a:rPr>
              <a:t>методом стационарного потока флюида (constan</a:t>
            </a:r>
            <a:r>
              <a:rPr lang="en-US" sz="1800" dirty="0">
                <a:effectLst/>
                <a:ea typeface="Calibri" panose="020F0502020204030204" pitchFamily="34" charset="0"/>
              </a:rPr>
              <a:t>t</a:t>
            </a:r>
            <a:r>
              <a:rPr lang="ru-RU" sz="1800" dirty="0">
                <a:effectLst/>
                <a:ea typeface="Calibri" panose="020F0502020204030204" pitchFamily="34" charset="0"/>
              </a:rPr>
              <a:t> flow-rate </a:t>
            </a:r>
            <a:r>
              <a:rPr lang="en-US" sz="1800" dirty="0">
                <a:effectLst/>
                <a:ea typeface="Calibri" panose="020F0502020204030204" pitchFamily="34" charset="0"/>
              </a:rPr>
              <a:t>method</a:t>
            </a:r>
            <a:r>
              <a:rPr lang="ru-RU" sz="1800" dirty="0">
                <a:effectLst/>
                <a:ea typeface="Calibri" panose="020F0502020204030204" pitchFamily="34" charset="0"/>
              </a:rPr>
              <a:t>) при градиенте давления фильтрующейся жидкости 1 МПа </a:t>
            </a:r>
            <a:r>
              <a:rPr lang="ru-RU" sz="1800" dirty="0"/>
              <a:t>на образцах осадочных и изверженных пород при постоянной скорости деформирования</a:t>
            </a:r>
            <a:r>
              <a:rPr lang="en-US" sz="1800" dirty="0"/>
              <a:t> </a:t>
            </a:r>
            <a:r>
              <a:rPr lang="ru-RU" sz="1800" dirty="0"/>
              <a:t>вплоть до разрушения.</a:t>
            </a:r>
          </a:p>
          <a:p>
            <a:pPr indent="0" algn="just">
              <a:lnSpc>
                <a:spcPct val="150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111547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4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140225F-E09F-45FC-9997-5C8007BF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3" y="145588"/>
            <a:ext cx="8865505" cy="507831"/>
          </a:xfrm>
        </p:spPr>
        <p:txBody>
          <a:bodyPr>
            <a:normAutofit/>
          </a:bodyPr>
          <a:lstStyle/>
          <a:p>
            <a:r>
              <a:rPr lang="ru-RU" sz="2400" dirty="0"/>
              <a:t>Лабораторное оборудование 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GCTS RTR 4500 (</a:t>
            </a:r>
            <a:r>
              <a:rPr lang="ru-RU" sz="2400" dirty="0"/>
              <a:t>ЦПГИ ИФЗ РАН)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ED4FDE8-2C16-4793-875B-AED40459A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/>
          <a:stretch/>
        </p:blipFill>
        <p:spPr bwMode="auto">
          <a:xfrm>
            <a:off x="29331" y="953117"/>
            <a:ext cx="2935692" cy="2564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F8A11C-0505-4F74-9B04-1CD0D5E1E866}"/>
              </a:ext>
            </a:extLst>
          </p:cNvPr>
          <p:cNvSpPr txBox="1"/>
          <p:nvPr/>
        </p:nvSpPr>
        <p:spPr>
          <a:xfrm>
            <a:off x="98983" y="3737459"/>
            <a:ext cx="2782097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/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УПД – усилитель порового давления</a:t>
            </a:r>
          </a:p>
          <a:p>
            <a:pPr indent="337661"/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– осевое напряжение</a:t>
            </a:r>
            <a:endParaRPr lang="ru-RU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37661"/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 – давление всестороннего сжатия</a:t>
            </a:r>
            <a:endParaRPr lang="ru-RU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B452C-7B61-4B7A-96D7-1BECF5ECF4F5}"/>
              </a:ext>
            </a:extLst>
          </p:cNvPr>
          <p:cNvSpPr txBox="1"/>
          <p:nvPr/>
        </p:nvSpPr>
        <p:spPr>
          <a:xfrm>
            <a:off x="183827" y="6401902"/>
            <a:ext cx="87806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Веселовский Р. В. и др. ЦЕНТР КОЛЛЕКТИВНОГО ПОЛЬЗОВАНИЯ ИНСТИТУТА ФИЗИКИ ЗЕМЛИ им. ОЮ ШМИДТА РАН «ПЕТРОФИЗИКА, ГЕОМЕХАНИКА И ПАЛЕОМАГНЕТИЗМ» // Геодинамика и </a:t>
            </a:r>
            <a:r>
              <a:rPr lang="ru-RU" sz="105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тектонофизика</a:t>
            </a:r>
            <a:r>
              <a:rPr lang="ru-RU" sz="105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2022.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5B89F-9639-F0C7-F278-AFED3A2097D0}"/>
              </a:ext>
            </a:extLst>
          </p:cNvPr>
          <p:cNvSpPr txBox="1"/>
          <p:nvPr/>
        </p:nvSpPr>
        <p:spPr>
          <a:xfrm>
            <a:off x="6219147" y="980728"/>
            <a:ext cx="28412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Вертикальный осевой привод, ход 100 мм, </a:t>
            </a:r>
            <a:br>
              <a:rPr lang="ru-RU" sz="1600" dirty="0"/>
            </a:br>
            <a:r>
              <a:rPr lang="ru-RU" sz="1600" dirty="0" err="1"/>
              <a:t>Load</a:t>
            </a:r>
            <a:r>
              <a:rPr lang="ru-RU" sz="1600" dirty="0"/>
              <a:t> </a:t>
            </a:r>
            <a:r>
              <a:rPr lang="ru-RU" sz="1600" dirty="0" err="1"/>
              <a:t>max</a:t>
            </a:r>
            <a:r>
              <a:rPr lang="ru-RU" sz="1600" dirty="0"/>
              <a:t> - 4500 КН (450 тонн).</a:t>
            </a:r>
          </a:p>
          <a:p>
            <a:r>
              <a:rPr lang="ru-RU" sz="1600" dirty="0"/>
              <a:t>Усилитель всестороннего давления, </a:t>
            </a:r>
            <a:br>
              <a:rPr lang="ru-RU" sz="1600" dirty="0"/>
            </a:br>
            <a:r>
              <a:rPr lang="ru-RU" sz="1600" dirty="0"/>
              <a:t>P </a:t>
            </a:r>
            <a:r>
              <a:rPr lang="ru-RU" sz="1600" dirty="0" err="1"/>
              <a:t>max</a:t>
            </a:r>
            <a:r>
              <a:rPr lang="ru-RU" sz="1600" dirty="0"/>
              <a:t> = 210 МПа, точность 0.1 МПа</a:t>
            </a:r>
          </a:p>
          <a:p>
            <a:r>
              <a:rPr lang="ru-RU" sz="1600" dirty="0"/>
              <a:t>Усилитель порового давления, </a:t>
            </a:r>
            <a:br>
              <a:rPr lang="ru-RU" sz="1600" dirty="0"/>
            </a:br>
            <a:r>
              <a:rPr lang="ru-RU" sz="1600" dirty="0"/>
              <a:t>P </a:t>
            </a:r>
            <a:r>
              <a:rPr lang="ru-RU" sz="1600" dirty="0" err="1"/>
              <a:t>max</a:t>
            </a:r>
            <a:r>
              <a:rPr lang="ru-RU" sz="1600" dirty="0"/>
              <a:t> = 210 МПа, точность 0.1 МПа</a:t>
            </a:r>
          </a:p>
          <a:p>
            <a:r>
              <a:rPr lang="ru-RU" sz="1600" dirty="0"/>
              <a:t>Нагревательный элемент камеры всестороннего давления,  T </a:t>
            </a:r>
            <a:r>
              <a:rPr lang="ru-RU" sz="1600" dirty="0" err="1"/>
              <a:t>max</a:t>
            </a:r>
            <a:r>
              <a:rPr lang="ru-RU" sz="1600" dirty="0"/>
              <a:t> =  200°C, точность 0.1 °C</a:t>
            </a:r>
          </a:p>
          <a:p>
            <a:r>
              <a:rPr lang="ru-RU" sz="1600" dirty="0"/>
              <a:t>Датчик силы внутри </a:t>
            </a:r>
            <a:r>
              <a:rPr lang="ru-RU" sz="1600" dirty="0" err="1"/>
              <a:t>стабилометра</a:t>
            </a:r>
            <a:r>
              <a:rPr lang="ru-RU" sz="1600" dirty="0"/>
              <a:t> 1500 КН, точность 0.2 КН.</a:t>
            </a:r>
          </a:p>
          <a:p>
            <a:r>
              <a:rPr lang="ru-RU" sz="1600" dirty="0"/>
              <a:t>Измерение изменения линейных размеров образца с точностью 0.5 мкм.</a:t>
            </a:r>
          </a:p>
          <a:p>
            <a:r>
              <a:rPr lang="ru-RU" sz="1600" dirty="0"/>
              <a:t>Система измерения </a:t>
            </a:r>
            <a:r>
              <a:rPr lang="ru-RU" sz="1600" dirty="0" err="1"/>
              <a:t>Vp</a:t>
            </a:r>
            <a:r>
              <a:rPr lang="ru-RU" sz="1600" dirty="0"/>
              <a:t>, </a:t>
            </a:r>
            <a:r>
              <a:rPr lang="ru-RU" sz="1600" dirty="0" err="1"/>
              <a:t>Vs</a:t>
            </a:r>
            <a:r>
              <a:rPr lang="ru-RU" sz="16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1B678-C1A5-670A-E10D-DE20CDECF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92" y="809101"/>
            <a:ext cx="3133616" cy="557222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EA15E2-5A88-7BED-8169-0A875A5D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136" y="9144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3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140225F-E09F-45FC-9997-5C8007BF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37239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A9F952-10F9-472F-84D4-83509450E3D7}"/>
              </a:ext>
            </a:extLst>
          </p:cNvPr>
          <p:cNvSpPr txBox="1"/>
          <p:nvPr/>
        </p:nvSpPr>
        <p:spPr>
          <a:xfrm>
            <a:off x="5750693" y="1556792"/>
            <a:ext cx="141359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207</a:t>
            </a:r>
            <a:endParaRPr lang="ru-RU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8AB597-F3B8-4983-B71D-C251DE7AC755}"/>
              </a:ext>
            </a:extLst>
          </p:cNvPr>
          <p:cNvSpPr txBox="1"/>
          <p:nvPr/>
        </p:nvSpPr>
        <p:spPr>
          <a:xfrm>
            <a:off x="239794" y="980728"/>
            <a:ext cx="411833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образцов: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– 60 мм, диаметр – 30 мм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B9A6D2-1B00-456D-8142-5A9C600AF80C}"/>
              </a:ext>
            </a:extLst>
          </p:cNvPr>
          <p:cNvSpPr txBox="1"/>
          <p:nvPr/>
        </p:nvSpPr>
        <p:spPr>
          <a:xfrm>
            <a:off x="1119071" y="1484784"/>
            <a:ext cx="141359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202</a:t>
            </a:r>
            <a:endParaRPr lang="ru-RU" sz="1350" dirty="0"/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3ADDEEF6-988C-4D75-8EE2-29CB2C4B0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793"/>
          <a:stretch/>
        </p:blipFill>
        <p:spPr bwMode="auto">
          <a:xfrm>
            <a:off x="993730" y="2070976"/>
            <a:ext cx="3896361" cy="23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D603B31-858E-4F3B-B902-F49A3A88874B}"/>
              </a:ext>
            </a:extLst>
          </p:cNvPr>
          <p:cNvSpPr txBox="1"/>
          <p:nvPr/>
        </p:nvSpPr>
        <p:spPr>
          <a:xfrm>
            <a:off x="5689804" y="4448842"/>
            <a:ext cx="2554604" cy="144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 от общей площади шлифа занимает карбонатный цемент, 38% полевого шпата размерами 1 мм и менее, 21% кварца, до 10% граната и сфена. </a:t>
            </a:r>
            <a:b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CE5A16-5631-4CA9-B242-610809144157}"/>
              </a:ext>
            </a:extLst>
          </p:cNvPr>
          <p:cNvSpPr txBox="1"/>
          <p:nvPr/>
        </p:nvSpPr>
        <p:spPr>
          <a:xfrm>
            <a:off x="1427861" y="4448842"/>
            <a:ext cx="2640083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35% от общей площади шлифа занимает хлоритовый цемент, 31% кварца размером 0,3 мм и менее, 12% рутила, 4,5% апатита, 2,7% полевой шпат.</a:t>
            </a:r>
          </a:p>
          <a:p>
            <a:endParaRPr lang="ru-RU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028A4681-806F-4B8C-855A-0E80933828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84031"/>
                  </p:ext>
                </p:extLst>
              </p:nvPr>
            </p:nvGraphicFramePr>
            <p:xfrm>
              <a:off x="4525433" y="784025"/>
              <a:ext cx="4157221" cy="74580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841968">
                      <a:extLst>
                        <a:ext uri="{9D8B030D-6E8A-4147-A177-3AD203B41FA5}">
                          <a16:colId xmlns:a16="http://schemas.microsoft.com/office/drawing/2014/main" val="1672191702"/>
                        </a:ext>
                      </a:extLst>
                    </a:gridCol>
                    <a:gridCol w="1349900">
                      <a:extLst>
                        <a:ext uri="{9D8B030D-6E8A-4147-A177-3AD203B41FA5}">
                          <a16:colId xmlns:a16="http://schemas.microsoft.com/office/drawing/2014/main" val="1420399522"/>
                        </a:ext>
                      </a:extLst>
                    </a:gridCol>
                    <a:gridCol w="1965353">
                      <a:extLst>
                        <a:ext uri="{9D8B030D-6E8A-4147-A177-3AD203B41FA5}">
                          <a16:colId xmlns:a16="http://schemas.microsoft.com/office/drawing/2014/main" val="3669800909"/>
                        </a:ext>
                      </a:extLst>
                    </a:gridCol>
                  </a:tblGrid>
                  <a:tr h="20385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 образца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Пористость, %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Проницаемость, 1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ru-RU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2062435491"/>
                      </a:ext>
                    </a:extLst>
                  </a:tr>
                  <a:tr h="20030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7,30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extLst>
                      <a:ext uri="{0D108BD9-81ED-4DB2-BD59-A6C34878D82A}">
                        <a16:rowId xmlns:a16="http://schemas.microsoft.com/office/drawing/2014/main" val="1545981653"/>
                      </a:ext>
                    </a:extLst>
                  </a:tr>
                  <a:tr h="20030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207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3,25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extLst>
                      <a:ext uri="{0D108BD9-81ED-4DB2-BD59-A6C34878D82A}">
                        <a16:rowId xmlns:a16="http://schemas.microsoft.com/office/drawing/2014/main" val="1444652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028A4681-806F-4B8C-855A-0E80933828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84031"/>
                  </p:ext>
                </p:extLst>
              </p:nvPr>
            </p:nvGraphicFramePr>
            <p:xfrm>
              <a:off x="4525433" y="784025"/>
              <a:ext cx="4157221" cy="74580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841968">
                      <a:extLst>
                        <a:ext uri="{9D8B030D-6E8A-4147-A177-3AD203B41FA5}">
                          <a16:colId xmlns:a16="http://schemas.microsoft.com/office/drawing/2014/main" val="1672191702"/>
                        </a:ext>
                      </a:extLst>
                    </a:gridCol>
                    <a:gridCol w="1349900">
                      <a:extLst>
                        <a:ext uri="{9D8B030D-6E8A-4147-A177-3AD203B41FA5}">
                          <a16:colId xmlns:a16="http://schemas.microsoft.com/office/drawing/2014/main" val="1420399522"/>
                        </a:ext>
                      </a:extLst>
                    </a:gridCol>
                    <a:gridCol w="1965353">
                      <a:extLst>
                        <a:ext uri="{9D8B030D-6E8A-4147-A177-3AD203B41FA5}">
                          <a16:colId xmlns:a16="http://schemas.microsoft.com/office/drawing/2014/main" val="3669800909"/>
                        </a:ext>
                      </a:extLst>
                    </a:gridCol>
                  </a:tblGrid>
                  <a:tr h="25152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 образца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Пористость, %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5" marR="5715" marT="5715" marB="0" anchor="b">
                        <a:blipFill>
                          <a:blip r:embed="rId3"/>
                          <a:stretch>
                            <a:fillRect l="-111765" t="-2439" r="-619" b="-239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2435491"/>
                      </a:ext>
                    </a:extLst>
                  </a:tr>
                  <a:tr h="24714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7,30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extLst>
                      <a:ext uri="{0D108BD9-81ED-4DB2-BD59-A6C34878D82A}">
                        <a16:rowId xmlns:a16="http://schemas.microsoft.com/office/drawing/2014/main" val="1545981653"/>
                      </a:ext>
                    </a:extLst>
                  </a:tr>
                  <a:tr h="24714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207</a:t>
                          </a:r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3,25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5" marR="5715" marT="5715" marB="0" anchor="ctr"/>
                    </a:tc>
                    <a:extLst>
                      <a:ext uri="{0D108BD9-81ED-4DB2-BD59-A6C34878D82A}">
                        <a16:rowId xmlns:a16="http://schemas.microsoft.com/office/drawing/2014/main" val="14446522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6B5DF0D-C950-4197-8691-3F5BEF2637AB}"/>
              </a:ext>
            </a:extLst>
          </p:cNvPr>
          <p:cNvSpPr txBox="1"/>
          <p:nvPr/>
        </p:nvSpPr>
        <p:spPr>
          <a:xfrm>
            <a:off x="1160390" y="1813377"/>
            <a:ext cx="98830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Песчаник</a:t>
            </a:r>
            <a:endParaRPr lang="ru-RU" sz="135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B88-7306-4DB9-985A-F413BD5DDCCC}"/>
              </a:ext>
            </a:extLst>
          </p:cNvPr>
          <p:cNvSpPr txBox="1"/>
          <p:nvPr/>
        </p:nvSpPr>
        <p:spPr>
          <a:xfrm>
            <a:off x="5807395" y="1870086"/>
            <a:ext cx="98830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Песчаник</a:t>
            </a:r>
            <a:endParaRPr lang="ru-RU" sz="1350" b="1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46A7E2C-AE4F-4B82-BAF8-F5A213D6AF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/>
          <a:stretch/>
        </p:blipFill>
        <p:spPr>
          <a:xfrm>
            <a:off x="5271958" y="2132856"/>
            <a:ext cx="3772359" cy="22298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CA898-5E6D-4426-A2E3-D018F3B4A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88156"/>
            <a:ext cx="1413594" cy="215274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нутренний, строительный материал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A9256D60-E3C1-4BB4-9D03-A0994F917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70112"/>
            <a:ext cx="1409002" cy="211350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E0E34B-808E-4064-1021-819A1BD7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106" y="31412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t>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8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EB1D116-214C-4597-02AA-4800B8A8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3" r="20980"/>
          <a:stretch/>
        </p:blipFill>
        <p:spPr>
          <a:xfrm>
            <a:off x="5148064" y="1628799"/>
            <a:ext cx="3544043" cy="315194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140225F-E09F-45FC-9997-5C8007BF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520595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нагружения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4714" y="620688"/>
            <a:ext cx="3868340" cy="351902"/>
          </a:xfrm>
        </p:spPr>
        <p:txBody>
          <a:bodyPr>
            <a:normAutofit/>
          </a:bodyPr>
          <a:lstStyle/>
          <a:p>
            <a:pPr algn="ctr"/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8B7983-4394-4F84-8723-FB0868613744}"/>
              </a:ext>
            </a:extLst>
          </p:cNvPr>
          <p:cNvSpPr txBox="1"/>
          <p:nvPr/>
        </p:nvSpPr>
        <p:spPr>
          <a:xfrm>
            <a:off x="4499534" y="1124744"/>
            <a:ext cx="45708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«Напряжение – деформация»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05264B55-3F9E-43CE-97A9-B46BEA3D29AF}"/>
              </a:ext>
            </a:extLst>
          </p:cNvPr>
          <p:cNvSpPr txBox="1">
            <a:spLocks/>
          </p:cNvSpPr>
          <p:nvPr/>
        </p:nvSpPr>
        <p:spPr>
          <a:xfrm>
            <a:off x="179512" y="5041582"/>
            <a:ext cx="8742770" cy="17717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образцов при постоянной средней скорости </a:t>
            </a:r>
            <a:r>
              <a:rPr lang="ru-RU" sz="1600" dirty="0">
                <a:solidFill>
                  <a:srgbClr val="FF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постоянном </a:t>
            </a:r>
            <a:r>
              <a:rPr lang="ru-RU" sz="1600" dirty="0">
                <a:solidFill>
                  <a:srgbClr val="FF7A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давлении всестороннего сжатия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прикладывались осевые напряжения. </a:t>
            </a:r>
            <a:r>
              <a:rPr lang="ru-RU" sz="1600" dirty="0">
                <a:solidFill>
                  <a:srgbClr val="0A8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Дифференциальное напряжение</a:t>
            </a:r>
            <a:r>
              <a:rPr lang="ru-RU" sz="1600" b="0" dirty="0">
                <a:solidFill>
                  <a:srgbClr val="0A8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разница осевого напряжения и давления всестороннего сжатия. Для 202 и 207 образцов эксперимент продолжался после образования макроразрыва.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C5694A-57FE-43D7-AFA5-285543DFD45C}"/>
              </a:ext>
            </a:extLst>
          </p:cNvPr>
          <p:cNvSpPr txBox="1"/>
          <p:nvPr/>
        </p:nvSpPr>
        <p:spPr>
          <a:xfrm>
            <a:off x="187633" y="980728"/>
            <a:ext cx="3272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A8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Дифференциальное напряжение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DEA83A-41E1-4E8D-AF42-87E0CABDE943}"/>
              </a:ext>
            </a:extLst>
          </p:cNvPr>
          <p:cNvSpPr txBox="1"/>
          <p:nvPr/>
        </p:nvSpPr>
        <p:spPr>
          <a:xfrm>
            <a:off x="347220" y="1268760"/>
            <a:ext cx="2176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Осевая деформация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E1BC7D3-9530-0B58-0F73-BDF6C236F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5" r="16483"/>
          <a:stretch/>
        </p:blipFill>
        <p:spPr>
          <a:xfrm>
            <a:off x="332994" y="1628800"/>
            <a:ext cx="4166998" cy="31247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A70E41-D54C-DF41-C94B-E515D05C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029" y="37720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6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B00A71-BFDE-4A74-3756-0B08ED70D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3" r="13750"/>
          <a:stretch/>
        </p:blipFill>
        <p:spPr>
          <a:xfrm>
            <a:off x="4985624" y="1855441"/>
            <a:ext cx="3978864" cy="32297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50B4EB-3287-910B-87A3-891C88688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2" r="13750"/>
          <a:stretch/>
        </p:blipFill>
        <p:spPr>
          <a:xfrm>
            <a:off x="467544" y="1881395"/>
            <a:ext cx="3978864" cy="320378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140225F-E09F-45FC-9997-5C8007BF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504056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проницаемости в образцах песчаника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C32BD664-7327-4690-A96A-8236EEB82043}"/>
              </a:ext>
            </a:extLst>
          </p:cNvPr>
          <p:cNvSpPr txBox="1">
            <a:spLocks/>
          </p:cNvSpPr>
          <p:nvPr/>
        </p:nvSpPr>
        <p:spPr>
          <a:xfrm>
            <a:off x="7114446" y="4130165"/>
            <a:ext cx="1538702" cy="30694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207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573DA882-F8B8-4AF3-8B77-DCA3626D0D30}"/>
              </a:ext>
            </a:extLst>
          </p:cNvPr>
          <p:cNvSpPr txBox="1">
            <a:spLocks/>
          </p:cNvSpPr>
          <p:nvPr/>
        </p:nvSpPr>
        <p:spPr>
          <a:xfrm>
            <a:off x="2604732" y="4108002"/>
            <a:ext cx="1318640" cy="2571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14298B-2CAD-E0C1-0D27-41EA3EC4C441}"/>
                  </a:ext>
                </a:extLst>
              </p:cNvPr>
              <p:cNvSpPr txBox="1"/>
              <p:nvPr/>
            </p:nvSpPr>
            <p:spPr>
              <a:xfrm>
                <a:off x="439264" y="5098159"/>
                <a:ext cx="7416824" cy="1759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Закон Дарси в дифференциальной форме: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ru-RU" sz="18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𝑲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den>
                    </m:f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sz="1600" dirty="0"/>
                  <a:t>𝒖 – скорость фильтрации/фильтрационного потока жидкости</a:t>
                </a:r>
              </a:p>
              <a:p>
                <a:r>
                  <a:rPr lang="ru-RU" sz="1600" dirty="0"/>
                  <a:t>𝑲 – проницаемость, м^2</a:t>
                </a:r>
              </a:p>
              <a:p>
                <a:r>
                  <a:rPr lang="ru-RU" sz="1600" dirty="0"/>
                  <a:t>𝝁 - динамическая вязкость</a:t>
                </a:r>
              </a:p>
              <a:p>
                <a:r>
                  <a:rPr lang="ru-RU" sz="1600" dirty="0"/>
                  <a:t>𝒑 – давление </a:t>
                </a:r>
              </a:p>
              <a:p>
                <a:r>
                  <a:rPr lang="ru-RU" sz="1600" dirty="0"/>
                  <a:t>𝒙 – координата, направленная от входного сечения образца к выходном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14298B-2CAD-E0C1-0D27-41EA3EC4C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4" y="5098159"/>
                <a:ext cx="7416824" cy="1759841"/>
              </a:xfrm>
              <a:prstGeom prst="rect">
                <a:avLst/>
              </a:prstGeom>
              <a:blipFill>
                <a:blip r:embed="rId4"/>
                <a:stretch>
                  <a:fillRect l="-657" b="-3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7718B9D-D009-455C-5B68-BBF434BDF27E}"/>
              </a:ext>
            </a:extLst>
          </p:cNvPr>
          <p:cNvSpPr txBox="1"/>
          <p:nvPr/>
        </p:nvSpPr>
        <p:spPr>
          <a:xfrm>
            <a:off x="107504" y="797803"/>
            <a:ext cx="9001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Предыдущие исследования были ограничены экспериментальными методами, требующими остановки нагрузки для измерения проницаемости и имели относительно небольшое  количество измерений. Длительность наших опытов - до 6 суток. Частота определения проницаемости каждые   40 -100 минут.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99C0A2-CB55-0FD7-DA61-55F1E24F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3535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pPr/>
              <a:t>8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2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A6B3B78-2B2A-A083-1C67-115C2A9F4C3C}"/>
              </a:ext>
            </a:extLst>
          </p:cNvPr>
          <p:cNvGrpSpPr/>
          <p:nvPr/>
        </p:nvGrpSpPr>
        <p:grpSpPr>
          <a:xfrm>
            <a:off x="4355977" y="908720"/>
            <a:ext cx="4788024" cy="3109196"/>
            <a:chOff x="4478061" y="1102605"/>
            <a:chExt cx="4361013" cy="367089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C84FE60-C4CD-82D1-6ED1-D2657A615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188" r="13750"/>
            <a:stretch/>
          </p:blipFill>
          <p:spPr>
            <a:xfrm>
              <a:off x="4478061" y="1221538"/>
              <a:ext cx="4361013" cy="355195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7574297-F817-5F0F-F560-BAC84787A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7067" y="1102605"/>
              <a:ext cx="2157666" cy="550193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68F40-5338-490C-9B2B-DED6CB11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27" y="116632"/>
            <a:ext cx="7886700" cy="46522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эмиссия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CA5A0-D09B-47BA-9B08-1E9E2DA64DE4}"/>
              </a:ext>
            </a:extLst>
          </p:cNvPr>
          <p:cNvSpPr txBox="1"/>
          <p:nvPr/>
        </p:nvSpPr>
        <p:spPr>
          <a:xfrm>
            <a:off x="179513" y="4441319"/>
            <a:ext cx="6552727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Была выдвинута идея провести эксперименты в Геофизической обсерватории «Борок» на образцах-близнецах песчаника 202 и 207.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Эксперименты в ИФЗ и в обсерватории Борок имели разную длительность. Для сопоставления временных шкал мы совместили моменты разрушения по разрыву кривых напряжения, тем самым приведя короткую временную шкалу к длинной. 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3521900-419B-4766-8E53-0A4E31EABDE1}"/>
              </a:ext>
            </a:extLst>
          </p:cNvPr>
          <p:cNvSpPr/>
          <p:nvPr/>
        </p:nvSpPr>
        <p:spPr>
          <a:xfrm>
            <a:off x="7059359" y="4558988"/>
            <a:ext cx="268664" cy="20539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71266-1D31-473C-B142-F5364ADB2C45}"/>
              </a:ext>
            </a:extLst>
          </p:cNvPr>
          <p:cNvSpPr txBox="1"/>
          <p:nvPr/>
        </p:nvSpPr>
        <p:spPr>
          <a:xfrm>
            <a:off x="6512126" y="4024052"/>
            <a:ext cx="10807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</a:t>
            </a:r>
            <a:b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керн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5FAB1DD-F3DB-440D-8A23-91B60E3FA6E2}"/>
              </a:ext>
            </a:extLst>
          </p:cNvPr>
          <p:cNvSpPr/>
          <p:nvPr/>
        </p:nvSpPr>
        <p:spPr>
          <a:xfrm>
            <a:off x="7582410" y="4559714"/>
            <a:ext cx="268664" cy="9016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BFCD9A0-8624-4FF2-8FCC-B8C9831D0D32}"/>
              </a:ext>
            </a:extLst>
          </p:cNvPr>
          <p:cNvSpPr/>
          <p:nvPr/>
        </p:nvSpPr>
        <p:spPr>
          <a:xfrm>
            <a:off x="7582410" y="5605673"/>
            <a:ext cx="268664" cy="10080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702645-07CF-4231-886C-8857357FF6B6}"/>
              </a:ext>
            </a:extLst>
          </p:cNvPr>
          <p:cNvSpPr txBox="1"/>
          <p:nvPr/>
        </p:nvSpPr>
        <p:spPr>
          <a:xfrm>
            <a:off x="7693661" y="4137030"/>
            <a:ext cx="10832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«Близнецы»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40D9040-8BDF-48E9-83D8-EE44730B8074}"/>
              </a:ext>
            </a:extLst>
          </p:cNvPr>
          <p:cNvCxnSpPr>
            <a:cxnSpLocks/>
          </p:cNvCxnSpPr>
          <p:nvPr/>
        </p:nvCxnSpPr>
        <p:spPr>
          <a:xfrm>
            <a:off x="7219006" y="5536220"/>
            <a:ext cx="2333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467237-4EB5-4341-A765-3200670F9345}"/>
              </a:ext>
            </a:extLst>
          </p:cNvPr>
          <p:cNvSpPr txBox="1"/>
          <p:nvPr/>
        </p:nvSpPr>
        <p:spPr>
          <a:xfrm>
            <a:off x="7812360" y="4928797"/>
            <a:ext cx="11582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b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ИФЗ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259ECC-3570-41E2-A69A-188F64ECE865}"/>
              </a:ext>
            </a:extLst>
          </p:cNvPr>
          <p:cNvSpPr txBox="1"/>
          <p:nvPr/>
        </p:nvSpPr>
        <p:spPr>
          <a:xfrm>
            <a:off x="7806286" y="5893494"/>
            <a:ext cx="11582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b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Борок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108DF18-D587-44C9-A9B0-FFE8DB5AF313}"/>
              </a:ext>
            </a:extLst>
          </p:cNvPr>
          <p:cNvSpPr/>
          <p:nvPr/>
        </p:nvSpPr>
        <p:spPr>
          <a:xfrm>
            <a:off x="7502013" y="4443248"/>
            <a:ext cx="1423019" cy="2298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61BEB8-19D0-F73F-931D-797605C7B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87" r="14766"/>
          <a:stretch/>
        </p:blipFill>
        <p:spPr>
          <a:xfrm>
            <a:off x="179513" y="939804"/>
            <a:ext cx="4143663" cy="342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033D1E-51B0-B455-DB60-179B13D2A044}"/>
              </a:ext>
            </a:extLst>
          </p:cNvPr>
          <p:cNvSpPr txBox="1"/>
          <p:nvPr/>
        </p:nvSpPr>
        <p:spPr>
          <a:xfrm>
            <a:off x="971600" y="99912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618DB-86CA-2292-09E9-492351226C1A}"/>
              </a:ext>
            </a:extLst>
          </p:cNvPr>
          <p:cNvSpPr txBox="1"/>
          <p:nvPr/>
        </p:nvSpPr>
        <p:spPr>
          <a:xfrm flipH="1">
            <a:off x="5148064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207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14760-B213-ED33-573D-131815C8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37235"/>
            <a:ext cx="2133600" cy="365125"/>
          </a:xfrm>
        </p:spPr>
        <p:txBody>
          <a:bodyPr/>
          <a:lstStyle/>
          <a:p>
            <a:fld id="{5BDF21E4-0B75-48F9-A7B1-1901043A6F78}" type="slidenum">
              <a:rPr lang="ru-RU" sz="2400" b="1">
                <a:solidFill>
                  <a:schemeClr val="tx1"/>
                </a:solidFill>
              </a:rPr>
              <a:t>9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4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15688</TotalTime>
  <Words>1784</Words>
  <Application>Microsoft Office PowerPoint</Application>
  <PresentationFormat>Экран (4:3)</PresentationFormat>
  <Paragraphs>171</Paragraphs>
  <Slides>16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MyriadPro-SemiCn</vt:lpstr>
      <vt:lpstr>Times New Roman</vt:lpstr>
      <vt:lpstr>Тема Office</vt:lpstr>
      <vt:lpstr>Формула</vt:lpstr>
      <vt:lpstr>    ЭВОЛЮЦИЯ ПРОНИЦАЕМОСТИ ГОРНЫХ ПОРОД В ПРОЦЕССЕ РАЗРУШЕНИЯ  Пономарев А. В., Смирнов В.Б., Фокин И.В., Патонин А.В., Шаталина Е.И., Сергеев Д.С., Леонова А.М., Егоров Н.А., Строганова С.М.   Институт физики Земли РАН, РФ Физический факультет МГУ, РФ  </vt:lpstr>
      <vt:lpstr>Предисловие  к экспериментам</vt:lpstr>
      <vt:lpstr>К истории экспериментов</vt:lpstr>
      <vt:lpstr>Презентация PowerPoint</vt:lpstr>
      <vt:lpstr>Лабораторное оборудование - GCTS RTR 4500 (ЦПГИ ИФЗ РАН) </vt:lpstr>
      <vt:lpstr>Образцы</vt:lpstr>
      <vt:lpstr>История нагружения</vt:lpstr>
      <vt:lpstr>Изменение проницаемости в образцах песчаника </vt:lpstr>
      <vt:lpstr>Акустическая эмиссия</vt:lpstr>
      <vt:lpstr>Презентация PowerPoint</vt:lpstr>
      <vt:lpstr>Проницаемость и акустическая эмиссия</vt:lpstr>
      <vt:lpstr>Изменения скоростей упругих волн</vt:lpstr>
      <vt:lpstr>Изменение проницаемости образца базальта 316-2 при формировании зоны разрушения  </vt:lpstr>
      <vt:lpstr>Проницаемость базальта 316-3 (0. 01 мДа, 5%)  vs напряжение</vt:lpstr>
      <vt:lpstr>Проницаемость гранита 454-2 (0.01 мДа, 0.16%) vs напряжение</vt:lpstr>
      <vt:lpstr>Заключение</vt:lpstr>
    </vt:vector>
  </TitlesOfParts>
  <Company>IFZ, 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 of Transient Seismic Process: Laboratory and Field scales</dc:title>
  <dc:creator>Vladimir Smirnov</dc:creator>
  <cp:lastModifiedBy>Alexander Ponomarev</cp:lastModifiedBy>
  <cp:revision>714</cp:revision>
  <dcterms:created xsi:type="dcterms:W3CDTF">2013-07-10T09:54:14Z</dcterms:created>
  <dcterms:modified xsi:type="dcterms:W3CDTF">2022-06-22T19:30:46Z</dcterms:modified>
</cp:coreProperties>
</file>