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6.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71" r:id="rId3"/>
    <p:sldId id="272" r:id="rId4"/>
    <p:sldId id="269" r:id="rId5"/>
    <p:sldId id="268" r:id="rId6"/>
    <p:sldId id="267" r:id="rId7"/>
    <p:sldId id="257" r:id="rId8"/>
    <p:sldId id="270" r:id="rId9"/>
    <p:sldId id="274" r:id="rId10"/>
    <p:sldId id="258" r:id="rId11"/>
    <p:sldId id="265" r:id="rId12"/>
    <p:sldId id="266" r:id="rId13"/>
    <p:sldId id="259" r:id="rId14"/>
    <p:sldId id="260" r:id="rId15"/>
    <p:sldId id="263" r:id="rId16"/>
    <p:sldId id="264" r:id="rId17"/>
    <p:sldId id="262" r:id="rId18"/>
    <p:sldId id="261" r:id="rId19"/>
    <p:sldId id="273" r:id="rId20"/>
    <p:sldId id="275"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65977" autoAdjust="0"/>
  </p:normalViewPr>
  <p:slideViewPr>
    <p:cSldViewPr>
      <p:cViewPr varScale="1">
        <p:scale>
          <a:sx n="60" d="100"/>
          <a:sy n="60" d="100"/>
        </p:scale>
        <p:origin x="78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1050;&#1086;&#1085;&#1090;&#1072;&#1082;&#1090;&#1099;\Projects\&#1043;&#1088;&#1072;&#1092;&#1080;&#1082;&#1080;%20(&#1040;&#1074;&#1090;&#1086;&#1089;&#1086;&#1093;&#1088;&#1072;&#1085;&#1077;&#1085;&#1085;&#1099;&#108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1050;&#1086;&#1085;&#1090;&#1072;&#1082;&#1090;&#1099;\Projects\&#1043;&#1088;&#1072;&#1092;&#1080;&#1082;&#1080;%20(&#1040;&#1074;&#1090;&#1086;&#1089;&#1086;&#1093;&#1088;&#1072;&#1085;&#1077;&#1085;&#1085;&#1099;&#108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1050;&#1086;&#1085;&#1090;&#1072;&#1082;&#1090;&#1099;\Projects\&#1043;&#1088;&#1072;&#1092;&#1080;&#1082;&#1080;%20(&#1040;&#1074;&#1090;&#1086;&#1089;&#1086;&#1093;&#1088;&#1072;&#1085;&#1077;&#1085;&#1085;&#1099;&#108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1050;&#1086;&#1085;&#1090;&#1072;&#1082;&#1090;&#1099;\Projects\&#1043;&#1088;&#1072;&#1092;&#1080;&#1082;&#1080;%20(&#1040;&#1074;&#1090;&#1086;&#1089;&#1086;&#1093;&#1088;&#1072;&#1085;&#1077;&#1085;&#1085;&#1099;&#108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1050;&#1086;&#1085;&#1090;&#1072;&#1082;&#1090;&#1099;\Projects\&#1043;&#1088;&#1072;&#1092;&#1080;&#1082;&#1080;%20(&#1040;&#1074;&#1090;&#1086;&#1089;&#1086;&#1093;&#1088;&#1072;&#1085;&#1077;&#1085;&#1085;&#1099;&#108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1050;&#1086;&#1085;&#1090;&#1072;&#1082;&#1090;&#1099;\Projects\&#1043;&#1088;&#1072;&#1092;&#1080;&#1082;&#1080;%20(&#1040;&#1074;&#1090;&#1086;&#1089;&#1086;&#1093;&#1088;&#1072;&#1085;&#1077;&#1085;&#1085;&#1099;&#108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1050;&#1086;&#1085;&#1090;&#1072;&#1082;&#1090;&#1099;\Projects\&#1043;&#1088;&#1072;&#1092;&#1080;&#1082;&#1080;%20(&#1040;&#1074;&#1090;&#1086;&#1089;&#1086;&#1093;&#1088;&#1072;&#1085;&#1077;&#1085;&#1085;&#1099;&#108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1050;&#1086;&#1085;&#1090;&#1072;&#1082;&#1090;&#1099;\Projects\&#1043;&#1088;&#1072;&#1092;&#1080;&#1082;&#1080;%20(&#1040;&#1074;&#1090;&#1086;&#1089;&#1086;&#1093;&#1088;&#1072;&#1085;&#1077;&#1085;&#1085;&#1099;&#108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ru-RU" dirty="0" smtClean="0"/>
              <a:t>1</a:t>
            </a:r>
            <a:r>
              <a:rPr lang="ru-RU" baseline="0" dirty="0" smtClean="0"/>
              <a:t> этап.</a:t>
            </a:r>
          </a:p>
          <a:p>
            <a:pPr>
              <a:defRPr/>
            </a:pPr>
            <a:r>
              <a:rPr lang="ru-RU" dirty="0" smtClean="0"/>
              <a:t>Относительные </a:t>
            </a:r>
            <a:r>
              <a:rPr lang="ru-RU" dirty="0"/>
              <a:t>значения главных напряжений во вмещающем массиве</a:t>
            </a:r>
          </a:p>
        </c:rich>
      </c:tx>
      <c:layout/>
      <c:overlay val="0"/>
    </c:title>
    <c:autoTitleDeleted val="0"/>
    <c:plotArea>
      <c:layout/>
      <c:barChart>
        <c:barDir val="col"/>
        <c:grouping val="clustered"/>
        <c:varyColors val="0"/>
        <c:ser>
          <c:idx val="0"/>
          <c:order val="0"/>
          <c:tx>
            <c:strRef>
              <c:f>Лист1!$A$10:$B$10</c:f>
              <c:strCache>
                <c:ptCount val="1"/>
                <c:pt idx="0">
                  <c:v>Sigma Макс</c:v>
                </c:pt>
              </c:strCache>
            </c:strRef>
          </c:tx>
          <c:spPr>
            <a:solidFill>
              <a:srgbClr val="FF0000"/>
            </a:solidFill>
          </c:spPr>
          <c:invertIfNegative val="0"/>
          <c:cat>
            <c:strRef>
              <c:f>Лист1!$C$9:$H$9</c:f>
              <c:strCache>
                <c:ptCount val="6"/>
                <c:pt idx="0">
                  <c:v>Kn/Ks 0.7e6/0.35e6</c:v>
                </c:pt>
                <c:pt idx="1">
                  <c:v>Kn/Ks 0.2e6/0.1e6</c:v>
                </c:pt>
                <c:pt idx="2">
                  <c:v>Kn/Ks 0.7e5/0.35e5</c:v>
                </c:pt>
                <c:pt idx="3">
                  <c:v>Kn/Ks 0.2e5/0.1e5</c:v>
                </c:pt>
                <c:pt idx="4">
                  <c:v>Kn/Ks 0.7e4/0.35e4</c:v>
                </c:pt>
                <c:pt idx="5">
                  <c:v>Kn/Ks 0.2e4/0.1e4</c:v>
                </c:pt>
              </c:strCache>
            </c:strRef>
          </c:cat>
          <c:val>
            <c:numRef>
              <c:f>Лист1!$C$10:$H$10</c:f>
              <c:numCache>
                <c:formatCode>0.00</c:formatCode>
                <c:ptCount val="6"/>
                <c:pt idx="0">
                  <c:v>0.97340425531914898</c:v>
                </c:pt>
                <c:pt idx="1">
                  <c:v>0.89627659574468088</c:v>
                </c:pt>
                <c:pt idx="2">
                  <c:v>0.75797872340425532</c:v>
                </c:pt>
                <c:pt idx="3">
                  <c:v>0.63297872340425532</c:v>
                </c:pt>
                <c:pt idx="4">
                  <c:v>0.59840425531914887</c:v>
                </c:pt>
                <c:pt idx="5">
                  <c:v>0.59308510638297873</c:v>
                </c:pt>
              </c:numCache>
            </c:numRef>
          </c:val>
          <c:extLst>
            <c:ext xmlns:c16="http://schemas.microsoft.com/office/drawing/2014/chart" uri="{C3380CC4-5D6E-409C-BE32-E72D297353CC}">
              <c16:uniqueId val="{00000000-9A2C-43C0-9978-4C55434FCE3F}"/>
            </c:ext>
          </c:extLst>
        </c:ser>
        <c:ser>
          <c:idx val="1"/>
          <c:order val="1"/>
          <c:tx>
            <c:strRef>
              <c:f>Лист1!$A$11:$B$11</c:f>
              <c:strCache>
                <c:ptCount val="1"/>
                <c:pt idx="0">
                  <c:v>Sigma Ср</c:v>
                </c:pt>
              </c:strCache>
            </c:strRef>
          </c:tx>
          <c:spPr>
            <a:solidFill>
              <a:srgbClr val="0070C0"/>
            </a:solidFill>
          </c:spPr>
          <c:invertIfNegative val="0"/>
          <c:cat>
            <c:strRef>
              <c:f>Лист1!$C$9:$H$9</c:f>
              <c:strCache>
                <c:ptCount val="6"/>
                <c:pt idx="0">
                  <c:v>Kn/Ks 0.7e6/0.35e6</c:v>
                </c:pt>
                <c:pt idx="1">
                  <c:v>Kn/Ks 0.2e6/0.1e6</c:v>
                </c:pt>
                <c:pt idx="2">
                  <c:v>Kn/Ks 0.7e5/0.35e5</c:v>
                </c:pt>
                <c:pt idx="3">
                  <c:v>Kn/Ks 0.2e5/0.1e5</c:v>
                </c:pt>
                <c:pt idx="4">
                  <c:v>Kn/Ks 0.7e4/0.35e4</c:v>
                </c:pt>
                <c:pt idx="5">
                  <c:v>Kn/Ks 0.2e4/0.1e4</c:v>
                </c:pt>
              </c:strCache>
            </c:strRef>
          </c:cat>
          <c:val>
            <c:numRef>
              <c:f>Лист1!$C$11:$H$11</c:f>
              <c:numCache>
                <c:formatCode>0.00</c:formatCode>
                <c:ptCount val="6"/>
                <c:pt idx="0">
                  <c:v>0.98257839721254359</c:v>
                </c:pt>
                <c:pt idx="1">
                  <c:v>0.9442508710801395</c:v>
                </c:pt>
                <c:pt idx="2">
                  <c:v>0.86062717770034847</c:v>
                </c:pt>
                <c:pt idx="3">
                  <c:v>0.55400696864111498</c:v>
                </c:pt>
                <c:pt idx="4">
                  <c:v>0.27526132404181186</c:v>
                </c:pt>
                <c:pt idx="5">
                  <c:v>9.4076655052264813E-2</c:v>
                </c:pt>
              </c:numCache>
            </c:numRef>
          </c:val>
          <c:extLst>
            <c:ext xmlns:c16="http://schemas.microsoft.com/office/drawing/2014/chart" uri="{C3380CC4-5D6E-409C-BE32-E72D297353CC}">
              <c16:uniqueId val="{00000001-9A2C-43C0-9978-4C55434FCE3F}"/>
            </c:ext>
          </c:extLst>
        </c:ser>
        <c:ser>
          <c:idx val="2"/>
          <c:order val="2"/>
          <c:tx>
            <c:strRef>
              <c:f>Лист1!$A$12:$B$12</c:f>
              <c:strCache>
                <c:ptCount val="1"/>
                <c:pt idx="0">
                  <c:v>Sigma Мин</c:v>
                </c:pt>
              </c:strCache>
            </c:strRef>
          </c:tx>
          <c:spPr>
            <a:solidFill>
              <a:srgbClr val="00B050"/>
            </a:solidFill>
          </c:spPr>
          <c:invertIfNegative val="0"/>
          <c:cat>
            <c:strRef>
              <c:f>Лист1!$C$9:$H$9</c:f>
              <c:strCache>
                <c:ptCount val="6"/>
                <c:pt idx="0">
                  <c:v>Kn/Ks 0.7e6/0.35e6</c:v>
                </c:pt>
                <c:pt idx="1">
                  <c:v>Kn/Ks 0.2e6/0.1e6</c:v>
                </c:pt>
                <c:pt idx="2">
                  <c:v>Kn/Ks 0.7e5/0.35e5</c:v>
                </c:pt>
                <c:pt idx="3">
                  <c:v>Kn/Ks 0.2e5/0.1e5</c:v>
                </c:pt>
                <c:pt idx="4">
                  <c:v>Kn/Ks 0.7e4/0.35e4</c:v>
                </c:pt>
                <c:pt idx="5">
                  <c:v>Kn/Ks 0.2e4/0.1e4</c:v>
                </c:pt>
              </c:strCache>
            </c:strRef>
          </c:cat>
          <c:val>
            <c:numRef>
              <c:f>Лист1!$C$12:$H$12</c:f>
              <c:numCache>
                <c:formatCode>0.00</c:formatCode>
                <c:ptCount val="6"/>
                <c:pt idx="0">
                  <c:v>1.0555555555555556</c:v>
                </c:pt>
                <c:pt idx="1">
                  <c:v>1.1944444444444444</c:v>
                </c:pt>
                <c:pt idx="2">
                  <c:v>1.3611111111111112</c:v>
                </c:pt>
                <c:pt idx="3">
                  <c:v>1.3888888888888888</c:v>
                </c:pt>
                <c:pt idx="4">
                  <c:v>1.25</c:v>
                </c:pt>
                <c:pt idx="5">
                  <c:v>1.1388888888888888</c:v>
                </c:pt>
              </c:numCache>
            </c:numRef>
          </c:val>
          <c:extLst>
            <c:ext xmlns:c16="http://schemas.microsoft.com/office/drawing/2014/chart" uri="{C3380CC4-5D6E-409C-BE32-E72D297353CC}">
              <c16:uniqueId val="{00000002-9A2C-43C0-9978-4C55434FCE3F}"/>
            </c:ext>
          </c:extLst>
        </c:ser>
        <c:dLbls>
          <c:showLegendKey val="0"/>
          <c:showVal val="0"/>
          <c:showCatName val="0"/>
          <c:showSerName val="0"/>
          <c:showPercent val="0"/>
          <c:showBubbleSize val="0"/>
        </c:dLbls>
        <c:gapWidth val="150"/>
        <c:axId val="224600832"/>
        <c:axId val="224602368"/>
      </c:barChart>
      <c:catAx>
        <c:axId val="224600832"/>
        <c:scaling>
          <c:orientation val="minMax"/>
        </c:scaling>
        <c:delete val="0"/>
        <c:axPos val="b"/>
        <c:numFmt formatCode="General" sourceLinked="1"/>
        <c:majorTickMark val="none"/>
        <c:minorTickMark val="none"/>
        <c:tickLblPos val="nextTo"/>
        <c:crossAx val="224602368"/>
        <c:crosses val="autoZero"/>
        <c:auto val="1"/>
        <c:lblAlgn val="ctr"/>
        <c:lblOffset val="100"/>
        <c:noMultiLvlLbl val="0"/>
      </c:catAx>
      <c:valAx>
        <c:axId val="224602368"/>
        <c:scaling>
          <c:orientation val="minMax"/>
        </c:scaling>
        <c:delete val="0"/>
        <c:axPos val="l"/>
        <c:majorGridlines/>
        <c:numFmt formatCode="0.00" sourceLinked="1"/>
        <c:majorTickMark val="none"/>
        <c:minorTickMark val="none"/>
        <c:tickLblPos val="nextTo"/>
        <c:crossAx val="224600832"/>
        <c:crosses val="autoZero"/>
        <c:crossBetween val="between"/>
      </c:valAx>
      <c:dTable>
        <c:showHorzBorder val="1"/>
        <c:showVertBorder val="1"/>
        <c:showOutline val="1"/>
        <c:showKeys val="1"/>
      </c:dTable>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Абсолютные значения главных напряжений во вмещающем массиве</a:t>
            </a:r>
          </a:p>
        </c:rich>
      </c:tx>
      <c:layout/>
      <c:overlay val="0"/>
    </c:title>
    <c:autoTitleDeleted val="0"/>
    <c:plotArea>
      <c:layout/>
      <c:lineChart>
        <c:grouping val="standard"/>
        <c:varyColors val="0"/>
        <c:ser>
          <c:idx val="0"/>
          <c:order val="0"/>
          <c:tx>
            <c:strRef>
              <c:f>Лист1!$A$3</c:f>
              <c:strCache>
                <c:ptCount val="1"/>
                <c:pt idx="0">
                  <c:v>Sigma Макс</c:v>
                </c:pt>
              </c:strCache>
            </c:strRef>
          </c:tx>
          <c:spPr>
            <a:ln>
              <a:solidFill>
                <a:srgbClr val="FF0000"/>
              </a:solidFill>
            </a:ln>
          </c:spPr>
          <c:marker>
            <c:symbol val="circle"/>
            <c:size val="7"/>
            <c:spPr>
              <a:solidFill>
                <a:srgbClr val="FF0000"/>
              </a:solidFill>
              <a:ln>
                <a:solidFill>
                  <a:srgbClr val="FF0000"/>
                </a:solidFill>
              </a:ln>
            </c:spPr>
          </c:marker>
          <c:dLbls>
            <c:spPr>
              <a:noFill/>
              <a:ln>
                <a:noFill/>
              </a:ln>
              <a:effectLst/>
            </c:sp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Лист1!$B$1:$H$2</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Лист1!$B$3:$H$3</c:f>
              <c:numCache>
                <c:formatCode>General</c:formatCode>
                <c:ptCount val="7"/>
                <c:pt idx="0" formatCode="0.00">
                  <c:v>37.6</c:v>
                </c:pt>
                <c:pt idx="1">
                  <c:v>36.6</c:v>
                </c:pt>
                <c:pt idx="2" formatCode="0.00">
                  <c:v>33.700000000000003</c:v>
                </c:pt>
                <c:pt idx="3">
                  <c:v>28.5</c:v>
                </c:pt>
                <c:pt idx="4" formatCode="0.00">
                  <c:v>23.8</c:v>
                </c:pt>
                <c:pt idx="5" formatCode="0.00">
                  <c:v>22.5</c:v>
                </c:pt>
                <c:pt idx="6" formatCode="0.00">
                  <c:v>22.3</c:v>
                </c:pt>
              </c:numCache>
            </c:numRef>
          </c:val>
          <c:smooth val="0"/>
          <c:extLst>
            <c:ext xmlns:c16="http://schemas.microsoft.com/office/drawing/2014/chart" uri="{C3380CC4-5D6E-409C-BE32-E72D297353CC}">
              <c16:uniqueId val="{00000000-3A6A-4707-A98F-911973B522E4}"/>
            </c:ext>
          </c:extLst>
        </c:ser>
        <c:ser>
          <c:idx val="1"/>
          <c:order val="1"/>
          <c:tx>
            <c:strRef>
              <c:f>Лист1!$A$4</c:f>
              <c:strCache>
                <c:ptCount val="1"/>
                <c:pt idx="0">
                  <c:v>Sigma Ср</c:v>
                </c:pt>
              </c:strCache>
            </c:strRef>
          </c:tx>
          <c:spPr>
            <a:ln>
              <a:solidFill>
                <a:srgbClr val="0070C0"/>
              </a:solidFill>
            </a:ln>
          </c:spPr>
          <c:marker>
            <c:symbol val="circle"/>
            <c:size val="7"/>
            <c:spPr>
              <a:solidFill>
                <a:srgbClr val="0070C0"/>
              </a:solidFill>
              <a:ln>
                <a:solidFill>
                  <a:srgbClr val="0070C0"/>
                </a:solidFill>
              </a:ln>
            </c:spPr>
          </c:marker>
          <c:dLbls>
            <c:spPr>
              <a:noFill/>
              <a:ln>
                <a:noFill/>
              </a:ln>
              <a:effectLst/>
            </c:sp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Лист1!$B$1:$H$2</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Лист1!$B$4:$H$4</c:f>
              <c:numCache>
                <c:formatCode>General</c:formatCode>
                <c:ptCount val="7"/>
                <c:pt idx="0" formatCode="0.00">
                  <c:v>28.7</c:v>
                </c:pt>
                <c:pt idx="1">
                  <c:v>28.2</c:v>
                </c:pt>
                <c:pt idx="2" formatCode="0.00">
                  <c:v>27.1</c:v>
                </c:pt>
                <c:pt idx="3">
                  <c:v>24.7</c:v>
                </c:pt>
                <c:pt idx="4" formatCode="0.00">
                  <c:v>15.9</c:v>
                </c:pt>
                <c:pt idx="5" formatCode="0.00">
                  <c:v>7.9</c:v>
                </c:pt>
                <c:pt idx="6" formatCode="0.00">
                  <c:v>2.7</c:v>
                </c:pt>
              </c:numCache>
            </c:numRef>
          </c:val>
          <c:smooth val="0"/>
          <c:extLst>
            <c:ext xmlns:c16="http://schemas.microsoft.com/office/drawing/2014/chart" uri="{C3380CC4-5D6E-409C-BE32-E72D297353CC}">
              <c16:uniqueId val="{00000001-3A6A-4707-A98F-911973B522E4}"/>
            </c:ext>
          </c:extLst>
        </c:ser>
        <c:ser>
          <c:idx val="2"/>
          <c:order val="2"/>
          <c:tx>
            <c:strRef>
              <c:f>Лист1!$A$5</c:f>
              <c:strCache>
                <c:ptCount val="1"/>
                <c:pt idx="0">
                  <c:v>Sigma Мин</c:v>
                </c:pt>
              </c:strCache>
            </c:strRef>
          </c:tx>
          <c:spPr>
            <a:ln>
              <a:solidFill>
                <a:srgbClr val="00B050"/>
              </a:solidFill>
            </a:ln>
          </c:spPr>
          <c:marker>
            <c:symbol val="circle"/>
            <c:size val="7"/>
            <c:spPr>
              <a:solidFill>
                <a:srgbClr val="00B050"/>
              </a:solidFill>
              <a:ln>
                <a:solidFill>
                  <a:srgbClr val="00B050"/>
                </a:solidFill>
              </a:ln>
            </c:spPr>
          </c:marker>
          <c:dLbls>
            <c:spPr>
              <a:noFill/>
              <a:ln>
                <a:noFill/>
              </a:ln>
              <a:effectLst/>
            </c:sp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Лист1!$B$1:$H$2</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Лист1!$B$5:$H$5</c:f>
              <c:numCache>
                <c:formatCode>General</c:formatCode>
                <c:ptCount val="7"/>
                <c:pt idx="0" formatCode="0.00">
                  <c:v>-3.6</c:v>
                </c:pt>
                <c:pt idx="1">
                  <c:v>-3.8</c:v>
                </c:pt>
                <c:pt idx="2" formatCode="0.00">
                  <c:v>-4.3</c:v>
                </c:pt>
                <c:pt idx="3">
                  <c:v>-4.9000000000000004</c:v>
                </c:pt>
                <c:pt idx="4" formatCode="0.00">
                  <c:v>-5</c:v>
                </c:pt>
                <c:pt idx="5" formatCode="0.00">
                  <c:v>-4.5</c:v>
                </c:pt>
                <c:pt idx="6" formatCode="0.00">
                  <c:v>-4.0999999999999996</c:v>
                </c:pt>
              </c:numCache>
            </c:numRef>
          </c:val>
          <c:smooth val="0"/>
          <c:extLst>
            <c:ext xmlns:c16="http://schemas.microsoft.com/office/drawing/2014/chart" uri="{C3380CC4-5D6E-409C-BE32-E72D297353CC}">
              <c16:uniqueId val="{00000002-3A6A-4707-A98F-911973B522E4}"/>
            </c:ext>
          </c:extLst>
        </c:ser>
        <c:dLbls>
          <c:showLegendKey val="0"/>
          <c:showVal val="1"/>
          <c:showCatName val="0"/>
          <c:showSerName val="0"/>
          <c:showPercent val="0"/>
          <c:showBubbleSize val="0"/>
        </c:dLbls>
        <c:marker val="1"/>
        <c:smooth val="0"/>
        <c:axId val="192992000"/>
        <c:axId val="192994688"/>
      </c:lineChart>
      <c:catAx>
        <c:axId val="192992000"/>
        <c:scaling>
          <c:orientation val="minMax"/>
        </c:scaling>
        <c:delete val="0"/>
        <c:axPos val="b"/>
        <c:majorGridlines/>
        <c:minorGridlines/>
        <c:numFmt formatCode="General" sourceLinked="0"/>
        <c:majorTickMark val="none"/>
        <c:minorTickMark val="none"/>
        <c:tickLblPos val="nextTo"/>
        <c:crossAx val="192994688"/>
        <c:crosses val="autoZero"/>
        <c:auto val="1"/>
        <c:lblAlgn val="ctr"/>
        <c:lblOffset val="100"/>
        <c:noMultiLvlLbl val="0"/>
      </c:catAx>
      <c:valAx>
        <c:axId val="192994688"/>
        <c:scaling>
          <c:orientation val="minMax"/>
        </c:scaling>
        <c:delete val="0"/>
        <c:axPos val="l"/>
        <c:majorGridlines/>
        <c:minorGridlines/>
        <c:title>
          <c:tx>
            <c:rich>
              <a:bodyPr/>
              <a:lstStyle/>
              <a:p>
                <a:pPr>
                  <a:defRPr/>
                </a:pPr>
                <a:r>
                  <a:rPr lang="ru-RU"/>
                  <a:t>МПа</a:t>
                </a:r>
              </a:p>
            </c:rich>
          </c:tx>
          <c:layout/>
          <c:overlay val="0"/>
        </c:title>
        <c:numFmt formatCode="0.00" sourceLinked="1"/>
        <c:majorTickMark val="none"/>
        <c:minorTickMark val="none"/>
        <c:tickLblPos val="nextTo"/>
        <c:crossAx val="192992000"/>
        <c:crosses val="autoZero"/>
        <c:crossBetween val="between"/>
      </c:valAx>
      <c:dTable>
        <c:showHorzBorder val="1"/>
        <c:showVertBorder val="1"/>
        <c:showOutline val="1"/>
        <c:showKeys val="1"/>
      </c:dTable>
      <c:spPr>
        <a:ln>
          <a:solidFill>
            <a:schemeClr val="accent1"/>
          </a:solidFill>
        </a:ln>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ru-RU" dirty="0" smtClean="0"/>
              <a:t>1 этап.</a:t>
            </a:r>
          </a:p>
          <a:p>
            <a:pPr>
              <a:defRPr/>
            </a:pPr>
            <a:r>
              <a:rPr lang="ru-RU" dirty="0" smtClean="0"/>
              <a:t>Относительные </a:t>
            </a:r>
            <a:r>
              <a:rPr lang="ru-RU" dirty="0"/>
              <a:t>значения главных напряжений в разломной структуре</a:t>
            </a:r>
          </a:p>
        </c:rich>
      </c:tx>
      <c:layout/>
      <c:overlay val="0"/>
    </c:title>
    <c:autoTitleDeleted val="0"/>
    <c:plotArea>
      <c:layout/>
      <c:barChart>
        <c:barDir val="col"/>
        <c:grouping val="clustered"/>
        <c:varyColors val="0"/>
        <c:ser>
          <c:idx val="0"/>
          <c:order val="0"/>
          <c:tx>
            <c:strRef>
              <c:f>Лист1!$J$10:$K$10</c:f>
              <c:strCache>
                <c:ptCount val="1"/>
                <c:pt idx="0">
                  <c:v>Sigma Макс</c:v>
                </c:pt>
              </c:strCache>
            </c:strRef>
          </c:tx>
          <c:spPr>
            <a:solidFill>
              <a:srgbClr val="FF0000"/>
            </a:solidFill>
          </c:spPr>
          <c:invertIfNegative val="0"/>
          <c:cat>
            <c:strRef>
              <c:f>Лист1!$L$9:$Q$9</c:f>
              <c:strCache>
                <c:ptCount val="6"/>
                <c:pt idx="0">
                  <c:v>Kn/Ks 0.7e6/0.35e6</c:v>
                </c:pt>
                <c:pt idx="1">
                  <c:v>Kn/Ks 0.2e6/0.1e6</c:v>
                </c:pt>
                <c:pt idx="2">
                  <c:v>Kn/Ks 0.7e5/0.35e5</c:v>
                </c:pt>
                <c:pt idx="3">
                  <c:v>Kn/Ks 0.2e5/0.1e5</c:v>
                </c:pt>
                <c:pt idx="4">
                  <c:v>Kn/Ks 0.7e4/0.35e4</c:v>
                </c:pt>
                <c:pt idx="5">
                  <c:v>Kn/Ks 0.2e4/0.1e4</c:v>
                </c:pt>
              </c:strCache>
            </c:strRef>
          </c:cat>
          <c:val>
            <c:numRef>
              <c:f>Лист1!$L$10:$Q$10</c:f>
              <c:numCache>
                <c:formatCode>0.00</c:formatCode>
                <c:ptCount val="6"/>
                <c:pt idx="0">
                  <c:v>0.97066666666666668</c:v>
                </c:pt>
                <c:pt idx="1">
                  <c:v>0.89066666666666661</c:v>
                </c:pt>
                <c:pt idx="2">
                  <c:v>0.73333333333333328</c:v>
                </c:pt>
                <c:pt idx="3">
                  <c:v>0.4373333333333333</c:v>
                </c:pt>
                <c:pt idx="4">
                  <c:v>0.216</c:v>
                </c:pt>
                <c:pt idx="5">
                  <c:v>7.4666666666666659E-2</c:v>
                </c:pt>
              </c:numCache>
            </c:numRef>
          </c:val>
          <c:extLst>
            <c:ext xmlns:c16="http://schemas.microsoft.com/office/drawing/2014/chart" uri="{C3380CC4-5D6E-409C-BE32-E72D297353CC}">
              <c16:uniqueId val="{00000000-4254-4A81-9CEA-0AD987BC9E16}"/>
            </c:ext>
          </c:extLst>
        </c:ser>
        <c:ser>
          <c:idx val="1"/>
          <c:order val="1"/>
          <c:tx>
            <c:strRef>
              <c:f>Лист1!$J$11:$K$11</c:f>
              <c:strCache>
                <c:ptCount val="1"/>
                <c:pt idx="0">
                  <c:v>Sigma Ср</c:v>
                </c:pt>
              </c:strCache>
            </c:strRef>
          </c:tx>
          <c:spPr>
            <a:solidFill>
              <a:srgbClr val="0070C0"/>
            </a:solidFill>
          </c:spPr>
          <c:invertIfNegative val="0"/>
          <c:cat>
            <c:strRef>
              <c:f>Лист1!$L$9:$Q$9</c:f>
              <c:strCache>
                <c:ptCount val="6"/>
                <c:pt idx="0">
                  <c:v>Kn/Ks 0.7e6/0.35e6</c:v>
                </c:pt>
                <c:pt idx="1">
                  <c:v>Kn/Ks 0.2e6/0.1e6</c:v>
                </c:pt>
                <c:pt idx="2">
                  <c:v>Kn/Ks 0.7e5/0.35e5</c:v>
                </c:pt>
                <c:pt idx="3">
                  <c:v>Kn/Ks 0.2e5/0.1e5</c:v>
                </c:pt>
                <c:pt idx="4">
                  <c:v>Kn/Ks 0.7e4/0.35e4</c:v>
                </c:pt>
                <c:pt idx="5">
                  <c:v>Kn/Ks 0.2e4/0.1e4</c:v>
                </c:pt>
              </c:strCache>
            </c:strRef>
          </c:cat>
          <c:val>
            <c:numRef>
              <c:f>Лист1!$L$11:$Q$11</c:f>
              <c:numCache>
                <c:formatCode>0.00</c:formatCode>
                <c:ptCount val="6"/>
                <c:pt idx="0">
                  <c:v>0.97109826589595372</c:v>
                </c:pt>
                <c:pt idx="1">
                  <c:v>0.89017341040462428</c:v>
                </c:pt>
                <c:pt idx="2">
                  <c:v>0.73988439306358378</c:v>
                </c:pt>
                <c:pt idx="3">
                  <c:v>0.45086705202312138</c:v>
                </c:pt>
                <c:pt idx="4">
                  <c:v>0.23699421965317916</c:v>
                </c:pt>
                <c:pt idx="5">
                  <c:v>0.10404624277456648</c:v>
                </c:pt>
              </c:numCache>
            </c:numRef>
          </c:val>
          <c:extLst>
            <c:ext xmlns:c16="http://schemas.microsoft.com/office/drawing/2014/chart" uri="{C3380CC4-5D6E-409C-BE32-E72D297353CC}">
              <c16:uniqueId val="{00000001-4254-4A81-9CEA-0AD987BC9E16}"/>
            </c:ext>
          </c:extLst>
        </c:ser>
        <c:ser>
          <c:idx val="2"/>
          <c:order val="2"/>
          <c:tx>
            <c:strRef>
              <c:f>Лист1!$J$12:$K$12</c:f>
              <c:strCache>
                <c:ptCount val="1"/>
                <c:pt idx="0">
                  <c:v>Sigma Мин</c:v>
                </c:pt>
              </c:strCache>
            </c:strRef>
          </c:tx>
          <c:spPr>
            <a:solidFill>
              <a:srgbClr val="00B050"/>
            </a:solidFill>
          </c:spPr>
          <c:invertIfNegative val="0"/>
          <c:cat>
            <c:strRef>
              <c:f>Лист1!$L$9:$Q$9</c:f>
              <c:strCache>
                <c:ptCount val="6"/>
                <c:pt idx="0">
                  <c:v>Kn/Ks 0.7e6/0.35e6</c:v>
                </c:pt>
                <c:pt idx="1">
                  <c:v>Kn/Ks 0.2e6/0.1e6</c:v>
                </c:pt>
                <c:pt idx="2">
                  <c:v>Kn/Ks 0.7e5/0.35e5</c:v>
                </c:pt>
                <c:pt idx="3">
                  <c:v>Kn/Ks 0.2e5/0.1e5</c:v>
                </c:pt>
                <c:pt idx="4">
                  <c:v>Kn/Ks 0.7e4/0.35e4</c:v>
                </c:pt>
                <c:pt idx="5">
                  <c:v>Kn/Ks 0.2e4/0.1e4</c:v>
                </c:pt>
              </c:strCache>
            </c:strRef>
          </c:cat>
          <c:val>
            <c:numRef>
              <c:f>Лист1!$L$12:$Q$12</c:f>
              <c:numCache>
                <c:formatCode>0.00</c:formatCode>
                <c:ptCount val="6"/>
                <c:pt idx="0">
                  <c:v>0.97142857142857142</c:v>
                </c:pt>
                <c:pt idx="1">
                  <c:v>0.88571428571428579</c:v>
                </c:pt>
                <c:pt idx="2">
                  <c:v>0.70000000000000007</c:v>
                </c:pt>
                <c:pt idx="3">
                  <c:v>0.36428571428571427</c:v>
                </c:pt>
                <c:pt idx="4">
                  <c:v>0.12857142857142859</c:v>
                </c:pt>
                <c:pt idx="5">
                  <c:v>-1.4285714285714287E-2</c:v>
                </c:pt>
              </c:numCache>
            </c:numRef>
          </c:val>
          <c:extLst>
            <c:ext xmlns:c16="http://schemas.microsoft.com/office/drawing/2014/chart" uri="{C3380CC4-5D6E-409C-BE32-E72D297353CC}">
              <c16:uniqueId val="{00000002-4254-4A81-9CEA-0AD987BC9E16}"/>
            </c:ext>
          </c:extLst>
        </c:ser>
        <c:dLbls>
          <c:showLegendKey val="0"/>
          <c:showVal val="0"/>
          <c:showCatName val="0"/>
          <c:showSerName val="0"/>
          <c:showPercent val="0"/>
          <c:showBubbleSize val="0"/>
        </c:dLbls>
        <c:gapWidth val="150"/>
        <c:axId val="185284480"/>
        <c:axId val="185320576"/>
      </c:barChart>
      <c:catAx>
        <c:axId val="185284480"/>
        <c:scaling>
          <c:orientation val="minMax"/>
        </c:scaling>
        <c:delete val="0"/>
        <c:axPos val="b"/>
        <c:numFmt formatCode="General" sourceLinked="1"/>
        <c:majorTickMark val="none"/>
        <c:minorTickMark val="none"/>
        <c:tickLblPos val="nextTo"/>
        <c:crossAx val="185320576"/>
        <c:crosses val="autoZero"/>
        <c:auto val="1"/>
        <c:lblAlgn val="ctr"/>
        <c:lblOffset val="100"/>
        <c:noMultiLvlLbl val="0"/>
      </c:catAx>
      <c:valAx>
        <c:axId val="185320576"/>
        <c:scaling>
          <c:orientation val="minMax"/>
        </c:scaling>
        <c:delete val="0"/>
        <c:axPos val="l"/>
        <c:majorGridlines/>
        <c:numFmt formatCode="0.00" sourceLinked="1"/>
        <c:majorTickMark val="none"/>
        <c:minorTickMark val="none"/>
        <c:tickLblPos val="nextTo"/>
        <c:crossAx val="185284480"/>
        <c:crosses val="autoZero"/>
        <c:crossBetween val="between"/>
      </c:valAx>
      <c:dTable>
        <c:showHorzBorder val="1"/>
        <c:showVertBorder val="1"/>
        <c:showOutline val="1"/>
        <c:showKeys val="1"/>
      </c:dTable>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Абсолютные значения главных напряжений в</a:t>
            </a:r>
            <a:r>
              <a:rPr lang="en-US"/>
              <a:t> </a:t>
            </a:r>
            <a:r>
              <a:rPr lang="ru-RU"/>
              <a:t>разломной структуре</a:t>
            </a:r>
          </a:p>
        </c:rich>
      </c:tx>
      <c:layout/>
      <c:overlay val="0"/>
    </c:title>
    <c:autoTitleDeleted val="0"/>
    <c:plotArea>
      <c:layout/>
      <c:lineChart>
        <c:grouping val="standard"/>
        <c:varyColors val="0"/>
        <c:ser>
          <c:idx val="0"/>
          <c:order val="0"/>
          <c:tx>
            <c:strRef>
              <c:f>Лист1!$J$3</c:f>
              <c:strCache>
                <c:ptCount val="1"/>
                <c:pt idx="0">
                  <c:v>Sigma Макс</c:v>
                </c:pt>
              </c:strCache>
            </c:strRef>
          </c:tx>
          <c:spPr>
            <a:ln>
              <a:solidFill>
                <a:srgbClr val="FF0000"/>
              </a:solidFill>
            </a:ln>
          </c:spPr>
          <c:marker>
            <c:symbol val="circle"/>
            <c:size val="7"/>
            <c:spPr>
              <a:solidFill>
                <a:srgbClr val="FF0000"/>
              </a:solidFill>
              <a:ln>
                <a:solidFill>
                  <a:srgbClr val="FF0000"/>
                </a:solidFill>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Лист1!$K$1:$Q$2</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Лист1!$K$3:$Q$3</c:f>
              <c:numCache>
                <c:formatCode>General</c:formatCode>
                <c:ptCount val="7"/>
                <c:pt idx="0" formatCode="0.00">
                  <c:v>37.5</c:v>
                </c:pt>
                <c:pt idx="1">
                  <c:v>36.4</c:v>
                </c:pt>
                <c:pt idx="2" formatCode="0.00">
                  <c:v>33.4</c:v>
                </c:pt>
                <c:pt idx="3">
                  <c:v>27.5</c:v>
                </c:pt>
                <c:pt idx="4" formatCode="0.00">
                  <c:v>16.399999999999999</c:v>
                </c:pt>
                <c:pt idx="5" formatCode="0.00">
                  <c:v>8.1</c:v>
                </c:pt>
                <c:pt idx="6" formatCode="0.00">
                  <c:v>2.8</c:v>
                </c:pt>
              </c:numCache>
            </c:numRef>
          </c:val>
          <c:smooth val="0"/>
          <c:extLst>
            <c:ext xmlns:c16="http://schemas.microsoft.com/office/drawing/2014/chart" uri="{C3380CC4-5D6E-409C-BE32-E72D297353CC}">
              <c16:uniqueId val="{00000000-9CDA-45E0-B811-23F2CE3978AB}"/>
            </c:ext>
          </c:extLst>
        </c:ser>
        <c:ser>
          <c:idx val="1"/>
          <c:order val="1"/>
          <c:tx>
            <c:strRef>
              <c:f>Лист1!$J$4</c:f>
              <c:strCache>
                <c:ptCount val="1"/>
                <c:pt idx="0">
                  <c:v>Sigma Ср</c:v>
                </c:pt>
              </c:strCache>
            </c:strRef>
          </c:tx>
          <c:spPr>
            <a:ln>
              <a:solidFill>
                <a:srgbClr val="0070C0"/>
              </a:solidFill>
            </a:ln>
          </c:spPr>
          <c:marker>
            <c:symbol val="circle"/>
            <c:size val="7"/>
            <c:spPr>
              <a:solidFill>
                <a:srgbClr val="0070C0"/>
              </a:solidFill>
              <a:ln>
                <a:solidFill>
                  <a:srgbClr val="0070C0"/>
                </a:solidFill>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Лист1!$K$1:$Q$2</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Лист1!$K$4:$Q$4</c:f>
              <c:numCache>
                <c:formatCode>General</c:formatCode>
                <c:ptCount val="7"/>
                <c:pt idx="0" formatCode="0.00">
                  <c:v>17.3</c:v>
                </c:pt>
                <c:pt idx="1">
                  <c:v>16.8</c:v>
                </c:pt>
                <c:pt idx="2" formatCode="0.00">
                  <c:v>15.4</c:v>
                </c:pt>
                <c:pt idx="3">
                  <c:v>12.8</c:v>
                </c:pt>
                <c:pt idx="4" formatCode="0.00">
                  <c:v>7.8</c:v>
                </c:pt>
                <c:pt idx="5" formatCode="0.00">
                  <c:v>4.0999999999999996</c:v>
                </c:pt>
                <c:pt idx="6" formatCode="0.00">
                  <c:v>1.8</c:v>
                </c:pt>
              </c:numCache>
            </c:numRef>
          </c:val>
          <c:smooth val="0"/>
          <c:extLst>
            <c:ext xmlns:c16="http://schemas.microsoft.com/office/drawing/2014/chart" uri="{C3380CC4-5D6E-409C-BE32-E72D297353CC}">
              <c16:uniqueId val="{00000001-9CDA-45E0-B811-23F2CE3978AB}"/>
            </c:ext>
          </c:extLst>
        </c:ser>
        <c:ser>
          <c:idx val="2"/>
          <c:order val="2"/>
          <c:tx>
            <c:strRef>
              <c:f>Лист1!$J$5</c:f>
              <c:strCache>
                <c:ptCount val="1"/>
                <c:pt idx="0">
                  <c:v>Sigma Мин</c:v>
                </c:pt>
              </c:strCache>
            </c:strRef>
          </c:tx>
          <c:spPr>
            <a:ln>
              <a:solidFill>
                <a:srgbClr val="00B050"/>
              </a:solidFill>
            </a:ln>
          </c:spPr>
          <c:marker>
            <c:symbol val="circle"/>
            <c:size val="7"/>
            <c:spPr>
              <a:solidFill>
                <a:srgbClr val="00B050"/>
              </a:solidFill>
              <a:ln>
                <a:solidFill>
                  <a:srgbClr val="00B050"/>
                </a:solidFill>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Лист1!$K$1:$Q$2</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Лист1!$K$5:$Q$5</c:f>
              <c:numCache>
                <c:formatCode>General</c:formatCode>
                <c:ptCount val="7"/>
                <c:pt idx="0" formatCode="0.00">
                  <c:v>14</c:v>
                </c:pt>
                <c:pt idx="1">
                  <c:v>13.6</c:v>
                </c:pt>
                <c:pt idx="2" formatCode="0.00">
                  <c:v>12.4</c:v>
                </c:pt>
                <c:pt idx="3">
                  <c:v>9.8000000000000007</c:v>
                </c:pt>
                <c:pt idx="4" formatCode="0.00">
                  <c:v>5.0999999999999996</c:v>
                </c:pt>
                <c:pt idx="5" formatCode="0.00">
                  <c:v>1.8</c:v>
                </c:pt>
                <c:pt idx="6" formatCode="0.00">
                  <c:v>-0.2</c:v>
                </c:pt>
              </c:numCache>
            </c:numRef>
          </c:val>
          <c:smooth val="0"/>
          <c:extLst>
            <c:ext xmlns:c16="http://schemas.microsoft.com/office/drawing/2014/chart" uri="{C3380CC4-5D6E-409C-BE32-E72D297353CC}">
              <c16:uniqueId val="{00000002-9CDA-45E0-B811-23F2CE3978AB}"/>
            </c:ext>
          </c:extLst>
        </c:ser>
        <c:dLbls>
          <c:showLegendKey val="0"/>
          <c:showVal val="1"/>
          <c:showCatName val="0"/>
          <c:showSerName val="0"/>
          <c:showPercent val="0"/>
          <c:showBubbleSize val="0"/>
        </c:dLbls>
        <c:marker val="1"/>
        <c:smooth val="0"/>
        <c:axId val="207010048"/>
        <c:axId val="220483584"/>
      </c:lineChart>
      <c:catAx>
        <c:axId val="207010048"/>
        <c:scaling>
          <c:orientation val="minMax"/>
        </c:scaling>
        <c:delete val="0"/>
        <c:axPos val="b"/>
        <c:majorGridlines/>
        <c:minorGridlines/>
        <c:numFmt formatCode="General" sourceLinked="0"/>
        <c:majorTickMark val="none"/>
        <c:minorTickMark val="none"/>
        <c:tickLblPos val="nextTo"/>
        <c:crossAx val="220483584"/>
        <c:crosses val="autoZero"/>
        <c:auto val="1"/>
        <c:lblAlgn val="ctr"/>
        <c:lblOffset val="100"/>
        <c:noMultiLvlLbl val="0"/>
      </c:catAx>
      <c:valAx>
        <c:axId val="220483584"/>
        <c:scaling>
          <c:orientation val="minMax"/>
        </c:scaling>
        <c:delete val="0"/>
        <c:axPos val="l"/>
        <c:majorGridlines/>
        <c:minorGridlines/>
        <c:title>
          <c:tx>
            <c:rich>
              <a:bodyPr/>
              <a:lstStyle/>
              <a:p>
                <a:pPr>
                  <a:defRPr/>
                </a:pPr>
                <a:r>
                  <a:rPr lang="ru-RU"/>
                  <a:t>МПа</a:t>
                </a:r>
              </a:p>
            </c:rich>
          </c:tx>
          <c:layout/>
          <c:overlay val="0"/>
        </c:title>
        <c:numFmt formatCode="0.00" sourceLinked="1"/>
        <c:majorTickMark val="none"/>
        <c:minorTickMark val="none"/>
        <c:tickLblPos val="nextTo"/>
        <c:crossAx val="207010048"/>
        <c:crosses val="autoZero"/>
        <c:crossBetween val="between"/>
      </c:valAx>
      <c:dTable>
        <c:showHorzBorder val="1"/>
        <c:showVertBorder val="1"/>
        <c:showOutline val="1"/>
        <c:showKeys val="1"/>
      </c:dTable>
      <c:spPr>
        <a:ln>
          <a:solidFill>
            <a:schemeClr val="accent1"/>
          </a:solidFill>
        </a:ln>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ru-RU" dirty="0" smtClean="0"/>
              <a:t>2 этап.</a:t>
            </a:r>
          </a:p>
          <a:p>
            <a:pPr>
              <a:defRPr/>
            </a:pPr>
            <a:r>
              <a:rPr lang="ru-RU" dirty="0" smtClean="0"/>
              <a:t>Относительные </a:t>
            </a:r>
            <a:r>
              <a:rPr lang="ru-RU" dirty="0"/>
              <a:t>значения главных напряжений во вмещающем массиве</a:t>
            </a:r>
          </a:p>
        </c:rich>
      </c:tx>
      <c:layout/>
      <c:overlay val="0"/>
    </c:title>
    <c:autoTitleDeleted val="0"/>
    <c:plotArea>
      <c:layout/>
      <c:barChart>
        <c:barDir val="col"/>
        <c:grouping val="clustered"/>
        <c:varyColors val="0"/>
        <c:ser>
          <c:idx val="0"/>
          <c:order val="0"/>
          <c:tx>
            <c:strRef>
              <c:f>Лист1!$A$67:$B$67</c:f>
              <c:strCache>
                <c:ptCount val="1"/>
                <c:pt idx="0">
                  <c:v>Sigma Макс</c:v>
                </c:pt>
              </c:strCache>
            </c:strRef>
          </c:tx>
          <c:spPr>
            <a:solidFill>
              <a:srgbClr val="FF0000"/>
            </a:solidFill>
          </c:spPr>
          <c:invertIfNegative val="0"/>
          <c:cat>
            <c:strRef>
              <c:f>Лист1!$C$66:$H$66</c:f>
              <c:strCache>
                <c:ptCount val="6"/>
                <c:pt idx="0">
                  <c:v>Kn/Ks 0.7e6/0.35e6</c:v>
                </c:pt>
                <c:pt idx="1">
                  <c:v>Kn/Ks 0.2e6/0.1e6</c:v>
                </c:pt>
                <c:pt idx="2">
                  <c:v>Kn/Ks 0.7e5/0.35e5</c:v>
                </c:pt>
                <c:pt idx="3">
                  <c:v>Kn/Ks 0.2e5/0.1e5</c:v>
                </c:pt>
                <c:pt idx="4">
                  <c:v>Kn/Ks 0.7e4/0.35e4</c:v>
                </c:pt>
                <c:pt idx="5">
                  <c:v>Kn/Ks 0.2e4/0.1e4</c:v>
                </c:pt>
              </c:strCache>
            </c:strRef>
          </c:cat>
          <c:val>
            <c:numRef>
              <c:f>Лист1!$C$67:$H$67</c:f>
              <c:numCache>
                <c:formatCode>0.00</c:formatCode>
                <c:ptCount val="6"/>
                <c:pt idx="0">
                  <c:v>0.97580645161290314</c:v>
                </c:pt>
                <c:pt idx="1">
                  <c:v>0.96370967741935476</c:v>
                </c:pt>
                <c:pt idx="2">
                  <c:v>0.95161290322580649</c:v>
                </c:pt>
                <c:pt idx="3">
                  <c:v>0.92741935483870963</c:v>
                </c:pt>
                <c:pt idx="4">
                  <c:v>0.907258064516129</c:v>
                </c:pt>
                <c:pt idx="5">
                  <c:v>0.89919354838709675</c:v>
                </c:pt>
              </c:numCache>
            </c:numRef>
          </c:val>
          <c:extLst>
            <c:ext xmlns:c16="http://schemas.microsoft.com/office/drawing/2014/chart" uri="{C3380CC4-5D6E-409C-BE32-E72D297353CC}">
              <c16:uniqueId val="{00000000-FC99-4949-9D9F-649A9260248D}"/>
            </c:ext>
          </c:extLst>
        </c:ser>
        <c:ser>
          <c:idx val="1"/>
          <c:order val="1"/>
          <c:tx>
            <c:strRef>
              <c:f>Лист1!$A$68:$B$68</c:f>
              <c:strCache>
                <c:ptCount val="1"/>
                <c:pt idx="0">
                  <c:v>Sigma Ср</c:v>
                </c:pt>
              </c:strCache>
            </c:strRef>
          </c:tx>
          <c:spPr>
            <a:solidFill>
              <a:srgbClr val="0070C0"/>
            </a:solidFill>
          </c:spPr>
          <c:invertIfNegative val="0"/>
          <c:cat>
            <c:strRef>
              <c:f>Лист1!$C$66:$H$66</c:f>
              <c:strCache>
                <c:ptCount val="6"/>
                <c:pt idx="0">
                  <c:v>Kn/Ks 0.7e6/0.35e6</c:v>
                </c:pt>
                <c:pt idx="1">
                  <c:v>Kn/Ks 0.2e6/0.1e6</c:v>
                </c:pt>
                <c:pt idx="2">
                  <c:v>Kn/Ks 0.7e5/0.35e5</c:v>
                </c:pt>
                <c:pt idx="3">
                  <c:v>Kn/Ks 0.2e5/0.1e5</c:v>
                </c:pt>
                <c:pt idx="4">
                  <c:v>Kn/Ks 0.7e4/0.35e4</c:v>
                </c:pt>
                <c:pt idx="5">
                  <c:v>Kn/Ks 0.2e4/0.1e4</c:v>
                </c:pt>
              </c:strCache>
            </c:strRef>
          </c:cat>
          <c:val>
            <c:numRef>
              <c:f>Лист1!$C$68:$H$68</c:f>
              <c:numCache>
                <c:formatCode>0.00</c:formatCode>
                <c:ptCount val="6"/>
                <c:pt idx="0">
                  <c:v>1.0084033613445378</c:v>
                </c:pt>
                <c:pt idx="1">
                  <c:v>0.99159663865546221</c:v>
                </c:pt>
                <c:pt idx="2">
                  <c:v>0.9243697478991596</c:v>
                </c:pt>
                <c:pt idx="3">
                  <c:v>0.72268907563025209</c:v>
                </c:pt>
                <c:pt idx="4">
                  <c:v>0.47058823529411759</c:v>
                </c:pt>
                <c:pt idx="5">
                  <c:v>0.19327731092436973</c:v>
                </c:pt>
              </c:numCache>
            </c:numRef>
          </c:val>
          <c:extLst>
            <c:ext xmlns:c16="http://schemas.microsoft.com/office/drawing/2014/chart" uri="{C3380CC4-5D6E-409C-BE32-E72D297353CC}">
              <c16:uniqueId val="{00000001-FC99-4949-9D9F-649A9260248D}"/>
            </c:ext>
          </c:extLst>
        </c:ser>
        <c:ser>
          <c:idx val="2"/>
          <c:order val="2"/>
          <c:tx>
            <c:strRef>
              <c:f>Лист1!$A$69:$B$69</c:f>
              <c:strCache>
                <c:ptCount val="1"/>
                <c:pt idx="0">
                  <c:v>Sigma Мин</c:v>
                </c:pt>
              </c:strCache>
            </c:strRef>
          </c:tx>
          <c:spPr>
            <a:solidFill>
              <a:srgbClr val="00B050"/>
            </a:solidFill>
          </c:spPr>
          <c:invertIfNegative val="0"/>
          <c:cat>
            <c:strRef>
              <c:f>Лист1!$C$66:$H$66</c:f>
              <c:strCache>
                <c:ptCount val="6"/>
                <c:pt idx="0">
                  <c:v>Kn/Ks 0.7e6/0.35e6</c:v>
                </c:pt>
                <c:pt idx="1">
                  <c:v>Kn/Ks 0.2e6/0.1e6</c:v>
                </c:pt>
                <c:pt idx="2">
                  <c:v>Kn/Ks 0.7e5/0.35e5</c:v>
                </c:pt>
                <c:pt idx="3">
                  <c:v>Kn/Ks 0.2e5/0.1e5</c:v>
                </c:pt>
                <c:pt idx="4">
                  <c:v>Kn/Ks 0.7e4/0.35e4</c:v>
                </c:pt>
                <c:pt idx="5">
                  <c:v>Kn/Ks 0.2e4/0.1e4</c:v>
                </c:pt>
              </c:strCache>
            </c:strRef>
          </c:cat>
          <c:val>
            <c:numRef>
              <c:f>Лист1!$C$69:$H$69</c:f>
              <c:numCache>
                <c:formatCode>0.00</c:formatCode>
                <c:ptCount val="6"/>
                <c:pt idx="0">
                  <c:v>1.0434782608695652</c:v>
                </c:pt>
                <c:pt idx="1">
                  <c:v>1.0217391304347827</c:v>
                </c:pt>
                <c:pt idx="2">
                  <c:v>1.0217391304347827</c:v>
                </c:pt>
                <c:pt idx="3">
                  <c:v>0.97826086956521752</c:v>
                </c:pt>
                <c:pt idx="4">
                  <c:v>0.95652173913043492</c:v>
                </c:pt>
                <c:pt idx="5">
                  <c:v>0.91304347826086962</c:v>
                </c:pt>
              </c:numCache>
            </c:numRef>
          </c:val>
          <c:extLst>
            <c:ext xmlns:c16="http://schemas.microsoft.com/office/drawing/2014/chart" uri="{C3380CC4-5D6E-409C-BE32-E72D297353CC}">
              <c16:uniqueId val="{00000002-FC99-4949-9D9F-649A9260248D}"/>
            </c:ext>
          </c:extLst>
        </c:ser>
        <c:dLbls>
          <c:showLegendKey val="0"/>
          <c:showVal val="0"/>
          <c:showCatName val="0"/>
          <c:showSerName val="0"/>
          <c:showPercent val="0"/>
          <c:showBubbleSize val="0"/>
        </c:dLbls>
        <c:gapWidth val="150"/>
        <c:axId val="192993152"/>
        <c:axId val="203031296"/>
      </c:barChart>
      <c:catAx>
        <c:axId val="192993152"/>
        <c:scaling>
          <c:orientation val="minMax"/>
        </c:scaling>
        <c:delete val="0"/>
        <c:axPos val="b"/>
        <c:numFmt formatCode="General" sourceLinked="1"/>
        <c:majorTickMark val="none"/>
        <c:minorTickMark val="none"/>
        <c:tickLblPos val="nextTo"/>
        <c:crossAx val="203031296"/>
        <c:crosses val="autoZero"/>
        <c:auto val="1"/>
        <c:lblAlgn val="ctr"/>
        <c:lblOffset val="100"/>
        <c:noMultiLvlLbl val="0"/>
      </c:catAx>
      <c:valAx>
        <c:axId val="203031296"/>
        <c:scaling>
          <c:orientation val="minMax"/>
        </c:scaling>
        <c:delete val="0"/>
        <c:axPos val="l"/>
        <c:majorGridlines/>
        <c:numFmt formatCode="0.00" sourceLinked="1"/>
        <c:majorTickMark val="none"/>
        <c:minorTickMark val="none"/>
        <c:tickLblPos val="nextTo"/>
        <c:crossAx val="192993152"/>
        <c:crosses val="autoZero"/>
        <c:crossBetween val="between"/>
      </c:valAx>
      <c:dTable>
        <c:showHorzBorder val="1"/>
        <c:showVertBorder val="1"/>
        <c:showOutline val="1"/>
        <c:showKeys val="1"/>
      </c:dTable>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Абсолютные значения главных напряжений во вмещающем массиве</a:t>
            </a:r>
          </a:p>
        </c:rich>
      </c:tx>
      <c:layout/>
      <c:overlay val="0"/>
    </c:title>
    <c:autoTitleDeleted val="0"/>
    <c:plotArea>
      <c:layout/>
      <c:lineChart>
        <c:grouping val="standard"/>
        <c:varyColors val="0"/>
        <c:ser>
          <c:idx val="0"/>
          <c:order val="0"/>
          <c:tx>
            <c:strRef>
              <c:f>Лист1!$A$60</c:f>
              <c:strCache>
                <c:ptCount val="1"/>
                <c:pt idx="0">
                  <c:v>Sigma Макс</c:v>
                </c:pt>
              </c:strCache>
            </c:strRef>
          </c:tx>
          <c:spPr>
            <a:ln>
              <a:solidFill>
                <a:srgbClr val="FF0000"/>
              </a:solidFill>
            </a:ln>
          </c:spPr>
          <c:marker>
            <c:symbol val="circle"/>
            <c:size val="7"/>
            <c:spPr>
              <a:solidFill>
                <a:srgbClr val="FF0000"/>
              </a:solidFill>
              <a:ln>
                <a:solidFill>
                  <a:srgbClr val="FF0000"/>
                </a:solidFill>
              </a:ln>
            </c:spPr>
          </c:marker>
          <c:dLbls>
            <c:spPr>
              <a:noFill/>
              <a:ln>
                <a:noFill/>
              </a:ln>
              <a:effectLst/>
            </c:sp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Лист1!$B$58:$H$59</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Лист1!$B$60:$H$60</c:f>
              <c:numCache>
                <c:formatCode>General</c:formatCode>
                <c:ptCount val="7"/>
                <c:pt idx="0" formatCode="0.00">
                  <c:v>24.8</c:v>
                </c:pt>
                <c:pt idx="1">
                  <c:v>24.2</c:v>
                </c:pt>
                <c:pt idx="2" formatCode="0.00">
                  <c:v>23.9</c:v>
                </c:pt>
                <c:pt idx="3">
                  <c:v>23.6</c:v>
                </c:pt>
                <c:pt idx="4" formatCode="0.00">
                  <c:v>23</c:v>
                </c:pt>
                <c:pt idx="5" formatCode="0.00">
                  <c:v>22.5</c:v>
                </c:pt>
                <c:pt idx="6" formatCode="0.00">
                  <c:v>22.3</c:v>
                </c:pt>
              </c:numCache>
            </c:numRef>
          </c:val>
          <c:smooth val="0"/>
          <c:extLst>
            <c:ext xmlns:c16="http://schemas.microsoft.com/office/drawing/2014/chart" uri="{C3380CC4-5D6E-409C-BE32-E72D297353CC}">
              <c16:uniqueId val="{00000000-B642-47D7-8F00-476CF02A8517}"/>
            </c:ext>
          </c:extLst>
        </c:ser>
        <c:ser>
          <c:idx val="1"/>
          <c:order val="1"/>
          <c:tx>
            <c:strRef>
              <c:f>Лист1!$A$61</c:f>
              <c:strCache>
                <c:ptCount val="1"/>
                <c:pt idx="0">
                  <c:v>Sigma Ср</c:v>
                </c:pt>
              </c:strCache>
            </c:strRef>
          </c:tx>
          <c:spPr>
            <a:ln>
              <a:solidFill>
                <a:srgbClr val="0070C0"/>
              </a:solidFill>
            </a:ln>
          </c:spPr>
          <c:marker>
            <c:symbol val="circle"/>
            <c:size val="7"/>
            <c:spPr>
              <a:solidFill>
                <a:srgbClr val="0070C0"/>
              </a:solidFill>
              <a:ln>
                <a:solidFill>
                  <a:srgbClr val="0070C0"/>
                </a:solidFill>
              </a:ln>
            </c:spPr>
          </c:marker>
          <c:dLbls>
            <c:spPr>
              <a:noFill/>
              <a:ln>
                <a:noFill/>
              </a:ln>
              <a:effectLst/>
            </c:sp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Лист1!$B$58:$H$59</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Лист1!$B$61:$H$61</c:f>
              <c:numCache>
                <c:formatCode>General</c:formatCode>
                <c:ptCount val="7"/>
                <c:pt idx="0" formatCode="0.00">
                  <c:v>11.9</c:v>
                </c:pt>
                <c:pt idx="1">
                  <c:v>12</c:v>
                </c:pt>
                <c:pt idx="2" formatCode="0.00">
                  <c:v>11.8</c:v>
                </c:pt>
                <c:pt idx="3">
                  <c:v>11</c:v>
                </c:pt>
                <c:pt idx="4" formatCode="0.00">
                  <c:v>8.6</c:v>
                </c:pt>
                <c:pt idx="5" formatCode="0.00">
                  <c:v>5.6</c:v>
                </c:pt>
                <c:pt idx="6" formatCode="0.00">
                  <c:v>2.2999999999999998</c:v>
                </c:pt>
              </c:numCache>
            </c:numRef>
          </c:val>
          <c:smooth val="0"/>
          <c:extLst>
            <c:ext xmlns:c16="http://schemas.microsoft.com/office/drawing/2014/chart" uri="{C3380CC4-5D6E-409C-BE32-E72D297353CC}">
              <c16:uniqueId val="{00000001-B642-47D7-8F00-476CF02A8517}"/>
            </c:ext>
          </c:extLst>
        </c:ser>
        <c:ser>
          <c:idx val="2"/>
          <c:order val="2"/>
          <c:tx>
            <c:strRef>
              <c:f>Лист1!$A$62</c:f>
              <c:strCache>
                <c:ptCount val="1"/>
                <c:pt idx="0">
                  <c:v>Sigma Мин</c:v>
                </c:pt>
              </c:strCache>
            </c:strRef>
          </c:tx>
          <c:spPr>
            <a:ln>
              <a:solidFill>
                <a:srgbClr val="00B050"/>
              </a:solidFill>
            </a:ln>
          </c:spPr>
          <c:marker>
            <c:symbol val="circle"/>
            <c:size val="7"/>
            <c:spPr>
              <a:solidFill>
                <a:srgbClr val="00B050"/>
              </a:solidFill>
              <a:ln>
                <a:solidFill>
                  <a:srgbClr val="00B050"/>
                </a:solidFill>
              </a:ln>
            </c:spPr>
          </c:marker>
          <c:dLbls>
            <c:spPr>
              <a:noFill/>
              <a:ln>
                <a:noFill/>
              </a:ln>
              <a:effectLst/>
            </c:sp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Лист1!$B$58:$H$59</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Лист1!$B$62:$H$62</c:f>
              <c:numCache>
                <c:formatCode>General</c:formatCode>
                <c:ptCount val="7"/>
                <c:pt idx="0" formatCode="0.00">
                  <c:v>-4.5999999999999996</c:v>
                </c:pt>
                <c:pt idx="1">
                  <c:v>-4.8</c:v>
                </c:pt>
                <c:pt idx="2" formatCode="0.00">
                  <c:v>-4.7</c:v>
                </c:pt>
                <c:pt idx="3">
                  <c:v>-4.7</c:v>
                </c:pt>
                <c:pt idx="4" formatCode="0.00">
                  <c:v>-4.5</c:v>
                </c:pt>
                <c:pt idx="5" formatCode="0.00">
                  <c:v>-4.4000000000000004</c:v>
                </c:pt>
                <c:pt idx="6" formatCode="0.00">
                  <c:v>-4.2</c:v>
                </c:pt>
              </c:numCache>
            </c:numRef>
          </c:val>
          <c:smooth val="0"/>
          <c:extLst>
            <c:ext xmlns:c16="http://schemas.microsoft.com/office/drawing/2014/chart" uri="{C3380CC4-5D6E-409C-BE32-E72D297353CC}">
              <c16:uniqueId val="{00000002-B642-47D7-8F00-476CF02A8517}"/>
            </c:ext>
          </c:extLst>
        </c:ser>
        <c:dLbls>
          <c:showLegendKey val="0"/>
          <c:showVal val="1"/>
          <c:showCatName val="0"/>
          <c:showSerName val="0"/>
          <c:showPercent val="0"/>
          <c:showBubbleSize val="0"/>
        </c:dLbls>
        <c:marker val="1"/>
        <c:smooth val="0"/>
        <c:axId val="211636608"/>
        <c:axId val="211638912"/>
      </c:lineChart>
      <c:catAx>
        <c:axId val="211636608"/>
        <c:scaling>
          <c:orientation val="minMax"/>
        </c:scaling>
        <c:delete val="0"/>
        <c:axPos val="b"/>
        <c:majorGridlines/>
        <c:minorGridlines/>
        <c:numFmt formatCode="General" sourceLinked="0"/>
        <c:majorTickMark val="none"/>
        <c:minorTickMark val="none"/>
        <c:tickLblPos val="nextTo"/>
        <c:crossAx val="211638912"/>
        <c:crosses val="autoZero"/>
        <c:auto val="1"/>
        <c:lblAlgn val="ctr"/>
        <c:lblOffset val="100"/>
        <c:noMultiLvlLbl val="0"/>
      </c:catAx>
      <c:valAx>
        <c:axId val="211638912"/>
        <c:scaling>
          <c:orientation val="minMax"/>
        </c:scaling>
        <c:delete val="0"/>
        <c:axPos val="l"/>
        <c:majorGridlines/>
        <c:minorGridlines/>
        <c:title>
          <c:tx>
            <c:rich>
              <a:bodyPr/>
              <a:lstStyle/>
              <a:p>
                <a:pPr>
                  <a:defRPr/>
                </a:pPr>
                <a:r>
                  <a:rPr lang="ru-RU"/>
                  <a:t>МПа</a:t>
                </a:r>
              </a:p>
            </c:rich>
          </c:tx>
          <c:layout/>
          <c:overlay val="0"/>
        </c:title>
        <c:numFmt formatCode="0.00" sourceLinked="1"/>
        <c:majorTickMark val="none"/>
        <c:minorTickMark val="none"/>
        <c:tickLblPos val="nextTo"/>
        <c:crossAx val="211636608"/>
        <c:crosses val="autoZero"/>
        <c:crossBetween val="between"/>
      </c:valAx>
      <c:dTable>
        <c:showHorzBorder val="1"/>
        <c:showVertBorder val="1"/>
        <c:showOutline val="1"/>
        <c:showKeys val="1"/>
      </c:dTable>
      <c:spPr>
        <a:ln>
          <a:solidFill>
            <a:schemeClr val="accent1"/>
          </a:solidFill>
        </a:ln>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ru-RU" dirty="0" smtClean="0"/>
              <a:t>2 этап.</a:t>
            </a:r>
          </a:p>
          <a:p>
            <a:pPr>
              <a:defRPr/>
            </a:pPr>
            <a:r>
              <a:rPr lang="ru-RU" dirty="0" smtClean="0"/>
              <a:t>Относительные </a:t>
            </a:r>
            <a:r>
              <a:rPr lang="ru-RU" dirty="0"/>
              <a:t>значения главных напряжений в разломной структуре</a:t>
            </a:r>
          </a:p>
        </c:rich>
      </c:tx>
      <c:layout/>
      <c:overlay val="0"/>
    </c:title>
    <c:autoTitleDeleted val="0"/>
    <c:plotArea>
      <c:layout/>
      <c:barChart>
        <c:barDir val="col"/>
        <c:grouping val="clustered"/>
        <c:varyColors val="0"/>
        <c:ser>
          <c:idx val="0"/>
          <c:order val="0"/>
          <c:tx>
            <c:strRef>
              <c:f>Лист1!$J$67:$K$67</c:f>
              <c:strCache>
                <c:ptCount val="1"/>
                <c:pt idx="0">
                  <c:v>Sigma Макс</c:v>
                </c:pt>
              </c:strCache>
            </c:strRef>
          </c:tx>
          <c:spPr>
            <a:solidFill>
              <a:srgbClr val="FF0000"/>
            </a:solidFill>
          </c:spPr>
          <c:invertIfNegative val="0"/>
          <c:cat>
            <c:strRef>
              <c:f>Лист1!$L$66:$Q$66</c:f>
              <c:strCache>
                <c:ptCount val="6"/>
                <c:pt idx="0">
                  <c:v>Kn/Ks 0.7e6/0.35e6</c:v>
                </c:pt>
                <c:pt idx="1">
                  <c:v>Kn/Ks 0.2e6/0.1e6</c:v>
                </c:pt>
                <c:pt idx="2">
                  <c:v>Kn/Ks 0.7e5/0.35e5</c:v>
                </c:pt>
                <c:pt idx="3">
                  <c:v>Kn/Ks 0.2e5/0.1e5</c:v>
                </c:pt>
                <c:pt idx="4">
                  <c:v>Kn/Ks 0.7e4/0.35e4</c:v>
                </c:pt>
                <c:pt idx="5">
                  <c:v>Kn/Ks 0.2e4/0.1e4</c:v>
                </c:pt>
              </c:strCache>
            </c:strRef>
          </c:cat>
          <c:val>
            <c:numRef>
              <c:f>Лист1!$L$67:$Q$67</c:f>
              <c:numCache>
                <c:formatCode>0.00</c:formatCode>
                <c:ptCount val="6"/>
                <c:pt idx="0">
                  <c:v>1.0082644628099173</c:v>
                </c:pt>
                <c:pt idx="1">
                  <c:v>0.99173553719008267</c:v>
                </c:pt>
                <c:pt idx="2">
                  <c:v>0.92561983471074372</c:v>
                </c:pt>
                <c:pt idx="3">
                  <c:v>0.7272727272727274</c:v>
                </c:pt>
                <c:pt idx="4">
                  <c:v>0.4710743801652893</c:v>
                </c:pt>
                <c:pt idx="5">
                  <c:v>0.19834710743801653</c:v>
                </c:pt>
              </c:numCache>
            </c:numRef>
          </c:val>
          <c:extLst>
            <c:ext xmlns:c16="http://schemas.microsoft.com/office/drawing/2014/chart" uri="{C3380CC4-5D6E-409C-BE32-E72D297353CC}">
              <c16:uniqueId val="{00000000-B0A7-423C-A6E5-32E813721DDA}"/>
            </c:ext>
          </c:extLst>
        </c:ser>
        <c:ser>
          <c:idx val="1"/>
          <c:order val="1"/>
          <c:tx>
            <c:strRef>
              <c:f>Лист1!$J$68:$K$68</c:f>
              <c:strCache>
                <c:ptCount val="1"/>
                <c:pt idx="0">
                  <c:v>Sigma Ср</c:v>
                </c:pt>
              </c:strCache>
            </c:strRef>
          </c:tx>
          <c:spPr>
            <a:solidFill>
              <a:srgbClr val="0070C0"/>
            </a:solidFill>
          </c:spPr>
          <c:invertIfNegative val="0"/>
          <c:cat>
            <c:strRef>
              <c:f>Лист1!$L$66:$Q$66</c:f>
              <c:strCache>
                <c:ptCount val="6"/>
                <c:pt idx="0">
                  <c:v>Kn/Ks 0.7e6/0.35e6</c:v>
                </c:pt>
                <c:pt idx="1">
                  <c:v>Kn/Ks 0.2e6/0.1e6</c:v>
                </c:pt>
                <c:pt idx="2">
                  <c:v>Kn/Ks 0.7e5/0.35e5</c:v>
                </c:pt>
                <c:pt idx="3">
                  <c:v>Kn/Ks 0.2e5/0.1e5</c:v>
                </c:pt>
                <c:pt idx="4">
                  <c:v>Kn/Ks 0.7e4/0.35e4</c:v>
                </c:pt>
                <c:pt idx="5">
                  <c:v>Kn/Ks 0.2e4/0.1e4</c:v>
                </c:pt>
              </c:strCache>
            </c:strRef>
          </c:cat>
          <c:val>
            <c:numRef>
              <c:f>Лист1!$L$68:$Q$68</c:f>
              <c:numCache>
                <c:formatCode>0.00</c:formatCode>
                <c:ptCount val="6"/>
                <c:pt idx="0">
                  <c:v>1</c:v>
                </c:pt>
                <c:pt idx="1">
                  <c:v>0.98113207547169823</c:v>
                </c:pt>
                <c:pt idx="2">
                  <c:v>0.92452830188679258</c:v>
                </c:pt>
                <c:pt idx="3">
                  <c:v>0.71698113207547165</c:v>
                </c:pt>
                <c:pt idx="4">
                  <c:v>0.47169811320754718</c:v>
                </c:pt>
                <c:pt idx="5">
                  <c:v>0.20754716981132079</c:v>
                </c:pt>
              </c:numCache>
            </c:numRef>
          </c:val>
          <c:extLst>
            <c:ext xmlns:c16="http://schemas.microsoft.com/office/drawing/2014/chart" uri="{C3380CC4-5D6E-409C-BE32-E72D297353CC}">
              <c16:uniqueId val="{00000001-B0A7-423C-A6E5-32E813721DDA}"/>
            </c:ext>
          </c:extLst>
        </c:ser>
        <c:ser>
          <c:idx val="2"/>
          <c:order val="2"/>
          <c:tx>
            <c:strRef>
              <c:f>Лист1!$J$69:$K$69</c:f>
              <c:strCache>
                <c:ptCount val="1"/>
                <c:pt idx="0">
                  <c:v>Sigma Мин</c:v>
                </c:pt>
              </c:strCache>
            </c:strRef>
          </c:tx>
          <c:spPr>
            <a:solidFill>
              <a:srgbClr val="00B050"/>
            </a:solidFill>
          </c:spPr>
          <c:invertIfNegative val="0"/>
          <c:cat>
            <c:strRef>
              <c:f>Лист1!$L$66:$Q$66</c:f>
              <c:strCache>
                <c:ptCount val="6"/>
                <c:pt idx="0">
                  <c:v>Kn/Ks 0.7e6/0.35e6</c:v>
                </c:pt>
                <c:pt idx="1">
                  <c:v>Kn/Ks 0.2e6/0.1e6</c:v>
                </c:pt>
                <c:pt idx="2">
                  <c:v>Kn/Ks 0.7e5/0.35e5</c:v>
                </c:pt>
                <c:pt idx="3">
                  <c:v>Kn/Ks 0.2e5/0.1e5</c:v>
                </c:pt>
                <c:pt idx="4">
                  <c:v>Kn/Ks 0.7e4/0.35e4</c:v>
                </c:pt>
                <c:pt idx="5">
                  <c:v>Kn/Ks 0.2e4/0.1e4</c:v>
                </c:pt>
              </c:strCache>
            </c:strRef>
          </c:cat>
          <c:val>
            <c:numRef>
              <c:f>Лист1!$L$69:$Q$69</c:f>
              <c:numCache>
                <c:formatCode>0.00</c:formatCode>
                <c:ptCount val="6"/>
                <c:pt idx="0">
                  <c:v>1</c:v>
                </c:pt>
                <c:pt idx="1">
                  <c:v>0.98000000000000009</c:v>
                </c:pt>
                <c:pt idx="2">
                  <c:v>0.91999999999999993</c:v>
                </c:pt>
                <c:pt idx="3">
                  <c:v>0.72</c:v>
                </c:pt>
                <c:pt idx="4">
                  <c:v>0.44000000000000006</c:v>
                </c:pt>
                <c:pt idx="5">
                  <c:v>0.18</c:v>
                </c:pt>
              </c:numCache>
            </c:numRef>
          </c:val>
          <c:extLst>
            <c:ext xmlns:c16="http://schemas.microsoft.com/office/drawing/2014/chart" uri="{C3380CC4-5D6E-409C-BE32-E72D297353CC}">
              <c16:uniqueId val="{00000002-B0A7-423C-A6E5-32E813721DDA}"/>
            </c:ext>
          </c:extLst>
        </c:ser>
        <c:dLbls>
          <c:showLegendKey val="0"/>
          <c:showVal val="0"/>
          <c:showCatName val="0"/>
          <c:showSerName val="0"/>
          <c:showPercent val="0"/>
          <c:showBubbleSize val="0"/>
        </c:dLbls>
        <c:gapWidth val="150"/>
        <c:axId val="191743104"/>
        <c:axId val="191745024"/>
      </c:barChart>
      <c:catAx>
        <c:axId val="191743104"/>
        <c:scaling>
          <c:orientation val="minMax"/>
        </c:scaling>
        <c:delete val="0"/>
        <c:axPos val="b"/>
        <c:numFmt formatCode="General" sourceLinked="1"/>
        <c:majorTickMark val="none"/>
        <c:minorTickMark val="none"/>
        <c:tickLblPos val="nextTo"/>
        <c:crossAx val="191745024"/>
        <c:crosses val="autoZero"/>
        <c:auto val="1"/>
        <c:lblAlgn val="ctr"/>
        <c:lblOffset val="100"/>
        <c:noMultiLvlLbl val="0"/>
      </c:catAx>
      <c:valAx>
        <c:axId val="191745024"/>
        <c:scaling>
          <c:orientation val="minMax"/>
        </c:scaling>
        <c:delete val="0"/>
        <c:axPos val="l"/>
        <c:majorGridlines/>
        <c:numFmt formatCode="0.00" sourceLinked="1"/>
        <c:majorTickMark val="none"/>
        <c:minorTickMark val="none"/>
        <c:tickLblPos val="nextTo"/>
        <c:crossAx val="191743104"/>
        <c:crosses val="autoZero"/>
        <c:crossBetween val="between"/>
      </c:valAx>
      <c:dTable>
        <c:showHorzBorder val="1"/>
        <c:showVertBorder val="1"/>
        <c:showOutline val="1"/>
        <c:showKeys val="1"/>
      </c:dTable>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Абсолютные значения главных напряжений в</a:t>
            </a:r>
            <a:r>
              <a:rPr lang="en-US"/>
              <a:t> </a:t>
            </a:r>
            <a:r>
              <a:rPr lang="ru-RU"/>
              <a:t>разломной структуре</a:t>
            </a:r>
          </a:p>
        </c:rich>
      </c:tx>
      <c:layout/>
      <c:overlay val="0"/>
    </c:title>
    <c:autoTitleDeleted val="0"/>
    <c:plotArea>
      <c:layout/>
      <c:lineChart>
        <c:grouping val="standard"/>
        <c:varyColors val="0"/>
        <c:ser>
          <c:idx val="0"/>
          <c:order val="0"/>
          <c:tx>
            <c:strRef>
              <c:f>Лист1!$J$60</c:f>
              <c:strCache>
                <c:ptCount val="1"/>
                <c:pt idx="0">
                  <c:v>Sigma Макс</c:v>
                </c:pt>
              </c:strCache>
            </c:strRef>
          </c:tx>
          <c:spPr>
            <a:ln>
              <a:solidFill>
                <a:srgbClr val="FF0000"/>
              </a:solidFill>
            </a:ln>
          </c:spPr>
          <c:marker>
            <c:symbol val="circle"/>
            <c:size val="7"/>
            <c:spPr>
              <a:solidFill>
                <a:srgbClr val="FF0000"/>
              </a:solidFill>
              <a:ln>
                <a:solidFill>
                  <a:srgbClr val="FF0000"/>
                </a:solidFill>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Лист1!$K$58:$Q$59</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Лист1!$K$60:$Q$60</c:f>
              <c:numCache>
                <c:formatCode>General</c:formatCode>
                <c:ptCount val="7"/>
                <c:pt idx="0" formatCode="0.00">
                  <c:v>12.1</c:v>
                </c:pt>
                <c:pt idx="1">
                  <c:v>12.2</c:v>
                </c:pt>
                <c:pt idx="2" formatCode="0.00">
                  <c:v>12</c:v>
                </c:pt>
                <c:pt idx="3">
                  <c:v>11.2</c:v>
                </c:pt>
                <c:pt idx="4" formatCode="0.00">
                  <c:v>8.8000000000000007</c:v>
                </c:pt>
                <c:pt idx="5" formatCode="0.00">
                  <c:v>5.7</c:v>
                </c:pt>
                <c:pt idx="6" formatCode="0.00">
                  <c:v>2.4</c:v>
                </c:pt>
              </c:numCache>
            </c:numRef>
          </c:val>
          <c:smooth val="0"/>
          <c:extLst>
            <c:ext xmlns:c16="http://schemas.microsoft.com/office/drawing/2014/chart" uri="{C3380CC4-5D6E-409C-BE32-E72D297353CC}">
              <c16:uniqueId val="{00000000-27A3-43F3-A873-5207399EB55A}"/>
            </c:ext>
          </c:extLst>
        </c:ser>
        <c:ser>
          <c:idx val="1"/>
          <c:order val="1"/>
          <c:tx>
            <c:strRef>
              <c:f>Лист1!$J$61</c:f>
              <c:strCache>
                <c:ptCount val="1"/>
                <c:pt idx="0">
                  <c:v>Sigma Ср</c:v>
                </c:pt>
              </c:strCache>
            </c:strRef>
          </c:tx>
          <c:spPr>
            <a:ln>
              <a:solidFill>
                <a:srgbClr val="0070C0"/>
              </a:solidFill>
            </a:ln>
          </c:spPr>
          <c:marker>
            <c:symbol val="circle"/>
            <c:size val="7"/>
            <c:spPr>
              <a:solidFill>
                <a:srgbClr val="0070C0"/>
              </a:solidFill>
              <a:ln>
                <a:solidFill>
                  <a:srgbClr val="0070C0"/>
                </a:solidFill>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Лист1!$K$58:$Q$59</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Лист1!$K$61:$Q$61</c:f>
              <c:numCache>
                <c:formatCode>General</c:formatCode>
                <c:ptCount val="7"/>
                <c:pt idx="0" formatCode="0.00">
                  <c:v>5.3</c:v>
                </c:pt>
                <c:pt idx="1">
                  <c:v>5.3</c:v>
                </c:pt>
                <c:pt idx="2" formatCode="0.00">
                  <c:v>5.2</c:v>
                </c:pt>
                <c:pt idx="3">
                  <c:v>4.9000000000000004</c:v>
                </c:pt>
                <c:pt idx="4" formatCode="0.00">
                  <c:v>3.8</c:v>
                </c:pt>
                <c:pt idx="5" formatCode="0.00">
                  <c:v>2.5</c:v>
                </c:pt>
                <c:pt idx="6" formatCode="0.00">
                  <c:v>1.1000000000000001</c:v>
                </c:pt>
              </c:numCache>
            </c:numRef>
          </c:val>
          <c:smooth val="0"/>
          <c:extLst>
            <c:ext xmlns:c16="http://schemas.microsoft.com/office/drawing/2014/chart" uri="{C3380CC4-5D6E-409C-BE32-E72D297353CC}">
              <c16:uniqueId val="{00000001-27A3-43F3-A873-5207399EB55A}"/>
            </c:ext>
          </c:extLst>
        </c:ser>
        <c:ser>
          <c:idx val="2"/>
          <c:order val="2"/>
          <c:tx>
            <c:strRef>
              <c:f>Лист1!$J$62</c:f>
              <c:strCache>
                <c:ptCount val="1"/>
                <c:pt idx="0">
                  <c:v>Sigma Мин</c:v>
                </c:pt>
              </c:strCache>
            </c:strRef>
          </c:tx>
          <c:spPr>
            <a:ln>
              <a:solidFill>
                <a:srgbClr val="00B050"/>
              </a:solidFill>
            </a:ln>
          </c:spPr>
          <c:marker>
            <c:symbol val="circle"/>
            <c:size val="7"/>
            <c:spPr>
              <a:solidFill>
                <a:srgbClr val="00B050"/>
              </a:solidFill>
              <a:ln>
                <a:solidFill>
                  <a:srgbClr val="00B050"/>
                </a:solidFill>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Лист1!$K$58:$Q$59</c:f>
              <c:strCache>
                <c:ptCount val="7"/>
                <c:pt idx="0">
                  <c:v>Начальное НДС</c:v>
                </c:pt>
                <c:pt idx="1">
                  <c:v>Kn/Ks 0.7e6/0.35e6</c:v>
                </c:pt>
                <c:pt idx="2">
                  <c:v>Kn/Ks 0.2e6/0.1e6</c:v>
                </c:pt>
                <c:pt idx="3">
                  <c:v>Kn/Ks 0.7e5/0.35e5</c:v>
                </c:pt>
                <c:pt idx="4">
                  <c:v>Kn/Ks 0.2e5/0.1e5</c:v>
                </c:pt>
                <c:pt idx="5">
                  <c:v>Kn/Ks 0.7e4/0.35e4</c:v>
                </c:pt>
                <c:pt idx="6">
                  <c:v>Kn/Ks 0.2e4/0.1e4</c:v>
                </c:pt>
              </c:strCache>
            </c:strRef>
          </c:cat>
          <c:val>
            <c:numRef>
              <c:f>Лист1!$K$62:$Q$62</c:f>
              <c:numCache>
                <c:formatCode>General</c:formatCode>
                <c:ptCount val="7"/>
                <c:pt idx="0" formatCode="0.00">
                  <c:v>5</c:v>
                </c:pt>
                <c:pt idx="1">
                  <c:v>5</c:v>
                </c:pt>
                <c:pt idx="2" formatCode="0.00">
                  <c:v>4.9000000000000004</c:v>
                </c:pt>
                <c:pt idx="3">
                  <c:v>4.5999999999999996</c:v>
                </c:pt>
                <c:pt idx="4" formatCode="0.00">
                  <c:v>3.6</c:v>
                </c:pt>
                <c:pt idx="5" formatCode="0.00">
                  <c:v>2.2000000000000002</c:v>
                </c:pt>
                <c:pt idx="6" formatCode="0.00">
                  <c:v>0.9</c:v>
                </c:pt>
              </c:numCache>
            </c:numRef>
          </c:val>
          <c:smooth val="0"/>
          <c:extLst>
            <c:ext xmlns:c16="http://schemas.microsoft.com/office/drawing/2014/chart" uri="{C3380CC4-5D6E-409C-BE32-E72D297353CC}">
              <c16:uniqueId val="{00000002-27A3-43F3-A873-5207399EB55A}"/>
            </c:ext>
          </c:extLst>
        </c:ser>
        <c:dLbls>
          <c:showLegendKey val="0"/>
          <c:showVal val="1"/>
          <c:showCatName val="0"/>
          <c:showSerName val="0"/>
          <c:showPercent val="0"/>
          <c:showBubbleSize val="0"/>
        </c:dLbls>
        <c:marker val="1"/>
        <c:smooth val="0"/>
        <c:axId val="210372096"/>
        <c:axId val="210376576"/>
      </c:lineChart>
      <c:catAx>
        <c:axId val="210372096"/>
        <c:scaling>
          <c:orientation val="minMax"/>
        </c:scaling>
        <c:delete val="0"/>
        <c:axPos val="b"/>
        <c:majorGridlines/>
        <c:minorGridlines/>
        <c:numFmt formatCode="General" sourceLinked="0"/>
        <c:majorTickMark val="none"/>
        <c:minorTickMark val="none"/>
        <c:tickLblPos val="nextTo"/>
        <c:crossAx val="210376576"/>
        <c:crosses val="autoZero"/>
        <c:auto val="1"/>
        <c:lblAlgn val="ctr"/>
        <c:lblOffset val="100"/>
        <c:noMultiLvlLbl val="0"/>
      </c:catAx>
      <c:valAx>
        <c:axId val="210376576"/>
        <c:scaling>
          <c:orientation val="minMax"/>
        </c:scaling>
        <c:delete val="0"/>
        <c:axPos val="l"/>
        <c:majorGridlines/>
        <c:minorGridlines/>
        <c:title>
          <c:tx>
            <c:rich>
              <a:bodyPr/>
              <a:lstStyle/>
              <a:p>
                <a:pPr>
                  <a:defRPr/>
                </a:pPr>
                <a:r>
                  <a:rPr lang="ru-RU"/>
                  <a:t>МПа</a:t>
                </a:r>
              </a:p>
            </c:rich>
          </c:tx>
          <c:layout/>
          <c:overlay val="0"/>
        </c:title>
        <c:numFmt formatCode="0.00" sourceLinked="1"/>
        <c:majorTickMark val="none"/>
        <c:minorTickMark val="none"/>
        <c:tickLblPos val="nextTo"/>
        <c:crossAx val="210372096"/>
        <c:crosses val="autoZero"/>
        <c:crossBetween val="between"/>
      </c:valAx>
      <c:dTable>
        <c:showHorzBorder val="1"/>
        <c:showVertBorder val="1"/>
        <c:showOutline val="1"/>
        <c:showKeys val="1"/>
      </c:dTable>
      <c:spPr>
        <a:ln>
          <a:solidFill>
            <a:schemeClr val="accent1"/>
          </a:solidFill>
        </a:ln>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5DACA2-CAAC-45EA-9D0E-4B1B98A3444A}" type="datetimeFigureOut">
              <a:rPr lang="ru-RU" smtClean="0"/>
              <a:pPr/>
              <a:t>22.06.2022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F05150-1EAE-4C02-B181-1D9BF4B7472A}"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виду</a:t>
            </a:r>
            <a:r>
              <a:rPr lang="ru-RU" baseline="0" dirty="0" smtClean="0"/>
              <a:t> относительно равномерного поля напряжений вблизи разлома в реальной модели месторождения, было принято решение о создании дополнительной серии численных экспериментов. В них разломная структура характеризуется более низкими деформационными характеристиками, в частности модулем Юнга. Это должно было дать более полное представление о влиянии параметров контактных элементов на поле НДС вблизи разлома.</a:t>
            </a:r>
          </a:p>
          <a:p>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Для оценки абсолютных</a:t>
            </a:r>
            <a:r>
              <a:rPr lang="ru-RU" baseline="0" dirty="0" smtClean="0"/>
              <a:t> значений главных напряжений были выбраны равноудаленные от разлома участки массива. Всего было создано 12  численных моделей с вариацией нормальной и тангенциальной жесткостей. Наиболее показательными являются варианты, в которых относительные значения главных напряжений близки к единице как во вмещающем массиве, так и в самой разломной структуре.</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 случае, когда </a:t>
            </a:r>
            <a:r>
              <a:rPr lang="ru-RU" b="1" dirty="0" smtClean="0"/>
              <a:t>заполняющий материал разлома близок по свойствам к</a:t>
            </a:r>
            <a:r>
              <a:rPr lang="ru-RU" b="1" baseline="0" dirty="0" smtClean="0"/>
              <a:t> вмещающему массиву</a:t>
            </a:r>
            <a:r>
              <a:rPr lang="ru-RU" baseline="0" dirty="0" smtClean="0"/>
              <a:t>, внедрение контактных элементов по её поверхности оказывает больший эффект на напряженно-деформированное состояние вмещающего массива.</a:t>
            </a:r>
            <a:endParaRPr lang="ru-RU" dirty="0" smtClean="0"/>
          </a:p>
          <a:p>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Значения максимальной</a:t>
            </a:r>
            <a:r>
              <a:rPr lang="ru-RU" baseline="0" dirty="0" smtClean="0"/>
              <a:t> компоненты напряжений в самой структуре, при внедрении контактных элементов по её поверхности, подвергаются более существенным изменениям. Однако, чем ниже упругие характеристики разлома, тем менее заметен эффект от внедрения слоя контактных элементов, что можно будет увидеть на следующих слайдах.</a:t>
            </a:r>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Исходя из анализа графиков и табличных значений, были</a:t>
            </a:r>
            <a:r>
              <a:rPr lang="ru-RU" baseline="0" dirty="0" smtClean="0"/>
              <a:t> выбраны две серии численных экспериментов дающих наиболее контрастные картины полей напряжений. На данном слайде представлен случай, при котором с внедрением контактных элементов на границе структурной неоднородности поля напряжений подверглись несущественным изменениям.</a:t>
            </a:r>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 более низкими нормальной и тангенциальной жесткостями, деформации</a:t>
            </a:r>
            <a:r>
              <a:rPr lang="ru-RU" baseline="0" dirty="0" smtClean="0"/>
              <a:t> по контакту структуры увеличились, что привело к более существенному изменению полей напряжений в окрестности разлома.</a:t>
            </a:r>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При</a:t>
            </a:r>
            <a:r>
              <a:rPr lang="ru-RU" baseline="0" dirty="0" smtClean="0"/>
              <a:t> внедрении контактных элементов по поверхности разломной </a:t>
            </a:r>
            <a:r>
              <a:rPr lang="ru-RU" b="1" baseline="0" dirty="0" smtClean="0"/>
              <a:t>структуры, представленной более ослабленными породами</a:t>
            </a:r>
            <a:r>
              <a:rPr lang="ru-RU" baseline="0" dirty="0" smtClean="0"/>
              <a:t>, ранжирование нормальной и тангенциальной жесткостей, даже в пределах двух порядков, не оказывает существенного эффекта на НДС вмещающего массива.</a:t>
            </a:r>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На этом слайде, как упоминалось</a:t>
            </a:r>
            <a:r>
              <a:rPr lang="ru-RU" baseline="0" dirty="0" smtClean="0"/>
              <a:t> ранее, эффект от внедрения слоя контактных элементов менее заметен, поскольку структура промоделирована более ослабленным заполнителем.</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fld id="{04F05150-1EAE-4C02-B181-1D9BF4B7472A}"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данном</a:t>
            </a:r>
            <a:r>
              <a:rPr lang="ru-RU" baseline="0" dirty="0" smtClean="0"/>
              <a:t> слайде приведен пример внедрения слоя контактных элементов по поверхности более ослабленной структурной неоднородности. Из изолиний полей напряжений видно, что как и в предыдущем варианте, данные параметры контакта приводят к ситуации близкой к исходной.</a:t>
            </a:r>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 более низкими нормальной и тангенциальной жесткостями</a:t>
            </a:r>
            <a:r>
              <a:rPr lang="ru-RU" baseline="0" dirty="0" smtClean="0"/>
              <a:t> общий фон полей напряжений снизился, однако, в сравнении с исходным опорным вариантом, эффект снижения менее значителен.</a:t>
            </a:r>
            <a:endParaRPr lang="ru-RU" dirty="0" smtClean="0"/>
          </a:p>
        </p:txBody>
      </p:sp>
      <p:sp>
        <p:nvSpPr>
          <p:cNvPr id="4" name="Номер слайда 3"/>
          <p:cNvSpPr>
            <a:spLocks noGrp="1"/>
          </p:cNvSpPr>
          <p:nvPr>
            <p:ph type="sldNum" sz="quarter" idx="10"/>
          </p:nvPr>
        </p:nvSpPr>
        <p:spPr/>
        <p:txBody>
          <a:bodyPr/>
          <a:lstStyle/>
          <a:p>
            <a:fld id="{04F05150-1EAE-4C02-B181-1D9BF4B7472A}"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19</a:t>
            </a:fld>
            <a:endParaRPr lang="ru-RU"/>
          </a:p>
        </p:txBody>
      </p:sp>
    </p:spTree>
    <p:extLst>
      <p:ext uri="{BB962C8B-B14F-4D97-AF65-F5344CB8AC3E}">
        <p14:creationId xmlns:p14="http://schemas.microsoft.com/office/powerpoint/2010/main" val="3112212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Целью исследования</a:t>
            </a:r>
            <a:r>
              <a:rPr lang="ru-RU" baseline="0" dirty="0" smtClean="0"/>
              <a:t> является более адекватное моделирование особенностей НДС в окрестности структурных неоднородностей за счет учета характеристик контакта разномодульных сред. </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fld id="{04F05150-1EAE-4C02-B181-1D9BF4B7472A}"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 качестве</a:t>
            </a:r>
            <a:r>
              <a:rPr lang="ru-RU" sz="1200" kern="1200" baseline="0" dirty="0" smtClean="0">
                <a:solidFill>
                  <a:schemeClr val="tx1"/>
                </a:solidFill>
                <a:latin typeface="+mn-lt"/>
                <a:ea typeface="+mn-ea"/>
                <a:cs typeface="+mn-cs"/>
              </a:rPr>
              <a:t> исходного</a:t>
            </a:r>
            <a:r>
              <a:rPr lang="ru-RU" sz="1200" kern="1200" dirty="0" smtClean="0">
                <a:solidFill>
                  <a:schemeClr val="tx1"/>
                </a:solidFill>
                <a:latin typeface="+mn-lt"/>
                <a:ea typeface="+mn-ea"/>
                <a:cs typeface="+mn-cs"/>
              </a:rPr>
              <a:t> напряженно-деформированного состояния было принято расчетное распределение для участка месторождения </a:t>
            </a:r>
            <a:r>
              <a:rPr lang="ru-RU" sz="1200" kern="1200" dirty="0" err="1" smtClean="0">
                <a:solidFill>
                  <a:schemeClr val="tx1"/>
                </a:solidFill>
                <a:latin typeface="+mn-lt"/>
                <a:ea typeface="+mn-ea"/>
                <a:cs typeface="+mn-cs"/>
              </a:rPr>
              <a:t>Кукисвумчорр</a:t>
            </a:r>
            <a:r>
              <a:rPr lang="ru-RU" sz="1200" kern="1200" dirty="0" smtClean="0">
                <a:solidFill>
                  <a:schemeClr val="tx1"/>
                </a:solidFill>
                <a:latin typeface="+mn-lt"/>
                <a:ea typeface="+mn-ea"/>
                <a:cs typeface="+mn-cs"/>
              </a:rPr>
              <a:t> в </a:t>
            </a:r>
            <a:r>
              <a:rPr lang="ru-RU" sz="1200" kern="1200" dirty="0" err="1" smtClean="0">
                <a:solidFill>
                  <a:schemeClr val="tx1"/>
                </a:solidFill>
                <a:latin typeface="+mn-lt"/>
                <a:ea typeface="+mn-ea"/>
                <a:cs typeface="+mn-cs"/>
              </a:rPr>
              <a:t>Хибинском</a:t>
            </a:r>
            <a:r>
              <a:rPr lang="ru-RU" sz="1200" kern="1200" dirty="0" smtClean="0">
                <a:solidFill>
                  <a:schemeClr val="tx1"/>
                </a:solidFill>
                <a:latin typeface="+mn-lt"/>
                <a:ea typeface="+mn-ea"/>
                <a:cs typeface="+mn-cs"/>
              </a:rPr>
              <a:t> тектонически напряженном массива, полученное</a:t>
            </a:r>
            <a:r>
              <a:rPr lang="ru-RU" sz="1200" kern="1200" baseline="0" dirty="0" smtClean="0">
                <a:solidFill>
                  <a:schemeClr val="tx1"/>
                </a:solidFill>
                <a:latin typeface="+mn-lt"/>
                <a:ea typeface="+mn-ea"/>
                <a:cs typeface="+mn-cs"/>
              </a:rPr>
              <a:t> с учетом многолетних натурных исследований параметров НДС </a:t>
            </a:r>
            <a:r>
              <a:rPr lang="ru-RU" sz="1200" kern="1200" dirty="0" smtClean="0">
                <a:solidFill>
                  <a:schemeClr val="tx1"/>
                </a:solidFill>
                <a:latin typeface="+mn-lt"/>
                <a:ea typeface="+mn-ea"/>
                <a:cs typeface="+mn-cs"/>
              </a:rPr>
              <a:t>. Тектонические напряжения в массиве увеличиваются с глубиной.</a:t>
            </a:r>
            <a:r>
              <a:rPr lang="ru-RU" sz="1200" kern="1200" baseline="0" dirty="0" smtClean="0">
                <a:solidFill>
                  <a:schemeClr val="tx1"/>
                </a:solidFill>
                <a:latin typeface="+mn-lt"/>
                <a:ea typeface="+mn-ea"/>
                <a:cs typeface="+mn-cs"/>
              </a:rPr>
              <a:t> Отношение максимальной компоненты главных напряжений к средней составляет 0.6. Минимальна компонента представлена гравитационной составляющей.</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Для разломной структуры и вмещающего массива  задавались следующие деформационные характеристики:</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Влияние крупных региональных разломов, в рамках численного моделирования, может быть учтено с помощью использования композитного замещающего материала, характеризующегося сниженными прочностными (деформационными) характеристиками. Такое представление дает достаточную достоверность моделирования на уровне модели месторождения. При более детальном моделировании, например изучении отдельного блока месторождения, необходимо учитывать контактные характеристики на границе блоков.</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Учет влияния </a:t>
            </a:r>
            <a:r>
              <a:rPr lang="ru-RU" sz="1200" kern="1200" dirty="0" err="1" smtClean="0">
                <a:solidFill>
                  <a:schemeClr val="tx1"/>
                </a:solidFill>
                <a:latin typeface="+mn-lt"/>
                <a:ea typeface="+mn-ea"/>
                <a:cs typeface="+mn-cs"/>
              </a:rPr>
              <a:t>межблоковых</a:t>
            </a:r>
            <a:r>
              <a:rPr lang="ru-RU" sz="1200" kern="1200" dirty="0" smtClean="0">
                <a:solidFill>
                  <a:schemeClr val="tx1"/>
                </a:solidFill>
                <a:latin typeface="+mn-lt"/>
                <a:ea typeface="+mn-ea"/>
                <a:cs typeface="+mn-cs"/>
              </a:rPr>
              <a:t> интерфейсов в методе конечных элементов возможен с использованием предложенных </a:t>
            </a:r>
            <a:r>
              <a:rPr lang="ru-RU" sz="1200" kern="1200" dirty="0" err="1" smtClean="0">
                <a:solidFill>
                  <a:schemeClr val="tx1"/>
                </a:solidFill>
                <a:latin typeface="+mn-lt"/>
                <a:ea typeface="+mn-ea"/>
                <a:cs typeface="+mn-cs"/>
              </a:rPr>
              <a:t>Р.Гудманом</a:t>
            </a:r>
            <a:r>
              <a:rPr lang="ru-RU" sz="1200" kern="1200" dirty="0" smtClean="0">
                <a:solidFill>
                  <a:schemeClr val="tx1"/>
                </a:solidFill>
                <a:latin typeface="+mn-lt"/>
                <a:ea typeface="+mn-ea"/>
                <a:cs typeface="+mn-cs"/>
              </a:rPr>
              <a:t> контактных элементов и их модификаций. Данные элементы характеризуются нормальной и тангенциально жесткостью.</a:t>
            </a:r>
          </a:p>
          <a:p>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Основной задачей в данной работе было оценить изменение полей напряжений, как во вмещающем массиве, так и в разломной структуре, при внедрении контактных элементов по плоскости данной структурной неоднородности.</a:t>
            </a:r>
            <a:endParaRPr lang="en-US"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04F05150-1EAE-4C02-B181-1D9BF4B7472A}" type="slidenum">
              <a:rPr lang="ru-RU" smtClean="0"/>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altLang="ru-RU" baseline="0" dirty="0" smtClean="0"/>
              <a:t>Они п</a:t>
            </a:r>
            <a:r>
              <a:rPr lang="ru-RU" altLang="ru-RU" dirty="0" smtClean="0"/>
              <a:t>озволяют моделировать деформации, проходящие на поверхности</a:t>
            </a:r>
            <a:r>
              <a:rPr lang="ru-RU" altLang="ru-RU" baseline="0" dirty="0" smtClean="0"/>
              <a:t> структурной неоднородности и получать более адекватные результаты моделирования напряженно-деформированного состояния массива горных пород. </a:t>
            </a:r>
          </a:p>
          <a:p>
            <a:r>
              <a:rPr lang="ru-RU" altLang="ru-RU" baseline="0" dirty="0" smtClean="0"/>
              <a:t>За счет относительно нормальной жесткости и низкой тангенциальной жесткости, элемент практически предотвращает взаимное проникновение узлов соседних элементов и позволяет им смещаться друг – относительно друга без нарушения структуры сетки конечных элементов.</a:t>
            </a:r>
            <a:endParaRPr lang="ru-RU" dirty="0" smtClean="0"/>
          </a:p>
          <a:p>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Трехмерный контактный элемент является обобщением линейного контактного элемента </a:t>
            </a:r>
            <a:r>
              <a:rPr lang="ru-RU" sz="1200" kern="1200" dirty="0" err="1" smtClean="0">
                <a:solidFill>
                  <a:schemeClr val="tx1"/>
                </a:solidFill>
                <a:latin typeface="+mn-lt"/>
                <a:ea typeface="+mn-ea"/>
                <a:cs typeface="+mn-cs"/>
              </a:rPr>
              <a:t>Гудмана</a:t>
            </a:r>
            <a:r>
              <a:rPr lang="ru-RU" sz="1200" kern="1200" dirty="0" smtClean="0">
                <a:solidFill>
                  <a:schemeClr val="tx1"/>
                </a:solidFill>
                <a:latin typeface="+mn-lt"/>
                <a:ea typeface="+mn-ea"/>
                <a:cs typeface="+mn-cs"/>
              </a:rPr>
              <a:t> на трехмерный вид. Для интегрирования использовали функции формы объемного элемента. Сам контактный элемент рассматривали в локальных координатах в виде </a:t>
            </a:r>
            <a:r>
              <a:rPr lang="ru-RU" sz="1200" kern="1200" dirty="0" err="1" smtClean="0">
                <a:solidFill>
                  <a:schemeClr val="tx1"/>
                </a:solidFill>
                <a:latin typeface="+mn-lt"/>
                <a:ea typeface="+mn-ea"/>
                <a:cs typeface="+mn-cs"/>
              </a:rPr>
              <a:t>восьмиузловой</a:t>
            </a:r>
            <a:r>
              <a:rPr lang="ru-RU" sz="1200" kern="1200" dirty="0" smtClean="0">
                <a:solidFill>
                  <a:schemeClr val="tx1"/>
                </a:solidFill>
                <a:latin typeface="+mn-lt"/>
                <a:ea typeface="+mn-ea"/>
                <a:cs typeface="+mn-cs"/>
              </a:rPr>
              <a:t> пластины.</a:t>
            </a:r>
            <a:br>
              <a:rPr lang="ru-RU" sz="1200" kern="1200" dirty="0" smtClean="0">
                <a:solidFill>
                  <a:schemeClr val="tx1"/>
                </a:solidFill>
                <a:latin typeface="+mn-lt"/>
                <a:ea typeface="+mn-ea"/>
                <a:cs typeface="+mn-cs"/>
              </a:rPr>
            </a:br>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r>
              <a:rPr lang="ru-RU" dirty="0" smtClean="0"/>
              <a:t>Для</a:t>
            </a:r>
            <a:r>
              <a:rPr lang="ru-RU" baseline="0" dirty="0" smtClean="0"/>
              <a:t> более подробного численного моделирования, была вырезана уточненная модель с разломной структурой блока месторождения </a:t>
            </a:r>
            <a:r>
              <a:rPr lang="ru-RU" baseline="0" dirty="0" err="1" smtClean="0"/>
              <a:t>Кукисвумчорр</a:t>
            </a:r>
            <a:r>
              <a:rPr lang="ru-RU" baseline="0" dirty="0" smtClean="0"/>
              <a:t> из совмещенной модели </a:t>
            </a:r>
            <a:r>
              <a:rPr lang="ru-RU" baseline="0" dirty="0" err="1" smtClean="0"/>
              <a:t>Кукисвумчорр-Юкспор</a:t>
            </a:r>
            <a:r>
              <a:rPr lang="ru-RU" baseline="0" dirty="0" smtClean="0"/>
              <a:t>. Для данной процедуры в программном комплексе реализован функционал, позволяющий вырезать отдельные блоки модели с уплотненной сеткой конечных элементов, сохраняя при этом соответствие граничных условий между большой моделью месторождения и отдельных блоков.</a:t>
            </a:r>
          </a:p>
          <a:p>
            <a:endParaRPr lang="ru-RU" baseline="0" dirty="0" smtClean="0"/>
          </a:p>
          <a:p>
            <a:r>
              <a:rPr lang="ru-RU" baseline="0" dirty="0" smtClean="0"/>
              <a:t>Изначально разлом хоть и был направлен </a:t>
            </a:r>
            <a:r>
              <a:rPr lang="ru-RU" baseline="0" dirty="0" err="1" smtClean="0"/>
              <a:t>субвертикально</a:t>
            </a:r>
            <a:r>
              <a:rPr lang="ru-RU" baseline="0" dirty="0" smtClean="0"/>
              <a:t> и представлял собой </a:t>
            </a:r>
            <a:r>
              <a:rPr lang="ru-RU" u="sng" baseline="0" dirty="0" smtClean="0"/>
              <a:t>практически</a:t>
            </a:r>
            <a:r>
              <a:rPr lang="ru-RU" baseline="0" dirty="0" smtClean="0"/>
              <a:t> выдержанную плоскость, он занимал несколько слоёв модели со сниженными прочностными характеристиками. Каждая подобная неровность геометрии разлома требует интеграции дополнительного слоя контактных элементов, что накладывает дополнительные требования к вычислительным мощностям ЭВМ.</a:t>
            </a:r>
          </a:p>
          <a:p>
            <a:endParaRPr lang="ru-RU" baseline="0" dirty="0" smtClean="0"/>
          </a:p>
          <a:p>
            <a:r>
              <a:rPr lang="ru-RU" dirty="0" smtClean="0"/>
              <a:t>Стоит отметить, что данный участок характеризуется</a:t>
            </a:r>
            <a:r>
              <a:rPr lang="ru-RU" baseline="0" dirty="0" smtClean="0"/>
              <a:t> </a:t>
            </a:r>
            <a:r>
              <a:rPr lang="ru-RU" dirty="0" smtClean="0"/>
              <a:t>высоким уровнем </a:t>
            </a:r>
            <a:r>
              <a:rPr lang="ru-RU" dirty="0" err="1" smtClean="0"/>
              <a:t>удароопасности</a:t>
            </a:r>
            <a:r>
              <a:rPr lang="ru-RU" dirty="0" smtClean="0"/>
              <a:t>.</a:t>
            </a:r>
          </a:p>
          <a:p>
            <a:r>
              <a:rPr lang="ru-RU" dirty="0" smtClean="0"/>
              <a:t>Одна</a:t>
            </a:r>
            <a:r>
              <a:rPr lang="ru-RU" baseline="0" dirty="0" smtClean="0"/>
              <a:t> из гипотез такого поведения массива – наличие в нем структурного нарушения. До сих пор до конца не понятно – каким образом наличие разлома влияет на устойчивость блока в целом и выработок в нем.</a:t>
            </a:r>
            <a:endParaRPr lang="ru-RU" dirty="0" smtClean="0"/>
          </a:p>
          <a:p>
            <a:endParaRPr lang="ru-RU" baseline="0" dirty="0" smtClean="0"/>
          </a:p>
          <a:p>
            <a:r>
              <a:rPr lang="ru-RU" baseline="0" dirty="0" smtClean="0"/>
              <a:t>Границы созданной модели:</a:t>
            </a:r>
          </a:p>
          <a:p>
            <a:r>
              <a:rPr lang="ru-RU" baseline="0" dirty="0" smtClean="0"/>
              <a:t>С 0й по 300ую высотную отметку.</a:t>
            </a:r>
            <a:br>
              <a:rPr lang="ru-RU" baseline="0" dirty="0" smtClean="0"/>
            </a:br>
            <a:r>
              <a:rPr lang="ru-RU" baseline="0" dirty="0" smtClean="0"/>
              <a:t>С 200й по 750 магистраль.</a:t>
            </a:r>
          </a:p>
          <a:p>
            <a:r>
              <a:rPr lang="ru-RU" baseline="0" dirty="0" smtClean="0"/>
              <a:t>С 6го по 11й разрезы.</a:t>
            </a:r>
            <a:endParaRPr lang="ru-RU" dirty="0" smtClean="0"/>
          </a:p>
          <a:p>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Как упоминалось ранее разлом значительно</a:t>
            </a:r>
            <a:r>
              <a:rPr lang="ru-RU" baseline="0" dirty="0" smtClean="0"/>
              <a:t> выдержан вертикально и находится в </a:t>
            </a:r>
            <a:r>
              <a:rPr lang="ru-RU" baseline="0" dirty="0" err="1" smtClean="0"/>
              <a:t>удароопасном</a:t>
            </a:r>
            <a:r>
              <a:rPr lang="ru-RU" baseline="0" dirty="0" smtClean="0"/>
              <a:t> участке месторождения. На данном слайде выделены его границы и представлено распределение НДС в его окрестности.</a:t>
            </a:r>
            <a:r>
              <a:rPr lang="ru-RU" dirty="0" smtClean="0"/>
              <a:t/>
            </a:r>
            <a:br>
              <a:rPr lang="ru-RU" dirty="0" smtClean="0"/>
            </a:br>
            <a:r>
              <a:rPr lang="ru-RU" dirty="0" smtClean="0"/>
              <a:t>Для упрощения интеграции слоя контактных</a:t>
            </a:r>
            <a:r>
              <a:rPr lang="ru-RU" baseline="0" dirty="0" smtClean="0"/>
              <a:t> элементов, разлом был промоделирован двумя слоями модели. Так же это позволило провести оценку напряжений непосредственно внутри структурной неоднородности. Мощность структуры составляла 8м, в соответствии с представленным планам горных работ.</a:t>
            </a:r>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По максимальной компоненте главных напряжений разлом сжат. Сжимающие напряжения перпендикулярны к его берегам. В условиях сжатия, массив сохраняет напряженно-деформированное состояние близкое к однородному. </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Более существенные различия видны с совпадающей в плане с разломом средней компонентой напряжений, а так же совпадающей с ним вертикально минимальной компонентой.</a:t>
            </a:r>
          </a:p>
        </p:txBody>
      </p:sp>
      <p:sp>
        <p:nvSpPr>
          <p:cNvPr id="4" name="Номер слайда 3"/>
          <p:cNvSpPr>
            <a:spLocks noGrp="1"/>
          </p:cNvSpPr>
          <p:nvPr>
            <p:ph type="sldNum" sz="quarter" idx="10"/>
          </p:nvPr>
        </p:nvSpPr>
        <p:spPr/>
        <p:txBody>
          <a:bodyPr/>
          <a:lstStyle/>
          <a:p>
            <a:fld id="{04F05150-1EAE-4C02-B181-1D9BF4B7472A}"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4F05150-1EAE-4C02-B181-1D9BF4B7472A}" type="slidenum">
              <a:rPr lang="ru-RU" smtClean="0"/>
              <a:pPr/>
              <a:t>9</a:t>
            </a:fld>
            <a:endParaRPr lang="ru-RU"/>
          </a:p>
        </p:txBody>
      </p:sp>
    </p:spTree>
    <p:extLst>
      <p:ext uri="{BB962C8B-B14F-4D97-AF65-F5344CB8AC3E}">
        <p14:creationId xmlns:p14="http://schemas.microsoft.com/office/powerpoint/2010/main" val="127233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24999FE-1FCD-4C1E-B4E6-6812A707B339}" type="datetime1">
              <a:rPr lang="ru-RU" smtClean="0"/>
              <a:t>22.06.2022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B2E2B45-C894-4DA4-BC40-6BD88A11FF10}" type="datetime1">
              <a:rPr lang="ru-RU" smtClean="0"/>
              <a:t>22.06.2022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0AE48EE-F3B7-42F5-8E19-E15EDFD89648}" type="datetime1">
              <a:rPr lang="ru-RU" smtClean="0"/>
              <a:t>22.06.2022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A57BA13-D5FB-4923-B0BA-165EFEAEC540}" type="datetime1">
              <a:rPr lang="ru-RU" smtClean="0"/>
              <a:t>22.06.2022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1CF11A9-41FA-44FD-A502-473EC0DD3FD4}" type="datetime1">
              <a:rPr lang="ru-RU" smtClean="0"/>
              <a:t>22.06.2022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5C5871-9A06-423A-A91F-DEF06D0F1ED8}" type="datetime1">
              <a:rPr lang="ru-RU" smtClean="0"/>
              <a:t>22.06.2022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58770D0-8413-4CAD-AB3B-A277CAD600D4}" type="datetime1">
              <a:rPr lang="ru-RU" smtClean="0"/>
              <a:t>22.06.2022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DFBAE22-0D29-4F12-9D64-A478569643F9}" type="datetime1">
              <a:rPr lang="ru-RU" smtClean="0"/>
              <a:t>22.06.2022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283A0A3-11FD-4C3A-A22E-8C5B30E6AF78}" type="datetime1">
              <a:rPr lang="ru-RU" smtClean="0"/>
              <a:t>22.06.2022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DDD0D05-616B-4B7C-B803-0ABB7608E112}" type="datetime1">
              <a:rPr lang="ru-RU" smtClean="0"/>
              <a:t>22.06.2022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F2BBF5A-61EC-4C2A-9922-2A28FE0DD1BB}" type="datetime1">
              <a:rPr lang="ru-RU" smtClean="0"/>
              <a:t>22.06.2022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E7B0697-25C6-40FD-8D10-52A1AE53624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4F7A1-87A4-407B-A791-9A6BB4978042}" type="datetime1">
              <a:rPr lang="ru-RU" smtClean="0"/>
              <a:t>22.06.2022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B0697-25C6-40FD-8D10-52A1AE53624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99all\Desktop\Video2.mp4" TargetMode="External"/><Relationship Id="rId1" Type="http://schemas.microsoft.com/office/2007/relationships/media" Target="file:///C:\Users\99all\Desktop\Video2.mp4" TargetMode="External"/><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99all\Desktop\Vectors.mp4" TargetMode="External"/><Relationship Id="rId1" Type="http://schemas.microsoft.com/office/2007/relationships/media" Target="file:///C:\Users\99all\Desktop\Vectors.mp4" TargetMode="External"/><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492896"/>
            <a:ext cx="7772400" cy="1470025"/>
          </a:xfrm>
        </p:spPr>
        <p:txBody>
          <a:bodyPr>
            <a:noAutofit/>
          </a:bodyPr>
          <a:lstStyle/>
          <a:p>
            <a:r>
              <a:rPr lang="ru-RU" sz="2400" b="1" smtClean="0"/>
              <a:t>ОЦЕНКА ВЛИЯНИЯ КОНТАКТНЫХ ХАРАКТЕРИСТИК НА НАПРЯЖЕННО-ДЕФОРМИРОВАННОЕ СОСТОЯНИЕ МОДЕЛИРУЕМОГО НАРУШЕННОГО МАССИВА</a:t>
            </a:r>
            <a:endParaRPr lang="ru-RU" sz="2400" dirty="0"/>
          </a:p>
        </p:txBody>
      </p:sp>
      <p:sp>
        <p:nvSpPr>
          <p:cNvPr id="3" name="Подзаголовок 2"/>
          <p:cNvSpPr>
            <a:spLocks noGrp="1"/>
          </p:cNvSpPr>
          <p:nvPr>
            <p:ph type="subTitle" idx="1"/>
          </p:nvPr>
        </p:nvSpPr>
        <p:spPr>
          <a:xfrm>
            <a:off x="2743200" y="5105400"/>
            <a:ext cx="6400800" cy="1752600"/>
          </a:xfrm>
        </p:spPr>
        <p:txBody>
          <a:bodyPr>
            <a:normAutofit fontScale="70000" lnSpcReduction="20000"/>
          </a:bodyPr>
          <a:lstStyle/>
          <a:p>
            <a:pPr algn="r"/>
            <a:r>
              <a:rPr lang="ru-RU" b="1" dirty="0" smtClean="0">
                <a:solidFill>
                  <a:schemeClr val="tx1"/>
                </a:solidFill>
                <a:latin typeface="Times New Roman" pitchFamily="18" charset="0"/>
                <a:cs typeface="Times New Roman" pitchFamily="18" charset="0"/>
              </a:rPr>
              <a:t>Горный институт КНЦ РАН г.Апатиты</a:t>
            </a:r>
            <a:endParaRPr lang="ru-RU" dirty="0" smtClean="0">
              <a:solidFill>
                <a:schemeClr val="tx1"/>
              </a:solidFill>
              <a:latin typeface="Times New Roman" pitchFamily="18" charset="0"/>
              <a:cs typeface="Times New Roman" pitchFamily="18" charset="0"/>
            </a:endParaRPr>
          </a:p>
          <a:p>
            <a:pPr algn="r"/>
            <a:r>
              <a:rPr lang="ru-RU" b="1" dirty="0" smtClean="0">
                <a:solidFill>
                  <a:schemeClr val="tx1"/>
                </a:solidFill>
                <a:latin typeface="Times New Roman" pitchFamily="18" charset="0"/>
                <a:cs typeface="Times New Roman" pitchFamily="18" charset="0"/>
              </a:rPr>
              <a:t> </a:t>
            </a:r>
            <a:endParaRPr lang="ru-RU" dirty="0" smtClean="0">
              <a:solidFill>
                <a:schemeClr val="tx1"/>
              </a:solidFill>
              <a:latin typeface="Times New Roman" pitchFamily="18" charset="0"/>
              <a:cs typeface="Times New Roman" pitchFamily="18" charset="0"/>
            </a:endParaRPr>
          </a:p>
          <a:p>
            <a:pPr algn="r"/>
            <a:r>
              <a:rPr lang="ru-RU" b="1" dirty="0" smtClean="0">
                <a:solidFill>
                  <a:schemeClr val="tx1"/>
                </a:solidFill>
                <a:latin typeface="Times New Roman" pitchFamily="18" charset="0"/>
                <a:cs typeface="Times New Roman" pitchFamily="18" charset="0"/>
              </a:rPr>
              <a:t>н.с. С.В.Дмитриев</a:t>
            </a:r>
            <a:endParaRPr lang="ru-RU" dirty="0" smtClean="0">
              <a:solidFill>
                <a:schemeClr val="tx1"/>
              </a:solidFill>
              <a:latin typeface="Times New Roman" pitchFamily="18" charset="0"/>
              <a:cs typeface="Times New Roman" pitchFamily="18" charset="0"/>
            </a:endParaRPr>
          </a:p>
          <a:p>
            <a:pPr algn="r"/>
            <a:r>
              <a:rPr lang="ru-RU" b="1" dirty="0" smtClean="0">
                <a:solidFill>
                  <a:schemeClr val="tx1"/>
                </a:solidFill>
                <a:latin typeface="Times New Roman" pitchFamily="18" charset="0"/>
                <a:cs typeface="Times New Roman" pitchFamily="18" charset="0"/>
              </a:rPr>
              <a:t>к.т.н. в.н.с. И.Э.Семенова</a:t>
            </a:r>
            <a:endParaRPr lang="ru-RU" dirty="0" smtClean="0">
              <a:solidFill>
                <a:schemeClr val="tx1"/>
              </a:solidFill>
              <a:latin typeface="Times New Roman" pitchFamily="18" charset="0"/>
              <a:cs typeface="Times New Roman" pitchFamily="18" charset="0"/>
            </a:endParaRPr>
          </a:p>
          <a:p>
            <a:pPr algn="r"/>
            <a:r>
              <a:rPr lang="ru-RU" b="1" dirty="0" smtClean="0">
                <a:solidFill>
                  <a:schemeClr val="tx1"/>
                </a:solidFill>
                <a:latin typeface="Times New Roman" pitchFamily="18" charset="0"/>
                <a:cs typeface="Times New Roman" pitchFamily="18" charset="0"/>
              </a:rPr>
              <a:t>ведущий программист А.А.Шестов</a:t>
            </a:r>
            <a:endParaRPr lang="ru-RU" dirty="0"/>
          </a:p>
        </p:txBody>
      </p:sp>
      <p:pic>
        <p:nvPicPr>
          <p:cNvPr id="34817" name="Picture 1"/>
          <p:cNvPicPr>
            <a:picLocks noChangeAspect="1" noChangeArrowheads="1"/>
          </p:cNvPicPr>
          <p:nvPr/>
        </p:nvPicPr>
        <p:blipFill>
          <a:blip r:embed="rId3" cstate="print"/>
          <a:srcRect/>
          <a:stretch>
            <a:fillRect/>
          </a:stretch>
        </p:blipFill>
        <p:spPr bwMode="auto">
          <a:xfrm>
            <a:off x="0" y="0"/>
            <a:ext cx="9144000" cy="2533650"/>
          </a:xfrm>
          <a:prstGeom prst="rect">
            <a:avLst/>
          </a:prstGeom>
          <a:noFill/>
          <a:ln w="9525">
            <a:noFill/>
            <a:miter lim="800000"/>
            <a:headEnd/>
            <a:tailEnd/>
          </a:ln>
        </p:spPr>
      </p:pic>
      <p:grpSp>
        <p:nvGrpSpPr>
          <p:cNvPr id="6" name="Group 12"/>
          <p:cNvGrpSpPr>
            <a:grpSpLocks noChangeAspect="1"/>
          </p:cNvGrpSpPr>
          <p:nvPr/>
        </p:nvGrpSpPr>
        <p:grpSpPr bwMode="auto">
          <a:xfrm>
            <a:off x="251520" y="5229200"/>
            <a:ext cx="1313871" cy="1313852"/>
            <a:chOff x="204" y="2795"/>
            <a:chExt cx="1497" cy="1497"/>
          </a:xfrm>
          <a:effectLst>
            <a:outerShdw blurRad="50800" dist="88900" dir="2700000" algn="tl" rotWithShape="0">
              <a:prstClr val="black">
                <a:alpha val="40000"/>
              </a:prstClr>
            </a:outerShdw>
          </a:effectLst>
        </p:grpSpPr>
        <p:grpSp>
          <p:nvGrpSpPr>
            <p:cNvPr id="7" name="Group 13"/>
            <p:cNvGrpSpPr>
              <a:grpSpLocks/>
            </p:cNvGrpSpPr>
            <p:nvPr/>
          </p:nvGrpSpPr>
          <p:grpSpPr bwMode="auto">
            <a:xfrm>
              <a:off x="204" y="2795"/>
              <a:ext cx="1497" cy="1497"/>
              <a:chOff x="204" y="2795"/>
              <a:chExt cx="1497" cy="1497"/>
            </a:xfrm>
          </p:grpSpPr>
          <p:sp>
            <p:nvSpPr>
              <p:cNvPr id="9" name="Oval 14"/>
              <p:cNvSpPr>
                <a:spLocks noChangeArrowheads="1"/>
              </p:cNvSpPr>
              <p:nvPr/>
            </p:nvSpPr>
            <p:spPr bwMode="auto">
              <a:xfrm>
                <a:off x="226" y="2840"/>
                <a:ext cx="1452" cy="1407"/>
              </a:xfrm>
              <a:prstGeom prst="ellipse">
                <a:avLst/>
              </a:prstGeom>
              <a:solidFill>
                <a:srgbClr val="FFFFFF"/>
              </a:solidFill>
              <a:ln w="9525">
                <a:solidFill>
                  <a:srgbClr val="FFFFFF"/>
                </a:solidFill>
                <a:round/>
                <a:headEnd/>
                <a:tailEnd/>
              </a:ln>
              <a:effectLst/>
            </p:spPr>
            <p:txBody>
              <a:bodyPr wrap="none" anchor="ctr"/>
              <a:lstStyle/>
              <a:p>
                <a:pPr>
                  <a:defRPr/>
                </a:pPr>
                <a:endParaRPr lang="ru-RU">
                  <a:solidFill>
                    <a:srgbClr val="FFFFFF"/>
                  </a:solidFill>
                  <a:cs typeface="Arial" charset="0"/>
                </a:endParaRPr>
              </a:p>
            </p:txBody>
          </p:sp>
          <p:pic>
            <p:nvPicPr>
              <p:cNvPr id="10" name="Picture 15" descr="GoI"/>
              <p:cNvPicPr>
                <a:picLocks noChangeAspect="1" noChangeArrowheads="1"/>
              </p:cNvPicPr>
              <p:nvPr/>
            </p:nvPicPr>
            <p:blipFill>
              <a:blip r:embed="rId4" cstate="print">
                <a:clrChange>
                  <a:clrFrom>
                    <a:srgbClr val="FDFDFD"/>
                  </a:clrFrom>
                  <a:clrTo>
                    <a:srgbClr val="FDFDFD">
                      <a:alpha val="0"/>
                    </a:srgbClr>
                  </a:clrTo>
                </a:clrChange>
                <a:extLst/>
              </a:blip>
              <a:srcRect/>
              <a:stretch>
                <a:fillRect/>
              </a:stretch>
            </p:blipFill>
            <p:spPr bwMode="auto">
              <a:xfrm>
                <a:off x="204" y="2795"/>
                <a:ext cx="1497" cy="1497"/>
              </a:xfrm>
              <a:prstGeom prst="rect">
                <a:avLst/>
              </a:prstGeom>
              <a:ln>
                <a:noFill/>
              </a:ln>
              <a:effectLst>
                <a:outerShdw blurRad="292100" dist="139700" dir="2700000" algn="tl" rotWithShape="0">
                  <a:srgbClr val="333333">
                    <a:alpha val="65000"/>
                  </a:srgbClr>
                </a:outerShdw>
              </a:effectLst>
            </p:spPr>
          </p:pic>
        </p:grpSp>
        <p:sp>
          <p:nvSpPr>
            <p:cNvPr id="8" name="Oval 16"/>
            <p:cNvSpPr>
              <a:spLocks noChangeArrowheads="1"/>
            </p:cNvSpPr>
            <p:nvPr/>
          </p:nvSpPr>
          <p:spPr bwMode="auto">
            <a:xfrm>
              <a:off x="226" y="2826"/>
              <a:ext cx="1453" cy="1437"/>
            </a:xfrm>
            <a:prstGeom prst="ellipse">
              <a:avLst/>
            </a:prstGeom>
            <a:noFill/>
            <a:ln w="38100">
              <a:solidFill>
                <a:srgbClr val="000000"/>
              </a:solidFill>
              <a:round/>
              <a:headEnd/>
              <a:tailEnd/>
            </a:ln>
            <a:effectLst/>
          </p:spPr>
          <p:txBody>
            <a:bodyPr wrap="none" anchor="ctr"/>
            <a:lstStyle/>
            <a:p>
              <a:pPr>
                <a:defRPr/>
              </a:pPr>
              <a:endParaRPr lang="ru-RU">
                <a:solidFill>
                  <a:srgbClr val="FFFFFF"/>
                </a:solidFill>
                <a:cs typeface="Arial" charset="0"/>
              </a:endParaRPr>
            </a:p>
          </p:txBody>
        </p:sp>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Контакты\Pictures\Результаты\e_less_Init_Smax.png"/>
          <p:cNvPicPr>
            <a:picLocks noChangeAspect="1" noChangeArrowheads="1"/>
          </p:cNvPicPr>
          <p:nvPr/>
        </p:nvPicPr>
        <p:blipFill>
          <a:blip r:embed="rId3" cstate="print"/>
          <a:srcRect/>
          <a:stretch>
            <a:fillRect/>
          </a:stretch>
        </p:blipFill>
        <p:spPr bwMode="auto">
          <a:xfrm>
            <a:off x="849826" y="4158000"/>
            <a:ext cx="2605542" cy="2700000"/>
          </a:xfrm>
          <a:prstGeom prst="rect">
            <a:avLst/>
          </a:prstGeom>
          <a:noFill/>
        </p:spPr>
      </p:pic>
      <p:pic>
        <p:nvPicPr>
          <p:cNvPr id="2051" name="Picture 3" descr="D:\Контакты\Pictures\Результаты\e_less_Init_Smid.png"/>
          <p:cNvPicPr>
            <a:picLocks noChangeAspect="1" noChangeArrowheads="1"/>
          </p:cNvPicPr>
          <p:nvPr/>
        </p:nvPicPr>
        <p:blipFill>
          <a:blip r:embed="rId4" cstate="print"/>
          <a:srcRect/>
          <a:stretch>
            <a:fillRect/>
          </a:stretch>
        </p:blipFill>
        <p:spPr bwMode="auto">
          <a:xfrm>
            <a:off x="3687205" y="4158000"/>
            <a:ext cx="2605542" cy="2700000"/>
          </a:xfrm>
          <a:prstGeom prst="rect">
            <a:avLst/>
          </a:prstGeom>
          <a:noFill/>
        </p:spPr>
      </p:pic>
      <p:pic>
        <p:nvPicPr>
          <p:cNvPr id="2052" name="Picture 4" descr="D:\Контакты\Pictures\Результаты\e_less_Init_Smin.png"/>
          <p:cNvPicPr>
            <a:picLocks noChangeAspect="1" noChangeArrowheads="1"/>
          </p:cNvPicPr>
          <p:nvPr/>
        </p:nvPicPr>
        <p:blipFill>
          <a:blip r:embed="rId5" cstate="print"/>
          <a:srcRect/>
          <a:stretch>
            <a:fillRect/>
          </a:stretch>
        </p:blipFill>
        <p:spPr bwMode="auto">
          <a:xfrm>
            <a:off x="6538458" y="4158000"/>
            <a:ext cx="2605542" cy="2700000"/>
          </a:xfrm>
          <a:prstGeom prst="rect">
            <a:avLst/>
          </a:prstGeom>
          <a:noFill/>
        </p:spPr>
      </p:pic>
      <p:pic>
        <p:nvPicPr>
          <p:cNvPr id="2053" name="Picture 5" descr="D:\Контакты\Pictures\Результаты\Init_Smax.png"/>
          <p:cNvPicPr>
            <a:picLocks noChangeAspect="1" noChangeArrowheads="1"/>
          </p:cNvPicPr>
          <p:nvPr/>
        </p:nvPicPr>
        <p:blipFill>
          <a:blip r:embed="rId6" cstate="print"/>
          <a:srcRect/>
          <a:stretch>
            <a:fillRect/>
          </a:stretch>
        </p:blipFill>
        <p:spPr bwMode="auto">
          <a:xfrm>
            <a:off x="849826" y="1196752"/>
            <a:ext cx="2605542" cy="2700000"/>
          </a:xfrm>
          <a:prstGeom prst="rect">
            <a:avLst/>
          </a:prstGeom>
          <a:noFill/>
        </p:spPr>
      </p:pic>
      <p:pic>
        <p:nvPicPr>
          <p:cNvPr id="2054" name="Picture 6" descr="D:\Контакты\Pictures\Результаты\Init_Smid.png"/>
          <p:cNvPicPr>
            <a:picLocks noChangeAspect="1" noChangeArrowheads="1"/>
          </p:cNvPicPr>
          <p:nvPr/>
        </p:nvPicPr>
        <p:blipFill>
          <a:blip r:embed="rId7" cstate="print"/>
          <a:srcRect/>
          <a:stretch>
            <a:fillRect/>
          </a:stretch>
        </p:blipFill>
        <p:spPr bwMode="auto">
          <a:xfrm>
            <a:off x="3689997" y="1196752"/>
            <a:ext cx="2605542" cy="2700000"/>
          </a:xfrm>
          <a:prstGeom prst="rect">
            <a:avLst/>
          </a:prstGeom>
          <a:noFill/>
        </p:spPr>
      </p:pic>
      <p:pic>
        <p:nvPicPr>
          <p:cNvPr id="2055" name="Picture 7" descr="D:\Контакты\Pictures\Результаты\Init_Smin.png"/>
          <p:cNvPicPr>
            <a:picLocks noChangeAspect="1" noChangeArrowheads="1"/>
          </p:cNvPicPr>
          <p:nvPr/>
        </p:nvPicPr>
        <p:blipFill>
          <a:blip r:embed="rId8" cstate="print"/>
          <a:srcRect/>
          <a:stretch>
            <a:fillRect/>
          </a:stretch>
        </p:blipFill>
        <p:spPr bwMode="auto">
          <a:xfrm>
            <a:off x="6538458" y="1196995"/>
            <a:ext cx="2605541" cy="2700000"/>
          </a:xfrm>
          <a:prstGeom prst="rect">
            <a:avLst/>
          </a:prstGeom>
          <a:noFill/>
        </p:spPr>
      </p:pic>
      <p:sp>
        <p:nvSpPr>
          <p:cNvPr id="10" name="Заголовок 1"/>
          <p:cNvSpPr>
            <a:spLocks noGrp="1"/>
          </p:cNvSpPr>
          <p:nvPr>
            <p:ph type="title"/>
          </p:nvPr>
        </p:nvSpPr>
        <p:spPr>
          <a:xfrm>
            <a:off x="0" y="0"/>
            <a:ext cx="9144000" cy="764704"/>
          </a:xfrm>
        </p:spPr>
        <p:txBody>
          <a:bodyPr>
            <a:normAutofit/>
          </a:bodyPr>
          <a:lstStyle/>
          <a:p>
            <a:r>
              <a:rPr lang="ru-RU" sz="2800" dirty="0" smtClean="0"/>
              <a:t>Вариация прочностных характеристик</a:t>
            </a:r>
            <a:r>
              <a:rPr lang="en-US" sz="2800" dirty="0"/>
              <a:t> </a:t>
            </a:r>
            <a:r>
              <a:rPr lang="ru-RU" sz="2800" dirty="0" smtClean="0"/>
              <a:t>элементов разлома</a:t>
            </a:r>
            <a:endParaRPr lang="ru-RU" sz="2800" dirty="0"/>
          </a:p>
        </p:txBody>
      </p:sp>
      <p:sp>
        <p:nvSpPr>
          <p:cNvPr id="11" name="TextBox 10"/>
          <p:cNvSpPr txBox="1"/>
          <p:nvPr/>
        </p:nvSpPr>
        <p:spPr>
          <a:xfrm>
            <a:off x="921834" y="836712"/>
            <a:ext cx="2520280" cy="369332"/>
          </a:xfrm>
          <a:prstGeom prst="rect">
            <a:avLst/>
          </a:prstGeom>
          <a:noFill/>
        </p:spPr>
        <p:txBody>
          <a:bodyPr wrap="square" rtlCol="0">
            <a:spAutoFit/>
          </a:bodyPr>
          <a:lstStyle/>
          <a:p>
            <a:r>
              <a:rPr lang="el-GR" dirty="0" smtClean="0"/>
              <a:t>σ</a:t>
            </a:r>
            <a:r>
              <a:rPr lang="ru-RU" sz="1200" dirty="0" smtClean="0"/>
              <a:t>макс</a:t>
            </a:r>
            <a:endParaRPr lang="ru-RU" dirty="0"/>
          </a:p>
        </p:txBody>
      </p:sp>
      <p:sp>
        <p:nvSpPr>
          <p:cNvPr id="12" name="TextBox 11"/>
          <p:cNvSpPr txBox="1"/>
          <p:nvPr/>
        </p:nvSpPr>
        <p:spPr>
          <a:xfrm>
            <a:off x="3730146" y="836712"/>
            <a:ext cx="2520280" cy="369332"/>
          </a:xfrm>
          <a:prstGeom prst="rect">
            <a:avLst/>
          </a:prstGeom>
          <a:noFill/>
        </p:spPr>
        <p:txBody>
          <a:bodyPr wrap="square" rtlCol="0">
            <a:spAutoFit/>
          </a:bodyPr>
          <a:lstStyle/>
          <a:p>
            <a:r>
              <a:rPr lang="el-GR" dirty="0" smtClean="0"/>
              <a:t>σ</a:t>
            </a:r>
            <a:r>
              <a:rPr lang="ru-RU" sz="1200" dirty="0" smtClean="0"/>
              <a:t>ср</a:t>
            </a:r>
            <a:endParaRPr lang="ru-RU" dirty="0"/>
          </a:p>
        </p:txBody>
      </p:sp>
      <p:sp>
        <p:nvSpPr>
          <p:cNvPr id="13" name="TextBox 12"/>
          <p:cNvSpPr txBox="1"/>
          <p:nvPr/>
        </p:nvSpPr>
        <p:spPr>
          <a:xfrm>
            <a:off x="6610466" y="836712"/>
            <a:ext cx="2520280" cy="369332"/>
          </a:xfrm>
          <a:prstGeom prst="rect">
            <a:avLst/>
          </a:prstGeom>
          <a:noFill/>
        </p:spPr>
        <p:txBody>
          <a:bodyPr wrap="square" rtlCol="0">
            <a:spAutoFit/>
          </a:bodyPr>
          <a:lstStyle/>
          <a:p>
            <a:r>
              <a:rPr lang="el-GR" dirty="0" smtClean="0"/>
              <a:t>σ</a:t>
            </a:r>
            <a:r>
              <a:rPr lang="ru-RU" sz="1200" dirty="0" smtClean="0"/>
              <a:t>мин</a:t>
            </a:r>
            <a:endParaRPr lang="ru-RU" dirty="0"/>
          </a:p>
        </p:txBody>
      </p:sp>
      <p:sp>
        <p:nvSpPr>
          <p:cNvPr id="14" name="TextBox 13"/>
          <p:cNvSpPr txBox="1"/>
          <p:nvPr/>
        </p:nvSpPr>
        <p:spPr>
          <a:xfrm>
            <a:off x="921834" y="3789040"/>
            <a:ext cx="2520280" cy="369332"/>
          </a:xfrm>
          <a:prstGeom prst="rect">
            <a:avLst/>
          </a:prstGeom>
          <a:noFill/>
        </p:spPr>
        <p:txBody>
          <a:bodyPr wrap="square" rtlCol="0">
            <a:spAutoFit/>
          </a:bodyPr>
          <a:lstStyle/>
          <a:p>
            <a:r>
              <a:rPr lang="el-GR" dirty="0" smtClean="0"/>
              <a:t>σ</a:t>
            </a:r>
            <a:r>
              <a:rPr lang="ru-RU" sz="1200" dirty="0" smtClean="0"/>
              <a:t>макс</a:t>
            </a:r>
            <a:endParaRPr lang="ru-RU" dirty="0"/>
          </a:p>
        </p:txBody>
      </p:sp>
      <p:sp>
        <p:nvSpPr>
          <p:cNvPr id="15" name="TextBox 14"/>
          <p:cNvSpPr txBox="1"/>
          <p:nvPr/>
        </p:nvSpPr>
        <p:spPr>
          <a:xfrm>
            <a:off x="3730146" y="3789040"/>
            <a:ext cx="2520280" cy="369332"/>
          </a:xfrm>
          <a:prstGeom prst="rect">
            <a:avLst/>
          </a:prstGeom>
          <a:noFill/>
        </p:spPr>
        <p:txBody>
          <a:bodyPr wrap="square" rtlCol="0">
            <a:spAutoFit/>
          </a:bodyPr>
          <a:lstStyle/>
          <a:p>
            <a:r>
              <a:rPr lang="el-GR" dirty="0" smtClean="0"/>
              <a:t>σ</a:t>
            </a:r>
            <a:r>
              <a:rPr lang="ru-RU" sz="1200" dirty="0" smtClean="0"/>
              <a:t>ср</a:t>
            </a:r>
            <a:endParaRPr lang="ru-RU" dirty="0"/>
          </a:p>
        </p:txBody>
      </p:sp>
      <p:sp>
        <p:nvSpPr>
          <p:cNvPr id="16" name="TextBox 15"/>
          <p:cNvSpPr txBox="1"/>
          <p:nvPr/>
        </p:nvSpPr>
        <p:spPr>
          <a:xfrm>
            <a:off x="6610466" y="3789040"/>
            <a:ext cx="2520280" cy="369332"/>
          </a:xfrm>
          <a:prstGeom prst="rect">
            <a:avLst/>
          </a:prstGeom>
          <a:noFill/>
        </p:spPr>
        <p:txBody>
          <a:bodyPr wrap="square" rtlCol="0">
            <a:spAutoFit/>
          </a:bodyPr>
          <a:lstStyle/>
          <a:p>
            <a:r>
              <a:rPr lang="el-GR" dirty="0" smtClean="0"/>
              <a:t>σ</a:t>
            </a:r>
            <a:r>
              <a:rPr lang="ru-RU" sz="1200" dirty="0" smtClean="0"/>
              <a:t>мин</a:t>
            </a:r>
            <a:endParaRPr lang="ru-RU" dirty="0"/>
          </a:p>
        </p:txBody>
      </p:sp>
      <p:sp>
        <p:nvSpPr>
          <p:cNvPr id="17" name="TextBox 16"/>
          <p:cNvSpPr txBox="1"/>
          <p:nvPr/>
        </p:nvSpPr>
        <p:spPr>
          <a:xfrm>
            <a:off x="467544" y="1196752"/>
            <a:ext cx="461665" cy="1801134"/>
          </a:xfrm>
          <a:prstGeom prst="rect">
            <a:avLst/>
          </a:prstGeom>
          <a:noFill/>
        </p:spPr>
        <p:txBody>
          <a:bodyPr vert="vert270" wrap="none" rtlCol="0">
            <a:spAutoFit/>
          </a:bodyPr>
          <a:lstStyle/>
          <a:p>
            <a:r>
              <a:rPr lang="en-US" dirty="0" smtClean="0"/>
              <a:t>E = 0.70E+04</a:t>
            </a:r>
            <a:r>
              <a:rPr lang="ru-RU" dirty="0" smtClean="0"/>
              <a:t> МПа</a:t>
            </a:r>
            <a:endParaRPr lang="ru-RU" dirty="0"/>
          </a:p>
        </p:txBody>
      </p:sp>
      <p:sp>
        <p:nvSpPr>
          <p:cNvPr id="18" name="TextBox 17"/>
          <p:cNvSpPr txBox="1"/>
          <p:nvPr/>
        </p:nvSpPr>
        <p:spPr>
          <a:xfrm>
            <a:off x="467544" y="4221088"/>
            <a:ext cx="461665" cy="1801134"/>
          </a:xfrm>
          <a:prstGeom prst="rect">
            <a:avLst/>
          </a:prstGeom>
          <a:noFill/>
        </p:spPr>
        <p:txBody>
          <a:bodyPr vert="vert270" wrap="none" rtlCol="0">
            <a:spAutoFit/>
          </a:bodyPr>
          <a:lstStyle/>
          <a:p>
            <a:r>
              <a:rPr lang="en-US" dirty="0" smtClean="0"/>
              <a:t>E = 0.70E+03</a:t>
            </a:r>
            <a:r>
              <a:rPr lang="ru-RU" dirty="0" smtClean="0"/>
              <a:t> МПа</a:t>
            </a:r>
            <a:endParaRPr lang="ru-RU" dirty="0"/>
          </a:p>
        </p:txBody>
      </p:sp>
      <p:sp>
        <p:nvSpPr>
          <p:cNvPr id="2" name="Номер слайда 1"/>
          <p:cNvSpPr>
            <a:spLocks noGrp="1"/>
          </p:cNvSpPr>
          <p:nvPr>
            <p:ph type="sldNum" sz="quarter" idx="12"/>
          </p:nvPr>
        </p:nvSpPr>
        <p:spPr/>
        <p:txBody>
          <a:bodyPr/>
          <a:lstStyle/>
          <a:p>
            <a:fld id="{4E7B0697-25C6-40FD-8D10-52A1AE536242}" type="slidenum">
              <a:rPr lang="ru-RU" smtClean="0"/>
              <a:pPr/>
              <a:t>10</a:t>
            </a:fld>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2200039860"/>
              </p:ext>
            </p:extLst>
          </p:nvPr>
        </p:nvGraphicFramePr>
        <p:xfrm>
          <a:off x="0" y="0"/>
          <a:ext cx="9144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p:nvPr/>
        </p:nvGraphicFramePr>
        <p:xfrm>
          <a:off x="0" y="2708921"/>
          <a:ext cx="9144000" cy="4149080"/>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p:txBody>
          <a:bodyPr/>
          <a:lstStyle/>
          <a:p>
            <a:fld id="{4E7B0697-25C6-40FD-8D10-52A1AE536242}" type="slidenum">
              <a:rPr lang="ru-RU" smtClean="0"/>
              <a:pPr/>
              <a:t>11</a:t>
            </a:fld>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773636051"/>
              </p:ext>
            </p:extLst>
          </p:nvPr>
        </p:nvGraphicFramePr>
        <p:xfrm>
          <a:off x="0" y="0"/>
          <a:ext cx="9144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p:nvPr/>
        </p:nvGraphicFramePr>
        <p:xfrm>
          <a:off x="0" y="2708921"/>
          <a:ext cx="9144000" cy="4149080"/>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p:txBody>
          <a:bodyPr/>
          <a:lstStyle/>
          <a:p>
            <a:fld id="{4E7B0697-25C6-40FD-8D10-52A1AE536242}" type="slidenum">
              <a:rPr lang="ru-RU" smtClean="0"/>
              <a:pPr/>
              <a:t>12</a:t>
            </a:fld>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normAutofit/>
          </a:bodyPr>
          <a:lstStyle/>
          <a:p>
            <a:r>
              <a:rPr lang="ru-RU" sz="3200" dirty="0" smtClean="0"/>
              <a:t>1 этап. Сравнение </a:t>
            </a:r>
            <a:r>
              <a:rPr lang="ru-RU" sz="3200" dirty="0" smtClean="0"/>
              <a:t>результатов моделирования</a:t>
            </a:r>
            <a:endParaRPr lang="ru-RU" sz="3200" dirty="0"/>
          </a:p>
        </p:txBody>
      </p:sp>
      <p:pic>
        <p:nvPicPr>
          <p:cNvPr id="4" name="Picture 5" descr="D:\Контакты\Pictures\Результаты\Init_Smax.png"/>
          <p:cNvPicPr>
            <a:picLocks noChangeAspect="1" noChangeArrowheads="1"/>
          </p:cNvPicPr>
          <p:nvPr/>
        </p:nvPicPr>
        <p:blipFill>
          <a:blip r:embed="rId3" cstate="print"/>
          <a:srcRect/>
          <a:stretch>
            <a:fillRect/>
          </a:stretch>
        </p:blipFill>
        <p:spPr bwMode="auto">
          <a:xfrm>
            <a:off x="849826" y="1196752"/>
            <a:ext cx="2605542" cy="2700000"/>
          </a:xfrm>
          <a:prstGeom prst="rect">
            <a:avLst/>
          </a:prstGeom>
          <a:noFill/>
        </p:spPr>
      </p:pic>
      <p:pic>
        <p:nvPicPr>
          <p:cNvPr id="5" name="Picture 6" descr="D:\Контакты\Pictures\Результаты\Init_Smid.png"/>
          <p:cNvPicPr>
            <a:picLocks noChangeAspect="1" noChangeArrowheads="1"/>
          </p:cNvPicPr>
          <p:nvPr/>
        </p:nvPicPr>
        <p:blipFill>
          <a:blip r:embed="rId4" cstate="print"/>
          <a:srcRect/>
          <a:stretch>
            <a:fillRect/>
          </a:stretch>
        </p:blipFill>
        <p:spPr bwMode="auto">
          <a:xfrm>
            <a:off x="3689997" y="1196752"/>
            <a:ext cx="2605542" cy="2700000"/>
          </a:xfrm>
          <a:prstGeom prst="rect">
            <a:avLst/>
          </a:prstGeom>
          <a:noFill/>
        </p:spPr>
      </p:pic>
      <p:pic>
        <p:nvPicPr>
          <p:cNvPr id="6" name="Picture 7" descr="D:\Контакты\Pictures\Результаты\Init_Smin.png"/>
          <p:cNvPicPr>
            <a:picLocks noChangeAspect="1" noChangeArrowheads="1"/>
          </p:cNvPicPr>
          <p:nvPr/>
        </p:nvPicPr>
        <p:blipFill>
          <a:blip r:embed="rId5" cstate="print"/>
          <a:srcRect/>
          <a:stretch>
            <a:fillRect/>
          </a:stretch>
        </p:blipFill>
        <p:spPr bwMode="auto">
          <a:xfrm>
            <a:off x="6538458" y="1196995"/>
            <a:ext cx="2605541" cy="2700000"/>
          </a:xfrm>
          <a:prstGeom prst="rect">
            <a:avLst/>
          </a:prstGeom>
          <a:noFill/>
        </p:spPr>
      </p:pic>
      <p:sp>
        <p:nvSpPr>
          <p:cNvPr id="7" name="TextBox 6"/>
          <p:cNvSpPr txBox="1"/>
          <p:nvPr/>
        </p:nvSpPr>
        <p:spPr>
          <a:xfrm>
            <a:off x="921834" y="836712"/>
            <a:ext cx="2520280" cy="369332"/>
          </a:xfrm>
          <a:prstGeom prst="rect">
            <a:avLst/>
          </a:prstGeom>
          <a:noFill/>
        </p:spPr>
        <p:txBody>
          <a:bodyPr wrap="square" rtlCol="0">
            <a:spAutoFit/>
          </a:bodyPr>
          <a:lstStyle/>
          <a:p>
            <a:r>
              <a:rPr lang="el-GR" dirty="0" smtClean="0"/>
              <a:t>σ</a:t>
            </a:r>
            <a:r>
              <a:rPr lang="ru-RU" sz="1200" dirty="0" smtClean="0"/>
              <a:t>макс</a:t>
            </a:r>
            <a:endParaRPr lang="ru-RU" dirty="0"/>
          </a:p>
        </p:txBody>
      </p:sp>
      <p:sp>
        <p:nvSpPr>
          <p:cNvPr id="8" name="TextBox 7"/>
          <p:cNvSpPr txBox="1"/>
          <p:nvPr/>
        </p:nvSpPr>
        <p:spPr>
          <a:xfrm>
            <a:off x="3730146" y="836712"/>
            <a:ext cx="2520280" cy="369332"/>
          </a:xfrm>
          <a:prstGeom prst="rect">
            <a:avLst/>
          </a:prstGeom>
          <a:noFill/>
        </p:spPr>
        <p:txBody>
          <a:bodyPr wrap="square" rtlCol="0">
            <a:spAutoFit/>
          </a:bodyPr>
          <a:lstStyle/>
          <a:p>
            <a:r>
              <a:rPr lang="el-GR" dirty="0" smtClean="0"/>
              <a:t>σ</a:t>
            </a:r>
            <a:r>
              <a:rPr lang="ru-RU" sz="1200" dirty="0" smtClean="0"/>
              <a:t>ср</a:t>
            </a:r>
            <a:endParaRPr lang="ru-RU" dirty="0"/>
          </a:p>
        </p:txBody>
      </p:sp>
      <p:sp>
        <p:nvSpPr>
          <p:cNvPr id="9" name="TextBox 8"/>
          <p:cNvSpPr txBox="1"/>
          <p:nvPr/>
        </p:nvSpPr>
        <p:spPr>
          <a:xfrm>
            <a:off x="6610466" y="836712"/>
            <a:ext cx="2520280" cy="369332"/>
          </a:xfrm>
          <a:prstGeom prst="rect">
            <a:avLst/>
          </a:prstGeom>
          <a:noFill/>
        </p:spPr>
        <p:txBody>
          <a:bodyPr wrap="square" rtlCol="0">
            <a:spAutoFit/>
          </a:bodyPr>
          <a:lstStyle/>
          <a:p>
            <a:r>
              <a:rPr lang="el-GR" dirty="0" smtClean="0"/>
              <a:t>σ</a:t>
            </a:r>
            <a:r>
              <a:rPr lang="ru-RU" sz="1200" dirty="0" smtClean="0"/>
              <a:t>мин</a:t>
            </a:r>
            <a:endParaRPr lang="ru-RU" dirty="0"/>
          </a:p>
        </p:txBody>
      </p:sp>
      <p:sp>
        <p:nvSpPr>
          <p:cNvPr id="10" name="TextBox 9"/>
          <p:cNvSpPr txBox="1"/>
          <p:nvPr/>
        </p:nvSpPr>
        <p:spPr>
          <a:xfrm>
            <a:off x="467544" y="1196752"/>
            <a:ext cx="461665" cy="1801134"/>
          </a:xfrm>
          <a:prstGeom prst="rect">
            <a:avLst/>
          </a:prstGeom>
          <a:noFill/>
        </p:spPr>
        <p:txBody>
          <a:bodyPr vert="vert270" wrap="none" rtlCol="0">
            <a:spAutoFit/>
          </a:bodyPr>
          <a:lstStyle/>
          <a:p>
            <a:r>
              <a:rPr lang="en-US" dirty="0" smtClean="0"/>
              <a:t>E = 0.70E+04</a:t>
            </a:r>
            <a:r>
              <a:rPr lang="ru-RU" dirty="0" smtClean="0"/>
              <a:t> МПа</a:t>
            </a:r>
            <a:endParaRPr lang="ru-RU" dirty="0"/>
          </a:p>
        </p:txBody>
      </p:sp>
      <p:pic>
        <p:nvPicPr>
          <p:cNvPr id="3074" name="Picture 2" descr="D:\Контакты\Pictures\Результаты\07e6_035e6_Smax.png"/>
          <p:cNvPicPr>
            <a:picLocks noChangeAspect="1" noChangeArrowheads="1"/>
          </p:cNvPicPr>
          <p:nvPr/>
        </p:nvPicPr>
        <p:blipFill>
          <a:blip r:embed="rId6" cstate="print"/>
          <a:srcRect/>
          <a:stretch>
            <a:fillRect/>
          </a:stretch>
        </p:blipFill>
        <p:spPr bwMode="auto">
          <a:xfrm>
            <a:off x="854767" y="4148216"/>
            <a:ext cx="2605541" cy="2700000"/>
          </a:xfrm>
          <a:prstGeom prst="rect">
            <a:avLst/>
          </a:prstGeom>
          <a:noFill/>
        </p:spPr>
      </p:pic>
      <p:pic>
        <p:nvPicPr>
          <p:cNvPr id="3075" name="Picture 3" descr="D:\Контакты\Pictures\Результаты\07e6_035e6_Smid.png"/>
          <p:cNvPicPr>
            <a:picLocks noChangeAspect="1" noChangeArrowheads="1"/>
          </p:cNvPicPr>
          <p:nvPr/>
        </p:nvPicPr>
        <p:blipFill>
          <a:blip r:embed="rId7" cstate="print"/>
          <a:srcRect/>
          <a:stretch>
            <a:fillRect/>
          </a:stretch>
        </p:blipFill>
        <p:spPr bwMode="auto">
          <a:xfrm>
            <a:off x="3689974" y="4148216"/>
            <a:ext cx="2605542" cy="2700000"/>
          </a:xfrm>
          <a:prstGeom prst="rect">
            <a:avLst/>
          </a:prstGeom>
          <a:noFill/>
        </p:spPr>
      </p:pic>
      <p:pic>
        <p:nvPicPr>
          <p:cNvPr id="3076" name="Picture 4" descr="D:\Контакты\Pictures\Результаты\07e6_035e6_Smin.png"/>
          <p:cNvPicPr>
            <a:picLocks noChangeAspect="1" noChangeArrowheads="1"/>
          </p:cNvPicPr>
          <p:nvPr/>
        </p:nvPicPr>
        <p:blipFill>
          <a:blip r:embed="rId8" cstate="print"/>
          <a:srcRect/>
          <a:stretch>
            <a:fillRect/>
          </a:stretch>
        </p:blipFill>
        <p:spPr bwMode="auto">
          <a:xfrm>
            <a:off x="6538458" y="4148216"/>
            <a:ext cx="2605542" cy="2700000"/>
          </a:xfrm>
          <a:prstGeom prst="rect">
            <a:avLst/>
          </a:prstGeom>
          <a:noFill/>
        </p:spPr>
      </p:pic>
      <p:sp>
        <p:nvSpPr>
          <p:cNvPr id="14" name="TextBox 13"/>
          <p:cNvSpPr txBox="1"/>
          <p:nvPr/>
        </p:nvSpPr>
        <p:spPr>
          <a:xfrm>
            <a:off x="935088" y="3798005"/>
            <a:ext cx="2520280" cy="369332"/>
          </a:xfrm>
          <a:prstGeom prst="rect">
            <a:avLst/>
          </a:prstGeom>
          <a:noFill/>
        </p:spPr>
        <p:txBody>
          <a:bodyPr wrap="square" rtlCol="0">
            <a:spAutoFit/>
          </a:bodyPr>
          <a:lstStyle/>
          <a:p>
            <a:r>
              <a:rPr lang="el-GR" dirty="0" smtClean="0"/>
              <a:t>σ</a:t>
            </a:r>
            <a:r>
              <a:rPr lang="ru-RU" sz="1200" dirty="0" smtClean="0"/>
              <a:t>макс</a:t>
            </a:r>
            <a:endParaRPr lang="ru-RU" dirty="0"/>
          </a:p>
        </p:txBody>
      </p:sp>
      <p:sp>
        <p:nvSpPr>
          <p:cNvPr id="15" name="TextBox 14"/>
          <p:cNvSpPr txBox="1"/>
          <p:nvPr/>
        </p:nvSpPr>
        <p:spPr>
          <a:xfrm>
            <a:off x="3743400" y="3798005"/>
            <a:ext cx="2520280" cy="369332"/>
          </a:xfrm>
          <a:prstGeom prst="rect">
            <a:avLst/>
          </a:prstGeom>
          <a:noFill/>
        </p:spPr>
        <p:txBody>
          <a:bodyPr wrap="square" rtlCol="0">
            <a:spAutoFit/>
          </a:bodyPr>
          <a:lstStyle/>
          <a:p>
            <a:r>
              <a:rPr lang="el-GR" dirty="0" smtClean="0"/>
              <a:t>σ</a:t>
            </a:r>
            <a:r>
              <a:rPr lang="ru-RU" sz="1200" dirty="0" smtClean="0"/>
              <a:t>ср</a:t>
            </a:r>
            <a:endParaRPr lang="ru-RU" dirty="0"/>
          </a:p>
        </p:txBody>
      </p:sp>
      <p:sp>
        <p:nvSpPr>
          <p:cNvPr id="16" name="TextBox 15"/>
          <p:cNvSpPr txBox="1"/>
          <p:nvPr/>
        </p:nvSpPr>
        <p:spPr>
          <a:xfrm>
            <a:off x="6623720" y="3798005"/>
            <a:ext cx="2520280" cy="369332"/>
          </a:xfrm>
          <a:prstGeom prst="rect">
            <a:avLst/>
          </a:prstGeom>
          <a:noFill/>
        </p:spPr>
        <p:txBody>
          <a:bodyPr wrap="square" rtlCol="0">
            <a:spAutoFit/>
          </a:bodyPr>
          <a:lstStyle/>
          <a:p>
            <a:r>
              <a:rPr lang="el-GR" dirty="0" smtClean="0"/>
              <a:t>σ</a:t>
            </a:r>
            <a:r>
              <a:rPr lang="ru-RU" sz="1200" dirty="0" smtClean="0"/>
              <a:t>мин</a:t>
            </a:r>
            <a:endParaRPr lang="ru-RU" dirty="0"/>
          </a:p>
        </p:txBody>
      </p:sp>
      <p:sp>
        <p:nvSpPr>
          <p:cNvPr id="17" name="TextBox 16"/>
          <p:cNvSpPr txBox="1"/>
          <p:nvPr/>
        </p:nvSpPr>
        <p:spPr>
          <a:xfrm>
            <a:off x="0" y="5373216"/>
            <a:ext cx="1015663" cy="1374735"/>
          </a:xfrm>
          <a:prstGeom prst="rect">
            <a:avLst/>
          </a:prstGeom>
          <a:noFill/>
        </p:spPr>
        <p:txBody>
          <a:bodyPr vert="vert270" wrap="square" rtlCol="0">
            <a:spAutoFit/>
          </a:bodyPr>
          <a:lstStyle/>
          <a:p>
            <a:r>
              <a:rPr lang="en-US" dirty="0" err="1" smtClean="0"/>
              <a:t>K</a:t>
            </a:r>
            <a:r>
              <a:rPr lang="en-US" sz="1400" dirty="0" err="1" smtClean="0"/>
              <a:t>n</a:t>
            </a:r>
            <a:r>
              <a:rPr lang="en-US" dirty="0" smtClean="0"/>
              <a:t> = 0.7E+06</a:t>
            </a:r>
          </a:p>
          <a:p>
            <a:r>
              <a:rPr lang="en-US" dirty="0" smtClean="0"/>
              <a:t>K</a:t>
            </a:r>
            <a:r>
              <a:rPr lang="en-US" sz="1400" dirty="0" smtClean="0"/>
              <a:t>s</a:t>
            </a:r>
            <a:r>
              <a:rPr lang="en-US" dirty="0" smtClean="0"/>
              <a:t> = 0.35E+06</a:t>
            </a:r>
            <a:endParaRPr lang="ru-RU" dirty="0" smtClean="0"/>
          </a:p>
          <a:p>
            <a:endParaRPr lang="ru-RU" dirty="0"/>
          </a:p>
        </p:txBody>
      </p:sp>
      <p:sp>
        <p:nvSpPr>
          <p:cNvPr id="3" name="Номер слайда 2"/>
          <p:cNvSpPr>
            <a:spLocks noGrp="1"/>
          </p:cNvSpPr>
          <p:nvPr>
            <p:ph type="sldNum" sz="quarter" idx="12"/>
          </p:nvPr>
        </p:nvSpPr>
        <p:spPr/>
        <p:txBody>
          <a:bodyPr/>
          <a:lstStyle/>
          <a:p>
            <a:fld id="{4E7B0697-25C6-40FD-8D10-52A1AE536242}" type="slidenum">
              <a:rPr lang="ru-RU" smtClean="0"/>
              <a:pPr/>
              <a:t>13</a:t>
            </a:fld>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0" y="0"/>
            <a:ext cx="9144000" cy="1143000"/>
          </a:xfrm>
        </p:spPr>
        <p:txBody>
          <a:bodyPr>
            <a:normAutofit/>
          </a:bodyPr>
          <a:lstStyle/>
          <a:p>
            <a:r>
              <a:rPr lang="ru-RU" sz="3200" dirty="0" smtClean="0"/>
              <a:t>1 этап. Сравнение </a:t>
            </a:r>
            <a:r>
              <a:rPr lang="ru-RU" sz="3200" dirty="0" smtClean="0"/>
              <a:t>результатов моделирования</a:t>
            </a:r>
            <a:endParaRPr lang="ru-RU" sz="3200" dirty="0"/>
          </a:p>
        </p:txBody>
      </p:sp>
      <p:pic>
        <p:nvPicPr>
          <p:cNvPr id="5" name="Picture 5" descr="D:\Контакты\Pictures\Результаты\Init_Smax.png"/>
          <p:cNvPicPr>
            <a:picLocks noChangeAspect="1" noChangeArrowheads="1"/>
          </p:cNvPicPr>
          <p:nvPr/>
        </p:nvPicPr>
        <p:blipFill>
          <a:blip r:embed="rId3" cstate="print"/>
          <a:srcRect/>
          <a:stretch>
            <a:fillRect/>
          </a:stretch>
        </p:blipFill>
        <p:spPr bwMode="auto">
          <a:xfrm>
            <a:off x="849826" y="1196752"/>
            <a:ext cx="2605542" cy="2700000"/>
          </a:xfrm>
          <a:prstGeom prst="rect">
            <a:avLst/>
          </a:prstGeom>
          <a:noFill/>
        </p:spPr>
      </p:pic>
      <p:pic>
        <p:nvPicPr>
          <p:cNvPr id="6" name="Picture 6" descr="D:\Контакты\Pictures\Результаты\Init_Smid.png"/>
          <p:cNvPicPr>
            <a:picLocks noChangeAspect="1" noChangeArrowheads="1"/>
          </p:cNvPicPr>
          <p:nvPr/>
        </p:nvPicPr>
        <p:blipFill>
          <a:blip r:embed="rId4" cstate="print"/>
          <a:srcRect/>
          <a:stretch>
            <a:fillRect/>
          </a:stretch>
        </p:blipFill>
        <p:spPr bwMode="auto">
          <a:xfrm>
            <a:off x="3689997" y="1196752"/>
            <a:ext cx="2605542" cy="2700000"/>
          </a:xfrm>
          <a:prstGeom prst="rect">
            <a:avLst/>
          </a:prstGeom>
          <a:noFill/>
        </p:spPr>
      </p:pic>
      <p:pic>
        <p:nvPicPr>
          <p:cNvPr id="7" name="Picture 7" descr="D:\Контакты\Pictures\Результаты\Init_Smin.png"/>
          <p:cNvPicPr>
            <a:picLocks noChangeAspect="1" noChangeArrowheads="1"/>
          </p:cNvPicPr>
          <p:nvPr/>
        </p:nvPicPr>
        <p:blipFill>
          <a:blip r:embed="rId5" cstate="print"/>
          <a:srcRect/>
          <a:stretch>
            <a:fillRect/>
          </a:stretch>
        </p:blipFill>
        <p:spPr bwMode="auto">
          <a:xfrm>
            <a:off x="6538458" y="1196995"/>
            <a:ext cx="2605541" cy="2700000"/>
          </a:xfrm>
          <a:prstGeom prst="rect">
            <a:avLst/>
          </a:prstGeom>
          <a:noFill/>
        </p:spPr>
      </p:pic>
      <p:sp>
        <p:nvSpPr>
          <p:cNvPr id="8" name="TextBox 7"/>
          <p:cNvSpPr txBox="1"/>
          <p:nvPr/>
        </p:nvSpPr>
        <p:spPr>
          <a:xfrm>
            <a:off x="921834" y="836712"/>
            <a:ext cx="2520280" cy="369332"/>
          </a:xfrm>
          <a:prstGeom prst="rect">
            <a:avLst/>
          </a:prstGeom>
          <a:noFill/>
        </p:spPr>
        <p:txBody>
          <a:bodyPr wrap="square" rtlCol="0">
            <a:spAutoFit/>
          </a:bodyPr>
          <a:lstStyle/>
          <a:p>
            <a:r>
              <a:rPr lang="el-GR" dirty="0" smtClean="0"/>
              <a:t>σ</a:t>
            </a:r>
            <a:r>
              <a:rPr lang="ru-RU" sz="1200" dirty="0" smtClean="0"/>
              <a:t>макс</a:t>
            </a:r>
            <a:endParaRPr lang="ru-RU" dirty="0"/>
          </a:p>
        </p:txBody>
      </p:sp>
      <p:sp>
        <p:nvSpPr>
          <p:cNvPr id="9" name="TextBox 8"/>
          <p:cNvSpPr txBox="1"/>
          <p:nvPr/>
        </p:nvSpPr>
        <p:spPr>
          <a:xfrm>
            <a:off x="3730146" y="836712"/>
            <a:ext cx="2520280" cy="369332"/>
          </a:xfrm>
          <a:prstGeom prst="rect">
            <a:avLst/>
          </a:prstGeom>
          <a:noFill/>
        </p:spPr>
        <p:txBody>
          <a:bodyPr wrap="square" rtlCol="0">
            <a:spAutoFit/>
          </a:bodyPr>
          <a:lstStyle/>
          <a:p>
            <a:r>
              <a:rPr lang="el-GR" dirty="0" smtClean="0"/>
              <a:t>σ</a:t>
            </a:r>
            <a:r>
              <a:rPr lang="ru-RU" sz="1200" dirty="0" smtClean="0"/>
              <a:t>ср</a:t>
            </a:r>
            <a:endParaRPr lang="ru-RU" dirty="0"/>
          </a:p>
        </p:txBody>
      </p:sp>
      <p:sp>
        <p:nvSpPr>
          <p:cNvPr id="10" name="TextBox 9"/>
          <p:cNvSpPr txBox="1"/>
          <p:nvPr/>
        </p:nvSpPr>
        <p:spPr>
          <a:xfrm>
            <a:off x="6610466" y="836712"/>
            <a:ext cx="2520280" cy="369332"/>
          </a:xfrm>
          <a:prstGeom prst="rect">
            <a:avLst/>
          </a:prstGeom>
          <a:noFill/>
        </p:spPr>
        <p:txBody>
          <a:bodyPr wrap="square" rtlCol="0">
            <a:spAutoFit/>
          </a:bodyPr>
          <a:lstStyle/>
          <a:p>
            <a:r>
              <a:rPr lang="el-GR" dirty="0" smtClean="0"/>
              <a:t>σ</a:t>
            </a:r>
            <a:r>
              <a:rPr lang="ru-RU" sz="1200" dirty="0" smtClean="0"/>
              <a:t>мин</a:t>
            </a:r>
            <a:endParaRPr lang="ru-RU" dirty="0"/>
          </a:p>
        </p:txBody>
      </p:sp>
      <p:sp>
        <p:nvSpPr>
          <p:cNvPr id="11" name="TextBox 10"/>
          <p:cNvSpPr txBox="1"/>
          <p:nvPr/>
        </p:nvSpPr>
        <p:spPr>
          <a:xfrm>
            <a:off x="467544" y="1196752"/>
            <a:ext cx="461665" cy="1801134"/>
          </a:xfrm>
          <a:prstGeom prst="rect">
            <a:avLst/>
          </a:prstGeom>
          <a:noFill/>
        </p:spPr>
        <p:txBody>
          <a:bodyPr vert="vert270" wrap="none" rtlCol="0">
            <a:spAutoFit/>
          </a:bodyPr>
          <a:lstStyle/>
          <a:p>
            <a:r>
              <a:rPr lang="en-US" dirty="0" smtClean="0"/>
              <a:t>E = 0.70E+04</a:t>
            </a:r>
            <a:r>
              <a:rPr lang="ru-RU" dirty="0" smtClean="0"/>
              <a:t> МПа</a:t>
            </a:r>
            <a:endParaRPr lang="ru-RU" dirty="0"/>
          </a:p>
        </p:txBody>
      </p:sp>
      <p:pic>
        <p:nvPicPr>
          <p:cNvPr id="12" name="Picture 2" descr="D:\Контакты\Pictures\Результаты\07e6_035e6_Smax.png"/>
          <p:cNvPicPr>
            <a:picLocks noChangeAspect="1" noChangeArrowheads="1"/>
          </p:cNvPicPr>
          <p:nvPr/>
        </p:nvPicPr>
        <p:blipFill>
          <a:blip r:embed="rId6" cstate="print"/>
          <a:stretch>
            <a:fillRect/>
          </a:stretch>
        </p:blipFill>
        <p:spPr bwMode="auto">
          <a:xfrm>
            <a:off x="854767" y="4148296"/>
            <a:ext cx="2605541" cy="2699839"/>
          </a:xfrm>
          <a:prstGeom prst="rect">
            <a:avLst/>
          </a:prstGeom>
          <a:noFill/>
        </p:spPr>
      </p:pic>
      <p:pic>
        <p:nvPicPr>
          <p:cNvPr id="13" name="Picture 3" descr="D:\Контакты\Pictures\Результаты\07e6_035e6_Smid.png"/>
          <p:cNvPicPr>
            <a:picLocks noChangeAspect="1" noChangeArrowheads="1"/>
          </p:cNvPicPr>
          <p:nvPr/>
        </p:nvPicPr>
        <p:blipFill>
          <a:blip r:embed="rId7" cstate="print"/>
          <a:stretch>
            <a:fillRect/>
          </a:stretch>
        </p:blipFill>
        <p:spPr bwMode="auto">
          <a:xfrm>
            <a:off x="3689974" y="4148296"/>
            <a:ext cx="2605542" cy="2699840"/>
          </a:xfrm>
          <a:prstGeom prst="rect">
            <a:avLst/>
          </a:prstGeom>
          <a:noFill/>
        </p:spPr>
      </p:pic>
      <p:pic>
        <p:nvPicPr>
          <p:cNvPr id="14" name="Picture 4" descr="D:\Контакты\Pictures\Результаты\07e6_035e6_Smin.png"/>
          <p:cNvPicPr>
            <a:picLocks noChangeAspect="1" noChangeArrowheads="1"/>
          </p:cNvPicPr>
          <p:nvPr/>
        </p:nvPicPr>
        <p:blipFill>
          <a:blip r:embed="rId8" cstate="print"/>
          <a:stretch>
            <a:fillRect/>
          </a:stretch>
        </p:blipFill>
        <p:spPr bwMode="auto">
          <a:xfrm>
            <a:off x="6538458" y="4148296"/>
            <a:ext cx="2605542" cy="2699840"/>
          </a:xfrm>
          <a:prstGeom prst="rect">
            <a:avLst/>
          </a:prstGeom>
          <a:noFill/>
        </p:spPr>
      </p:pic>
      <p:sp>
        <p:nvSpPr>
          <p:cNvPr id="15" name="TextBox 14"/>
          <p:cNvSpPr txBox="1"/>
          <p:nvPr/>
        </p:nvSpPr>
        <p:spPr>
          <a:xfrm>
            <a:off x="935088" y="3798005"/>
            <a:ext cx="2520280" cy="369332"/>
          </a:xfrm>
          <a:prstGeom prst="rect">
            <a:avLst/>
          </a:prstGeom>
          <a:noFill/>
        </p:spPr>
        <p:txBody>
          <a:bodyPr wrap="square" rtlCol="0">
            <a:spAutoFit/>
          </a:bodyPr>
          <a:lstStyle/>
          <a:p>
            <a:r>
              <a:rPr lang="el-GR" dirty="0" smtClean="0"/>
              <a:t>σ</a:t>
            </a:r>
            <a:r>
              <a:rPr lang="ru-RU" sz="1200" dirty="0" smtClean="0"/>
              <a:t>макс</a:t>
            </a:r>
            <a:endParaRPr lang="ru-RU" dirty="0"/>
          </a:p>
        </p:txBody>
      </p:sp>
      <p:sp>
        <p:nvSpPr>
          <p:cNvPr id="16" name="TextBox 15"/>
          <p:cNvSpPr txBox="1"/>
          <p:nvPr/>
        </p:nvSpPr>
        <p:spPr>
          <a:xfrm>
            <a:off x="3743400" y="3798005"/>
            <a:ext cx="2520280" cy="369332"/>
          </a:xfrm>
          <a:prstGeom prst="rect">
            <a:avLst/>
          </a:prstGeom>
          <a:noFill/>
        </p:spPr>
        <p:txBody>
          <a:bodyPr wrap="square" rtlCol="0">
            <a:spAutoFit/>
          </a:bodyPr>
          <a:lstStyle/>
          <a:p>
            <a:r>
              <a:rPr lang="el-GR" dirty="0" smtClean="0"/>
              <a:t>σ</a:t>
            </a:r>
            <a:r>
              <a:rPr lang="ru-RU" sz="1200" dirty="0" smtClean="0"/>
              <a:t>ср</a:t>
            </a:r>
            <a:endParaRPr lang="ru-RU" dirty="0"/>
          </a:p>
        </p:txBody>
      </p:sp>
      <p:sp>
        <p:nvSpPr>
          <p:cNvPr id="17" name="TextBox 16"/>
          <p:cNvSpPr txBox="1"/>
          <p:nvPr/>
        </p:nvSpPr>
        <p:spPr>
          <a:xfrm>
            <a:off x="6623720" y="3798005"/>
            <a:ext cx="2520280" cy="369332"/>
          </a:xfrm>
          <a:prstGeom prst="rect">
            <a:avLst/>
          </a:prstGeom>
          <a:noFill/>
        </p:spPr>
        <p:txBody>
          <a:bodyPr wrap="square" rtlCol="0">
            <a:spAutoFit/>
          </a:bodyPr>
          <a:lstStyle/>
          <a:p>
            <a:r>
              <a:rPr lang="el-GR" dirty="0" smtClean="0"/>
              <a:t>σ</a:t>
            </a:r>
            <a:r>
              <a:rPr lang="ru-RU" sz="1200" dirty="0" smtClean="0"/>
              <a:t>мин</a:t>
            </a:r>
            <a:endParaRPr lang="ru-RU" dirty="0"/>
          </a:p>
        </p:txBody>
      </p:sp>
      <p:sp>
        <p:nvSpPr>
          <p:cNvPr id="18" name="TextBox 17"/>
          <p:cNvSpPr txBox="1"/>
          <p:nvPr/>
        </p:nvSpPr>
        <p:spPr>
          <a:xfrm>
            <a:off x="0" y="5373216"/>
            <a:ext cx="1015663" cy="1374735"/>
          </a:xfrm>
          <a:prstGeom prst="rect">
            <a:avLst/>
          </a:prstGeom>
          <a:noFill/>
        </p:spPr>
        <p:txBody>
          <a:bodyPr vert="vert270" wrap="square" rtlCol="0">
            <a:spAutoFit/>
          </a:bodyPr>
          <a:lstStyle/>
          <a:p>
            <a:r>
              <a:rPr lang="en-US" dirty="0" err="1" smtClean="0"/>
              <a:t>K</a:t>
            </a:r>
            <a:r>
              <a:rPr lang="en-US" sz="1400" dirty="0" err="1" smtClean="0"/>
              <a:t>n</a:t>
            </a:r>
            <a:r>
              <a:rPr lang="en-US" dirty="0" smtClean="0"/>
              <a:t> = 0.7E+04</a:t>
            </a:r>
          </a:p>
          <a:p>
            <a:r>
              <a:rPr lang="en-US" dirty="0" smtClean="0"/>
              <a:t>K</a:t>
            </a:r>
            <a:r>
              <a:rPr lang="en-US" sz="1400" dirty="0" smtClean="0"/>
              <a:t>s</a:t>
            </a:r>
            <a:r>
              <a:rPr lang="en-US" dirty="0" smtClean="0"/>
              <a:t> = 0.35E+04</a:t>
            </a:r>
            <a:endParaRPr lang="ru-RU" dirty="0" smtClean="0"/>
          </a:p>
          <a:p>
            <a:endParaRPr lang="ru-RU" dirty="0"/>
          </a:p>
        </p:txBody>
      </p:sp>
      <p:sp>
        <p:nvSpPr>
          <p:cNvPr id="2" name="Номер слайда 1"/>
          <p:cNvSpPr>
            <a:spLocks noGrp="1"/>
          </p:cNvSpPr>
          <p:nvPr>
            <p:ph type="sldNum" sz="quarter" idx="12"/>
          </p:nvPr>
        </p:nvSpPr>
        <p:spPr/>
        <p:txBody>
          <a:bodyPr/>
          <a:lstStyle/>
          <a:p>
            <a:fld id="{4E7B0697-25C6-40FD-8D10-52A1AE536242}" type="slidenum">
              <a:rPr lang="ru-RU" smtClean="0"/>
              <a:pPr/>
              <a:t>14</a:t>
            </a:fld>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3747330211"/>
              </p:ext>
            </p:extLst>
          </p:nvPr>
        </p:nvGraphicFramePr>
        <p:xfrm>
          <a:off x="0" y="0"/>
          <a:ext cx="9144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p:nvPr/>
        </p:nvGraphicFramePr>
        <p:xfrm>
          <a:off x="0" y="2708921"/>
          <a:ext cx="9144000" cy="4149080"/>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p:txBody>
          <a:bodyPr/>
          <a:lstStyle/>
          <a:p>
            <a:fld id="{4E7B0697-25C6-40FD-8D10-52A1AE536242}" type="slidenum">
              <a:rPr lang="ru-RU" smtClean="0"/>
              <a:pPr/>
              <a:t>15</a:t>
            </a:fld>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2551507068"/>
              </p:ext>
            </p:extLst>
          </p:nvPr>
        </p:nvGraphicFramePr>
        <p:xfrm>
          <a:off x="0" y="0"/>
          <a:ext cx="9144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p:nvPr/>
        </p:nvGraphicFramePr>
        <p:xfrm>
          <a:off x="0" y="2708921"/>
          <a:ext cx="9144000" cy="4149080"/>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p:txBody>
          <a:bodyPr/>
          <a:lstStyle/>
          <a:p>
            <a:fld id="{4E7B0697-25C6-40FD-8D10-52A1AE536242}" type="slidenum">
              <a:rPr lang="ru-RU" smtClean="0"/>
              <a:pPr/>
              <a:t>16</a:t>
            </a:fld>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0" y="0"/>
            <a:ext cx="9144000" cy="1143000"/>
          </a:xfrm>
        </p:spPr>
        <p:txBody>
          <a:bodyPr>
            <a:normAutofit/>
          </a:bodyPr>
          <a:lstStyle/>
          <a:p>
            <a:r>
              <a:rPr lang="ru-RU" sz="3200" dirty="0" smtClean="0"/>
              <a:t>2 этап. Сравнение </a:t>
            </a:r>
            <a:r>
              <a:rPr lang="ru-RU" sz="3200" dirty="0" smtClean="0"/>
              <a:t>результатов моделирования</a:t>
            </a:r>
            <a:endParaRPr lang="ru-RU" sz="3200" dirty="0"/>
          </a:p>
        </p:txBody>
      </p:sp>
      <p:pic>
        <p:nvPicPr>
          <p:cNvPr id="5" name="Picture 5" descr="D:\Контакты\Pictures\Результаты\Init_Smax.png"/>
          <p:cNvPicPr>
            <a:picLocks noChangeAspect="1" noChangeArrowheads="1"/>
          </p:cNvPicPr>
          <p:nvPr/>
        </p:nvPicPr>
        <p:blipFill>
          <a:blip r:embed="rId3" cstate="print"/>
          <a:stretch>
            <a:fillRect/>
          </a:stretch>
        </p:blipFill>
        <p:spPr bwMode="auto">
          <a:xfrm>
            <a:off x="849826" y="1196832"/>
            <a:ext cx="2605542" cy="2699840"/>
          </a:xfrm>
          <a:prstGeom prst="rect">
            <a:avLst/>
          </a:prstGeom>
          <a:noFill/>
        </p:spPr>
      </p:pic>
      <p:pic>
        <p:nvPicPr>
          <p:cNvPr id="6" name="Picture 6" descr="D:\Контакты\Pictures\Результаты\Init_Smid.png"/>
          <p:cNvPicPr>
            <a:picLocks noChangeAspect="1" noChangeArrowheads="1"/>
          </p:cNvPicPr>
          <p:nvPr/>
        </p:nvPicPr>
        <p:blipFill>
          <a:blip r:embed="rId4" cstate="print"/>
          <a:stretch>
            <a:fillRect/>
          </a:stretch>
        </p:blipFill>
        <p:spPr bwMode="auto">
          <a:xfrm>
            <a:off x="3689997" y="1196832"/>
            <a:ext cx="2605542" cy="2699840"/>
          </a:xfrm>
          <a:prstGeom prst="rect">
            <a:avLst/>
          </a:prstGeom>
          <a:noFill/>
        </p:spPr>
      </p:pic>
      <p:pic>
        <p:nvPicPr>
          <p:cNvPr id="7" name="Picture 7" descr="D:\Контакты\Pictures\Результаты\Init_Smin.png"/>
          <p:cNvPicPr>
            <a:picLocks noChangeAspect="1" noChangeArrowheads="1"/>
          </p:cNvPicPr>
          <p:nvPr/>
        </p:nvPicPr>
        <p:blipFill>
          <a:blip r:embed="rId5" cstate="print"/>
          <a:stretch>
            <a:fillRect/>
          </a:stretch>
        </p:blipFill>
        <p:spPr bwMode="auto">
          <a:xfrm>
            <a:off x="6538458" y="1197075"/>
            <a:ext cx="2605541" cy="2699839"/>
          </a:xfrm>
          <a:prstGeom prst="rect">
            <a:avLst/>
          </a:prstGeom>
          <a:noFill/>
        </p:spPr>
      </p:pic>
      <p:sp>
        <p:nvSpPr>
          <p:cNvPr id="8" name="TextBox 7"/>
          <p:cNvSpPr txBox="1"/>
          <p:nvPr/>
        </p:nvSpPr>
        <p:spPr>
          <a:xfrm>
            <a:off x="921834" y="836712"/>
            <a:ext cx="2520280" cy="369332"/>
          </a:xfrm>
          <a:prstGeom prst="rect">
            <a:avLst/>
          </a:prstGeom>
          <a:noFill/>
        </p:spPr>
        <p:txBody>
          <a:bodyPr wrap="square" rtlCol="0">
            <a:spAutoFit/>
          </a:bodyPr>
          <a:lstStyle/>
          <a:p>
            <a:r>
              <a:rPr lang="el-GR" dirty="0" smtClean="0"/>
              <a:t>σ</a:t>
            </a:r>
            <a:r>
              <a:rPr lang="ru-RU" sz="1200" dirty="0" smtClean="0"/>
              <a:t>макс</a:t>
            </a:r>
            <a:endParaRPr lang="ru-RU" dirty="0"/>
          </a:p>
        </p:txBody>
      </p:sp>
      <p:sp>
        <p:nvSpPr>
          <p:cNvPr id="9" name="TextBox 8"/>
          <p:cNvSpPr txBox="1"/>
          <p:nvPr/>
        </p:nvSpPr>
        <p:spPr>
          <a:xfrm>
            <a:off x="3730146" y="836712"/>
            <a:ext cx="2520280" cy="369332"/>
          </a:xfrm>
          <a:prstGeom prst="rect">
            <a:avLst/>
          </a:prstGeom>
          <a:noFill/>
        </p:spPr>
        <p:txBody>
          <a:bodyPr wrap="square" rtlCol="0">
            <a:spAutoFit/>
          </a:bodyPr>
          <a:lstStyle/>
          <a:p>
            <a:r>
              <a:rPr lang="el-GR" dirty="0" smtClean="0"/>
              <a:t>σ</a:t>
            </a:r>
            <a:r>
              <a:rPr lang="ru-RU" sz="1200" dirty="0" smtClean="0"/>
              <a:t>ср</a:t>
            </a:r>
            <a:endParaRPr lang="ru-RU" dirty="0"/>
          </a:p>
        </p:txBody>
      </p:sp>
      <p:sp>
        <p:nvSpPr>
          <p:cNvPr id="10" name="TextBox 9"/>
          <p:cNvSpPr txBox="1"/>
          <p:nvPr/>
        </p:nvSpPr>
        <p:spPr>
          <a:xfrm>
            <a:off x="6610466" y="836712"/>
            <a:ext cx="2520280" cy="369332"/>
          </a:xfrm>
          <a:prstGeom prst="rect">
            <a:avLst/>
          </a:prstGeom>
          <a:noFill/>
        </p:spPr>
        <p:txBody>
          <a:bodyPr wrap="square" rtlCol="0">
            <a:spAutoFit/>
          </a:bodyPr>
          <a:lstStyle/>
          <a:p>
            <a:r>
              <a:rPr lang="el-GR" dirty="0" smtClean="0"/>
              <a:t>σ</a:t>
            </a:r>
            <a:r>
              <a:rPr lang="ru-RU" sz="1200" dirty="0" smtClean="0"/>
              <a:t>мин</a:t>
            </a:r>
            <a:endParaRPr lang="ru-RU" dirty="0"/>
          </a:p>
        </p:txBody>
      </p:sp>
      <p:sp>
        <p:nvSpPr>
          <p:cNvPr id="11" name="TextBox 10"/>
          <p:cNvSpPr txBox="1"/>
          <p:nvPr/>
        </p:nvSpPr>
        <p:spPr>
          <a:xfrm>
            <a:off x="467544" y="1196752"/>
            <a:ext cx="461665" cy="1801134"/>
          </a:xfrm>
          <a:prstGeom prst="rect">
            <a:avLst/>
          </a:prstGeom>
          <a:noFill/>
        </p:spPr>
        <p:txBody>
          <a:bodyPr vert="vert270" wrap="none" rtlCol="0">
            <a:spAutoFit/>
          </a:bodyPr>
          <a:lstStyle/>
          <a:p>
            <a:r>
              <a:rPr lang="en-US" dirty="0" smtClean="0"/>
              <a:t>E = 0.70E+03</a:t>
            </a:r>
            <a:r>
              <a:rPr lang="ru-RU" dirty="0" smtClean="0"/>
              <a:t> МПа</a:t>
            </a:r>
            <a:endParaRPr lang="ru-RU" dirty="0"/>
          </a:p>
        </p:txBody>
      </p:sp>
      <p:pic>
        <p:nvPicPr>
          <p:cNvPr id="12" name="Picture 2" descr="D:\Контакты\Pictures\Результаты\07e6_035e6_Smax.png"/>
          <p:cNvPicPr>
            <a:picLocks noChangeAspect="1" noChangeArrowheads="1"/>
          </p:cNvPicPr>
          <p:nvPr/>
        </p:nvPicPr>
        <p:blipFill>
          <a:blip r:embed="rId6" cstate="print"/>
          <a:stretch>
            <a:fillRect/>
          </a:stretch>
        </p:blipFill>
        <p:spPr bwMode="auto">
          <a:xfrm>
            <a:off x="854767" y="4148296"/>
            <a:ext cx="2605540" cy="2699838"/>
          </a:xfrm>
          <a:prstGeom prst="rect">
            <a:avLst/>
          </a:prstGeom>
          <a:noFill/>
        </p:spPr>
      </p:pic>
      <p:pic>
        <p:nvPicPr>
          <p:cNvPr id="13" name="Picture 3" descr="D:\Контакты\Pictures\Результаты\07e6_035e6_Smid.png"/>
          <p:cNvPicPr>
            <a:picLocks noChangeAspect="1" noChangeArrowheads="1"/>
          </p:cNvPicPr>
          <p:nvPr/>
        </p:nvPicPr>
        <p:blipFill>
          <a:blip r:embed="rId7" cstate="print"/>
          <a:stretch>
            <a:fillRect/>
          </a:stretch>
        </p:blipFill>
        <p:spPr bwMode="auto">
          <a:xfrm>
            <a:off x="3689974" y="4148296"/>
            <a:ext cx="2605541" cy="2699839"/>
          </a:xfrm>
          <a:prstGeom prst="rect">
            <a:avLst/>
          </a:prstGeom>
          <a:noFill/>
        </p:spPr>
      </p:pic>
      <p:pic>
        <p:nvPicPr>
          <p:cNvPr id="14" name="Picture 4" descr="D:\Контакты\Pictures\Результаты\07e6_035e6_Smin.png"/>
          <p:cNvPicPr>
            <a:picLocks noChangeAspect="1" noChangeArrowheads="1"/>
          </p:cNvPicPr>
          <p:nvPr/>
        </p:nvPicPr>
        <p:blipFill>
          <a:blip r:embed="rId8" cstate="print"/>
          <a:stretch>
            <a:fillRect/>
          </a:stretch>
        </p:blipFill>
        <p:spPr bwMode="auto">
          <a:xfrm>
            <a:off x="6538458" y="4148296"/>
            <a:ext cx="2605541" cy="2699839"/>
          </a:xfrm>
          <a:prstGeom prst="rect">
            <a:avLst/>
          </a:prstGeom>
          <a:noFill/>
        </p:spPr>
      </p:pic>
      <p:sp>
        <p:nvSpPr>
          <p:cNvPr id="15" name="TextBox 14"/>
          <p:cNvSpPr txBox="1"/>
          <p:nvPr/>
        </p:nvSpPr>
        <p:spPr>
          <a:xfrm>
            <a:off x="935088" y="3798005"/>
            <a:ext cx="2520280" cy="369332"/>
          </a:xfrm>
          <a:prstGeom prst="rect">
            <a:avLst/>
          </a:prstGeom>
          <a:noFill/>
        </p:spPr>
        <p:txBody>
          <a:bodyPr wrap="square" rtlCol="0">
            <a:spAutoFit/>
          </a:bodyPr>
          <a:lstStyle/>
          <a:p>
            <a:r>
              <a:rPr lang="el-GR" dirty="0" smtClean="0"/>
              <a:t>σ</a:t>
            </a:r>
            <a:r>
              <a:rPr lang="ru-RU" sz="1200" dirty="0" smtClean="0"/>
              <a:t>макс</a:t>
            </a:r>
            <a:endParaRPr lang="ru-RU" dirty="0"/>
          </a:p>
        </p:txBody>
      </p:sp>
      <p:sp>
        <p:nvSpPr>
          <p:cNvPr id="16" name="TextBox 15"/>
          <p:cNvSpPr txBox="1"/>
          <p:nvPr/>
        </p:nvSpPr>
        <p:spPr>
          <a:xfrm>
            <a:off x="3743400" y="3798005"/>
            <a:ext cx="2520280" cy="369332"/>
          </a:xfrm>
          <a:prstGeom prst="rect">
            <a:avLst/>
          </a:prstGeom>
          <a:noFill/>
        </p:spPr>
        <p:txBody>
          <a:bodyPr wrap="square" rtlCol="0">
            <a:spAutoFit/>
          </a:bodyPr>
          <a:lstStyle/>
          <a:p>
            <a:r>
              <a:rPr lang="el-GR" dirty="0" smtClean="0"/>
              <a:t>σ</a:t>
            </a:r>
            <a:r>
              <a:rPr lang="ru-RU" sz="1200" dirty="0" smtClean="0"/>
              <a:t>ср</a:t>
            </a:r>
            <a:endParaRPr lang="ru-RU" dirty="0"/>
          </a:p>
        </p:txBody>
      </p:sp>
      <p:sp>
        <p:nvSpPr>
          <p:cNvPr id="17" name="TextBox 16"/>
          <p:cNvSpPr txBox="1"/>
          <p:nvPr/>
        </p:nvSpPr>
        <p:spPr>
          <a:xfrm>
            <a:off x="6623720" y="3798005"/>
            <a:ext cx="2520280" cy="369332"/>
          </a:xfrm>
          <a:prstGeom prst="rect">
            <a:avLst/>
          </a:prstGeom>
          <a:noFill/>
        </p:spPr>
        <p:txBody>
          <a:bodyPr wrap="square" rtlCol="0">
            <a:spAutoFit/>
          </a:bodyPr>
          <a:lstStyle/>
          <a:p>
            <a:r>
              <a:rPr lang="el-GR" dirty="0" smtClean="0"/>
              <a:t>σ</a:t>
            </a:r>
            <a:r>
              <a:rPr lang="ru-RU" sz="1200" dirty="0" smtClean="0"/>
              <a:t>мин</a:t>
            </a:r>
            <a:endParaRPr lang="ru-RU" dirty="0"/>
          </a:p>
        </p:txBody>
      </p:sp>
      <p:sp>
        <p:nvSpPr>
          <p:cNvPr id="18" name="TextBox 17"/>
          <p:cNvSpPr txBox="1"/>
          <p:nvPr/>
        </p:nvSpPr>
        <p:spPr>
          <a:xfrm>
            <a:off x="0" y="5373216"/>
            <a:ext cx="1015663" cy="1374735"/>
          </a:xfrm>
          <a:prstGeom prst="rect">
            <a:avLst/>
          </a:prstGeom>
          <a:noFill/>
        </p:spPr>
        <p:txBody>
          <a:bodyPr vert="vert270" wrap="square" rtlCol="0">
            <a:spAutoFit/>
          </a:bodyPr>
          <a:lstStyle/>
          <a:p>
            <a:r>
              <a:rPr lang="en-US" dirty="0" err="1" smtClean="0"/>
              <a:t>K</a:t>
            </a:r>
            <a:r>
              <a:rPr lang="en-US" sz="1400" dirty="0" err="1" smtClean="0"/>
              <a:t>n</a:t>
            </a:r>
            <a:r>
              <a:rPr lang="en-US" dirty="0" smtClean="0"/>
              <a:t> = 0.7E+06</a:t>
            </a:r>
          </a:p>
          <a:p>
            <a:r>
              <a:rPr lang="en-US" dirty="0" smtClean="0"/>
              <a:t>K</a:t>
            </a:r>
            <a:r>
              <a:rPr lang="en-US" sz="1400" dirty="0" smtClean="0"/>
              <a:t>s</a:t>
            </a:r>
            <a:r>
              <a:rPr lang="en-US" dirty="0" smtClean="0"/>
              <a:t> = 0.35E+06</a:t>
            </a:r>
            <a:endParaRPr lang="ru-RU" dirty="0" smtClean="0"/>
          </a:p>
          <a:p>
            <a:endParaRPr lang="ru-RU" dirty="0"/>
          </a:p>
        </p:txBody>
      </p:sp>
      <p:sp>
        <p:nvSpPr>
          <p:cNvPr id="2" name="Номер слайда 1"/>
          <p:cNvSpPr>
            <a:spLocks noGrp="1"/>
          </p:cNvSpPr>
          <p:nvPr>
            <p:ph type="sldNum" sz="quarter" idx="12"/>
          </p:nvPr>
        </p:nvSpPr>
        <p:spPr/>
        <p:txBody>
          <a:bodyPr/>
          <a:lstStyle/>
          <a:p>
            <a:fld id="{4E7B0697-25C6-40FD-8D10-52A1AE536242}" type="slidenum">
              <a:rPr lang="ru-RU" smtClean="0"/>
              <a:pPr/>
              <a:t>17</a:t>
            </a:fld>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0" y="0"/>
            <a:ext cx="9144000" cy="1143000"/>
          </a:xfrm>
        </p:spPr>
        <p:txBody>
          <a:bodyPr>
            <a:normAutofit/>
          </a:bodyPr>
          <a:lstStyle/>
          <a:p>
            <a:r>
              <a:rPr lang="ru-RU" sz="3200" dirty="0" smtClean="0"/>
              <a:t>2 этап. Сравнение </a:t>
            </a:r>
            <a:r>
              <a:rPr lang="ru-RU" sz="3200" dirty="0" smtClean="0"/>
              <a:t>результатов моделирования</a:t>
            </a:r>
            <a:endParaRPr lang="ru-RU" sz="3200" dirty="0"/>
          </a:p>
        </p:txBody>
      </p:sp>
      <p:pic>
        <p:nvPicPr>
          <p:cNvPr id="5" name="Picture 5" descr="D:\Контакты\Pictures\Результаты\Init_Smax.png"/>
          <p:cNvPicPr>
            <a:picLocks noChangeAspect="1" noChangeArrowheads="1"/>
          </p:cNvPicPr>
          <p:nvPr/>
        </p:nvPicPr>
        <p:blipFill>
          <a:blip r:embed="rId3" cstate="print"/>
          <a:stretch>
            <a:fillRect/>
          </a:stretch>
        </p:blipFill>
        <p:spPr bwMode="auto">
          <a:xfrm>
            <a:off x="849826" y="1196832"/>
            <a:ext cx="2605542" cy="2699840"/>
          </a:xfrm>
          <a:prstGeom prst="rect">
            <a:avLst/>
          </a:prstGeom>
          <a:noFill/>
        </p:spPr>
      </p:pic>
      <p:pic>
        <p:nvPicPr>
          <p:cNvPr id="6" name="Picture 6" descr="D:\Контакты\Pictures\Результаты\Init_Smid.png"/>
          <p:cNvPicPr>
            <a:picLocks noChangeAspect="1" noChangeArrowheads="1"/>
          </p:cNvPicPr>
          <p:nvPr/>
        </p:nvPicPr>
        <p:blipFill>
          <a:blip r:embed="rId4" cstate="print"/>
          <a:stretch>
            <a:fillRect/>
          </a:stretch>
        </p:blipFill>
        <p:spPr bwMode="auto">
          <a:xfrm>
            <a:off x="3689997" y="1196832"/>
            <a:ext cx="2605542" cy="2699840"/>
          </a:xfrm>
          <a:prstGeom prst="rect">
            <a:avLst/>
          </a:prstGeom>
          <a:noFill/>
        </p:spPr>
      </p:pic>
      <p:pic>
        <p:nvPicPr>
          <p:cNvPr id="7" name="Picture 7" descr="D:\Контакты\Pictures\Результаты\Init_Smin.png"/>
          <p:cNvPicPr>
            <a:picLocks noChangeAspect="1" noChangeArrowheads="1"/>
          </p:cNvPicPr>
          <p:nvPr/>
        </p:nvPicPr>
        <p:blipFill>
          <a:blip r:embed="rId5" cstate="print"/>
          <a:stretch>
            <a:fillRect/>
          </a:stretch>
        </p:blipFill>
        <p:spPr bwMode="auto">
          <a:xfrm>
            <a:off x="6538458" y="1197075"/>
            <a:ext cx="2605541" cy="2699839"/>
          </a:xfrm>
          <a:prstGeom prst="rect">
            <a:avLst/>
          </a:prstGeom>
          <a:noFill/>
        </p:spPr>
      </p:pic>
      <p:sp>
        <p:nvSpPr>
          <p:cNvPr id="8" name="TextBox 7"/>
          <p:cNvSpPr txBox="1"/>
          <p:nvPr/>
        </p:nvSpPr>
        <p:spPr>
          <a:xfrm>
            <a:off x="921834" y="836712"/>
            <a:ext cx="2520280" cy="369332"/>
          </a:xfrm>
          <a:prstGeom prst="rect">
            <a:avLst/>
          </a:prstGeom>
          <a:noFill/>
        </p:spPr>
        <p:txBody>
          <a:bodyPr wrap="square" rtlCol="0">
            <a:spAutoFit/>
          </a:bodyPr>
          <a:lstStyle/>
          <a:p>
            <a:r>
              <a:rPr lang="el-GR" dirty="0" smtClean="0"/>
              <a:t>σ</a:t>
            </a:r>
            <a:r>
              <a:rPr lang="ru-RU" sz="1200" dirty="0" smtClean="0"/>
              <a:t>макс</a:t>
            </a:r>
            <a:endParaRPr lang="ru-RU" dirty="0"/>
          </a:p>
        </p:txBody>
      </p:sp>
      <p:sp>
        <p:nvSpPr>
          <p:cNvPr id="9" name="TextBox 8"/>
          <p:cNvSpPr txBox="1"/>
          <p:nvPr/>
        </p:nvSpPr>
        <p:spPr>
          <a:xfrm>
            <a:off x="3730146" y="836712"/>
            <a:ext cx="2520280" cy="369332"/>
          </a:xfrm>
          <a:prstGeom prst="rect">
            <a:avLst/>
          </a:prstGeom>
          <a:noFill/>
        </p:spPr>
        <p:txBody>
          <a:bodyPr wrap="square" rtlCol="0">
            <a:spAutoFit/>
          </a:bodyPr>
          <a:lstStyle/>
          <a:p>
            <a:r>
              <a:rPr lang="el-GR" dirty="0" smtClean="0"/>
              <a:t>σ</a:t>
            </a:r>
            <a:r>
              <a:rPr lang="ru-RU" sz="1200" dirty="0" smtClean="0"/>
              <a:t>ср</a:t>
            </a:r>
            <a:endParaRPr lang="ru-RU" dirty="0"/>
          </a:p>
        </p:txBody>
      </p:sp>
      <p:sp>
        <p:nvSpPr>
          <p:cNvPr id="10" name="TextBox 9"/>
          <p:cNvSpPr txBox="1"/>
          <p:nvPr/>
        </p:nvSpPr>
        <p:spPr>
          <a:xfrm>
            <a:off x="6610466" y="836712"/>
            <a:ext cx="2520280" cy="369332"/>
          </a:xfrm>
          <a:prstGeom prst="rect">
            <a:avLst/>
          </a:prstGeom>
          <a:noFill/>
        </p:spPr>
        <p:txBody>
          <a:bodyPr wrap="square" rtlCol="0">
            <a:spAutoFit/>
          </a:bodyPr>
          <a:lstStyle/>
          <a:p>
            <a:r>
              <a:rPr lang="el-GR" dirty="0" smtClean="0"/>
              <a:t>σ</a:t>
            </a:r>
            <a:r>
              <a:rPr lang="ru-RU" sz="1200" dirty="0" smtClean="0"/>
              <a:t>мин</a:t>
            </a:r>
            <a:endParaRPr lang="ru-RU" dirty="0"/>
          </a:p>
        </p:txBody>
      </p:sp>
      <p:sp>
        <p:nvSpPr>
          <p:cNvPr id="11" name="TextBox 10"/>
          <p:cNvSpPr txBox="1"/>
          <p:nvPr/>
        </p:nvSpPr>
        <p:spPr>
          <a:xfrm>
            <a:off x="467544" y="1196752"/>
            <a:ext cx="461665" cy="1801134"/>
          </a:xfrm>
          <a:prstGeom prst="rect">
            <a:avLst/>
          </a:prstGeom>
          <a:noFill/>
        </p:spPr>
        <p:txBody>
          <a:bodyPr vert="vert270" wrap="none" rtlCol="0">
            <a:spAutoFit/>
          </a:bodyPr>
          <a:lstStyle/>
          <a:p>
            <a:r>
              <a:rPr lang="en-US" dirty="0" smtClean="0"/>
              <a:t>E = 0.70E+03</a:t>
            </a:r>
            <a:r>
              <a:rPr lang="ru-RU" dirty="0" smtClean="0"/>
              <a:t> МПа</a:t>
            </a:r>
            <a:endParaRPr lang="ru-RU" dirty="0"/>
          </a:p>
        </p:txBody>
      </p:sp>
      <p:pic>
        <p:nvPicPr>
          <p:cNvPr id="12" name="Picture 2" descr="D:\Контакты\Pictures\Результаты\07e6_035e6_Smax.png"/>
          <p:cNvPicPr>
            <a:picLocks noChangeAspect="1" noChangeArrowheads="1"/>
          </p:cNvPicPr>
          <p:nvPr/>
        </p:nvPicPr>
        <p:blipFill>
          <a:blip r:embed="rId6" cstate="print"/>
          <a:stretch>
            <a:fillRect/>
          </a:stretch>
        </p:blipFill>
        <p:spPr bwMode="auto">
          <a:xfrm>
            <a:off x="854767" y="4148296"/>
            <a:ext cx="2605540" cy="2699839"/>
          </a:xfrm>
          <a:prstGeom prst="rect">
            <a:avLst/>
          </a:prstGeom>
          <a:noFill/>
        </p:spPr>
      </p:pic>
      <p:pic>
        <p:nvPicPr>
          <p:cNvPr id="13" name="Picture 3" descr="D:\Контакты\Pictures\Результаты\07e6_035e6_Smid.png"/>
          <p:cNvPicPr>
            <a:picLocks noChangeAspect="1" noChangeArrowheads="1"/>
          </p:cNvPicPr>
          <p:nvPr/>
        </p:nvPicPr>
        <p:blipFill>
          <a:blip r:embed="rId7" cstate="print"/>
          <a:stretch>
            <a:fillRect/>
          </a:stretch>
        </p:blipFill>
        <p:spPr bwMode="auto">
          <a:xfrm>
            <a:off x="3689974" y="4148296"/>
            <a:ext cx="2605541" cy="2699840"/>
          </a:xfrm>
          <a:prstGeom prst="rect">
            <a:avLst/>
          </a:prstGeom>
          <a:noFill/>
        </p:spPr>
      </p:pic>
      <p:pic>
        <p:nvPicPr>
          <p:cNvPr id="14" name="Picture 4" descr="D:\Контакты\Pictures\Результаты\07e6_035e6_Smin.png"/>
          <p:cNvPicPr>
            <a:picLocks noChangeAspect="1" noChangeArrowheads="1"/>
          </p:cNvPicPr>
          <p:nvPr/>
        </p:nvPicPr>
        <p:blipFill>
          <a:blip r:embed="rId8" cstate="print"/>
          <a:stretch>
            <a:fillRect/>
          </a:stretch>
        </p:blipFill>
        <p:spPr bwMode="auto">
          <a:xfrm>
            <a:off x="6538458" y="4148296"/>
            <a:ext cx="2605541" cy="2699840"/>
          </a:xfrm>
          <a:prstGeom prst="rect">
            <a:avLst/>
          </a:prstGeom>
          <a:noFill/>
        </p:spPr>
      </p:pic>
      <p:sp>
        <p:nvSpPr>
          <p:cNvPr id="15" name="TextBox 14"/>
          <p:cNvSpPr txBox="1"/>
          <p:nvPr/>
        </p:nvSpPr>
        <p:spPr>
          <a:xfrm>
            <a:off x="935088" y="3798005"/>
            <a:ext cx="2520280" cy="369332"/>
          </a:xfrm>
          <a:prstGeom prst="rect">
            <a:avLst/>
          </a:prstGeom>
          <a:noFill/>
        </p:spPr>
        <p:txBody>
          <a:bodyPr wrap="square" rtlCol="0">
            <a:spAutoFit/>
          </a:bodyPr>
          <a:lstStyle/>
          <a:p>
            <a:r>
              <a:rPr lang="el-GR" dirty="0" smtClean="0"/>
              <a:t>σ</a:t>
            </a:r>
            <a:r>
              <a:rPr lang="ru-RU" sz="1200" dirty="0" smtClean="0"/>
              <a:t>макс</a:t>
            </a:r>
            <a:endParaRPr lang="ru-RU" dirty="0"/>
          </a:p>
        </p:txBody>
      </p:sp>
      <p:sp>
        <p:nvSpPr>
          <p:cNvPr id="16" name="TextBox 15"/>
          <p:cNvSpPr txBox="1"/>
          <p:nvPr/>
        </p:nvSpPr>
        <p:spPr>
          <a:xfrm>
            <a:off x="3743400" y="3798005"/>
            <a:ext cx="2520280" cy="369332"/>
          </a:xfrm>
          <a:prstGeom prst="rect">
            <a:avLst/>
          </a:prstGeom>
          <a:noFill/>
        </p:spPr>
        <p:txBody>
          <a:bodyPr wrap="square" rtlCol="0">
            <a:spAutoFit/>
          </a:bodyPr>
          <a:lstStyle/>
          <a:p>
            <a:r>
              <a:rPr lang="el-GR" dirty="0" smtClean="0"/>
              <a:t>σ</a:t>
            </a:r>
            <a:r>
              <a:rPr lang="ru-RU" sz="1200" dirty="0" smtClean="0"/>
              <a:t>ср</a:t>
            </a:r>
            <a:endParaRPr lang="ru-RU" dirty="0"/>
          </a:p>
        </p:txBody>
      </p:sp>
      <p:sp>
        <p:nvSpPr>
          <p:cNvPr id="17" name="TextBox 16"/>
          <p:cNvSpPr txBox="1"/>
          <p:nvPr/>
        </p:nvSpPr>
        <p:spPr>
          <a:xfrm>
            <a:off x="6623720" y="3798005"/>
            <a:ext cx="2520280" cy="369332"/>
          </a:xfrm>
          <a:prstGeom prst="rect">
            <a:avLst/>
          </a:prstGeom>
          <a:noFill/>
        </p:spPr>
        <p:txBody>
          <a:bodyPr wrap="square" rtlCol="0">
            <a:spAutoFit/>
          </a:bodyPr>
          <a:lstStyle/>
          <a:p>
            <a:r>
              <a:rPr lang="el-GR" dirty="0" smtClean="0"/>
              <a:t>σ</a:t>
            </a:r>
            <a:r>
              <a:rPr lang="ru-RU" sz="1200" dirty="0" smtClean="0"/>
              <a:t>мин</a:t>
            </a:r>
            <a:endParaRPr lang="ru-RU" dirty="0"/>
          </a:p>
        </p:txBody>
      </p:sp>
      <p:sp>
        <p:nvSpPr>
          <p:cNvPr id="18" name="TextBox 17"/>
          <p:cNvSpPr txBox="1"/>
          <p:nvPr/>
        </p:nvSpPr>
        <p:spPr>
          <a:xfrm>
            <a:off x="0" y="5373216"/>
            <a:ext cx="1015663" cy="1374735"/>
          </a:xfrm>
          <a:prstGeom prst="rect">
            <a:avLst/>
          </a:prstGeom>
          <a:noFill/>
        </p:spPr>
        <p:txBody>
          <a:bodyPr vert="vert270" wrap="square" rtlCol="0">
            <a:spAutoFit/>
          </a:bodyPr>
          <a:lstStyle/>
          <a:p>
            <a:r>
              <a:rPr lang="en-US" dirty="0" err="1" smtClean="0"/>
              <a:t>K</a:t>
            </a:r>
            <a:r>
              <a:rPr lang="en-US" sz="1400" dirty="0" err="1" smtClean="0"/>
              <a:t>n</a:t>
            </a:r>
            <a:r>
              <a:rPr lang="en-US" dirty="0" smtClean="0"/>
              <a:t> = 0.7E+04</a:t>
            </a:r>
          </a:p>
          <a:p>
            <a:r>
              <a:rPr lang="en-US" dirty="0" smtClean="0"/>
              <a:t>K</a:t>
            </a:r>
            <a:r>
              <a:rPr lang="en-US" sz="1400" dirty="0" smtClean="0"/>
              <a:t>s</a:t>
            </a:r>
            <a:r>
              <a:rPr lang="en-US" dirty="0" smtClean="0"/>
              <a:t> = 0.35E+04</a:t>
            </a:r>
            <a:endParaRPr lang="ru-RU" dirty="0" smtClean="0"/>
          </a:p>
          <a:p>
            <a:endParaRPr lang="ru-RU" dirty="0"/>
          </a:p>
        </p:txBody>
      </p:sp>
      <p:sp>
        <p:nvSpPr>
          <p:cNvPr id="2" name="Номер слайда 1"/>
          <p:cNvSpPr>
            <a:spLocks noGrp="1"/>
          </p:cNvSpPr>
          <p:nvPr>
            <p:ph type="sldNum" sz="quarter" idx="12"/>
          </p:nvPr>
        </p:nvSpPr>
        <p:spPr/>
        <p:txBody>
          <a:bodyPr/>
          <a:lstStyle/>
          <a:p>
            <a:fld id="{4E7B0697-25C6-40FD-8D10-52A1AE536242}" type="slidenum">
              <a:rPr lang="ru-RU" smtClean="0"/>
              <a:pPr/>
              <a:t>18</a:t>
            </a:fld>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txBody>
          <a:bodyPr>
            <a:normAutofit fontScale="90000"/>
          </a:bodyPr>
          <a:lstStyle/>
          <a:p>
            <a:r>
              <a:rPr lang="ru-RU" dirty="0" smtClean="0"/>
              <a:t>Выводы</a:t>
            </a:r>
            <a:endParaRPr lang="ru-RU" dirty="0"/>
          </a:p>
        </p:txBody>
      </p:sp>
      <p:sp>
        <p:nvSpPr>
          <p:cNvPr id="3" name="Содержимое 2"/>
          <p:cNvSpPr>
            <a:spLocks noGrp="1"/>
          </p:cNvSpPr>
          <p:nvPr>
            <p:ph idx="1"/>
          </p:nvPr>
        </p:nvSpPr>
        <p:spPr>
          <a:xfrm>
            <a:off x="179512" y="620688"/>
            <a:ext cx="8784976" cy="5544616"/>
          </a:xfrm>
        </p:spPr>
        <p:txBody>
          <a:bodyPr>
            <a:normAutofit fontScale="62500" lnSpcReduction="20000"/>
          </a:bodyPr>
          <a:lstStyle/>
          <a:p>
            <a:pPr marL="0" indent="0" algn="just">
              <a:buNone/>
            </a:pPr>
            <a:r>
              <a:rPr lang="ru-RU" dirty="0" smtClean="0"/>
              <a:t>Анализ результатов расчетов двенадцати  вариантов контактных жесткостей и деформационных характеристик блоков</a:t>
            </a:r>
            <a:r>
              <a:rPr lang="en-US" dirty="0" smtClean="0"/>
              <a:t> </a:t>
            </a:r>
            <a:r>
              <a:rPr lang="ru-RU" dirty="0" smtClean="0"/>
              <a:t>показал:</a:t>
            </a:r>
          </a:p>
          <a:p>
            <a:pPr lvl="0" algn="just"/>
            <a:r>
              <a:rPr lang="ru-RU" dirty="0" smtClean="0"/>
              <a:t>В случае, когда заполняющий материал разломной структуры близок по свойствам к вмещающему массиву, внедрение контактных элементов по её поверхности оказывает больший эффект на поле напряжений в самом массиве.</a:t>
            </a:r>
          </a:p>
          <a:p>
            <a:pPr lvl="0" algn="just"/>
            <a:r>
              <a:rPr lang="ru-RU" dirty="0" smtClean="0"/>
              <a:t>При внедрении контактных элементов по поверхности разломной структуры, представленной более ослабленными породами, ранжирование нормальной и тангенциальной жесткости (даже в пределах двух порядков) не оказывает особого эффекта на поле НДС вмещающего массива.</a:t>
            </a:r>
          </a:p>
          <a:p>
            <a:pPr lvl="0" algn="just"/>
            <a:r>
              <a:rPr lang="ru-RU" dirty="0" smtClean="0"/>
              <a:t>Значения компоненты напряжений, вектора которой близки к простиранию  самой разломной структуры, при внедрении контактных элементов по её поверхности, подвергаются более существенным изменениям. Данный эффект становится менее заметным, при снижении прочностных характеристик разломной структуры.</a:t>
            </a:r>
          </a:p>
          <a:p>
            <a:pPr marL="0" indent="0" algn="just">
              <a:buNone/>
            </a:pPr>
            <a:r>
              <a:rPr lang="ru-RU" b="1" dirty="0" smtClean="0">
                <a:solidFill>
                  <a:srgbClr val="FF0000"/>
                </a:solidFill>
              </a:rPr>
              <a:t/>
            </a:r>
            <a:br>
              <a:rPr lang="ru-RU" b="1" dirty="0" smtClean="0">
                <a:solidFill>
                  <a:srgbClr val="FF0000"/>
                </a:solidFill>
              </a:rPr>
            </a:br>
            <a:r>
              <a:rPr lang="ru-RU" b="1" dirty="0" smtClean="0">
                <a:solidFill>
                  <a:srgbClr val="FF0000"/>
                </a:solidFill>
              </a:rPr>
              <a:t>Наиболее эффективным является учет контактных характеристик при моделировании НДС в окрестности структурной неоднородности с приближенными деформационными характеристиками по отношению к вмещающему массиву.</a:t>
            </a:r>
            <a:endParaRPr lang="ru-RU" b="1" dirty="0">
              <a:solidFill>
                <a:srgbClr val="FF0000"/>
              </a:solidFill>
            </a:endParaRPr>
          </a:p>
        </p:txBody>
      </p:sp>
      <p:sp>
        <p:nvSpPr>
          <p:cNvPr id="4" name="Номер слайда 3"/>
          <p:cNvSpPr>
            <a:spLocks noGrp="1"/>
          </p:cNvSpPr>
          <p:nvPr>
            <p:ph type="sldNum" sz="quarter" idx="12"/>
          </p:nvPr>
        </p:nvSpPr>
        <p:spPr/>
        <p:txBody>
          <a:bodyPr/>
          <a:lstStyle/>
          <a:p>
            <a:fld id="{4E7B0697-25C6-40FD-8D10-52A1AE536242}" type="slidenum">
              <a:rPr lang="ru-RU" smtClean="0"/>
              <a:pPr/>
              <a:t>19</a:t>
            </a:fld>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1772816"/>
          </a:xfrm>
        </p:spPr>
        <p:txBody>
          <a:bodyPr>
            <a:noAutofit/>
          </a:bodyPr>
          <a:lstStyle/>
          <a:p>
            <a:pPr marL="0" indent="0">
              <a:buNone/>
            </a:pPr>
            <a:r>
              <a:rPr lang="ru-RU" sz="2600" dirty="0" err="1" smtClean="0"/>
              <a:t>Хибинский</a:t>
            </a:r>
            <a:r>
              <a:rPr lang="ru-RU" sz="2600" dirty="0" smtClean="0"/>
              <a:t> массив – </a:t>
            </a:r>
            <a:r>
              <a:rPr lang="ru-RU" sz="2600" dirty="0" err="1" smtClean="0"/>
              <a:t>тектонически</a:t>
            </a:r>
            <a:r>
              <a:rPr lang="ru-RU" sz="2600" dirty="0" smtClean="0"/>
              <a:t> напряженный горный массив. Характеризуется сложным геологическим строением с разномасштабными нарушениями естественного и техногенного характера.</a:t>
            </a:r>
            <a:endParaRPr lang="en-US" sz="2600" dirty="0" smtClean="0"/>
          </a:p>
          <a:p>
            <a:pPr marL="0" indent="0">
              <a:buNone/>
            </a:pPr>
            <a:endParaRPr lang="ru-RU" sz="2600" dirty="0" smtClean="0"/>
          </a:p>
        </p:txBody>
      </p:sp>
      <p:pic>
        <p:nvPicPr>
          <p:cNvPr id="5" name="Рисунок 11"/>
          <p:cNvPicPr>
            <a:picLocks noChangeAspect="1" noChangeArrowheads="1"/>
          </p:cNvPicPr>
          <p:nvPr/>
        </p:nvPicPr>
        <p:blipFill>
          <a:blip r:embed="rId3" cstate="print"/>
          <a:srcRect/>
          <a:stretch>
            <a:fillRect/>
          </a:stretch>
        </p:blipFill>
        <p:spPr bwMode="auto">
          <a:xfrm>
            <a:off x="5256213" y="4310063"/>
            <a:ext cx="3413125" cy="1474787"/>
          </a:xfrm>
          <a:prstGeom prst="rect">
            <a:avLst/>
          </a:prstGeom>
          <a:noFill/>
          <a:ln w="9525">
            <a:noFill/>
            <a:miter lim="800000"/>
            <a:headEnd/>
            <a:tailEnd/>
          </a:ln>
        </p:spPr>
      </p:pic>
      <p:pic>
        <p:nvPicPr>
          <p:cNvPr id="6" name="Рисунок 3"/>
          <p:cNvPicPr>
            <a:picLocks noChangeAspect="1"/>
          </p:cNvPicPr>
          <p:nvPr/>
        </p:nvPicPr>
        <p:blipFill>
          <a:blip r:embed="rId4" cstate="print"/>
          <a:srcRect l="11359" t="1991" r="21912" b="9288"/>
          <a:stretch>
            <a:fillRect/>
          </a:stretch>
        </p:blipFill>
        <p:spPr bwMode="auto">
          <a:xfrm>
            <a:off x="6715125" y="2071688"/>
            <a:ext cx="2428875" cy="2225675"/>
          </a:xfrm>
          <a:prstGeom prst="rect">
            <a:avLst/>
          </a:prstGeom>
          <a:noFill/>
          <a:ln w="9525">
            <a:noFill/>
            <a:miter lim="800000"/>
            <a:headEnd/>
            <a:tailEnd/>
          </a:ln>
        </p:spPr>
      </p:pic>
      <p:pic>
        <p:nvPicPr>
          <p:cNvPr id="7" name="Рисунок 8" descr="S1 3D.jpg"/>
          <p:cNvPicPr>
            <a:picLocks noChangeAspect="1" noChangeArrowheads="1"/>
          </p:cNvPicPr>
          <p:nvPr/>
        </p:nvPicPr>
        <p:blipFill>
          <a:blip r:embed="rId5" cstate="print">
            <a:clrChange>
              <a:clrFrom>
                <a:srgbClr val="52576D"/>
              </a:clrFrom>
              <a:clrTo>
                <a:srgbClr val="52576D">
                  <a:alpha val="0"/>
                </a:srgbClr>
              </a:clrTo>
            </a:clrChange>
          </a:blip>
          <a:srcRect t="1123" b="1123"/>
          <a:stretch>
            <a:fillRect/>
          </a:stretch>
        </p:blipFill>
        <p:spPr bwMode="auto">
          <a:xfrm rot="20857435">
            <a:off x="5032375" y="2295525"/>
            <a:ext cx="2962275" cy="1949450"/>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a:stretch>
            <a:fillRect/>
          </a:stretch>
        </p:blipFill>
        <p:spPr bwMode="auto">
          <a:xfrm>
            <a:off x="6469063" y="5429250"/>
            <a:ext cx="2674937" cy="1428750"/>
          </a:xfrm>
          <a:prstGeom prst="rect">
            <a:avLst/>
          </a:prstGeom>
          <a:noFill/>
          <a:ln w="9525">
            <a:noFill/>
            <a:miter lim="800000"/>
            <a:headEnd/>
            <a:tailEnd/>
          </a:ln>
        </p:spPr>
      </p:pic>
      <p:pic>
        <p:nvPicPr>
          <p:cNvPr id="9" name="Рисунок 8"/>
          <p:cNvPicPr>
            <a:picLocks noChangeAspect="1"/>
          </p:cNvPicPr>
          <p:nvPr/>
        </p:nvPicPr>
        <p:blipFill>
          <a:blip r:embed="rId7" cstate="print"/>
          <a:stretch>
            <a:fillRect/>
          </a:stretch>
        </p:blipFill>
        <p:spPr>
          <a:xfrm>
            <a:off x="4572000" y="4653136"/>
            <a:ext cx="676275" cy="61595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0" y="1556792"/>
            <a:ext cx="5220072" cy="5499328"/>
          </a:xfrm>
          <a:prstGeom prst="rect">
            <a:avLst/>
          </a:prstGeom>
          <a:noFill/>
        </p:spPr>
        <p:txBody>
          <a:bodyPr wrap="square" rtlCol="0">
            <a:spAutoFit/>
          </a:bodyPr>
          <a:lstStyle/>
          <a:p>
            <a:pPr>
              <a:buFont typeface="Arial" pitchFamily="34" charset="0"/>
              <a:buChar char="•"/>
            </a:pPr>
            <a:r>
              <a:rPr lang="ru-RU" sz="1900" dirty="0" smtClean="0"/>
              <a:t>Моделирование объемного напряженно-деформированного состояния с учетом неоднородностей возможно в следующих программных продуктах: ANSYS, </a:t>
            </a:r>
            <a:r>
              <a:rPr lang="ru-RU" sz="1900" dirty="0" err="1" smtClean="0"/>
              <a:t>Fidesys</a:t>
            </a:r>
            <a:r>
              <a:rPr lang="ru-RU" sz="1900" dirty="0" smtClean="0"/>
              <a:t>, </a:t>
            </a:r>
            <a:r>
              <a:rPr lang="ru-RU" sz="1900" dirty="0" err="1" smtClean="0"/>
              <a:t>Salome</a:t>
            </a:r>
            <a:r>
              <a:rPr lang="ru-RU" sz="1900" dirty="0" smtClean="0"/>
              <a:t> (</a:t>
            </a:r>
            <a:r>
              <a:rPr lang="ru-RU" sz="1900" dirty="0" err="1" smtClean="0"/>
              <a:t>CodeAster</a:t>
            </a:r>
            <a:r>
              <a:rPr lang="ru-RU" sz="1900" dirty="0" smtClean="0"/>
              <a:t>)</a:t>
            </a:r>
            <a:r>
              <a:rPr lang="en-US" sz="1900" dirty="0" smtClean="0"/>
              <a:t> </a:t>
            </a:r>
            <a:r>
              <a:rPr lang="ru-RU" sz="1900" dirty="0" smtClean="0"/>
              <a:t>и других. Сотрудниками отдела </a:t>
            </a:r>
            <a:r>
              <a:rPr lang="ru-RU" sz="1900" dirty="0" err="1" smtClean="0"/>
              <a:t>геомеханики</a:t>
            </a:r>
            <a:r>
              <a:rPr lang="ru-RU" sz="1900" dirty="0" smtClean="0"/>
              <a:t> Горного института КНЦ РАН был разработан и используется основанный на методе конечных элементов программный комплекс </a:t>
            </a:r>
            <a:r>
              <a:rPr lang="ru-RU" sz="1900" b="1" dirty="0" err="1" smtClean="0"/>
              <a:t>SigmaGT</a:t>
            </a:r>
            <a:r>
              <a:rPr lang="ru-RU" sz="1900" dirty="0" smtClean="0"/>
              <a:t>.</a:t>
            </a:r>
          </a:p>
          <a:p>
            <a:pPr>
              <a:buFont typeface="Arial" pitchFamily="34" charset="0"/>
              <a:buChar char="•"/>
            </a:pPr>
            <a:r>
              <a:rPr lang="ru-RU" sz="1900" dirty="0" smtClean="0"/>
              <a:t>До сих пор структурные неоднородности в программном комплексе моделируются с использованием замещающего материала.</a:t>
            </a:r>
          </a:p>
          <a:p>
            <a:pPr>
              <a:buFont typeface="Arial" pitchFamily="34" charset="0"/>
              <a:buChar char="•"/>
            </a:pPr>
            <a:r>
              <a:rPr lang="ru-RU" sz="1900" dirty="0" smtClean="0"/>
              <a:t>На сегодняшний день производится модернизация реализованного математического аппарата комплекса трехмерными контактными элементами, позволяющими моделировать НДС массива с учетом нарушений его </a:t>
            </a:r>
            <a:r>
              <a:rPr lang="ru-RU" sz="1900" dirty="0" err="1" smtClean="0"/>
              <a:t>сплошности</a:t>
            </a:r>
            <a:r>
              <a:rPr lang="ru-RU" sz="1900" dirty="0" smtClean="0"/>
              <a:t>. </a:t>
            </a:r>
          </a:p>
        </p:txBody>
      </p:sp>
      <p:sp>
        <p:nvSpPr>
          <p:cNvPr id="2" name="Номер слайда 1"/>
          <p:cNvSpPr>
            <a:spLocks noGrp="1"/>
          </p:cNvSpPr>
          <p:nvPr>
            <p:ph type="sldNum" sz="quarter" idx="12"/>
          </p:nvPr>
        </p:nvSpPr>
        <p:spPr/>
        <p:txBody>
          <a:bodyPr/>
          <a:lstStyle/>
          <a:p>
            <a:fld id="{4E7B0697-25C6-40FD-8D10-52A1AE536242}" type="slidenum">
              <a:rPr lang="ru-RU" smtClean="0"/>
              <a:pPr/>
              <a:t>2</a:t>
            </a:fld>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sz="6000" dirty="0" smtClean="0"/>
              <a:t>Спасибо за внимание!</a:t>
            </a:r>
            <a:endParaRPr lang="ru-RU" sz="6000" dirty="0"/>
          </a:p>
        </p:txBody>
      </p:sp>
      <p:sp>
        <p:nvSpPr>
          <p:cNvPr id="4" name="Номер слайда 3"/>
          <p:cNvSpPr>
            <a:spLocks noGrp="1"/>
          </p:cNvSpPr>
          <p:nvPr>
            <p:ph type="sldNum" sz="quarter" idx="12"/>
          </p:nvPr>
        </p:nvSpPr>
        <p:spPr/>
        <p:txBody>
          <a:bodyPr/>
          <a:lstStyle/>
          <a:p>
            <a:fld id="{4E7B0697-25C6-40FD-8D10-52A1AE536242}" type="slidenum">
              <a:rPr lang="ru-RU" smtClean="0"/>
              <a:pPr/>
              <a:t>20</a:t>
            </a:fld>
            <a:endParaRPr lang="ru-RU"/>
          </a:p>
        </p:txBody>
      </p:sp>
    </p:spTree>
    <p:extLst>
      <p:ext uri="{BB962C8B-B14F-4D97-AF65-F5344CB8AC3E}">
        <p14:creationId xmlns:p14="http://schemas.microsoft.com/office/powerpoint/2010/main" val="2381241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txBody>
          <a:bodyPr>
            <a:normAutofit fontScale="90000"/>
          </a:bodyPr>
          <a:lstStyle/>
          <a:p>
            <a:r>
              <a:rPr lang="ru-RU" dirty="0" smtClean="0"/>
              <a:t>Объект исследования</a:t>
            </a: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3305257544"/>
              </p:ext>
            </p:extLst>
          </p:nvPr>
        </p:nvGraphicFramePr>
        <p:xfrm>
          <a:off x="179512" y="5085184"/>
          <a:ext cx="8604447" cy="1636139"/>
        </p:xfrm>
        <a:graphic>
          <a:graphicData uri="http://schemas.openxmlformats.org/drawingml/2006/table">
            <a:tbl>
              <a:tblPr firstRow="1" bandRow="1">
                <a:tableStyleId>{5C22544A-7EE6-4342-B048-85BDC9FD1C3A}</a:tableStyleId>
              </a:tblPr>
              <a:tblGrid>
                <a:gridCol w="2868149">
                  <a:extLst>
                    <a:ext uri="{9D8B030D-6E8A-4147-A177-3AD203B41FA5}">
                      <a16:colId xmlns:a16="http://schemas.microsoft.com/office/drawing/2014/main" val="20000"/>
                    </a:ext>
                  </a:extLst>
                </a:gridCol>
                <a:gridCol w="2868149">
                  <a:extLst>
                    <a:ext uri="{9D8B030D-6E8A-4147-A177-3AD203B41FA5}">
                      <a16:colId xmlns:a16="http://schemas.microsoft.com/office/drawing/2014/main" val="20001"/>
                    </a:ext>
                  </a:extLst>
                </a:gridCol>
                <a:gridCol w="2868149">
                  <a:extLst>
                    <a:ext uri="{9D8B030D-6E8A-4147-A177-3AD203B41FA5}">
                      <a16:colId xmlns:a16="http://schemas.microsoft.com/office/drawing/2014/main" val="20002"/>
                    </a:ext>
                  </a:extLst>
                </a:gridCol>
              </a:tblGrid>
              <a:tr h="468253">
                <a:tc>
                  <a:txBody>
                    <a:bodyPr/>
                    <a:lstStyle/>
                    <a:p>
                      <a:r>
                        <a:rPr lang="ru-RU" dirty="0" smtClean="0"/>
                        <a:t>Тип элемента</a:t>
                      </a:r>
                      <a:endParaRPr lang="ru-RU" dirty="0"/>
                    </a:p>
                  </a:txBody>
                  <a:tcPr/>
                </a:tc>
                <a:tc>
                  <a:txBody>
                    <a:bodyPr/>
                    <a:lstStyle/>
                    <a:p>
                      <a:r>
                        <a:rPr lang="ru-RU" dirty="0" smtClean="0"/>
                        <a:t>Модуль Юнга</a:t>
                      </a:r>
                      <a:endParaRPr lang="ru-RU" dirty="0"/>
                    </a:p>
                  </a:txBody>
                  <a:tcPr/>
                </a:tc>
                <a:tc>
                  <a:txBody>
                    <a:bodyPr/>
                    <a:lstStyle/>
                    <a:p>
                      <a:r>
                        <a:rPr lang="ru-RU" dirty="0" smtClean="0"/>
                        <a:t>Коэффициент Пуассона</a:t>
                      </a:r>
                      <a:endParaRPr lang="ru-RU" dirty="0"/>
                    </a:p>
                  </a:txBody>
                  <a:tcPr/>
                </a:tc>
                <a:extLst>
                  <a:ext uri="{0D108BD9-81ED-4DB2-BD59-A6C34878D82A}">
                    <a16:rowId xmlns:a16="http://schemas.microsoft.com/office/drawing/2014/main" val="10000"/>
                  </a:ext>
                </a:extLst>
              </a:tr>
              <a:tr h="339779">
                <a:tc>
                  <a:txBody>
                    <a:bodyPr/>
                    <a:lstStyle/>
                    <a:p>
                      <a:r>
                        <a:rPr lang="ru-RU" dirty="0" smtClean="0"/>
                        <a:t>Вмещающий массив</a:t>
                      </a:r>
                      <a:endParaRPr lang="ru-RU" dirty="0"/>
                    </a:p>
                  </a:txBody>
                  <a:tcPr/>
                </a:tc>
                <a:tc>
                  <a:txBody>
                    <a:bodyPr/>
                    <a:lstStyle/>
                    <a:p>
                      <a:r>
                        <a:rPr lang="ru-RU" dirty="0" smtClean="0"/>
                        <a:t>70000 МПа </a:t>
                      </a:r>
                      <a:endParaRPr lang="ru-RU" dirty="0"/>
                    </a:p>
                  </a:txBody>
                  <a:tcPr/>
                </a:tc>
                <a:tc>
                  <a:txBody>
                    <a:bodyPr/>
                    <a:lstStyle/>
                    <a:p>
                      <a:r>
                        <a:rPr lang="ru-RU" dirty="0" smtClean="0"/>
                        <a:t>0.2</a:t>
                      </a:r>
                      <a:endParaRPr lang="ru-RU" dirty="0"/>
                    </a:p>
                  </a:txBody>
                  <a:tcPr/>
                </a:tc>
                <a:extLst>
                  <a:ext uri="{0D108BD9-81ED-4DB2-BD59-A6C34878D82A}">
                    <a16:rowId xmlns:a16="http://schemas.microsoft.com/office/drawing/2014/main" val="10001"/>
                  </a:ext>
                </a:extLst>
              </a:tr>
              <a:tr h="339779">
                <a:tc>
                  <a:txBody>
                    <a:bodyPr/>
                    <a:lstStyle/>
                    <a:p>
                      <a:r>
                        <a:rPr lang="ru-RU" dirty="0" smtClean="0"/>
                        <a:t>Рудное тело</a:t>
                      </a:r>
                      <a:endParaRPr lang="ru-RU" dirty="0"/>
                    </a:p>
                  </a:txBody>
                  <a:tcPr/>
                </a:tc>
                <a:tc>
                  <a:txBody>
                    <a:bodyPr/>
                    <a:lstStyle/>
                    <a:p>
                      <a:r>
                        <a:rPr lang="ru-RU" dirty="0" smtClean="0"/>
                        <a:t>40000 МПа</a:t>
                      </a:r>
                      <a:endParaRPr lang="ru-RU" dirty="0"/>
                    </a:p>
                  </a:txBody>
                  <a:tcPr/>
                </a:tc>
                <a:tc>
                  <a:txBody>
                    <a:bodyPr/>
                    <a:lstStyle/>
                    <a:p>
                      <a:r>
                        <a:rPr lang="en-US" dirty="0" smtClean="0"/>
                        <a:t>0.35</a:t>
                      </a:r>
                      <a:endParaRPr lang="ru-RU" dirty="0"/>
                    </a:p>
                  </a:txBody>
                  <a:tcPr/>
                </a:tc>
                <a:extLst>
                  <a:ext uri="{0D108BD9-81ED-4DB2-BD59-A6C34878D82A}">
                    <a16:rowId xmlns:a16="http://schemas.microsoft.com/office/drawing/2014/main" val="10002"/>
                  </a:ext>
                </a:extLst>
              </a:tr>
              <a:tr h="436366">
                <a:tc>
                  <a:txBody>
                    <a:bodyPr/>
                    <a:lstStyle/>
                    <a:p>
                      <a:r>
                        <a:rPr lang="ru-RU" dirty="0" smtClean="0"/>
                        <a:t>Разломная структура</a:t>
                      </a:r>
                      <a:endParaRPr lang="ru-RU" dirty="0"/>
                    </a:p>
                  </a:txBody>
                  <a:tcPr/>
                </a:tc>
                <a:tc>
                  <a:txBody>
                    <a:bodyPr/>
                    <a:lstStyle/>
                    <a:p>
                      <a:r>
                        <a:rPr lang="ru-RU" dirty="0" smtClean="0"/>
                        <a:t>7000МПа</a:t>
                      </a:r>
                      <a:endParaRPr lang="ru-RU" dirty="0"/>
                    </a:p>
                  </a:txBody>
                  <a:tcPr/>
                </a:tc>
                <a:tc>
                  <a:txBody>
                    <a:bodyPr/>
                    <a:lstStyle/>
                    <a:p>
                      <a:r>
                        <a:rPr lang="en-US" dirty="0" smtClean="0"/>
                        <a:t>0.3</a:t>
                      </a:r>
                      <a:endParaRPr lang="ru-RU" dirty="0"/>
                    </a:p>
                  </a:txBody>
                  <a:tcPr/>
                </a:tc>
                <a:extLst>
                  <a:ext uri="{0D108BD9-81ED-4DB2-BD59-A6C34878D82A}">
                    <a16:rowId xmlns:a16="http://schemas.microsoft.com/office/drawing/2014/main" val="10003"/>
                  </a:ext>
                </a:extLst>
              </a:tr>
            </a:tbl>
          </a:graphicData>
        </a:graphic>
      </p:graphicFrame>
      <p:pic>
        <p:nvPicPr>
          <p:cNvPr id="5" name="Picture 5" descr="Кукисвумчорр"/>
          <p:cNvPicPr>
            <a:picLocks noChangeAspect="1" noChangeArrowheads="1"/>
          </p:cNvPicPr>
          <p:nvPr/>
        </p:nvPicPr>
        <p:blipFill>
          <a:blip r:embed="rId3" cstate="print"/>
          <a:srcRect b="4916"/>
          <a:stretch>
            <a:fillRect/>
          </a:stretch>
        </p:blipFill>
        <p:spPr bwMode="auto">
          <a:xfrm>
            <a:off x="467544" y="692696"/>
            <a:ext cx="3562811" cy="3616896"/>
          </a:xfrm>
          <a:prstGeom prst="rect">
            <a:avLst/>
          </a:prstGeom>
          <a:noFill/>
          <a:ln w="9525">
            <a:noFill/>
            <a:miter lim="800000"/>
            <a:headEnd/>
            <a:tailEnd/>
          </a:ln>
        </p:spPr>
      </p:pic>
      <p:pic>
        <p:nvPicPr>
          <p:cNvPr id="12" name="Рисунок 11" descr="Напряжения с глубиной.jpg"/>
          <p:cNvPicPr>
            <a:picLocks noChangeAspect="1"/>
          </p:cNvPicPr>
          <p:nvPr/>
        </p:nvPicPr>
        <p:blipFill>
          <a:blip r:embed="rId4" cstate="print"/>
          <a:stretch>
            <a:fillRect/>
          </a:stretch>
        </p:blipFill>
        <p:spPr>
          <a:xfrm>
            <a:off x="4368546" y="692695"/>
            <a:ext cx="4223729" cy="3312369"/>
          </a:xfrm>
          <a:prstGeom prst="rect">
            <a:avLst/>
          </a:prstGeom>
        </p:spPr>
      </p:pic>
      <p:sp>
        <p:nvSpPr>
          <p:cNvPr id="13" name="TextBox 12"/>
          <p:cNvSpPr txBox="1"/>
          <p:nvPr/>
        </p:nvSpPr>
        <p:spPr>
          <a:xfrm>
            <a:off x="4644008" y="3933056"/>
            <a:ext cx="4248472" cy="276999"/>
          </a:xfrm>
          <a:prstGeom prst="rect">
            <a:avLst/>
          </a:prstGeom>
          <a:noFill/>
        </p:spPr>
        <p:txBody>
          <a:bodyPr wrap="square" rtlCol="0">
            <a:spAutoFit/>
          </a:bodyPr>
          <a:lstStyle/>
          <a:p>
            <a:r>
              <a:rPr lang="ru-RU" sz="1200" dirty="0" smtClean="0"/>
              <a:t>Максимальная компонента главных напряжений </a:t>
            </a:r>
            <a:r>
              <a:rPr lang="ru-RU" sz="1200" dirty="0" smtClean="0">
                <a:sym typeface="Symbol"/>
              </a:rPr>
              <a:t></a:t>
            </a:r>
            <a:r>
              <a:rPr lang="ru-RU" sz="900" dirty="0" smtClean="0">
                <a:sym typeface="Symbol"/>
              </a:rPr>
              <a:t>1</a:t>
            </a:r>
            <a:r>
              <a:rPr lang="ru-RU" sz="900" dirty="0" smtClean="0"/>
              <a:t>,</a:t>
            </a:r>
            <a:r>
              <a:rPr lang="ru-RU" sz="1200" dirty="0" smtClean="0"/>
              <a:t> МПа</a:t>
            </a:r>
            <a:endParaRPr lang="ru-RU" sz="1200" dirty="0"/>
          </a:p>
        </p:txBody>
      </p:sp>
      <p:sp>
        <p:nvSpPr>
          <p:cNvPr id="14" name="TextBox 13"/>
          <p:cNvSpPr txBox="1"/>
          <p:nvPr/>
        </p:nvSpPr>
        <p:spPr>
          <a:xfrm>
            <a:off x="7524328" y="4221088"/>
            <a:ext cx="1368152" cy="338554"/>
          </a:xfrm>
          <a:prstGeom prst="rect">
            <a:avLst/>
          </a:prstGeom>
          <a:noFill/>
        </p:spPr>
        <p:txBody>
          <a:bodyPr wrap="square" rtlCol="0">
            <a:spAutoFit/>
          </a:bodyPr>
          <a:lstStyle/>
          <a:p>
            <a:r>
              <a:rPr lang="ru-RU" sz="1600" dirty="0" smtClean="0">
                <a:sym typeface="Symbol"/>
              </a:rPr>
              <a:t></a:t>
            </a:r>
            <a:r>
              <a:rPr lang="ru-RU" sz="1200" dirty="0" smtClean="0">
                <a:sym typeface="Symbol"/>
              </a:rPr>
              <a:t>1</a:t>
            </a:r>
            <a:r>
              <a:rPr lang="en-US" sz="1600" dirty="0" smtClean="0">
                <a:sym typeface="Symbol"/>
              </a:rPr>
              <a:t>/</a:t>
            </a:r>
            <a:r>
              <a:rPr lang="ru-RU" sz="1600" dirty="0" smtClean="0">
                <a:sym typeface="Symbol"/>
              </a:rPr>
              <a:t> </a:t>
            </a:r>
            <a:r>
              <a:rPr lang="en-US" sz="1200" dirty="0" smtClean="0">
                <a:sym typeface="Symbol"/>
              </a:rPr>
              <a:t>2 </a:t>
            </a:r>
            <a:r>
              <a:rPr lang="en-US" sz="1600" dirty="0" smtClean="0">
                <a:sym typeface="Symbol"/>
              </a:rPr>
              <a:t>= 0</a:t>
            </a:r>
            <a:r>
              <a:rPr lang="ru-RU" sz="1600" dirty="0" smtClean="0">
                <a:sym typeface="Symbol"/>
              </a:rPr>
              <a:t>.6</a:t>
            </a:r>
            <a:endParaRPr lang="ru-RU" sz="1600" dirty="0"/>
          </a:p>
        </p:txBody>
      </p:sp>
      <p:sp>
        <p:nvSpPr>
          <p:cNvPr id="16" name="TextBox 15"/>
          <p:cNvSpPr txBox="1"/>
          <p:nvPr/>
        </p:nvSpPr>
        <p:spPr>
          <a:xfrm>
            <a:off x="4572000" y="4293096"/>
            <a:ext cx="2088232" cy="646331"/>
          </a:xfrm>
          <a:prstGeom prst="rect">
            <a:avLst/>
          </a:prstGeom>
          <a:noFill/>
        </p:spPr>
        <p:txBody>
          <a:bodyPr wrap="square" rtlCol="0">
            <a:spAutoFit/>
          </a:bodyPr>
          <a:lstStyle/>
          <a:p>
            <a:r>
              <a:rPr lang="ru-RU" sz="1200" dirty="0" smtClean="0"/>
              <a:t>1 – вмещающие породы</a:t>
            </a:r>
          </a:p>
          <a:p>
            <a:r>
              <a:rPr lang="ru-RU" sz="1200" dirty="0" smtClean="0"/>
              <a:t>2 – бедные руды</a:t>
            </a:r>
          </a:p>
          <a:p>
            <a:r>
              <a:rPr lang="ru-RU" sz="1200" dirty="0" smtClean="0"/>
              <a:t>3 – богатые руды</a:t>
            </a:r>
            <a:endParaRPr lang="ru-RU" sz="1200" dirty="0"/>
          </a:p>
        </p:txBody>
      </p:sp>
      <p:sp>
        <p:nvSpPr>
          <p:cNvPr id="3" name="Номер слайда 2"/>
          <p:cNvSpPr>
            <a:spLocks noGrp="1"/>
          </p:cNvSpPr>
          <p:nvPr>
            <p:ph type="sldNum" sz="quarter" idx="12"/>
          </p:nvPr>
        </p:nvSpPr>
        <p:spPr/>
        <p:txBody>
          <a:bodyPr/>
          <a:lstStyle/>
          <a:p>
            <a:fld id="{4E7B0697-25C6-40FD-8D10-52A1AE536242}" type="slidenum">
              <a:rPr lang="ru-RU" smtClean="0"/>
              <a:pPr/>
              <a:t>3</a:t>
            </a:fld>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Трехмерная модификация контактного элемента</a:t>
            </a:r>
            <a:endParaRPr lang="ru-RU" dirty="0"/>
          </a:p>
        </p:txBody>
      </p:sp>
      <p:sp>
        <p:nvSpPr>
          <p:cNvPr id="3" name="Содержимое 2"/>
          <p:cNvSpPr>
            <a:spLocks noGrp="1"/>
          </p:cNvSpPr>
          <p:nvPr>
            <p:ph idx="1"/>
          </p:nvPr>
        </p:nvSpPr>
        <p:spPr>
          <a:xfrm>
            <a:off x="0" y="1628799"/>
            <a:ext cx="9144000" cy="1440161"/>
          </a:xfrm>
        </p:spPr>
        <p:txBody>
          <a:bodyPr>
            <a:normAutofit fontScale="70000" lnSpcReduction="20000"/>
          </a:bodyPr>
          <a:lstStyle/>
          <a:p>
            <a:pPr marL="0" indent="0">
              <a:buNone/>
            </a:pPr>
            <a:r>
              <a:rPr lang="ru-RU" altLang="ru-RU" dirty="0" smtClean="0">
                <a:latin typeface="Times New Roman" pitchFamily="18" charset="0"/>
                <a:cs typeface="Times New Roman" pitchFamily="18" charset="0"/>
              </a:rPr>
              <a:t>Является обобщением двумерного контактного элемента на объемный случай. Изначально имеет нулевую толщину и координаты пар его узлов идентичны. Обладает сравнительно большой нормальной жесткостью </a:t>
            </a:r>
            <a:r>
              <a:rPr lang="en-US" altLang="ru-RU" dirty="0" err="1" smtClean="0">
                <a:latin typeface="Times New Roman" pitchFamily="18" charset="0"/>
                <a:cs typeface="Times New Roman" pitchFamily="18" charset="0"/>
              </a:rPr>
              <a:t>Kn</a:t>
            </a:r>
            <a:r>
              <a:rPr lang="en-US" altLang="ru-RU" dirty="0" smtClean="0">
                <a:latin typeface="Times New Roman" pitchFamily="18" charset="0"/>
                <a:cs typeface="Times New Roman" pitchFamily="18" charset="0"/>
              </a:rPr>
              <a:t> </a:t>
            </a:r>
            <a:r>
              <a:rPr lang="ru-RU" altLang="ru-RU" dirty="0" smtClean="0">
                <a:latin typeface="Times New Roman" pitchFamily="18" charset="0"/>
                <a:cs typeface="Times New Roman" pitchFamily="18" charset="0"/>
              </a:rPr>
              <a:t>и низкой тангенциальной </a:t>
            </a:r>
            <a:r>
              <a:rPr lang="en-US" altLang="ru-RU" dirty="0" smtClean="0">
                <a:latin typeface="Times New Roman" pitchFamily="18" charset="0"/>
                <a:cs typeface="Times New Roman" pitchFamily="18" charset="0"/>
              </a:rPr>
              <a:t>Ks.</a:t>
            </a:r>
            <a:endParaRPr lang="ru-RU" dirty="0"/>
          </a:p>
        </p:txBody>
      </p:sp>
      <p:pic>
        <p:nvPicPr>
          <p:cNvPr id="4" name="Picture 2" descr="G:\Гифка с Gifius.ru (1).gif"/>
          <p:cNvPicPr>
            <a:picLocks noChangeAspect="1" noChangeArrowheads="1" noCrop="1"/>
          </p:cNvPicPr>
          <p:nvPr/>
        </p:nvPicPr>
        <p:blipFill>
          <a:blip r:embed="rId3" cstate="print"/>
          <a:srcRect/>
          <a:stretch>
            <a:fillRect/>
          </a:stretch>
        </p:blipFill>
        <p:spPr bwMode="auto">
          <a:xfrm>
            <a:off x="1" y="3068960"/>
            <a:ext cx="9144000" cy="3789040"/>
          </a:xfrm>
          <a:prstGeom prst="rect">
            <a:avLst/>
          </a:prstGeom>
          <a:noFill/>
          <a:ln w="9525">
            <a:noFill/>
            <a:miter lim="800000"/>
            <a:headEnd/>
            <a:tailEnd/>
          </a:ln>
        </p:spPr>
      </p:pic>
      <p:sp>
        <p:nvSpPr>
          <p:cNvPr id="5" name="Номер слайда 4"/>
          <p:cNvSpPr>
            <a:spLocks noGrp="1"/>
          </p:cNvSpPr>
          <p:nvPr>
            <p:ph type="sldNum" sz="quarter" idx="12"/>
          </p:nvPr>
        </p:nvSpPr>
        <p:spPr/>
        <p:txBody>
          <a:bodyPr/>
          <a:lstStyle/>
          <a:p>
            <a:fld id="{4E7B0697-25C6-40FD-8D10-52A1AE536242}" type="slidenum">
              <a:rPr lang="ru-RU" smtClean="0"/>
              <a:pPr/>
              <a:t>4</a:t>
            </a:fld>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Трехмерная модификация контактного элемента</a:t>
            </a:r>
            <a:endParaRPr lang="ru-RU" dirty="0"/>
          </a:p>
        </p:txBody>
      </p:sp>
      <p:pic>
        <p:nvPicPr>
          <p:cNvPr id="4" name="Рисунок 3" descr="image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420888"/>
            <a:ext cx="4355976" cy="2808312"/>
          </a:xfrm>
          <a:prstGeom prst="rect">
            <a:avLst/>
          </a:prstGeom>
          <a:solidFill>
            <a:srgbClr val="FFFFFF"/>
          </a:solidFill>
          <a:ln>
            <a:noFill/>
          </a:ln>
        </p:spPr>
      </p:pic>
      <p:sp>
        <p:nvSpPr>
          <p:cNvPr id="6" name="Содержимое 5"/>
          <p:cNvSpPr>
            <a:spLocks noGrp="1"/>
          </p:cNvSpPr>
          <p:nvPr>
            <p:ph idx="1"/>
          </p:nvPr>
        </p:nvSpPr>
        <p:spPr>
          <a:xfrm>
            <a:off x="457200" y="1600200"/>
            <a:ext cx="4402832" cy="4565104"/>
          </a:xfrm>
        </p:spPr>
        <p:txBody>
          <a:bodyPr>
            <a:normAutofit fontScale="62500" lnSpcReduction="20000"/>
          </a:bodyPr>
          <a:lstStyle/>
          <a:p>
            <a:pPr marL="0" indent="0">
              <a:buNone/>
            </a:pPr>
            <a:r>
              <a:rPr lang="ru-RU" dirty="0"/>
              <a:t>В исходном состоянии элемент </a:t>
            </a:r>
            <a:r>
              <a:rPr lang="ru-RU" dirty="0" smtClean="0"/>
              <a:t>имеет идентичные </a:t>
            </a:r>
            <a:r>
              <a:rPr lang="ru-RU" dirty="0"/>
              <a:t>координаты в смежных узлах по координате Z. Размерность матрицы жесткости такого элемента [24×24]. Имея начальную матрицу жесткости для квадратного элемента с локальными координатами узлов X’, Y’:[–1,1] и Z’ = 0, необходимо было получить матрицу для элемента с произвольными глобальными координатами. Матрица Якоби для контактного элемента формируется за счет его функций формы в плоскости по аналогии с обычным упругим конечным элементом. В общей форме переход от локальных координат к глобальным имеет </a:t>
            </a:r>
            <a:r>
              <a:rPr lang="ru-RU" dirty="0" smtClean="0"/>
              <a:t>вид:</a:t>
            </a:r>
            <a:endParaRPr lang="ru-RU" dirty="0"/>
          </a:p>
        </p:txBody>
      </p:sp>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5124"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1560" y="5877272"/>
            <a:ext cx="3800475" cy="447675"/>
          </a:xfrm>
          <a:prstGeom prst="rect">
            <a:avLst/>
          </a:prstGeom>
          <a:noFill/>
        </p:spPr>
      </p:pic>
      <p:sp>
        <p:nvSpPr>
          <p:cNvPr id="3" name="Номер слайда 2"/>
          <p:cNvSpPr>
            <a:spLocks noGrp="1"/>
          </p:cNvSpPr>
          <p:nvPr>
            <p:ph type="sldNum" sz="quarter" idx="12"/>
          </p:nvPr>
        </p:nvSpPr>
        <p:spPr/>
        <p:txBody>
          <a:bodyPr/>
          <a:lstStyle/>
          <a:p>
            <a:fld id="{4E7B0697-25C6-40FD-8D10-52A1AE536242}" type="slidenum">
              <a:rPr lang="ru-RU" smtClean="0"/>
              <a:pPr/>
              <a:t>5</a:t>
            </a:fld>
            <a:endParaRPr 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0" y="0"/>
            <a:ext cx="9144000" cy="1143000"/>
          </a:xfrm>
        </p:spPr>
        <p:txBody>
          <a:bodyPr>
            <a:normAutofit/>
          </a:bodyPr>
          <a:lstStyle/>
          <a:p>
            <a:r>
              <a:rPr lang="ru-RU" dirty="0" smtClean="0"/>
              <a:t>Создание модели и выбор участка</a:t>
            </a:r>
            <a:endParaRPr lang="ru-RU" dirty="0"/>
          </a:p>
        </p:txBody>
      </p:sp>
      <p:pic>
        <p:nvPicPr>
          <p:cNvPr id="6" name="Video2.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cstate="print"/>
          <a:stretch>
            <a:fillRect/>
          </a:stretch>
        </p:blipFill>
        <p:spPr>
          <a:xfrm>
            <a:off x="0" y="1196752"/>
            <a:ext cx="9144000" cy="5661248"/>
          </a:xfrm>
          <a:prstGeom prst="rect">
            <a:avLst/>
          </a:prstGeom>
        </p:spPr>
      </p:pic>
      <p:sp>
        <p:nvSpPr>
          <p:cNvPr id="2" name="Номер слайда 1"/>
          <p:cNvSpPr>
            <a:spLocks noGrp="1"/>
          </p:cNvSpPr>
          <p:nvPr>
            <p:ph type="sldNum" sz="quarter" idx="12"/>
          </p:nvPr>
        </p:nvSpPr>
        <p:spPr/>
        <p:txBody>
          <a:bodyPr/>
          <a:lstStyle/>
          <a:p>
            <a:fld id="{4E7B0697-25C6-40FD-8D10-52A1AE536242}" type="slidenum">
              <a:rPr lang="ru-RU" smtClean="0"/>
              <a:pPr/>
              <a:t>6</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64704"/>
          </a:xfrm>
        </p:spPr>
        <p:txBody>
          <a:bodyPr>
            <a:normAutofit/>
          </a:bodyPr>
          <a:lstStyle/>
          <a:p>
            <a:r>
              <a:rPr lang="ru-RU" sz="3200" dirty="0" smtClean="0"/>
              <a:t>Исходное НДС блока в окрестности разлома</a:t>
            </a:r>
            <a:endParaRPr lang="ru-RU" sz="3200" dirty="0"/>
          </a:p>
        </p:txBody>
      </p:sp>
      <p:pic>
        <p:nvPicPr>
          <p:cNvPr id="1029" name="Picture 5" descr="D:\Контакты\Pictures\Результаты\Прямой разлом_RL.png"/>
          <p:cNvPicPr>
            <a:picLocks noChangeAspect="1" noChangeArrowheads="1"/>
          </p:cNvPicPr>
          <p:nvPr/>
        </p:nvPicPr>
        <p:blipFill>
          <a:blip r:embed="rId3" cstate="print"/>
          <a:srcRect/>
          <a:stretch>
            <a:fillRect/>
          </a:stretch>
        </p:blipFill>
        <p:spPr bwMode="auto">
          <a:xfrm>
            <a:off x="2934738" y="611466"/>
            <a:ext cx="6029750" cy="6246534"/>
          </a:xfrm>
          <a:prstGeom prst="rect">
            <a:avLst/>
          </a:prstGeom>
          <a:noFill/>
        </p:spPr>
      </p:pic>
      <p:sp>
        <p:nvSpPr>
          <p:cNvPr id="3" name="TextBox 2"/>
          <p:cNvSpPr txBox="1"/>
          <p:nvPr/>
        </p:nvSpPr>
        <p:spPr>
          <a:xfrm>
            <a:off x="0" y="1376170"/>
            <a:ext cx="3203848" cy="3139321"/>
          </a:xfrm>
          <a:prstGeom prst="rect">
            <a:avLst/>
          </a:prstGeom>
          <a:noFill/>
        </p:spPr>
        <p:txBody>
          <a:bodyPr wrap="square" rtlCol="0">
            <a:spAutoFit/>
          </a:bodyPr>
          <a:lstStyle/>
          <a:p>
            <a:r>
              <a:rPr lang="ru-RU" dirty="0"/>
              <a:t>Границы созданной модели</a:t>
            </a:r>
            <a:r>
              <a:rPr lang="ru-RU" dirty="0" smtClean="0"/>
              <a:t>:</a:t>
            </a:r>
          </a:p>
          <a:p>
            <a:endParaRPr lang="ru-RU" dirty="0"/>
          </a:p>
          <a:p>
            <a:r>
              <a:rPr lang="ru-RU" dirty="0" smtClean="0"/>
              <a:t>Высотные отметки:</a:t>
            </a:r>
          </a:p>
          <a:p>
            <a:r>
              <a:rPr lang="ru-RU" dirty="0"/>
              <a:t>с</a:t>
            </a:r>
            <a:r>
              <a:rPr lang="ru-RU" dirty="0" smtClean="0"/>
              <a:t> +0м </a:t>
            </a:r>
            <a:r>
              <a:rPr lang="ru-RU" dirty="0"/>
              <a:t>по </a:t>
            </a:r>
            <a:r>
              <a:rPr lang="ru-RU" dirty="0" smtClean="0"/>
              <a:t>+300м</a:t>
            </a:r>
          </a:p>
          <a:p>
            <a:r>
              <a:rPr lang="ru-RU" dirty="0"/>
              <a:t/>
            </a:r>
            <a:br>
              <a:rPr lang="ru-RU" dirty="0"/>
            </a:br>
            <a:r>
              <a:rPr lang="ru-RU" dirty="0" smtClean="0"/>
              <a:t>По магистралям:</a:t>
            </a:r>
          </a:p>
          <a:p>
            <a:r>
              <a:rPr lang="ru-RU" dirty="0"/>
              <a:t>с</a:t>
            </a:r>
            <a:r>
              <a:rPr lang="ru-RU" dirty="0" smtClean="0"/>
              <a:t> М+200й </a:t>
            </a:r>
            <a:r>
              <a:rPr lang="ru-RU" dirty="0"/>
              <a:t>по </a:t>
            </a:r>
            <a:r>
              <a:rPr lang="ru-RU" dirty="0" smtClean="0"/>
              <a:t>М+750 </a:t>
            </a:r>
          </a:p>
          <a:p>
            <a:endParaRPr lang="ru-RU" dirty="0"/>
          </a:p>
          <a:p>
            <a:r>
              <a:rPr lang="ru-RU" dirty="0" smtClean="0"/>
              <a:t>По разрезам:</a:t>
            </a:r>
          </a:p>
          <a:p>
            <a:r>
              <a:rPr lang="ru-RU" dirty="0" smtClean="0"/>
              <a:t>С Р+6 </a:t>
            </a:r>
            <a:r>
              <a:rPr lang="ru-RU" dirty="0"/>
              <a:t>по </a:t>
            </a:r>
            <a:r>
              <a:rPr lang="ru-RU" dirty="0" smtClean="0"/>
              <a:t>Р+11</a:t>
            </a:r>
            <a:endParaRPr lang="ru-RU" dirty="0"/>
          </a:p>
          <a:p>
            <a:endParaRPr lang="ru-RU" dirty="0"/>
          </a:p>
        </p:txBody>
      </p:sp>
      <p:sp>
        <p:nvSpPr>
          <p:cNvPr id="4" name="Номер слайда 3"/>
          <p:cNvSpPr>
            <a:spLocks noGrp="1"/>
          </p:cNvSpPr>
          <p:nvPr>
            <p:ph type="sldNum" sz="quarter" idx="12"/>
          </p:nvPr>
        </p:nvSpPr>
        <p:spPr/>
        <p:txBody>
          <a:bodyPr/>
          <a:lstStyle/>
          <a:p>
            <a:fld id="{4E7B0697-25C6-40FD-8D10-52A1AE536242}" type="slidenum">
              <a:rPr lang="ru-RU" smtClean="0"/>
              <a:pPr/>
              <a:t>7</a:t>
            </a:fld>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normAutofit fontScale="90000"/>
          </a:bodyPr>
          <a:lstStyle/>
          <a:p>
            <a:r>
              <a:rPr lang="ru-RU" dirty="0" smtClean="0"/>
              <a:t>Особенности НДС исследуемого участка массива</a:t>
            </a:r>
            <a:endParaRPr lang="ru-RU" dirty="0"/>
          </a:p>
        </p:txBody>
      </p:sp>
      <p:pic>
        <p:nvPicPr>
          <p:cNvPr id="4" name="Vectors.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cstate="print"/>
          <a:stretch>
            <a:fillRect/>
          </a:stretch>
        </p:blipFill>
        <p:spPr>
          <a:xfrm>
            <a:off x="0" y="1214754"/>
            <a:ext cx="9144000" cy="5643246"/>
          </a:xfrm>
          <a:prstGeom prst="rect">
            <a:avLst/>
          </a:prstGeom>
        </p:spPr>
      </p:pic>
      <p:sp>
        <p:nvSpPr>
          <p:cNvPr id="3" name="Номер слайда 2"/>
          <p:cNvSpPr>
            <a:spLocks noGrp="1"/>
          </p:cNvSpPr>
          <p:nvPr>
            <p:ph type="sldNum" sz="quarter" idx="12"/>
          </p:nvPr>
        </p:nvSpPr>
        <p:spPr/>
        <p:txBody>
          <a:bodyPr/>
          <a:lstStyle/>
          <a:p>
            <a:fld id="{4E7B0697-25C6-40FD-8D10-52A1AE536242}" type="slidenum">
              <a:rPr lang="ru-RU" smtClean="0"/>
              <a:pPr/>
              <a:t>8</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764704"/>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0" i="0" u="none" strike="noStrike" kern="1200" cap="none" spc="0" normalizeH="0" baseline="0" noProof="0" dirty="0" smtClean="0">
                <a:ln>
                  <a:noFill/>
                </a:ln>
                <a:solidFill>
                  <a:schemeClr val="tx1"/>
                </a:solidFill>
                <a:effectLst/>
                <a:uLnTx/>
                <a:uFillTx/>
                <a:latin typeface="+mj-lt"/>
                <a:ea typeface="+mj-ea"/>
                <a:cs typeface="+mj-cs"/>
              </a:rPr>
              <a:t>План расчетного эксперимента</a:t>
            </a: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389647313"/>
              </p:ext>
            </p:extLst>
          </p:nvPr>
        </p:nvGraphicFramePr>
        <p:xfrm>
          <a:off x="0" y="4005063"/>
          <a:ext cx="9144000" cy="2852937"/>
        </p:xfrm>
        <a:graphic>
          <a:graphicData uri="http://schemas.openxmlformats.org/drawingml/2006/table">
            <a:tbl>
              <a:tblPr firstRow="1" bandRow="1">
                <a:tableStyleId>{5C22544A-7EE6-4342-B048-85BDC9FD1C3A}</a:tableStyleId>
              </a:tblPr>
              <a:tblGrid>
                <a:gridCol w="133164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260140">
                  <a:extLst>
                    <a:ext uri="{9D8B030D-6E8A-4147-A177-3AD203B41FA5}">
                      <a16:colId xmlns:a16="http://schemas.microsoft.com/office/drawing/2014/main" val="20004"/>
                    </a:ext>
                  </a:extLst>
                </a:gridCol>
                <a:gridCol w="1871700">
                  <a:extLst>
                    <a:ext uri="{9D8B030D-6E8A-4147-A177-3AD203B41FA5}">
                      <a16:colId xmlns:a16="http://schemas.microsoft.com/office/drawing/2014/main" val="20005"/>
                    </a:ext>
                  </a:extLst>
                </a:gridCol>
              </a:tblGrid>
              <a:tr h="316993">
                <a:tc gridSpan="3">
                  <a:txBody>
                    <a:bodyPr/>
                    <a:lstStyle/>
                    <a:p>
                      <a:pPr algn="ctr"/>
                      <a:r>
                        <a:rPr lang="ru-RU" sz="1400" dirty="0" smtClean="0"/>
                        <a:t>1 этап</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dirty="0"/>
                    </a:p>
                  </a:txBody>
                  <a:tcPr/>
                </a:tc>
                <a:tc gridSpan="3">
                  <a:txBody>
                    <a:bodyPr/>
                    <a:lstStyle/>
                    <a:p>
                      <a:pPr algn="ctr"/>
                      <a:r>
                        <a:rPr lang="ru-RU" sz="1400" dirty="0" smtClean="0"/>
                        <a:t>2 этап (дополнительная серия)</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10000"/>
                  </a:ext>
                </a:extLst>
              </a:tr>
              <a:tr h="316993">
                <a:tc gridSpan="2">
                  <a:txBody>
                    <a:bodyPr/>
                    <a:lstStyle/>
                    <a:p>
                      <a:r>
                        <a:rPr lang="ru-RU" sz="1400" dirty="0" smtClean="0"/>
                        <a:t>Модуль Юнга</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ru-RU" dirty="0"/>
                    </a:p>
                  </a:txBody>
                  <a:tcPr/>
                </a:tc>
                <a:tc>
                  <a:txBody>
                    <a:bodyPr/>
                    <a:lstStyle/>
                    <a:p>
                      <a:r>
                        <a:rPr lang="en-US" sz="1400" dirty="0" smtClean="0"/>
                        <a:t>7000 </a:t>
                      </a:r>
                      <a:r>
                        <a:rPr lang="ru-RU" sz="1400" dirty="0" smtClean="0"/>
                        <a:t>МПа</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t>Модуль Юнга</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700 </a:t>
                      </a:r>
                      <a:r>
                        <a:rPr lang="ru-RU" sz="1400" dirty="0" smtClean="0"/>
                        <a:t>МПа</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316993">
                <a:tc>
                  <a:txBody>
                    <a:bodyPr/>
                    <a:lstStyle/>
                    <a:p>
                      <a:r>
                        <a:rPr lang="ru-RU" sz="1400" dirty="0" smtClean="0"/>
                        <a:t>Номер модели</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K</a:t>
                      </a:r>
                      <a:r>
                        <a:rPr lang="en-US" sz="1100" dirty="0" err="1" smtClean="0"/>
                        <a:t>n</a:t>
                      </a:r>
                      <a:r>
                        <a:rPr lang="ru-RU" sz="1100" dirty="0" smtClean="0"/>
                        <a:t> (МПа</a:t>
                      </a:r>
                      <a:r>
                        <a:rPr lang="en-US" sz="1100" dirty="0" smtClean="0"/>
                        <a:t>/</a:t>
                      </a:r>
                      <a:r>
                        <a:rPr lang="ru-RU" sz="1100" dirty="0" smtClean="0"/>
                        <a:t>м)</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K</a:t>
                      </a:r>
                      <a:r>
                        <a:rPr lang="en-US" sz="1100" dirty="0" smtClean="0"/>
                        <a:t>s</a:t>
                      </a:r>
                      <a:r>
                        <a:rPr lang="ru-RU" sz="1100" dirty="0" smtClean="0"/>
                        <a:t> </a:t>
                      </a:r>
                      <a:r>
                        <a:rPr lang="ru-RU" sz="1400" dirty="0" smtClean="0"/>
                        <a:t>(МПа</a:t>
                      </a:r>
                      <a:r>
                        <a:rPr lang="en-US" sz="1400" dirty="0" smtClean="0"/>
                        <a:t>/</a:t>
                      </a:r>
                      <a:r>
                        <a:rPr lang="ru-RU" sz="1400" dirty="0" smtClean="0"/>
                        <a:t>м)</a:t>
                      </a:r>
                      <a:endParaRPr lang="ru-RU" sz="1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t>Номер модели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K</a:t>
                      </a:r>
                      <a:r>
                        <a:rPr lang="en-US" sz="1100" dirty="0" err="1" smtClean="0"/>
                        <a:t>n</a:t>
                      </a:r>
                      <a:r>
                        <a:rPr lang="ru-RU" sz="1100" dirty="0" smtClean="0"/>
                        <a:t> </a:t>
                      </a:r>
                      <a:r>
                        <a:rPr lang="ru-RU" sz="1400" dirty="0" smtClean="0"/>
                        <a:t>(МПа</a:t>
                      </a:r>
                      <a:r>
                        <a:rPr lang="en-US" sz="1400" dirty="0" smtClean="0"/>
                        <a:t>/</a:t>
                      </a:r>
                      <a:r>
                        <a:rPr lang="ru-RU" sz="1400" dirty="0" smtClean="0"/>
                        <a:t>м)</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K</a:t>
                      </a:r>
                      <a:r>
                        <a:rPr lang="en-US" sz="1100" dirty="0" smtClean="0"/>
                        <a:t>s </a:t>
                      </a:r>
                      <a:r>
                        <a:rPr lang="ru-RU" sz="1400" dirty="0" smtClean="0"/>
                        <a:t>(МПа</a:t>
                      </a:r>
                      <a:r>
                        <a:rPr lang="en-US" sz="1400" dirty="0" smtClean="0"/>
                        <a:t>/</a:t>
                      </a:r>
                      <a:r>
                        <a:rPr lang="ru-RU" sz="1400" dirty="0" smtClean="0"/>
                        <a:t>м</a:t>
                      </a:r>
                      <a:r>
                        <a:rPr lang="en-US" sz="1400" dirty="0" smtClean="0"/>
                        <a:t>)</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316993">
                <a:tc>
                  <a:txBody>
                    <a:bodyPr/>
                    <a:lstStyle/>
                    <a:p>
                      <a:r>
                        <a:rPr lang="ru-RU" sz="1400" dirty="0" smtClean="0"/>
                        <a:t>1</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400" dirty="0" smtClean="0"/>
                        <a:t>0.7e6</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400" dirty="0" smtClean="0"/>
                        <a:t>0.35e6</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sz="1400" dirty="0" smtClean="0"/>
                        <a:t>1</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400" dirty="0" smtClean="0"/>
                        <a:t>0.7e6</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400" dirty="0" smtClean="0"/>
                        <a:t>0.35e6</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316993">
                <a:tc>
                  <a:txBody>
                    <a:bodyPr/>
                    <a:lstStyle/>
                    <a:p>
                      <a:r>
                        <a:rPr lang="ru-RU" sz="1400" dirty="0" smtClean="0"/>
                        <a:t>2</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0.2e6</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0.1e6</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sz="1400" dirty="0" smtClean="0"/>
                        <a:t>2</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0.2e6</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0.1e6</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r h="316993">
                <a:tc>
                  <a:txBody>
                    <a:bodyPr/>
                    <a:lstStyle/>
                    <a:p>
                      <a:r>
                        <a:rPr lang="ru-RU" sz="1400" dirty="0" smtClean="0"/>
                        <a:t>3</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0.7e5</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0. 35e5</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sz="1400" dirty="0" smtClean="0"/>
                        <a:t>3</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0.7e5</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0. 35e5</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5"/>
                  </a:ext>
                </a:extLst>
              </a:tr>
              <a:tr h="316993">
                <a:tc>
                  <a:txBody>
                    <a:bodyPr/>
                    <a:lstStyle/>
                    <a:p>
                      <a:r>
                        <a:rPr lang="ru-RU" sz="1400" dirty="0" smtClean="0"/>
                        <a:t>4</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0.2e5</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0.1e5</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sz="1400" dirty="0" smtClean="0"/>
                        <a:t>4</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0.2e5</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0.1e5</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6"/>
                  </a:ext>
                </a:extLst>
              </a:tr>
              <a:tr h="316993">
                <a:tc>
                  <a:txBody>
                    <a:bodyPr/>
                    <a:lstStyle/>
                    <a:p>
                      <a:r>
                        <a:rPr lang="ru-RU" sz="1400" dirty="0" smtClean="0"/>
                        <a:t>5</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0.7e4</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0. 35e4</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sz="1400" dirty="0" smtClean="0"/>
                        <a:t>5</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0.7e4</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0. 35e4</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7"/>
                  </a:ext>
                </a:extLst>
              </a:tr>
              <a:tr h="316993">
                <a:tc>
                  <a:txBody>
                    <a:bodyPr/>
                    <a:lstStyle/>
                    <a:p>
                      <a:r>
                        <a:rPr lang="ru-RU" sz="1400" dirty="0" smtClean="0"/>
                        <a:t>6</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0.2e4</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0.1e4</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ru-RU" sz="1400" dirty="0" smtClean="0"/>
                        <a:t>6</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0.2e4</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0.1e4</a:t>
                      </a:r>
                      <a:endParaRPr lang="ru-RU" sz="1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8"/>
                  </a:ext>
                </a:extLst>
              </a:tr>
            </a:tbl>
          </a:graphicData>
        </a:graphic>
      </p:graphicFrame>
      <p:sp>
        <p:nvSpPr>
          <p:cNvPr id="5" name="TextBox 4"/>
          <p:cNvSpPr txBox="1"/>
          <p:nvPr/>
        </p:nvSpPr>
        <p:spPr>
          <a:xfrm>
            <a:off x="0" y="836712"/>
            <a:ext cx="9144000" cy="3139321"/>
          </a:xfrm>
          <a:prstGeom prst="rect">
            <a:avLst/>
          </a:prstGeom>
          <a:noFill/>
        </p:spPr>
        <p:txBody>
          <a:bodyPr wrap="square" rtlCol="0">
            <a:spAutoFit/>
          </a:bodyPr>
          <a:lstStyle/>
          <a:p>
            <a:r>
              <a:rPr lang="ru-RU" dirty="0" smtClean="0"/>
              <a:t>На основе проанализированных источников:</a:t>
            </a:r>
          </a:p>
          <a:p>
            <a:pPr indent="363538">
              <a:buFont typeface="Arial" pitchFamily="34" charset="0"/>
              <a:buChar char="•"/>
            </a:pPr>
            <a:r>
              <a:rPr lang="en-US" b="1" i="1" dirty="0" smtClean="0"/>
              <a:t>Barton</a:t>
            </a:r>
            <a:r>
              <a:rPr lang="ru-RU" b="1" i="1" dirty="0" smtClean="0"/>
              <a:t> </a:t>
            </a:r>
            <a:r>
              <a:rPr lang="en-US" b="1" i="1" dirty="0" smtClean="0"/>
              <a:t>N. </a:t>
            </a:r>
            <a:r>
              <a:rPr lang="ru-RU" dirty="0" smtClean="0"/>
              <a:t>«</a:t>
            </a:r>
            <a:r>
              <a:rPr lang="en-US" dirty="0" smtClean="0"/>
              <a:t>Joint stiffness and compliance and the joint shearing mechanism</a:t>
            </a:r>
            <a:r>
              <a:rPr lang="ru-RU" dirty="0" smtClean="0"/>
              <a:t>»</a:t>
            </a:r>
          </a:p>
          <a:p>
            <a:pPr indent="363538">
              <a:buFont typeface="Arial" pitchFamily="34" charset="0"/>
              <a:buChar char="•"/>
            </a:pPr>
            <a:r>
              <a:rPr lang="ru-RU" b="1" i="1" dirty="0" smtClean="0"/>
              <a:t>В.Н. </a:t>
            </a:r>
            <a:r>
              <a:rPr lang="ru-RU" b="1" i="1" dirty="0" err="1" smtClean="0"/>
              <a:t>Костюченко</a:t>
            </a:r>
            <a:r>
              <a:rPr lang="ru-RU" b="1" i="1" dirty="0" smtClean="0"/>
              <a:t>, Г.Г. Кочарян, Д.В. Павлов </a:t>
            </a:r>
            <a:r>
              <a:rPr lang="ru-RU" dirty="0" smtClean="0"/>
              <a:t>«Деформационные характеристики </a:t>
            </a:r>
            <a:r>
              <a:rPr lang="ru-RU" dirty="0" err="1" smtClean="0"/>
              <a:t>межблоковых</a:t>
            </a:r>
            <a:r>
              <a:rPr lang="ru-RU" dirty="0" smtClean="0"/>
              <a:t> промежутков различного масштаба»</a:t>
            </a:r>
          </a:p>
          <a:p>
            <a:pPr indent="363538">
              <a:buFont typeface="Arial" pitchFamily="34" charset="0"/>
              <a:buChar char="•"/>
            </a:pPr>
            <a:r>
              <a:rPr lang="ru-RU" b="1" i="1" dirty="0" smtClean="0"/>
              <a:t>Г.Г. Кочарян  </a:t>
            </a:r>
            <a:r>
              <a:rPr lang="ru-RU" dirty="0" smtClean="0"/>
              <a:t>«Геомеханика разломов»</a:t>
            </a:r>
          </a:p>
          <a:p>
            <a:pPr indent="363538">
              <a:buFont typeface="Arial" pitchFamily="34" charset="0"/>
              <a:buChar char="•"/>
            </a:pPr>
            <a:r>
              <a:rPr lang="en-US" dirty="0" smtClean="0"/>
              <a:t> </a:t>
            </a:r>
            <a:r>
              <a:rPr lang="ru-RU" b="1" i="1" dirty="0" err="1" smtClean="0"/>
              <a:t>С.А.Юфин</a:t>
            </a:r>
            <a:r>
              <a:rPr lang="ru-RU" b="1" i="1" dirty="0" smtClean="0"/>
              <a:t> и </a:t>
            </a:r>
            <a:r>
              <a:rPr lang="ru-RU" b="1" i="1" dirty="0" err="1" smtClean="0"/>
              <a:t>Е.В.Ламонина</a:t>
            </a:r>
            <a:r>
              <a:rPr lang="ru-RU" b="1" i="1" dirty="0" smtClean="0"/>
              <a:t> </a:t>
            </a:r>
            <a:r>
              <a:rPr lang="ru-RU" dirty="0" smtClean="0"/>
              <a:t>«Анализ напряженно-деформированного состояния трещиноватых скальных пород с использованием численных методов» </a:t>
            </a:r>
          </a:p>
          <a:p>
            <a:pPr indent="363538">
              <a:buFont typeface="Arial" pitchFamily="34" charset="0"/>
              <a:buChar char="•"/>
            </a:pPr>
            <a:r>
              <a:rPr lang="en-US" b="1" i="1" dirty="0" err="1" smtClean="0"/>
              <a:t>Jianchao</a:t>
            </a:r>
            <a:r>
              <a:rPr lang="en-US" b="1" i="1" dirty="0" smtClean="0"/>
              <a:t> Li</a:t>
            </a:r>
            <a:r>
              <a:rPr lang="en-US" dirty="0" smtClean="0"/>
              <a:t> </a:t>
            </a:r>
            <a:r>
              <a:rPr lang="ru-RU" dirty="0" smtClean="0"/>
              <a:t>«</a:t>
            </a:r>
            <a:r>
              <a:rPr lang="en-US" dirty="0" smtClean="0"/>
              <a:t>Numerical Simulation of Interfaces in </a:t>
            </a:r>
            <a:r>
              <a:rPr lang="en-US" dirty="0" err="1" smtClean="0"/>
              <a:t>Geomaterials</a:t>
            </a:r>
            <a:r>
              <a:rPr lang="en-US" dirty="0" smtClean="0"/>
              <a:t>: Development of a New Zero-thickness Interface Element</a:t>
            </a:r>
            <a:r>
              <a:rPr lang="ru-RU" dirty="0" smtClean="0"/>
              <a:t>»</a:t>
            </a:r>
          </a:p>
          <a:p>
            <a:r>
              <a:rPr lang="ru-RU" dirty="0" smtClean="0"/>
              <a:t>был принят следующий диапазон значений контактных характеристик для разломной структуры разрабатываемой модели</a:t>
            </a:r>
            <a:endParaRPr lang="ru-RU" dirty="0"/>
          </a:p>
        </p:txBody>
      </p:sp>
      <p:sp>
        <p:nvSpPr>
          <p:cNvPr id="2" name="Номер слайда 1"/>
          <p:cNvSpPr>
            <a:spLocks noGrp="1"/>
          </p:cNvSpPr>
          <p:nvPr>
            <p:ph type="sldNum" sz="quarter" idx="12"/>
          </p:nvPr>
        </p:nvSpPr>
        <p:spPr/>
        <p:txBody>
          <a:bodyPr/>
          <a:lstStyle/>
          <a:p>
            <a:fld id="{4E7B0697-25C6-40FD-8D10-52A1AE536242}" type="slidenum">
              <a:rPr lang="ru-RU" smtClean="0"/>
              <a:pPr/>
              <a:t>9</a:t>
            </a:fld>
            <a:endParaRPr lang="ru-R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1820</TotalTime>
  <Words>1780</Words>
  <Application>Microsoft Office PowerPoint</Application>
  <PresentationFormat>Экран (4:3)</PresentationFormat>
  <Paragraphs>245</Paragraphs>
  <Slides>20</Slides>
  <Notes>19</Notes>
  <HiddenSlides>0</HiddenSlides>
  <MMClips>2</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Symbol</vt:lpstr>
      <vt:lpstr>Times New Roman</vt:lpstr>
      <vt:lpstr>Тема Office</vt:lpstr>
      <vt:lpstr>ОЦЕНКА ВЛИЯНИЯ КОНТАКТНЫХ ХАРАКТЕРИСТИК НА НАПРЯЖЕННО-ДЕФОРМИРОВАННОЕ СОСТОЯНИЕ МОДЕЛИРУЕМОГО НАРУШЕННОГО МАССИВА</vt:lpstr>
      <vt:lpstr>Презентация PowerPoint</vt:lpstr>
      <vt:lpstr>Объект исследования</vt:lpstr>
      <vt:lpstr>Трехмерная модификация контактного элемента</vt:lpstr>
      <vt:lpstr>Трехмерная модификация контактного элемента</vt:lpstr>
      <vt:lpstr>Создание модели и выбор участка</vt:lpstr>
      <vt:lpstr>Исходное НДС блока в окрестности разлома</vt:lpstr>
      <vt:lpstr>Особенности НДС исследуемого участка массива</vt:lpstr>
      <vt:lpstr>Презентация PowerPoint</vt:lpstr>
      <vt:lpstr>Вариация прочностных характеристик элементов разлома</vt:lpstr>
      <vt:lpstr>Презентация PowerPoint</vt:lpstr>
      <vt:lpstr>Презентация PowerPoint</vt:lpstr>
      <vt:lpstr>1 этап. Сравнение результатов моделирования</vt:lpstr>
      <vt:lpstr>1 этап. Сравнение результатов моделирования</vt:lpstr>
      <vt:lpstr>Презентация PowerPoint</vt:lpstr>
      <vt:lpstr>Презентация PowerPoint</vt:lpstr>
      <vt:lpstr>2 этап. Сравнение результатов моделирования</vt:lpstr>
      <vt:lpstr>2 этап. Сравнение результатов моделирования</vt:lpstr>
      <vt:lpstr>Выводы</vt:lpstr>
      <vt:lpstr>Презентация PowerPoint</vt:lpstr>
    </vt:vector>
  </TitlesOfParts>
  <Company>ГОИ КНЦ РАН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79113</dc:creator>
  <cp:lastModifiedBy>Сергей Дмитриев</cp:lastModifiedBy>
  <cp:revision>88</cp:revision>
  <dcterms:created xsi:type="dcterms:W3CDTF">2022-06-14T08:46:50Z</dcterms:created>
  <dcterms:modified xsi:type="dcterms:W3CDTF">2022-06-22T15:33:01Z</dcterms:modified>
</cp:coreProperties>
</file>