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62" r:id="rId5"/>
    <p:sldId id="261" r:id="rId6"/>
    <p:sldId id="263" r:id="rId7"/>
    <p:sldId id="276" r:id="rId8"/>
    <p:sldId id="274" r:id="rId9"/>
    <p:sldId id="265" r:id="rId10"/>
    <p:sldId id="275" r:id="rId11"/>
    <p:sldId id="266" r:id="rId12"/>
    <p:sldId id="273" r:id="rId13"/>
    <p:sldId id="264" r:id="rId14"/>
    <p:sldId id="267" r:id="rId15"/>
    <p:sldId id="270" r:id="rId16"/>
    <p:sldId id="271" r:id="rId17"/>
    <p:sldId id="277" r:id="rId18"/>
    <p:sldId id="272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85910DA-0EEE-472F-9D9D-D07158E5E201}">
          <p14:sldIdLst>
            <p14:sldId id="256"/>
            <p14:sldId id="269"/>
            <p14:sldId id="258"/>
            <p14:sldId id="262"/>
            <p14:sldId id="261"/>
            <p14:sldId id="263"/>
            <p14:sldId id="276"/>
            <p14:sldId id="274"/>
            <p14:sldId id="265"/>
            <p14:sldId id="275"/>
            <p14:sldId id="266"/>
            <p14:sldId id="273"/>
            <p14:sldId id="264"/>
            <p14:sldId id="267"/>
            <p14:sldId id="270"/>
            <p14:sldId id="271"/>
            <p14:sldId id="277"/>
            <p14:sldId id="272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9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3A955A-D6AE-45A0-BF10-DFC376EFC37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6C43FC-3668-4FEF-8CC6-893BCEDE66C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ftegazru.com/tech-library/oil-gas-field/664212-priobskoye-fiel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greenologia.ru/eko-problemy/proizvodstvo-neft/neftyanye-mestorozhdeniya-mir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tc.gazprom-neft.ru/upload/medialibrary/43c/030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ЗЕМЛЕТРЯСЕНИЙ В 2013 И 2021 ГОДАХ В РАЙОНЕ ПРОВЕДЕНИЯ ГИДРОРАЗРЫВОВ ПЛАСТА В ХАНТЫ-МАНСИЙСКОЙ НЕФТЕГАЗОНОСНОЙ ПРОВИНЦИИ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5596" y="4221088"/>
            <a:ext cx="5828692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Габсатарова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исследовательский центр «Единая геофизическая служба РАН»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конференция 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Триггерные эффекты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геосистемах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Москва, 21-24 июня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63913"/>
            <a:ext cx="1925960" cy="16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Autofit/>
          </a:bodyPr>
          <a:lstStyle/>
          <a:p>
            <a:r>
              <a:rPr lang="en-US" sz="2800" dirty="0"/>
              <a:t>Friday, February 21, 2020 </a:t>
            </a:r>
            <a:br>
              <a:rPr lang="en-US" sz="2800" dirty="0"/>
            </a:br>
            <a:r>
              <a:rPr lang="en-US" sz="2800" dirty="0" err="1"/>
              <a:t>Nala</a:t>
            </a:r>
            <a:r>
              <a:rPr lang="en-US" sz="2800" dirty="0"/>
              <a:t> Rogers, Staff Writer</a:t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февраля 2019 г. землетрясение потрясло деревню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Гаошань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китайской провинции Сычуань, в результате чего 12 человек получили ранения и двое погибли. Новое исследование показывает, что землетрясение и два его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форшока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вероятно, были вызваны гидравлическим разрывом пласта, также называемым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фрекингом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Если это правда, то это будет первый случай в истории, когда землетрясение, вызванное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гидроразрывом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пласта, унесло жизни людей.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Землетрясение 25 февраля имело магнитуду всего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традиционно не считается очень опасным. Но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разрушены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старые и более уязвимые здания, потому что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очаг находился близко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поверхности — согласно новому исследованию, всего около километра в глубину. Это мелко даже по стандартам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гидроразрыва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пласта, но землетрясения, вызванные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гидроразрывом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пласта, имеют тенденцию быть намного менее глубокими, чем естественные.</a:t>
            </a:r>
          </a:p>
        </p:txBody>
      </p:sp>
      <p:pic>
        <p:nvPicPr>
          <p:cNvPr id="1026" name="Picture 2" descr="https://www.insidescience.org/sites/default/files/images/sitewide/is_logotype-trim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20688"/>
            <a:ext cx="23907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4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37"/>
            <a:ext cx="8589640" cy="1840787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1400" b="1" dirty="0">
                <a:solidFill>
                  <a:schemeClr val="bg1"/>
                </a:solidFill>
              </a:rPr>
              <a:t>Район Приобского месторождения </a:t>
            </a:r>
            <a:r>
              <a:rPr lang="ru-RU" sz="1400" b="1" dirty="0" smtClean="0">
                <a:solidFill>
                  <a:schemeClr val="bg1"/>
                </a:solidFill>
              </a:rPr>
              <a:t>относится </a:t>
            </a:r>
            <a:r>
              <a:rPr lang="ru-RU" sz="1400" b="1" dirty="0">
                <a:solidFill>
                  <a:schemeClr val="bg1"/>
                </a:solidFill>
              </a:rPr>
              <a:t>к асейсмичным территориям и поэтому здесь не </a:t>
            </a:r>
            <a:r>
              <a:rPr lang="ru-RU" sz="1400" b="1" dirty="0" smtClean="0">
                <a:solidFill>
                  <a:schemeClr val="bg1"/>
                </a:solidFill>
              </a:rPr>
              <a:t>развивается </a:t>
            </a:r>
            <a:r>
              <a:rPr lang="ru-RU" sz="1400" b="1" dirty="0">
                <a:solidFill>
                  <a:schemeClr val="bg1"/>
                </a:solidFill>
              </a:rPr>
              <a:t>сеть сейсмических станций ФИЦ ЕГС РАН.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0" y="629619"/>
            <a:ext cx="7900585" cy="564327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275856" y="270892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6165304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Землетрясения России 2003-2020 гг.</a:t>
            </a:r>
          </a:p>
          <a:p>
            <a:r>
              <a:rPr lang="en-US" b="1" dirty="0">
                <a:solidFill>
                  <a:schemeClr val="bg1"/>
                </a:solidFill>
              </a:rPr>
              <a:t>http://eqru.gsras.ru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644" y="260648"/>
            <a:ext cx="8496944" cy="4709160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и 2021 годов в районе Приобского нефтяного месторождения были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зарегистрированы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сейсмическими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станциями Уральского региона, многими станциями Алтае-Саянской сети, станциями ФИЦ ЕГС РАН на ВЕП и п-ове Ямал, станцией «Тикси» в Якутии, а также отдельными станциями Казахстанской сети ИГИ НЯЦ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РК.</a:t>
            </a:r>
          </a:p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позволило получить хорошее окружение эпицентра и уточнить параметры гипоцентра, первоначально полученные по ограниченной сети MIRAS на Урале. </a:t>
            </a:r>
            <a:endPara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68960"/>
            <a:ext cx="6229195" cy="34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Сейсмические сети ФИЦ ЕГС РАН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94" y="2564904"/>
            <a:ext cx="5757506" cy="4073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456384" cy="3456384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1259632" y="3284984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1920" y="1340768"/>
            <a:ext cx="5400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Маловичко А.А., Дягилев Р.А., </a:t>
            </a:r>
            <a:r>
              <a:rPr lang="ru-RU" sz="1400" b="1" dirty="0" err="1">
                <a:solidFill>
                  <a:schemeClr val="bg1"/>
                </a:solidFill>
              </a:rPr>
              <a:t>Верхоланцев</a:t>
            </a:r>
            <a:r>
              <a:rPr lang="ru-RU" sz="1400" b="1" dirty="0">
                <a:solidFill>
                  <a:schemeClr val="bg1"/>
                </a:solidFill>
              </a:rPr>
              <a:t> Ф.Г., Голубева И.В.,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Злобина Т.В. Урал и Западная Сибирь // Землетрясения Северной Евразии. – </a:t>
            </a:r>
            <a:r>
              <a:rPr lang="ru-RU" sz="1400" b="1" dirty="0" err="1">
                <a:solidFill>
                  <a:schemeClr val="bg1"/>
                </a:solidFill>
              </a:rPr>
              <a:t>Вып</a:t>
            </a:r>
            <a:r>
              <a:rPr lang="ru-RU" sz="1400" b="1" dirty="0">
                <a:solidFill>
                  <a:schemeClr val="bg1"/>
                </a:solidFill>
              </a:rPr>
              <a:t>. 24 (2015). – Обнинск: ФИЦ ЕГС РАН, 2021</a:t>
            </a:r>
            <a:r>
              <a:rPr lang="ru-RU" b="1" dirty="0"/>
              <a:t>. </a:t>
            </a:r>
            <a:endParaRPr lang="ru-RU" b="1" i="1" dirty="0"/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flipH="1">
            <a:off x="3491880" y="1848600"/>
            <a:ext cx="360040" cy="3562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572" y="5038369"/>
            <a:ext cx="3264922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Еманов</a:t>
            </a:r>
            <a:r>
              <a:rPr lang="ru-RU" sz="1400" b="1" dirty="0">
                <a:solidFill>
                  <a:schemeClr val="bg1"/>
                </a:solidFill>
              </a:rPr>
              <a:t> А.Ф., </a:t>
            </a:r>
            <a:r>
              <a:rPr lang="ru-RU" sz="1400" b="1" dirty="0" err="1">
                <a:solidFill>
                  <a:schemeClr val="bg1"/>
                </a:solidFill>
              </a:rPr>
              <a:t>Еманов</a:t>
            </a:r>
            <a:r>
              <a:rPr lang="ru-RU" sz="1400" b="1" dirty="0">
                <a:solidFill>
                  <a:schemeClr val="bg1"/>
                </a:solidFill>
              </a:rPr>
              <a:t> А.А., Фатеев А.В., </a:t>
            </a:r>
            <a:r>
              <a:rPr lang="ru-RU" sz="1400" b="1" dirty="0" err="1">
                <a:solidFill>
                  <a:schemeClr val="bg1"/>
                </a:solidFill>
              </a:rPr>
              <a:t>Шевкунова</a:t>
            </a:r>
            <a:r>
              <a:rPr lang="ru-RU" sz="1400" b="1" dirty="0">
                <a:solidFill>
                  <a:schemeClr val="bg1"/>
                </a:solidFill>
              </a:rPr>
              <a:t> Е.В., </a:t>
            </a:r>
            <a:r>
              <a:rPr lang="ru-RU" sz="1400" b="1" dirty="0" err="1">
                <a:solidFill>
                  <a:schemeClr val="bg1"/>
                </a:solidFill>
              </a:rPr>
              <a:t>Подкорытова</a:t>
            </a:r>
            <a:r>
              <a:rPr lang="ru-RU" sz="1400" b="1" dirty="0">
                <a:solidFill>
                  <a:schemeClr val="bg1"/>
                </a:solidFill>
              </a:rPr>
              <a:t> В.Г.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Сейсмичность Алтая и Саян в 2015 г. // Землетрясения Северной Евразии. – </a:t>
            </a:r>
            <a:r>
              <a:rPr lang="ru-RU" sz="1400" b="1" dirty="0" err="1">
                <a:solidFill>
                  <a:schemeClr val="bg1"/>
                </a:solidFill>
              </a:rPr>
              <a:t>Вып</a:t>
            </a:r>
            <a:r>
              <a:rPr lang="ru-RU" sz="1400" b="1" dirty="0">
                <a:solidFill>
                  <a:schemeClr val="bg1"/>
                </a:solidFill>
              </a:rPr>
              <a:t>. 24 (2015</a:t>
            </a:r>
            <a:r>
              <a:rPr lang="en-US" sz="1400" b="1" dirty="0">
                <a:solidFill>
                  <a:schemeClr val="bg1"/>
                </a:solidFill>
              </a:rPr>
              <a:t> </a:t>
            </a:r>
            <a:r>
              <a:rPr lang="ru-RU" sz="1400" b="1" dirty="0">
                <a:solidFill>
                  <a:schemeClr val="bg1"/>
                </a:solidFill>
              </a:rPr>
              <a:t>г.). – Обнинск: ФИЦ ЕГС РАН, 2021</a:t>
            </a:r>
          </a:p>
        </p:txBody>
      </p:sp>
    </p:spTree>
    <p:extLst>
      <p:ext uri="{BB962C8B-B14F-4D97-AF65-F5344CB8AC3E}">
        <p14:creationId xmlns:p14="http://schemas.microsoft.com/office/powerpoint/2010/main" val="34629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effectLst/>
              </a:rPr>
              <a:t>Виноградов Ю.А., Пятунин М.С. Сейсмологический мониторинг на Северном Ямале. Первые результаты </a:t>
            </a:r>
            <a:r>
              <a:rPr lang="en-US" sz="1400" dirty="0">
                <a:solidFill>
                  <a:schemeClr val="bg1"/>
                </a:solidFill>
                <a:effectLst/>
              </a:rPr>
              <a:t>// </a:t>
            </a:r>
            <a:r>
              <a:rPr lang="ru-RU" sz="1400" dirty="0">
                <a:solidFill>
                  <a:schemeClr val="bg1"/>
                </a:solidFill>
                <a:effectLst/>
              </a:rPr>
              <a:t>Современные методы обработки и интерпретации сейсмологических данных. Материалы XII Международной сейсмологической школы / Отв. ред. А.А. Маловичко. – Обнинск: ФИЦ ЕГС РАН, 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201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7</a:t>
            </a:r>
            <a:br>
              <a:rPr lang="en-US" sz="1400" dirty="0" smtClean="0">
                <a:solidFill>
                  <a:schemeClr val="bg1"/>
                </a:solidFill>
                <a:effectLst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1400" dirty="0" smtClean="0">
                <a:solidFill>
                  <a:schemeClr val="bg1"/>
                </a:solidFill>
                <a:effectLst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" y="2132856"/>
            <a:ext cx="5915000" cy="3128068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>
            <a:off x="4644008" y="3921207"/>
            <a:ext cx="216024" cy="28803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81658"/>
              </p:ext>
            </p:extLst>
          </p:nvPr>
        </p:nvGraphicFramePr>
        <p:xfrm>
          <a:off x="1547664" y="188640"/>
          <a:ext cx="5847416" cy="1478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331"/>
                <a:gridCol w="518821"/>
                <a:gridCol w="576064"/>
                <a:gridCol w="720080"/>
                <a:gridCol w="408046"/>
                <a:gridCol w="408046"/>
                <a:gridCol w="408046"/>
                <a:gridCol w="1008110"/>
                <a:gridCol w="95087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Сейсмическая станция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Дата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открытия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spc="-10" dirty="0" err="1">
                          <a:effectLst/>
                        </a:rPr>
                        <a:t>модерни</a:t>
                      </a:r>
                      <a:r>
                        <a:rPr lang="ru-RU" sz="1000" spc="-10" dirty="0">
                          <a:effectLst/>
                        </a:rPr>
                        <a:t>- </a:t>
                      </a:r>
                      <a:br>
                        <a:rPr lang="ru-RU" sz="1000" spc="-10" dirty="0">
                          <a:effectLst/>
                        </a:rPr>
                      </a:br>
                      <a:r>
                        <a:rPr lang="ru-RU" sz="1000" spc="-10" dirty="0" err="1">
                          <a:effectLst/>
                        </a:rPr>
                        <a:t>зации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Координаты и высота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над уровнем моря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spc="-20">
                          <a:effectLst/>
                        </a:rPr>
                        <a:t>Подпочва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Тип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оборудо-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вания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название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станции,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код сети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код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sym typeface="Symbol"/>
                        </a:rPr>
                        <a:t>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>
                          <a:effectLst/>
                          <a:sym typeface="Symbol"/>
                        </a:rPr>
                        <a:t></a:t>
                      </a:r>
                      <a:r>
                        <a:rPr lang="ru-RU" sz="1000" dirty="0">
                          <a:effectLst/>
                        </a:rPr>
                        <a:t>N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sym typeface="Symbol"/>
                        </a:rPr>
                        <a:t>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>
                          <a:effectLst/>
                          <a:sym typeface="Symbol"/>
                        </a:rPr>
                        <a:t></a:t>
                      </a:r>
                      <a:r>
                        <a:rPr lang="ru-RU" sz="1000" dirty="0">
                          <a:effectLst/>
                        </a:rPr>
                        <a:t>E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h, 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между-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 spc="-30">
                          <a:effectLst/>
                        </a:rPr>
                        <a:t>народный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регио-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 spc="-30">
                          <a:effectLst/>
                        </a:rPr>
                        <a:t>нальный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Бованенково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OBGSR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–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BVNN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spc="-10" dirty="0">
                          <a:effectLst/>
                        </a:rPr>
                        <a:t>15.04.2017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36525" algn="dec"/>
                        </a:tabLst>
                      </a:pPr>
                      <a:r>
                        <a:rPr lang="en-US" sz="1000">
                          <a:effectLst/>
                        </a:rPr>
                        <a:t>70</a:t>
                      </a:r>
                      <a:r>
                        <a:rPr lang="ru-RU" sz="1000">
                          <a:effectLst/>
                        </a:rPr>
                        <a:t>.482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36525" algn="dec"/>
                        </a:tabLst>
                      </a:pPr>
                      <a:r>
                        <a:rPr lang="ru-RU" sz="1000" dirty="0">
                          <a:effectLst/>
                        </a:rPr>
                        <a:t>68.551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88925" algn="dec"/>
                        </a:tabLst>
                      </a:pPr>
                      <a:r>
                        <a:rPr lang="ru-RU" sz="1000" dirty="0">
                          <a:effectLst/>
                        </a:rPr>
                        <a:t>–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0.5 м – торф, ниже – мерзлый супесчаный суглинок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TC120-PH2</a:t>
                      </a:r>
                      <a:r>
                        <a:rPr lang="ru-RU" sz="1000" dirty="0">
                          <a:effectLst/>
                          <a:sym typeface="Symbol"/>
                        </a:rPr>
                        <a:t></a:t>
                      </a: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CTR3-6S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17" y="1777400"/>
            <a:ext cx="3541337" cy="214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1558" y="4065223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Трехкомпонентная запись землетрясения 21.02.2020 станцией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Бованенково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BVNN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фильтр 1-5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Гц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1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IMS CTBTO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5" y="836713"/>
            <a:ext cx="4998707" cy="324036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3" y="1215773"/>
            <a:ext cx="2088232" cy="2520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156" y="4077072"/>
            <a:ext cx="773501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Date       Time        Err   RMS Latitude Longitude  </a:t>
            </a:r>
            <a:r>
              <a:rPr lang="en-US" sz="1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Smaj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Smin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Az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Depth   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2013/03/22 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01:05:32.34   0.58  1.15  61.5195   69.7113   8.9   7.7  42   0.0f        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Magnitude  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Err </a:t>
            </a:r>
            <a:r>
              <a:rPr lang="en-US" sz="1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Nsta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Author      </a:t>
            </a:r>
            <a:r>
              <a:rPr lang="en-US" sz="1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OrigID</a:t>
            </a:r>
            <a:endParaRPr lang="ru-RU" sz="1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ML     4.0 0.1    9 IDC_REB    9620154</a:t>
            </a:r>
            <a:endParaRPr lang="ru-RU" sz="1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3.8 0.1   18 IDC_REB    9620154</a:t>
            </a:r>
            <a:endParaRPr lang="ru-RU" sz="1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3.6 0.1   22 IDC_REB    9620154</a:t>
            </a:r>
            <a:endParaRPr lang="ru-RU" sz="1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2020/02/21 20:58:21.24   1.01  1.25  61.4334   69.2269  13.8   9.0  38   0.0f </a:t>
            </a:r>
            <a:endParaRPr lang="ru-RU" sz="1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ML     3.5 0.1    9 IDC_REB   18543048</a:t>
            </a:r>
            <a:endParaRPr lang="ru-RU" sz="1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3.8 0.2    5 IDC_REB   18543048</a:t>
            </a:r>
            <a:endParaRPr lang="ru-RU" sz="1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Ms</a:t>
            </a:r>
            <a:r>
              <a:rPr lang="ru-RU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3.5 0.1   12 IDC_REB   18543048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Event </a:t>
            </a:r>
            <a:r>
              <a:rPr lang="en-US" sz="40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Summary </a:t>
            </a:r>
            <a:r>
              <a:rPr lang="en-US" sz="4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Block</a:t>
            </a:r>
            <a:r>
              <a:rPr lang="ru-RU" sz="4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события 21.02.2020</a:t>
            </a:r>
            <a:r>
              <a:rPr lang="ru-RU" sz="40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40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с </a:t>
            </a:r>
            <a:r>
              <a:rPr lang="en-US" sz="400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Ms</a:t>
            </a:r>
            <a:r>
              <a:rPr lang="ru-RU" sz="40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=3.5 </a:t>
            </a:r>
            <a:r>
              <a:rPr lang="ru-RU" sz="6600" b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6600" b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2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0" y="2708920"/>
            <a:ext cx="914617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26876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инфомационному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блоку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события 21.02.2020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определена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категория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(отфильтрованное, не предназначено для дальнейшего исследования дискриминантов) показывает положительное значение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Mscore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=0.27, т.е. может быть отнесено к природному событию, вероятно индуцированной природы.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8610" y="5013176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Пороговое значение фильтрации события определено по критерию </a:t>
            </a:r>
            <a:r>
              <a:rPr lang="ru-RU" sz="1400" dirty="0" err="1"/>
              <a:t>Ms:mb</a:t>
            </a:r>
            <a:r>
              <a:rPr lang="ru-RU" sz="1400" dirty="0"/>
              <a:t> – SCOREM, по формуле: </a:t>
            </a:r>
          </a:p>
          <a:p>
            <a:r>
              <a:rPr lang="ru-RU" sz="1400" dirty="0"/>
              <a:t>, </a:t>
            </a:r>
          </a:p>
          <a:p>
            <a:endParaRPr lang="en-US" sz="1400" dirty="0" smtClean="0"/>
          </a:p>
          <a:p>
            <a:r>
              <a:rPr lang="ru-RU" sz="1400" dirty="0" smtClean="0"/>
              <a:t>где </a:t>
            </a:r>
            <a:r>
              <a:rPr lang="ru-RU" sz="1400" dirty="0"/>
              <a:t>, </a:t>
            </a:r>
            <a:r>
              <a:rPr lang="en-US" sz="1400" dirty="0" err="1" smtClean="0"/>
              <a:t>mb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en-US" sz="1400" dirty="0" err="1" smtClean="0"/>
              <a:t>Ms</a:t>
            </a:r>
            <a:r>
              <a:rPr lang="ru-RU" sz="1400" dirty="0" smtClean="0"/>
              <a:t> </a:t>
            </a:r>
            <a:r>
              <a:rPr lang="ru-RU" sz="1400" dirty="0"/>
              <a:t>- среднесетевые значения магнитуд по объемным и поверхностным волнам соответственно, </a:t>
            </a:r>
            <a:r>
              <a:rPr lang="ru-RU" sz="1400" i="1" dirty="0" err="1"/>
              <a:t>σ</a:t>
            </a:r>
            <a:r>
              <a:rPr lang="ru-RU" sz="1400" i="1" baseline="-25000" dirty="0" err="1"/>
              <a:t>М</a:t>
            </a:r>
            <a:r>
              <a:rPr lang="ru-RU" sz="1400" i="1" baseline="-25000" dirty="0"/>
              <a:t> </a:t>
            </a:r>
            <a:r>
              <a:rPr lang="ru-RU" sz="1400" i="1" dirty="0"/>
              <a:t>–</a:t>
            </a:r>
            <a:r>
              <a:rPr lang="ru-RU" sz="1400" dirty="0"/>
              <a:t>стандартное отклонение</a:t>
            </a:r>
          </a:p>
          <a:p>
            <a:r>
              <a:rPr lang="ru-RU" sz="1400" dirty="0"/>
              <a:t>Если SCOREM &gt;0, событие отфильтровывается как имеющее природное происхождение, если SCOREM ≤ 0, событие отбирается для бюллетеня SEB (</a:t>
            </a:r>
            <a:r>
              <a:rPr lang="ru-RU" sz="1400" dirty="0" err="1"/>
              <a:t>Standard</a:t>
            </a:r>
            <a:r>
              <a:rPr lang="ru-RU" sz="1400" dirty="0"/>
              <a:t> </a:t>
            </a:r>
            <a:r>
              <a:rPr lang="ru-RU" sz="1400" dirty="0" err="1"/>
              <a:t>Event</a:t>
            </a:r>
            <a:r>
              <a:rPr lang="ru-RU" sz="1400" dirty="0"/>
              <a:t> </a:t>
            </a:r>
            <a:r>
              <a:rPr lang="ru-RU" sz="1400" dirty="0" err="1"/>
              <a:t>Bulletin</a:t>
            </a:r>
            <a:r>
              <a:rPr lang="ru-RU" sz="1400" dirty="0"/>
              <a:t>), как возможно имеющее взрывной характер. </a:t>
            </a:r>
          </a:p>
          <a:p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86844" r="74116" b="8616"/>
          <a:stretch/>
        </p:blipFill>
        <p:spPr bwMode="auto">
          <a:xfrm>
            <a:off x="2843808" y="5301208"/>
            <a:ext cx="2013226" cy="4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1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Магнитудный</a:t>
            </a:r>
            <a:r>
              <a:rPr lang="ru-RU" dirty="0" smtClean="0"/>
              <a:t> дискриминант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4509120"/>
            <a:ext cx="4176464" cy="1800240"/>
          </a:xfrm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соотношения значений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сейсмических событий 22.03.2013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г.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21.02.2020 г. в ХМАО.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Двумя линиями проведены пороговые значения – линии скрининга по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Mueller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Murphy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[1971] – сплошная линия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Murphy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[1997] – пунктирная линия, разделяющие землетрясения и взрывы и используемые в качестве порогового значения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магнитудного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дискриминанта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538878" cy="43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ARTI, 7.65 deg.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7488" b="30510"/>
          <a:stretch/>
        </p:blipFill>
        <p:spPr bwMode="auto">
          <a:xfrm>
            <a:off x="179512" y="1188811"/>
            <a:ext cx="5760640" cy="222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93" y="2607478"/>
            <a:ext cx="3980765" cy="1109553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7231" r="-76" b="9116"/>
          <a:stretch/>
        </p:blipFill>
        <p:spPr bwMode="auto">
          <a:xfrm>
            <a:off x="82963" y="3897644"/>
            <a:ext cx="6449706" cy="28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7240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3963" y="34372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68" y="3897644"/>
            <a:ext cx="1639731" cy="1581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32" y="5589240"/>
            <a:ext cx="4002200" cy="1120616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33" y="1016803"/>
            <a:ext cx="16573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58" y="3861048"/>
            <a:ext cx="16192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9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Сейсмические события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22.03.2013 г.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21.02.2020 г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являются землетрясениями;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Имеющаяся информация о технологии проведения работ на Приобском НМ с массовым проведением ГРП позволяет предположить об индукционном характере этих землетрясений;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возможности сейсмических сетей ФИЦ ЕГС РАН не позволяют регистрировать землетрясения в ХМАО с М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&lt;3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определять глубину зарегистрированных событий;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сейсмического мониторинга в ХМАО необходима координация работ имеющихся региональных центров ФИЦ ЕГС РАН, расширение сети в этом районе, а также   установление контактов с добывающими компаниями.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990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 февраля 2020 г. в 20</a:t>
            </a:r>
            <a:r>
              <a:rPr lang="ru-RU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r>
              <a:rPr lang="ru-RU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M=3.5 в 30 км к северо-востоку от г. Ханты-Мансийска,  было зарегистрировано сейсмическое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событие.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Известно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близко к этому очагу 22.03.2013 г. было зарегистрировано землетрясение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сопоста-вимой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магнитуды.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Предполагается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рассматриваемые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землет-рясения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произошедшие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Приобского месторождения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индуциро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-ванную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природу.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произошли через 7 и 14 лет после первого мощного ГРП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(2006) на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 месторождении.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сети в этом районе не позволяют регистрировать более слабую сейсмичность.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8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Приобское нефтяное месторождение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2088"/>
            <a:ext cx="9036496" cy="470916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Приобское (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Priobskoye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НМ - это крупнейшее нефтяное месторождение, расположенное в Ханты-Мансийском автономном округе Тюменской области, в 65 км от г Ханты-Мансийска и в 200 км от г Нефтеюганска..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 открыто в 1982 г.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Месторождение удаленное, труднодоступное.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находится в пойме реки Обь, разделено рекой на 2 части и затопляется в паводковый период.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левого берега началось в 1988 г, правого - в 1999 г.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1985 г была заложена 1</a:t>
            </a:r>
            <a:r>
              <a:rPr lang="ru-RU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разведочная скважина. В 1988 г на его левом берегу началась эксплуатационная добыча фонтанным способом со скважины №181-Р с дебитом 37 т/сутки.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начало 2006 г на месторождении было учтено 954 добывающих и 376 нагнетательных скважин.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Геологические запасы оцениваются в 5 млрд т нефти.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Доказанные и извлекаемые запасы оцениваются в 2,4 млрд т.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Месторождение относится к Западно-Сибирской нефтегазоносной провинции.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373216"/>
            <a:ext cx="9217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повышения уровня добычи нефти в этом районе, начиная с 2006 г. проводятся мощные ГРП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гидроразрыв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пласта).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Колупаев Д. Ю. и др. Массовое проведение </a:t>
            </a:r>
            <a:r>
              <a:rPr lang="ru-RU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гидроразрыва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пласта-ключевая технология разработки южной части Приобского месторождения //PROНЕФТЬ. Профессионально о нефти. – 2019. – №. 1. – С. 39-45. 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5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344496" cy="4137615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3275856" y="270892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365104"/>
            <a:ext cx="3372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ЗС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 -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Обская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мегасинеклиза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019547"/>
            <a:ext cx="8733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Гусев, Г. С., </a:t>
            </a:r>
            <a:r>
              <a:rPr lang="ru-RU" b="1" dirty="0" err="1">
                <a:solidFill>
                  <a:schemeClr val="bg1"/>
                </a:solidFill>
              </a:rPr>
              <a:t>Межеловский</a:t>
            </a:r>
            <a:r>
              <a:rPr lang="ru-RU" b="1" dirty="0">
                <a:solidFill>
                  <a:schemeClr val="bg1"/>
                </a:solidFill>
              </a:rPr>
              <a:t>, Н. В., Гущин, А. В., </a:t>
            </a:r>
            <a:r>
              <a:rPr lang="ru-RU" b="1" dirty="0" err="1">
                <a:solidFill>
                  <a:schemeClr val="bg1"/>
                </a:solidFill>
              </a:rPr>
              <a:t>Клипко</a:t>
            </a:r>
            <a:r>
              <a:rPr lang="ru-RU" b="1" dirty="0">
                <a:solidFill>
                  <a:schemeClr val="bg1"/>
                </a:solidFill>
              </a:rPr>
              <a:t>, В. А., Корсаков, А. К., </a:t>
            </a:r>
            <a:r>
              <a:rPr lang="ru-RU" b="1" dirty="0" err="1">
                <a:solidFill>
                  <a:schemeClr val="bg1"/>
                </a:solidFill>
              </a:rPr>
              <a:t>Межеловский</a:t>
            </a:r>
            <a:r>
              <a:rPr lang="ru-RU" b="1" dirty="0">
                <a:solidFill>
                  <a:schemeClr val="bg1"/>
                </a:solidFill>
              </a:rPr>
              <a:t>, И. Н., ... &amp; Сироткина, О. Н. (2016). Тектонический кодекс России.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6653" y="0"/>
            <a:ext cx="42678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Рав­нин­ная часть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автономной области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рас­по­ло­же­на в гра­ни­цах За­пад­но-Си­бир­ской плат­фор­мы (пли­ты) и при­уро­че­на к цен­траль­но-юж­но­му сег­мен­ту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Внутренней тек­то­нической 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об­лас­ти.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эро­зи­он­ной по­верх­но­сти ге­те­ро­ген­но­го па­лео­зой­ско­го фун­да­мен­та гер­цин­ской кон­со­ли­да­ции за­ле­га­ет про­ме­жу­точ­ный ком­плекс или не­по­сред­ст­вен­но ме­зо­зой­ско-кай­но­зой­ский оса­доч­ный че­хол (гл. обр. тер­ри­ген­ные, от­час­ти уг­ле­нос­ные, и крем­ни­стые от­ло­же­ния триа­со­во­го, юр­ско­го, ме­ло­во­го, па­лео­ге­но­во­го, нео­ге­но­во­го и чет­вер­тич­но­го воз­рас­та).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струк­ту­ре чех­ла обо­соб­ля­ет­ся Об­ская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ме­га­си­нек­ли­за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пре­де­лах ко­то­рой вы­де­ля­ют­ся: Ман­сий­ская,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Сред­не­ир­тыш­ская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Чу­лым­ская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не­глу­бо­кие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си­нек­ли­зы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Хан­тей­ская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Кеть-Вах­ская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ан­тек­ли­зы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не­драх Об­ской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ме­га­си­не­кли­зы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сфор­ми­ро­вал­ся неф­те­га­зо­нос­ный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суб­бас­сейн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(часть За­пад­но-Си­бир­ско­го неф­те­га­зо­нос­но­го бас­сей­на), в ко­то­ром со­сре­до­то­чен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ре­сурс­ный по­тен­ци­ал неф­ти РФ (в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центральной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час­ти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суб­бас­сей­на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Сред­не­об­ская неф­те­га­зо­нос­ная об­ласть – пер­спек­тив­ны юр­ские и ме­ло­вые от­ло­же­ния, по пе­ри­фе­рии – толь­ко юр­ские).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051720" y="2996952"/>
            <a:ext cx="1368152" cy="1552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4393" y="260648"/>
            <a:ext cx="441637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Приобское НМ – сложное, но перспективное нефтяное месторождение в </a:t>
            </a:r>
            <a:r>
              <a:rPr lang="ru-RU" sz="1400" b="1" dirty="0" smtClean="0">
                <a:solidFill>
                  <a:schemeClr val="bg1"/>
                </a:solidFill>
              </a:rPr>
              <a:t>ХМАО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Новые технологии и грамотная политика «</a:t>
            </a:r>
            <a:r>
              <a:rPr lang="ru-RU" sz="1400" b="1" dirty="0" err="1">
                <a:solidFill>
                  <a:schemeClr val="bg1"/>
                </a:solidFill>
              </a:rPr>
              <a:t>Юганскнефтегаза</a:t>
            </a:r>
            <a:r>
              <a:rPr lang="ru-RU" sz="1400" b="1" dirty="0">
                <a:solidFill>
                  <a:schemeClr val="bg1"/>
                </a:solidFill>
              </a:rPr>
              <a:t>» </a:t>
            </a:r>
            <a:r>
              <a:rPr lang="ru-RU" sz="1400" b="1" dirty="0" smtClean="0">
                <a:solidFill>
                  <a:schemeClr val="bg1"/>
                </a:solidFill>
              </a:rPr>
              <a:t>улучшили состояние </a:t>
            </a:r>
            <a:r>
              <a:rPr lang="ru-RU" sz="1400" b="1" dirty="0">
                <a:solidFill>
                  <a:schemeClr val="bg1"/>
                </a:solidFill>
              </a:rPr>
              <a:t>Приобского нефтяного месторождения, геологические запасы которого находятся на уровне 5 млрд тонн нефти.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Приобское НМ является гигантским месторождением по добыче нефти на территории России.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Это </a:t>
            </a:r>
            <a:r>
              <a:rPr lang="ru-RU" sz="1400" b="1" dirty="0">
                <a:solidFill>
                  <a:schemeClr val="bg1"/>
                </a:solidFill>
              </a:rPr>
              <a:t>труднодоступное и удалённое месторождение находится в 70 км от города Ханты-Мансийска и на расстояние 200 километров от города Нефтеюганска.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Оно </a:t>
            </a:r>
            <a:r>
              <a:rPr lang="ru-RU" sz="1400" b="1" dirty="0">
                <a:solidFill>
                  <a:schemeClr val="bg1"/>
                </a:solidFill>
              </a:rPr>
              <a:t>включено в Западно-Сибирскую нефтегазоносную провинцию. Порядка 80% Приобского НМ размещается непосредственно в пойме реки Обь и поделено водой на две части. Особенностью Приобского является затопление </a:t>
            </a:r>
            <a:r>
              <a:rPr lang="ru-RU" sz="1400" b="1" dirty="0">
                <a:solidFill>
                  <a:schemeClr val="bg1"/>
                </a:solidFill>
                <a:hlinkClick r:id="rId2"/>
              </a:rPr>
              <a:t>месторождения</a:t>
            </a:r>
            <a:r>
              <a:rPr lang="ru-RU" sz="1400" b="1" dirty="0">
                <a:solidFill>
                  <a:schemeClr val="bg1"/>
                </a:solidFill>
              </a:rPr>
              <a:t> в периоды паводков.</a:t>
            </a:r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104456" cy="6108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1403650" cy="92874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61896" y="624538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Карта перспектив </a:t>
            </a:r>
            <a:r>
              <a:rPr lang="ru-RU" sz="1400" b="1" dirty="0" err="1">
                <a:solidFill>
                  <a:schemeClr val="bg1"/>
                </a:solidFill>
              </a:rPr>
              <a:t>нефтегазоносности</a:t>
            </a:r>
            <a:r>
              <a:rPr lang="ru-RU" sz="1400" b="1" dirty="0">
                <a:solidFill>
                  <a:schemeClr val="bg1"/>
                </a:solidFill>
              </a:rPr>
              <a:t> нижнеюрского </a:t>
            </a:r>
            <a:r>
              <a:rPr lang="ru-RU" sz="1400" b="1" dirty="0" smtClean="0">
                <a:solidFill>
                  <a:schemeClr val="bg1"/>
                </a:solidFill>
              </a:rPr>
              <a:t>нефтегазоносного комплекса (НГК)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4393" y="4938852"/>
            <a:ext cx="4228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Вестник </a:t>
            </a:r>
            <a:r>
              <a:rPr lang="ru-RU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недропользователя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ХМАО, №29, 2018 </a:t>
            </a:r>
          </a:p>
          <a:p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и характеристика перспективных объектов нижней и средней юры на территории Западной Сибири</a:t>
            </a:r>
          </a:p>
          <a:p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Волков, А.Г. </a:t>
            </a:r>
            <a:r>
              <a:rPr lang="ru-RU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Мухер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Л.В. Смирнов, Н.В. </a:t>
            </a:r>
            <a:r>
              <a:rPr lang="ru-RU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Судат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Л.Г. </a:t>
            </a:r>
            <a:r>
              <a:rPr lang="ru-RU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Судат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В.М.Южакова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(АУ «НАЦ РН им. В.И. Шпильмана»)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9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Основные геолого-физические характеристики месторождения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507288" cy="47091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чертой Приобского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месторождения является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осложнённое геологическое строение, характеризующееся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многопластовостью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низкой степенью продуктивности. Коллекторы основных продуктивных пластов отличаются невысокой проницаемостью, незначительной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песчанистостью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высоким уровнем глинистости и высокой расчленённостью. Эти факторы предполагают в процессе разработки применение технологий ГРП.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 залежей не глубже 2,6 км. Показатели плотности нефти равны 0,86–0,87 тонн на м³. Количество парафинов умеренно и не превышает 2,6 %, количество серы составляет порядка 1,35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повышения уровня добычи нефти в этом районе, начиная с 2006 г. проводятся мощные ГРП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гидроразрыв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пласта). 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Колупаев Д. Ю. и др. Массовое проведение </a:t>
            </a:r>
            <a:r>
              <a:rPr lang="ru-RU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гидроразрыва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пласта-ключевая технология разработки южной части Приобского месторождения //PROНЕФТЬ. Профессионально о нефти. – 2019. – №. 1. – С. 39-45. 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4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Динамика числа ГРП и МГРП на ЮЛТ Приобского месторождения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https://ntc.gazprom-neft.ru/upload/medialibrary/43c/030.pn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6"/>
          <a:stretch/>
        </p:blipFill>
        <p:spPr bwMode="auto">
          <a:xfrm>
            <a:off x="395536" y="1124744"/>
            <a:ext cx="8229600" cy="3851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309320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ГРП – </a:t>
            </a:r>
            <a:r>
              <a:rPr lang="ru-RU" dirty="0" err="1" smtClean="0"/>
              <a:t>гидроразрыв</a:t>
            </a:r>
            <a:r>
              <a:rPr lang="ru-RU" dirty="0" smtClean="0"/>
              <a:t> пласта; ГС -горизонтальные скважины; МГРП -   многостадийные ГРП; ЮЛТ – Южная лицензионная территория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052" y="5301208"/>
            <a:ext cx="84969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Колупаев Д. Ю. и др. Массовое проведение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гидроразрыва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пласта-ключевая технология разработки южной части Приобского месторождения //PROНЕФТЬ. Профессионально о нефти. – 2019. – №. 1. – С. 39-45.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60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НЬЮ-ЙОРК, 19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июня 2015.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/Корр. ТАСС Сергей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Хаботин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/. Добыча сланцевых нефти и газа методом гидравлического разрыва пласта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фрекинга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действительно вызывает колебания почвы и не просто легкую ее вибрацию, а и крупные землетрясения, имевшие место в центральных штатах США.</a:t>
            </a:r>
          </a:p>
          <a:p>
            <a:pPr algn="just">
              <a:lnSpc>
                <a:spcPct val="12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такому выводу пришла группа исследователей из Колорадского университета и Геологической службы США.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проанализировали колебания почвы магнитудой от 4,7 до 5,6 в штатах Оклахома, Колорадо, Техас и Арканзас за период с 2011 и 2012 год и установили наличие связи между этими землетрясениями и осуществляемой там добычей сланцевых нефти и газа в нагнетательных скважинах.</a:t>
            </a:r>
          </a:p>
          <a:p>
            <a:pPr algn="just">
              <a:lnSpc>
                <a:spcPct val="12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"Это первое исследование, проанализировавшее взаимосвязь между нагнетательными скважинами и землетрясениями в практически национальном масштабе, - заявил руководитель группы, эксперт геологического отдела Университета Мэтью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Уэйнгартен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Мы стали свидетелями огромного увеличения землетрясений, связанных с этими скважинами, особенно за период после 2009 года".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6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08152"/>
          </a:xfrm>
        </p:spPr>
        <p:txBody>
          <a:bodyPr>
            <a:normAutofit fontScale="92500"/>
          </a:bodyPr>
          <a:lstStyle/>
          <a:p>
            <a:r>
              <a:rPr lang="ru-RU" dirty="0"/>
              <a:t>Адушкин В. В., </a:t>
            </a:r>
            <a:r>
              <a:rPr lang="ru-RU" dirty="0" err="1"/>
              <a:t>Турунтаев</a:t>
            </a:r>
            <a:r>
              <a:rPr lang="ru-RU" dirty="0"/>
              <a:t> С. Б. Техногенная сейсмичность-индуцированная и триггерная. – 2015.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«Разработка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месторождений всегда сопровождается техногенным сейсмическим шумом, микросейсмическими событиями, энергия возникающих сейсмических событий зависит от свойств пород коллектора и окружающего горного массива, их напряженного состояния, от степени дискретности среды и наличия в ней неоднородностей.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 данным насчитывается более 50 случаев, когда разработка месторождений углеводородов привела к ощутимому изменению сейсмического режима района работ.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обобщены в некую зависимость времени появления сейсмичности от времени начала разработки и от времени начала закачки жидкости до появления сейсмичности и до возникновения максимального землетрясения. Оказалось, что со времени начала закачки жидкости при высоком давлении, проходит примерно 5–10 лет до начала появления заметной сейсмичности и примерно 10–15 лет до максимального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землетрясения»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[Адушкин,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Турунтаев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2015]. </a:t>
            </a:r>
          </a:p>
          <a:p>
            <a:pPr algn="just"/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9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3794</TotalTime>
  <Words>1140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РЕГИСТРАЦИЯ ЗЕМЛЕТРЯСЕНИЙ В 2013 И 2021 ГОДАХ В РАЙОНЕ ПРОВЕДЕНИЯ ГИДРОРАЗРЫВОВ ПЛАСТА В ХАНТЫ-МАНСИЙСКОЙ НЕФТЕГАЗОНОСНОЙ ПРОВИНЦИИ </vt:lpstr>
      <vt:lpstr>Презентация PowerPoint</vt:lpstr>
      <vt:lpstr>Приобское нефтяное месторождение</vt:lpstr>
      <vt:lpstr>Презентация PowerPoint</vt:lpstr>
      <vt:lpstr>Презентация PowerPoint</vt:lpstr>
      <vt:lpstr>Основные геолого-физические характеристики месторождения </vt:lpstr>
      <vt:lpstr>Динамика числа ГРП и МГРП на ЮЛТ Приобского месторождения</vt:lpstr>
      <vt:lpstr>ТАСС</vt:lpstr>
      <vt:lpstr>Презентация PowerPoint</vt:lpstr>
      <vt:lpstr>Friday, February 21, 2020  Nala Rogers, Staff Writer </vt:lpstr>
      <vt:lpstr>Презентация PowerPoint</vt:lpstr>
      <vt:lpstr>Презентация PowerPoint</vt:lpstr>
      <vt:lpstr>Сейсмические сети ФИЦ ЕГС РАН</vt:lpstr>
      <vt:lpstr>Виноградов Ю.А., Пятунин М.С. Сейсмологический мониторинг на Северном Ямале. Первые результаты // Современные методы обработки и интерпретации сейсмологических данных. Материалы XII Международной сейсмологической школы / Отв. ред. А.А. Маловичко. – Обнинск: ФИЦ ЕГС РАН, 2017   </vt:lpstr>
      <vt:lpstr>Регистрация IMS CTBTO</vt:lpstr>
      <vt:lpstr>Event Summary Block для события 21.02.2020 г. с Ms=3.5  </vt:lpstr>
      <vt:lpstr>Магнитудный дискриминант</vt:lpstr>
      <vt:lpstr>ARTI, 7.65 deg. </vt:lpstr>
      <vt:lpstr>Выводы</vt:lpstr>
      <vt:lpstr>Спасибо за внимание!</vt:lpstr>
    </vt:vector>
  </TitlesOfParts>
  <Company>GS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Gabsatarova I. P.</dc:creator>
  <cp:lastModifiedBy>Gabsatarova I. P.</cp:lastModifiedBy>
  <cp:revision>55</cp:revision>
  <dcterms:created xsi:type="dcterms:W3CDTF">2022-04-18T06:25:26Z</dcterms:created>
  <dcterms:modified xsi:type="dcterms:W3CDTF">2022-06-21T14:11:41Z</dcterms:modified>
</cp:coreProperties>
</file>