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43" r:id="rId2"/>
    <p:sldId id="400" r:id="rId3"/>
    <p:sldId id="394" r:id="rId4"/>
    <p:sldId id="395" r:id="rId5"/>
    <p:sldId id="391" r:id="rId6"/>
    <p:sldId id="392" r:id="rId7"/>
    <p:sldId id="393" r:id="rId8"/>
    <p:sldId id="396" r:id="rId9"/>
    <p:sldId id="399" r:id="rId10"/>
    <p:sldId id="390" r:id="rId11"/>
    <p:sldId id="398" r:id="rId12"/>
    <p:sldId id="389" r:id="rId13"/>
    <p:sldId id="32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" initials="Е" lastIdx="2" clrIdx="0">
    <p:extLst>
      <p:ext uri="{19B8F6BF-5375-455C-9EA6-DF929625EA0E}">
        <p15:presenceInfo xmlns:p15="http://schemas.microsoft.com/office/powerpoint/2012/main" userId="Евген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61442" autoAdjust="0"/>
  </p:normalViewPr>
  <p:slideViewPr>
    <p:cSldViewPr>
      <p:cViewPr varScale="1">
        <p:scale>
          <a:sx n="71" d="100"/>
          <a:sy n="71" d="100"/>
        </p:scale>
        <p:origin x="2562" y="7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BA6B8A-A6C6-4CB0-BA5F-6A7E0F98EF5D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72F4FB-B9A9-47F6-B411-EA419C61D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283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2F4FB-B9A9-47F6-B411-EA419C61D4F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1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2F4FB-B9A9-47F6-B411-EA419C61D4F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90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D9CA7A1E-B529-40C9-B061-EF75DAA1480A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B3E62384-133C-438D-8590-D6A1539F96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9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97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07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4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4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32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0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48AE6-BA84-486C-8973-C0932C544A38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62D2-3C0B-4F23-BAD6-D68C085E78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A7888-C90E-4AC3-B2F2-861E81D6F24B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EB51-BD9A-44CE-9811-44616336B2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2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145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326C6-DAD5-4225-B1D7-192F54C9C240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6625F-B4E5-4504-99D1-A9BC450813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52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9B1FE-7559-4A8B-9AEE-34ED030DAEA1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D44B-FE6B-4162-A569-56FC902C6D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6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3A6E1-4EF7-4E4A-8997-548D841A6E59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F1F12-FAEF-4ACE-8F06-D74A13DCC4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5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F34AA-4148-424F-AB92-501EE8AFBAAD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D9D95-06B0-4DB5-B627-3C29753748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1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8C153-ACF0-41BC-9947-FCA96D1A6B7B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641A7-B315-46F5-B81A-892DCB1383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7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3EAC-4B5F-4CD4-A23A-76AFD54D3F6F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9CCC-FC4D-4FD7-A58B-6EE89B0EE0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64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EA466-1E48-4D18-89A5-41BF0ABBA4A6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A2443-5864-4667-BF1C-909AE6FB86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8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DA2C6-7B12-454F-950A-55D055926CAE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8F5D0-1780-438C-8BC4-989A04E47A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12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943218-67D4-40CB-8945-AFCFCCAD0097}" type="datetimeFigureOut">
              <a:rPr lang="ru-RU" smtClean="0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97225C1-F08A-4005-8D70-0D97ED0BAE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9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9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547665" y="313583"/>
            <a:ext cx="6048671" cy="174726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b="1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b="1" i="1" dirty="0" smtClean="0"/>
              <a:t>Кузьмин Ю. О.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b="1" i="1" dirty="0" smtClean="0"/>
              <a:t>(ИФЗ РАН)</a:t>
            </a:r>
            <a:endParaRPr lang="ru-RU" altLang="ru-RU" sz="3600" b="1" i="1" dirty="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-180528" y="256490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0000"/>
                </a:solidFill>
              </a:rPr>
              <a:t>Циклически-индуцированные </a:t>
            </a:r>
          </a:p>
          <a:p>
            <a:pPr algn="ctr"/>
            <a:r>
              <a:rPr lang="ru-RU" altLang="ru-RU" sz="4000" b="1" dirty="0">
                <a:solidFill>
                  <a:srgbClr val="000000"/>
                </a:solidFill>
              </a:rPr>
              <a:t>деформации разломных </a:t>
            </a:r>
            <a:r>
              <a:rPr lang="ru-RU" altLang="ru-RU" sz="4000" b="1" dirty="0" smtClean="0">
                <a:solidFill>
                  <a:srgbClr val="000000"/>
                </a:solidFill>
              </a:rPr>
              <a:t>зон</a:t>
            </a:r>
            <a:endParaRPr lang="ru-RU" altLang="ru-RU" sz="4000" b="1" dirty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endParaRPr lang="ru-RU" altLang="ru-RU" dirty="0">
              <a:solidFill>
                <a:srgbClr val="000000"/>
              </a:solidFill>
            </a:endParaRPr>
          </a:p>
          <a:p>
            <a:r>
              <a:rPr lang="ru-RU" altLang="ru-RU" dirty="0">
                <a:solidFill>
                  <a:srgbClr val="000000"/>
                </a:solidFill>
              </a:rPr>
              <a:t>                                             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>
              <a:solidFill>
                <a:srgbClr val="000000"/>
              </a:solidFill>
            </a:endParaRPr>
          </a:p>
          <a:p>
            <a:r>
              <a:rPr lang="ru-RU" altLang="ru-RU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en-US" altLang="ru-RU" b="1" dirty="0" smtClean="0">
                <a:solidFill>
                  <a:srgbClr val="000000"/>
                </a:solidFill>
              </a:rPr>
              <a:t>E-mail</a:t>
            </a:r>
            <a:r>
              <a:rPr lang="en-US" altLang="ru-RU" b="1" dirty="0">
                <a:solidFill>
                  <a:srgbClr val="000000"/>
                </a:solidFill>
              </a:rPr>
              <a:t>: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en-US" altLang="ru-RU" b="1" dirty="0">
                <a:solidFill>
                  <a:srgbClr val="000000"/>
                </a:solidFill>
              </a:rPr>
              <a:t>kuzmin@ifz.ru</a:t>
            </a:r>
            <a:endParaRPr lang="ru-RU" altLang="ru-RU" b="1" dirty="0">
              <a:solidFill>
                <a:srgbClr val="000000"/>
              </a:solidFill>
            </a:endParaRPr>
          </a:p>
          <a:p>
            <a:r>
              <a:rPr lang="en-US" altLang="ru-RU" dirty="0">
                <a:solidFill>
                  <a:srgbClr val="000000"/>
                </a:solidFill>
              </a:rPr>
              <a:t>                                                   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1122331" cy="11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100149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 локальных объемных деформаций разломных зон в задачах о включении (1) и неоднородности (2)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752527" cy="4680520"/>
          </a:xfrm>
        </p:spPr>
      </p:pic>
    </p:spTree>
    <p:extLst>
      <p:ext uri="{BB962C8B-B14F-4D97-AF65-F5344CB8AC3E}">
        <p14:creationId xmlns:p14="http://schemas.microsoft.com/office/powerpoint/2010/main" val="417863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200" smtClean="0"/>
              <a:t>Объемная модель разлома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8" cy="4450879"/>
          </a:xfrm>
        </p:spPr>
      </p:pic>
    </p:spTree>
    <p:extLst>
      <p:ext uri="{BB962C8B-B14F-4D97-AF65-F5344CB8AC3E}">
        <p14:creationId xmlns:p14="http://schemas.microsoft.com/office/powerpoint/2010/main" val="311539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996952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21493 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3150840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22383 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7279" y="1836911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25519 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573016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15212 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633118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33534 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99373" y="3649910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49708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0537" y="4940399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17760 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170611"/>
            <a:ext cx="755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7470 м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162"/>
            <a:ext cx="9144000" cy="6265837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69186" y="897773"/>
                <a:ext cx="8279278" cy="5727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3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основе теоремы взаимности работ Бетти для среды с дисторсией получено выражение для смещений поверхности упругого полупространства [Кузьмин, 1999]. Обобщением на пороупругие среды </a:t>
                </a: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получены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два выражения для пороупругого включение и пороупругой неоднородности [Кузьмин, </a:t>
                </a: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2021, 2022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].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Например, для вертикальных смещений: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ru-RU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∫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𝑑𝑋𝑑𝑌𝑑𝑍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- пороупругое включение </a:t>
                </a:r>
                <a:r>
                  <a:rPr lang="ru-RU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400" b="1" dirty="0">
                    <a:effectLst/>
                    <a:latin typeface="Montserra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вертикальное смещение поверхности, m – пористость,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коэффициент поровой сжимаемости,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изменение порового (пластового давления</a:t>
                </a: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ℋ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11 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𝜋𝜇</m:t>
                        </m:r>
                      </m:den>
                    </m:f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∫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𝑑𝑋𝑑𝑌𝑑𝑍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- пороупругая неоднородность (</a:t>
                </a:r>
                <a14:m>
                  <m:oMath xmlns:m="http://schemas.openxmlformats.org/officeDocument/2006/math">
                    <m:r>
                      <a:rPr lang="ru-RU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𝓗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вертикальное смещение поверхности,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11 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квазистатическое, горизонтальное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растягивающее напряжение, обусловленное   наличием антиклинального поднятия, 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𝓗</m:t>
                    </m:r>
                  </m:oMath>
                </a14:m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относительное изменение пороупругих параметров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Ось 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направлена вниз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Разработанные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представления о пороупругих включениях и неоднородностях, как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источниках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локальных смещениях земной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поверхности, позволили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провести селекцию механизмов формирования аномальных деформаций в зона Ашхабадского разлома и определить в качестве доминирующей модели задачу о пороупругой неоднородности прямоугольной формы, как модельном аналоге активизированного фрагмента разломной зоны. </a:t>
                </a:r>
                <a:endPara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Механизм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пороупругого включения адекватно описывает оседания (поднятия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территории ПХГ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снижении (повышении) пластового давления (знак ΔP определяет знак смещения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но не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применим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трактовки локальных просадок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разломах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закачке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газа. Вторая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модель эти факты объясняет, поскольку при изменении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параметра </a:t>
                </a:r>
                <a14:m>
                  <m:oMath xmlns:m="http://schemas.openxmlformats.org/officeDocument/2006/math">
                    <m:r>
                      <a:rPr lang="ru-RU" sz="1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𝓗</m:t>
                    </m:r>
                  </m:oMath>
                </a14:m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процессе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эксплуатации ПХГ,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знак вертикальных смещений поверхности зависит и от знака постоянно действующих горизонтальных напряжений.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разлома на ПХГ, расположенного в верхней части антиклинального изгиба – это снижении коэффициента </a:t>
                </a:r>
                <a14:m>
                  <m:oMath xmlns:m="http://schemas.openxmlformats.org/officeDocument/2006/math">
                    <m:r>
                      <a:rPr lang="ru-RU" sz="1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𝓗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условиях растяжения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., что приводит к локальным оседаниям в зонах разломов ПХГ </a:t>
                </a:r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закачке газа.</a:t>
                </a:r>
              </a:p>
              <a:p>
                <a:pPr algn="just">
                  <a:spcAft>
                    <a:spcPts val="0"/>
                  </a:spcAft>
                </a:pPr>
                <a:endParaRPr lang="ru-RU" sz="13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6" y="897773"/>
                <a:ext cx="8279278" cy="5727722"/>
              </a:xfrm>
              <a:prstGeom prst="rect">
                <a:avLst/>
              </a:prstGeom>
              <a:blipFill rotWithShape="0">
                <a:blip r:embed="rId4"/>
                <a:stretch>
                  <a:fillRect l="-221" t="-106" r="-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7CB1AF1-FD36-7B4A-9FC2-BE66C8A853EA}"/>
              </a:ext>
            </a:extLst>
          </p:cNvPr>
          <p:cNvSpPr/>
          <p:nvPr/>
        </p:nvSpPr>
        <p:spPr>
          <a:xfrm>
            <a:off x="1187624" y="13049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Montserrat" pitchFamily="2" charset="0"/>
                <a:cs typeface="Times New Roman" panose="02020603050405020304" pitchFamily="18" charset="0"/>
              </a:rPr>
              <a:t>Модель пороупругого включения и неоднородности</a:t>
            </a:r>
            <a:endParaRPr lang="en-US" altLang="ru-RU" b="1" dirty="0" smtClean="0">
              <a:latin typeface="Montserra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6858000"/>
          </a:xfrm>
        </p:spPr>
      </p:pic>
    </p:spTree>
    <p:extLst>
      <p:ext uri="{BB962C8B-B14F-4D97-AF65-F5344CB8AC3E}">
        <p14:creationId xmlns:p14="http://schemas.microsoft.com/office/powerpoint/2010/main" val="383972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4959"/>
            <a:ext cx="8208912" cy="883508"/>
          </a:xfrm>
        </p:spPr>
        <p:txBody>
          <a:bodyPr>
            <a:normAutofit/>
          </a:bodyPr>
          <a:lstStyle/>
          <a:p>
            <a:r>
              <a:rPr lang="ru-RU" sz="2100" b="1" dirty="0"/>
              <a:t>Схема </a:t>
            </a:r>
            <a:r>
              <a:rPr lang="ru-RU" sz="2100" b="1" dirty="0" smtClean="0"/>
              <a:t>формирования </a:t>
            </a:r>
            <a:r>
              <a:rPr lang="ru-RU" sz="2100" b="1" dirty="0"/>
              <a:t>аномальных деформационных процессов </a:t>
            </a:r>
            <a:r>
              <a:rPr lang="en-US" sz="2100" b="1" dirty="0" smtClean="0"/>
              <a:t/>
            </a:r>
            <a:br>
              <a:rPr lang="en-US" sz="2100" b="1" dirty="0" smtClean="0"/>
            </a:br>
            <a:r>
              <a:rPr lang="ru-RU" sz="2100" b="1" dirty="0" smtClean="0"/>
              <a:t>в </a:t>
            </a:r>
            <a:r>
              <a:rPr lang="ru-RU" sz="2100" b="1" dirty="0"/>
              <a:t>зонах разломов.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31" y="1938467"/>
            <a:ext cx="6929279" cy="41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13038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Расположение нивелирных профилей, пересекающих зоны разломов в районе г. Ашхабада. Справа – подробная схема Гауданского микрополигона</a:t>
            </a:r>
            <a:endParaRPr lang="ru-RU" sz="24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2728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000" smtClean="0"/>
              <a:t>Влияние малых воздействий атмосферных осадков</a:t>
            </a:r>
          </a:p>
        </p:txBody>
      </p:sp>
      <p:pic>
        <p:nvPicPr>
          <p:cNvPr id="137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052513"/>
            <a:ext cx="6626225" cy="5329237"/>
          </a:xfrm>
        </p:spPr>
      </p:pic>
    </p:spTree>
    <p:extLst>
      <p:ext uri="{BB962C8B-B14F-4D97-AF65-F5344CB8AC3E}">
        <p14:creationId xmlns:p14="http://schemas.microsoft.com/office/powerpoint/2010/main" val="106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601" y="548680"/>
            <a:ext cx="6798734" cy="13038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Временной ход вертикальных смещений земной поверхности на геодинамическом микрополигоне Гаудан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пределах Ашхабадского разлома. </a:t>
            </a: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5608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3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Пространственное распределение современных вертикальных движений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зоне Ашхабадского разлома</a:t>
            </a: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4824536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7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5" y="404665"/>
            <a:ext cx="6798734" cy="10081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Периодограмма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Аббе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результатов нивелирования вдоль профиля Гаудан для различных секций.</a:t>
            </a: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4888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76673"/>
            <a:ext cx="6798734" cy="79208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Вертикальные смещения земной поверхности на подземном хранилище газ</a:t>
            </a:r>
            <a:endParaRPr lang="ru-RU" sz="2400" dirty="0"/>
          </a:p>
        </p:txBody>
      </p:sp>
      <p:pic>
        <p:nvPicPr>
          <p:cNvPr id="6" name="Объект 5" descr="L:\статьи\Кузьмин (ФЗ-2022)\Рисунки\ПХГ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280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03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45691" cy="856533"/>
          </a:xfrm>
        </p:spPr>
        <p:txBody>
          <a:bodyPr>
            <a:normAutofit/>
          </a:bodyPr>
          <a:lstStyle/>
          <a:p>
            <a:r>
              <a:rPr lang="ru-RU" sz="2100" b="1" dirty="0"/>
              <a:t>Сравнительный анализ моделей разломов с раздвиговым типом движений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333204"/>
            <a:ext cx="7217699" cy="47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4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195</Words>
  <Application>Microsoft Office PowerPoint</Application>
  <PresentationFormat>Экран (4:3)</PresentationFormat>
  <Paragraphs>38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Garamond</vt:lpstr>
      <vt:lpstr>Montserrat</vt:lpstr>
      <vt:lpstr>Times New Roman</vt:lpstr>
      <vt:lpstr>Натуральные материалы</vt:lpstr>
      <vt:lpstr>Презентация PowerPoint</vt:lpstr>
      <vt:lpstr>Схема формирования аномальных деформационных процессов  в зонах разломов.</vt:lpstr>
      <vt:lpstr>Расположение нивелирных профилей, пересекающих зоны разломов в районе г. Ашхабада. Справа – подробная схема Гауданского микрополигона</vt:lpstr>
      <vt:lpstr>Влияние малых воздействий атмосферных осадков</vt:lpstr>
      <vt:lpstr>Временной ход вертикальных смещений земной поверхности на геодинамическом микрополигоне Гаудан в пределах Ашхабадского разлома. </vt:lpstr>
      <vt:lpstr>Пространственное распределение современных вертикальных движений в зоне Ашхабадского разлома</vt:lpstr>
      <vt:lpstr>Периодограмма Аббе результатов нивелирования вдоль профиля Гаудан для различных секций.</vt:lpstr>
      <vt:lpstr>Вертикальные смещения земной поверхности на подземном хранилище газ</vt:lpstr>
      <vt:lpstr>Сравнительный анализ моделей разломов с раздвиговым типом движений</vt:lpstr>
      <vt:lpstr>Схема формирования локальных объемных деформаций разломных зон в задачах о включении (1) и неоднородности (2)</vt:lpstr>
      <vt:lpstr>Объемная модель разлома</vt:lpstr>
      <vt:lpstr>Презентация PowerPoint</vt:lpstr>
      <vt:lpstr>Презентация PowerPoint</vt:lpstr>
    </vt:vector>
  </TitlesOfParts>
  <Company>Home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admin</cp:lastModifiedBy>
  <cp:revision>252</cp:revision>
  <dcterms:created xsi:type="dcterms:W3CDTF">2014-12-11T11:22:08Z</dcterms:created>
  <dcterms:modified xsi:type="dcterms:W3CDTF">2022-06-22T04:56:54Z</dcterms:modified>
</cp:coreProperties>
</file>