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1"/>
  </p:notesMasterIdLst>
  <p:sldIdLst>
    <p:sldId id="261" r:id="rId2"/>
    <p:sldId id="258" r:id="rId3"/>
    <p:sldId id="259" r:id="rId4"/>
    <p:sldId id="271" r:id="rId5"/>
    <p:sldId id="280" r:id="rId6"/>
    <p:sldId id="269" r:id="rId7"/>
    <p:sldId id="283" r:id="rId8"/>
    <p:sldId id="273" r:id="rId9"/>
    <p:sldId id="28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10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5F5DA-65D6-43C4-B452-90467ED489C2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083C4-341A-459C-AC13-F418C7FBCA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997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977900"/>
            <a:ext cx="3521075" cy="26400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22146" y="3763500"/>
            <a:ext cx="4977162" cy="3079354"/>
          </a:xfrm>
          <a:prstGeom prst="rect">
            <a:avLst/>
          </a:prstGeom>
          <a:noFill/>
          <a:ln>
            <a:noFill/>
          </a:ln>
        </p:spPr>
        <p:txBody>
          <a:bodyPr lIns="83782" tIns="83782" rIns="83782" bIns="83782" anchor="ctr" anchorCtr="0">
            <a:noAutofit/>
          </a:bodyPr>
          <a:lstStyle/>
          <a:p>
            <a:pPr>
              <a:buClr>
                <a:schemeClr val="dk1"/>
              </a:buClr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sldNum" idx="12"/>
          </p:nvPr>
        </p:nvSpPr>
        <p:spPr>
          <a:xfrm>
            <a:off x="3524050" y="7427889"/>
            <a:ext cx="2695962" cy="392295"/>
          </a:xfrm>
          <a:prstGeom prst="rect">
            <a:avLst/>
          </a:prstGeom>
          <a:noFill/>
          <a:ln>
            <a:noFill/>
          </a:ln>
        </p:spPr>
        <p:txBody>
          <a:bodyPr lIns="83782" tIns="83782" rIns="83782" bIns="83782" anchor="b" anchorCtr="0">
            <a:noAutofit/>
          </a:bodyPr>
          <a:lstStyle/>
          <a:p>
            <a:pPr algn="l">
              <a:buClr>
                <a:srgbClr val="000000"/>
              </a:buClr>
            </a:pP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653053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352550" y="977900"/>
            <a:ext cx="3519488" cy="26400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22147" y="3763501"/>
            <a:ext cx="4977162" cy="3079354"/>
          </a:xfrm>
          <a:prstGeom prst="rect">
            <a:avLst/>
          </a:prstGeom>
          <a:noFill/>
          <a:ln>
            <a:noFill/>
          </a:ln>
        </p:spPr>
        <p:txBody>
          <a:bodyPr lIns="83782" tIns="83782" rIns="83782" bIns="83782" anchor="ctr" anchorCtr="0">
            <a:noAutofit/>
          </a:bodyPr>
          <a:lstStyle/>
          <a:p>
            <a:pPr>
              <a:buClr>
                <a:schemeClr val="dk1"/>
              </a:buClr>
            </a:pPr>
            <a:endParaRPr sz="1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sldNum" idx="12"/>
          </p:nvPr>
        </p:nvSpPr>
        <p:spPr>
          <a:xfrm>
            <a:off x="3524050" y="7427889"/>
            <a:ext cx="2695962" cy="392295"/>
          </a:xfrm>
          <a:prstGeom prst="rect">
            <a:avLst/>
          </a:prstGeom>
          <a:noFill/>
          <a:ln>
            <a:noFill/>
          </a:ln>
        </p:spPr>
        <p:txBody>
          <a:bodyPr lIns="83782" tIns="83782" rIns="83782" bIns="83782" anchor="b" anchorCtr="0">
            <a:noAutofit/>
          </a:bodyPr>
          <a:lstStyle/>
          <a:p>
            <a:pPr algn="l">
              <a:buClr>
                <a:srgbClr val="000000"/>
              </a:buClr>
            </a:pP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30797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09CFE-C345-43F9-9D4F-9F67B062D7AE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36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977900"/>
            <a:ext cx="3521075" cy="26400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22146" y="3763500"/>
            <a:ext cx="4977162" cy="3079354"/>
          </a:xfrm>
          <a:prstGeom prst="rect">
            <a:avLst/>
          </a:prstGeom>
          <a:noFill/>
          <a:ln>
            <a:noFill/>
          </a:ln>
        </p:spPr>
        <p:txBody>
          <a:bodyPr lIns="83782" tIns="83782" rIns="83782" bIns="83782" anchor="ctr" anchorCtr="0">
            <a:noAutofit/>
          </a:bodyPr>
          <a:lstStyle/>
          <a:p>
            <a:pPr>
              <a:buClr>
                <a:schemeClr val="dk1"/>
              </a:buClr>
            </a:pPr>
            <a:endParaRPr sz="1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sldNum" idx="12"/>
          </p:nvPr>
        </p:nvSpPr>
        <p:spPr>
          <a:xfrm>
            <a:off x="3524050" y="7427889"/>
            <a:ext cx="2695962" cy="392295"/>
          </a:xfrm>
          <a:prstGeom prst="rect">
            <a:avLst/>
          </a:prstGeom>
          <a:noFill/>
          <a:ln>
            <a:noFill/>
          </a:ln>
        </p:spPr>
        <p:txBody>
          <a:bodyPr lIns="83782" tIns="83782" rIns="83782" bIns="83782" anchor="b" anchorCtr="0">
            <a:noAutofit/>
          </a:bodyPr>
          <a:lstStyle/>
          <a:p>
            <a:pPr algn="l">
              <a:buClr>
                <a:srgbClr val="000000"/>
              </a:buClr>
            </a:pP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653053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7F35-B2E4-4AF8-8849-E79EDEBA2D8D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48D392-EE92-43AF-99AD-13087268A9A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7F35-B2E4-4AF8-8849-E79EDEBA2D8D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8D392-EE92-43AF-99AD-13087268A9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7F35-B2E4-4AF8-8849-E79EDEBA2D8D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8D392-EE92-43AF-99AD-13087268A9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7F35-B2E4-4AF8-8849-E79EDEBA2D8D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8D392-EE92-43AF-99AD-13087268A9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7F35-B2E4-4AF8-8849-E79EDEBA2D8D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8D392-EE92-43AF-99AD-13087268A9A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7F35-B2E4-4AF8-8849-E79EDEBA2D8D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8D392-EE92-43AF-99AD-13087268A9A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7F35-B2E4-4AF8-8849-E79EDEBA2D8D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8D392-EE92-43AF-99AD-13087268A9A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7F35-B2E4-4AF8-8849-E79EDEBA2D8D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8D392-EE92-43AF-99AD-13087268A9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7F35-B2E4-4AF8-8849-E79EDEBA2D8D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8D392-EE92-43AF-99AD-13087268A9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7F35-B2E4-4AF8-8849-E79EDEBA2D8D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8D392-EE92-43AF-99AD-13087268A9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7F35-B2E4-4AF8-8849-E79EDEBA2D8D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8D392-EE92-43AF-99AD-13087268A9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B887F35-B2E4-4AF8-8849-E79EDEBA2D8D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E48D392-EE92-43AF-99AD-13087268A9A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1029/2012JA017935" TargetMode="External"/><Relationship Id="rId4" Type="http://schemas.openxmlformats.org/officeDocument/2006/relationships/hyperlink" Target="https://doi.org/10.52452/00213462_2021_64_01_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Shape 1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815" y="188640"/>
            <a:ext cx="2808312" cy="91321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99592" y="1412776"/>
            <a:ext cx="7128792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Распространение  </a:t>
            </a:r>
            <a:r>
              <a:rPr lang="ru-RU" sz="3600" b="1" dirty="0">
                <a:solidFill>
                  <a:srgbClr val="FF0000"/>
                </a:solidFill>
              </a:rPr>
              <a:t>КНЧ волн от виртуальных ионосферных  источников, формируемых стендом СУРА</a:t>
            </a:r>
          </a:p>
          <a:p>
            <a:pPr algn="ctr"/>
            <a:r>
              <a:rPr lang="ru-RU" sz="2800" b="1" cap="all" dirty="0" smtClean="0">
                <a:solidFill>
                  <a:srgbClr val="C00000"/>
                </a:solidFill>
              </a:rPr>
              <a:t> </a:t>
            </a:r>
            <a:endParaRPr lang="ru-RU" b="1" i="1" dirty="0" smtClean="0"/>
          </a:p>
          <a:p>
            <a:endParaRPr lang="ru-RU" b="1" i="1" dirty="0"/>
          </a:p>
          <a:p>
            <a:pPr algn="ctr"/>
            <a:r>
              <a:rPr lang="ru-RU" b="1" i="1" dirty="0" smtClean="0"/>
              <a:t>Д.С</a:t>
            </a:r>
            <a:r>
              <a:rPr lang="ru-RU" b="1" i="1" dirty="0"/>
              <a:t>. Котик, В.А. </a:t>
            </a:r>
            <a:r>
              <a:rPr lang="ru-RU" b="1" i="1" dirty="0" smtClean="0"/>
              <a:t>Яшнов </a:t>
            </a:r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НИРФИ </a:t>
            </a:r>
            <a:r>
              <a:rPr lang="ru-RU" dirty="0"/>
              <a:t>ННГУ им. Н.И. </a:t>
            </a:r>
            <a:r>
              <a:rPr lang="ru-RU" dirty="0" smtClean="0"/>
              <a:t>Лобачевского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Шестая Международная конференция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Триггерные </a:t>
            </a:r>
            <a:r>
              <a:rPr lang="ru-RU" sz="2400" b="1" dirty="0">
                <a:solidFill>
                  <a:srgbClr val="FF0000"/>
                </a:solidFill>
              </a:rPr>
              <a:t>эффекты в </a:t>
            </a:r>
            <a:r>
              <a:rPr lang="ru-RU" sz="2400" b="1" dirty="0" err="1" smtClean="0">
                <a:solidFill>
                  <a:srgbClr val="FF0000"/>
                </a:solidFill>
              </a:rPr>
              <a:t>геосистемах</a:t>
            </a:r>
            <a:endParaRPr lang="ru-RU" sz="2400" b="1" dirty="0">
              <a:solidFill>
                <a:srgbClr val="FF0000"/>
              </a:solidFill>
            </a:endParaRPr>
          </a:p>
          <a:p>
            <a:pPr algn="ctr"/>
            <a:r>
              <a:rPr lang="ru-RU" dirty="0"/>
              <a:t>21-24 Июня 2022 / Москва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447" y="44624"/>
            <a:ext cx="1184041" cy="1190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887263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/>
        </p:nvSpPr>
        <p:spPr>
          <a:xfrm>
            <a:off x="0" y="483900"/>
            <a:ext cx="619498" cy="481200"/>
          </a:xfrm>
          <a:prstGeom prst="parallelogram">
            <a:avLst>
              <a:gd name="adj" fmla="val 39278"/>
            </a:avLst>
          </a:prstGeom>
          <a:solidFill>
            <a:srgbClr val="0064A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>
              <a:solidFill>
                <a:srgbClr val="000000"/>
              </a:solidFill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161" name="Shape 1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94725" y="455525"/>
            <a:ext cx="1922499" cy="53794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hape 157"/>
          <p:cNvSpPr/>
          <p:nvPr/>
        </p:nvSpPr>
        <p:spPr>
          <a:xfrm>
            <a:off x="434842" y="483910"/>
            <a:ext cx="4061912" cy="481200"/>
          </a:xfrm>
          <a:prstGeom prst="parallelogram">
            <a:avLst>
              <a:gd name="adj" fmla="val 39278"/>
            </a:avLst>
          </a:prstGeom>
          <a:solidFill>
            <a:srgbClr val="1381C0"/>
          </a:solidFill>
          <a:ln>
            <a:noFill/>
          </a:ln>
        </p:spPr>
        <p:txBody>
          <a:bodyPr lIns="0" tIns="45700" rIns="0" bIns="72000" anchor="ctr" anchorCtr="0">
            <a:noAutofit/>
          </a:bodyPr>
          <a:lstStyle/>
          <a:p>
            <a:pPr algn="ctr">
              <a:buClr>
                <a:prstClr val="white"/>
              </a:buClr>
              <a:buSzPct val="25000"/>
            </a:pP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  <a:rtl val="0"/>
              </a:rPr>
              <a:t>Базовые уравнения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23" name="Shape 159"/>
          <p:cNvSpPr/>
          <p:nvPr/>
        </p:nvSpPr>
        <p:spPr>
          <a:xfrm>
            <a:off x="0" y="483900"/>
            <a:ext cx="619498" cy="481200"/>
          </a:xfrm>
          <a:prstGeom prst="parallelogram">
            <a:avLst>
              <a:gd name="adj" fmla="val 39278"/>
            </a:avLst>
          </a:prstGeom>
          <a:solidFill>
            <a:srgbClr val="0064A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>
              <a:solidFill>
                <a:srgbClr val="000000"/>
              </a:solidFill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24" name="Shape 160"/>
          <p:cNvSpPr/>
          <p:nvPr/>
        </p:nvSpPr>
        <p:spPr>
          <a:xfrm>
            <a:off x="0" y="483875"/>
            <a:ext cx="392100" cy="481200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>
              <a:solidFill>
                <a:srgbClr val="000000"/>
              </a:solidFill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993473"/>
            <a:ext cx="90364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Система </a:t>
            </a:r>
            <a:r>
              <a:rPr lang="ru-RU" sz="2000" b="1" dirty="0">
                <a:solidFill>
                  <a:srgbClr val="C00000"/>
                </a:solidFill>
              </a:rPr>
              <a:t>лучевых уравнений в сферической системе координат  имеет вид (Кравцов, 1980)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29" y="1916832"/>
            <a:ext cx="4332115" cy="397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25886" y="1701359"/>
            <a:ext cx="61945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Здесь </a:t>
            </a:r>
            <a:r>
              <a:rPr lang="en-US" sz="1600" i="1" dirty="0" smtClean="0"/>
              <a:t>n</a:t>
            </a:r>
            <a:r>
              <a:rPr lang="ru-RU" sz="1600" i="1" dirty="0" smtClean="0"/>
              <a:t> </a:t>
            </a:r>
            <a:r>
              <a:rPr lang="ru-RU" sz="1600" dirty="0" smtClean="0"/>
              <a:t>– </a:t>
            </a:r>
            <a:r>
              <a:rPr lang="ru-RU" sz="1600" dirty="0"/>
              <a:t>показатель преломления волны,  </a:t>
            </a:r>
            <a:r>
              <a:rPr lang="en-US" sz="1600" dirty="0" smtClean="0"/>
              <a:t>            </a:t>
            </a:r>
            <a:r>
              <a:rPr lang="ru-RU" sz="1600" dirty="0" smtClean="0"/>
              <a:t>– </a:t>
            </a:r>
            <a:r>
              <a:rPr lang="ru-RU" sz="1600" dirty="0"/>
              <a:t>проекции вектора волновой нормали на оси сферической системы координат. Показатели преломления нормальных волн  в магнитоактивной плазме удовлетворяют дисперсионному уравнению (Гинзбург, 1967)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732734"/>
            <a:ext cx="872994" cy="40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780928"/>
            <a:ext cx="1944216" cy="42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140968"/>
            <a:ext cx="3715816" cy="1700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76056" y="5229200"/>
            <a:ext cx="3888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Где                      – компоненты тензора диэлектрической </a:t>
            </a:r>
            <a:r>
              <a:rPr lang="ru-RU" sz="1600" dirty="0"/>
              <a:t>проницаемости магнитоактивной </a:t>
            </a:r>
            <a:r>
              <a:rPr lang="ru-RU" sz="1600" dirty="0" smtClean="0"/>
              <a:t>плазмы</a:t>
            </a:r>
            <a:endParaRPr lang="ru-RU" dirty="0"/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402" y="5229200"/>
            <a:ext cx="717798" cy="39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66673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712968" cy="55774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Использовалась </a:t>
            </a:r>
            <a:r>
              <a:rPr lang="ru-RU" sz="2000" b="1" dirty="0">
                <a:solidFill>
                  <a:srgbClr val="FF0000"/>
                </a:solidFill>
              </a:rPr>
              <a:t>модель ионосферной плазмы, состоящей из электронов и несколько сортов положительно заряженных ионов (H+, </a:t>
            </a:r>
            <a:r>
              <a:rPr lang="ru-RU" sz="2000" b="1" dirty="0" err="1">
                <a:solidFill>
                  <a:srgbClr val="FF0000"/>
                </a:solidFill>
              </a:rPr>
              <a:t>He</a:t>
            </a:r>
            <a:r>
              <a:rPr lang="ru-RU" sz="2000" b="1" dirty="0">
                <a:solidFill>
                  <a:srgbClr val="FF0000"/>
                </a:solidFill>
              </a:rPr>
              <a:t>+, N+, NO+, O+, O2+).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80112" y="5427364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Высотные профили частот соударений электронов и ионов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5536" y="148478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83568" y="5517232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Высотные </a:t>
            </a:r>
            <a:r>
              <a:rPr lang="ru-RU" sz="1600" dirty="0"/>
              <a:t>профили концентрации заряженных частиц в ионосфере.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20" y="1854116"/>
            <a:ext cx="4308864" cy="3231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166" y="1916541"/>
            <a:ext cx="4131866" cy="3096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505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9600" y="152400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Учет 3Д распределения  параметров ионосферы. </a:t>
            </a:r>
            <a:endParaRPr lang="ru-RU" sz="2000" b="1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6096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26"/>
          <p:cNvSpPr>
            <a:spLocks noChangeArrowheads="1"/>
          </p:cNvSpPr>
          <p:nvPr/>
        </p:nvSpPr>
        <p:spPr bwMode="auto">
          <a:xfrm>
            <a:off x="0" y="985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764704"/>
            <a:ext cx="858768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Трёхмерные распределения концентраций заряженных и нейтральных частиц получались в результате расчётов высотных профилей частиц на прямоугольной координатной сетке протяженностью в горизонтальных направлениях около 80° по широте и долготе с центром в точке расположения </a:t>
            </a:r>
            <a:r>
              <a:rPr lang="ru-RU" dirty="0" smtClean="0"/>
              <a:t>стенда</a:t>
            </a:r>
            <a:r>
              <a:rPr lang="ru-RU" dirty="0" smtClean="0">
                <a:solidFill>
                  <a:srgbClr val="FF0000"/>
                </a:solidFill>
              </a:rPr>
              <a:t> СУРА  </a:t>
            </a:r>
            <a:r>
              <a:rPr lang="ru-RU" dirty="0" smtClean="0"/>
              <a:t>с  </a:t>
            </a:r>
            <a:r>
              <a:rPr lang="ru-RU" dirty="0"/>
              <a:t>последующей интерполяцией значений концентрации в промежуточных </a:t>
            </a:r>
            <a:r>
              <a:rPr lang="ru-RU" dirty="0" smtClean="0"/>
              <a:t>точках. Предполагалось</a:t>
            </a:r>
            <a:r>
              <a:rPr lang="ru-RU" dirty="0"/>
              <a:t>, что источник расположен на высотах области F ионосферы и представляет собой кольцевой ток с осью, </a:t>
            </a:r>
            <a:r>
              <a:rPr lang="ru-RU" dirty="0" smtClean="0"/>
              <a:t>ориентированной вдоль направления геомагнитного поля. </a:t>
            </a:r>
            <a:r>
              <a:rPr lang="ru-RU" dirty="0"/>
              <a:t>Начальное направление луча определялось значениями угла α между </a:t>
            </a:r>
            <a:r>
              <a:rPr lang="ru-RU" dirty="0" smtClean="0"/>
              <a:t>волновым вектором и </a:t>
            </a:r>
            <a:r>
              <a:rPr lang="ru-RU" dirty="0"/>
              <a:t>магнитным полем и азимутальным углом ψ. Основное внимание уделялось исследованию возможности выхода искусственного излучения из МГД </a:t>
            </a:r>
            <a:r>
              <a:rPr lang="ru-RU" dirty="0" smtClean="0"/>
              <a:t>волновода, когда </a:t>
            </a:r>
            <a:r>
              <a:rPr lang="ru-RU" dirty="0"/>
              <a:t>луч достигает нижней или верхней границ волновода, т.е. высот, на которых нарушается приближение геометрической оптики</a:t>
            </a:r>
            <a:r>
              <a:rPr lang="ru-RU" dirty="0" smtClean="0"/>
              <a:t>.</a:t>
            </a:r>
          </a:p>
          <a:p>
            <a:r>
              <a:rPr lang="ru-RU" dirty="0"/>
              <a:t>В первую очередь это возможно, когда начальные направления векторов волновых нормалей составляют малый угол с направлением геомагнитного поля. В этом случае излучение может наблюдаться на земной поверхности на небольших расстояниях от нагревного стенда. 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0636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999067"/>
          </a:xfrm>
        </p:spPr>
        <p:txBody>
          <a:bodyPr/>
          <a:lstStyle/>
          <a:p>
            <a:pPr>
              <a:lnSpc>
                <a:spcPts val="2200"/>
              </a:lnSpc>
            </a:pP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>
                <a:solidFill>
                  <a:srgbClr val="FF0000"/>
                </a:solidFill>
              </a:rPr>
              <a:t>Семейство лучевых траекторий при высоте источника </a:t>
            </a:r>
            <a:r>
              <a:rPr lang="ru-RU" sz="2000" dirty="0" smtClean="0">
                <a:solidFill>
                  <a:srgbClr val="FF0000"/>
                </a:solidFill>
              </a:rPr>
              <a:t>300 км (слева</a:t>
            </a:r>
            <a:r>
              <a:rPr lang="ru-RU" sz="2000" dirty="0">
                <a:solidFill>
                  <a:srgbClr val="FF0000"/>
                </a:solidFill>
              </a:rPr>
              <a:t>) при высоте источника </a:t>
            </a:r>
            <a:r>
              <a:rPr lang="ru-RU" sz="2000" dirty="0" smtClean="0">
                <a:solidFill>
                  <a:srgbClr val="FF0000"/>
                </a:solidFill>
              </a:rPr>
              <a:t>230 км (справа)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206" name="Pictur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8" y="908719"/>
            <a:ext cx="3330821" cy="4334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07" name="Picture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1025389"/>
            <a:ext cx="3331261" cy="4119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7068" y="5092149"/>
            <a:ext cx="87274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Характер лучевой картины свидетельствует о том, что с уменьшением высоты ионосферного источника расширяется интервал углов между лучами, достигающими </a:t>
            </a:r>
            <a:r>
              <a:rPr lang="ru-RU" dirty="0" smtClean="0"/>
              <a:t>высот Е-области. </a:t>
            </a:r>
            <a:r>
              <a:rPr lang="ru-RU" dirty="0"/>
              <a:t>Очевидно, что именно такие лучи и объясняют наблюдаемые в эксперименте вблизи  стенда СУРА КНЧ </a:t>
            </a:r>
            <a:r>
              <a:rPr lang="ru-RU" dirty="0" smtClean="0"/>
              <a:t>сигналы.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639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53178"/>
            <a:ext cx="8701939" cy="936104"/>
          </a:xfrm>
        </p:spPr>
        <p:txBody>
          <a:bodyPr/>
          <a:lstStyle/>
          <a:p>
            <a:pPr>
              <a:lnSpc>
                <a:spcPts val="2100"/>
              </a:lnSpc>
            </a:pPr>
            <a:r>
              <a:rPr lang="ru-RU" sz="1600" dirty="0" smtClean="0">
                <a:solidFill>
                  <a:srgbClr val="FF0000"/>
                </a:solidFill>
                <a:effectLst/>
              </a:rPr>
              <a:t>Если угол между начальным направлением вектора волновой нормали и геомагнитным полем не мал, то БМЗ-волны могут распространяться в ионосферном волноводе на большие расстояния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2120" y="429309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pic>
        <p:nvPicPr>
          <p:cNvPr id="8246" name="Picture 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89282"/>
            <a:ext cx="7848872" cy="4679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755576" y="5445224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Трехмерная картина лучевых траекторий на частоте f = 10 Гц при высоте источника </a:t>
            </a:r>
            <a:r>
              <a:rPr lang="en-US" dirty="0" smtClean="0"/>
              <a:t>Z</a:t>
            </a:r>
            <a:r>
              <a:rPr lang="ru-RU" dirty="0" smtClean="0"/>
              <a:t>s </a:t>
            </a:r>
            <a:r>
              <a:rPr lang="ru-RU" dirty="0"/>
              <a:t>= 300 км </a:t>
            </a:r>
          </a:p>
        </p:txBody>
      </p:sp>
    </p:spTree>
    <p:extLst>
      <p:ext uri="{BB962C8B-B14F-4D97-AF65-F5344CB8AC3E}">
        <p14:creationId xmlns:p14="http://schemas.microsoft.com/office/powerpoint/2010/main" val="3059456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76064"/>
          </a:xfrm>
        </p:spPr>
        <p:txBody>
          <a:bodyPr/>
          <a:lstStyle/>
          <a:p>
            <a:pPr>
              <a:lnSpc>
                <a:spcPts val="2800"/>
              </a:lnSpc>
            </a:pPr>
            <a:r>
              <a:rPr lang="ru-RU" sz="2000" b="1" dirty="0" smtClean="0">
                <a:solidFill>
                  <a:srgbClr val="FF0000"/>
                </a:solidFill>
              </a:rPr>
              <a:t>Горизонтальная неоднородность концентрации приводит к   выводу волн из МГД волновода  к Земле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3216111" cy="3125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645024"/>
            <a:ext cx="3305743" cy="315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2237" y="6488668"/>
            <a:ext cx="822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α= 35</a:t>
            </a:r>
            <a:r>
              <a:rPr lang="ru-RU" b="1" baseline="30000" dirty="0"/>
              <a:t>0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532" y="3645024"/>
            <a:ext cx="3159956" cy="3027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8205923" y="6309320"/>
            <a:ext cx="938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α= </a:t>
            </a:r>
            <a:r>
              <a:rPr lang="ru-RU" b="1" dirty="0" smtClean="0"/>
              <a:t>135</a:t>
            </a:r>
            <a:r>
              <a:rPr lang="ru-RU" b="1" baseline="30000" dirty="0" smtClean="0"/>
              <a:t>0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3676193"/>
            <a:ext cx="822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α= </a:t>
            </a:r>
            <a:r>
              <a:rPr lang="ru-RU" b="1" dirty="0" smtClean="0"/>
              <a:t>25</a:t>
            </a:r>
            <a:r>
              <a:rPr lang="ru-RU" b="1" baseline="30000" dirty="0" smtClean="0"/>
              <a:t>0</a:t>
            </a:r>
            <a:endParaRPr lang="ru-RU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365" y="900730"/>
            <a:ext cx="2815498" cy="2745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8081392" y="3573016"/>
            <a:ext cx="938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α= </a:t>
            </a:r>
            <a:r>
              <a:rPr lang="ru-RU" b="1" dirty="0" smtClean="0"/>
              <a:t>155</a:t>
            </a:r>
            <a:r>
              <a:rPr lang="ru-RU" b="1" baseline="30000" dirty="0" smtClean="0"/>
              <a:t>0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31840" y="3501008"/>
            <a:ext cx="33123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Места выхода из волновода к Земле отмечено красными  точками, в магнитосферу – зеленными, и зависят от начального угла α.</a:t>
            </a:r>
          </a:p>
        </p:txBody>
      </p:sp>
      <p:sp>
        <p:nvSpPr>
          <p:cNvPr id="26" name="Надпись 2"/>
          <p:cNvSpPr txBox="1">
            <a:spLocks noChangeArrowheads="1"/>
          </p:cNvSpPr>
          <p:nvPr/>
        </p:nvSpPr>
        <p:spPr bwMode="auto">
          <a:xfrm>
            <a:off x="2026920" y="3608705"/>
            <a:ext cx="510540" cy="28511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ru-RU" sz="1200" b="1">
                <a:effectLst/>
                <a:latin typeface="Calibri"/>
                <a:ea typeface="Times New Roman"/>
                <a:cs typeface="Times New Roman"/>
              </a:rPr>
              <a:t>БМЗ</a:t>
            </a:r>
            <a:endParaRPr lang="ru-RU" sz="120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3851920" y="1052736"/>
            <a:ext cx="1550035" cy="2007235"/>
            <a:chOff x="3851920" y="1052736"/>
            <a:chExt cx="1550035" cy="2007235"/>
          </a:xfrm>
        </p:grpSpPr>
        <p:sp>
          <p:nvSpPr>
            <p:cNvPr id="25" name="Дуга 24"/>
            <p:cNvSpPr/>
            <p:nvPr/>
          </p:nvSpPr>
          <p:spPr>
            <a:xfrm rot="8743722">
              <a:off x="4246021" y="1302821"/>
              <a:ext cx="914400" cy="914400"/>
            </a:xfrm>
            <a:prstGeom prst="arc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grpSp>
          <p:nvGrpSpPr>
            <p:cNvPr id="31" name="Группа 30"/>
            <p:cNvGrpSpPr/>
            <p:nvPr/>
          </p:nvGrpSpPr>
          <p:grpSpPr>
            <a:xfrm>
              <a:off x="3851920" y="1052736"/>
              <a:ext cx="1550035" cy="2007235"/>
              <a:chOff x="0" y="0"/>
              <a:chExt cx="1550035" cy="2007235"/>
            </a:xfrm>
          </p:grpSpPr>
          <p:sp>
            <p:nvSpPr>
              <p:cNvPr id="32" name="Овал 31"/>
              <p:cNvSpPr/>
              <p:nvPr/>
            </p:nvSpPr>
            <p:spPr>
              <a:xfrm rot="1496156">
                <a:off x="586740" y="525780"/>
                <a:ext cx="381000" cy="13716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cxnSp>
            <p:nvCxnSpPr>
              <p:cNvPr id="33" name="Прямая со стрелкой 32"/>
              <p:cNvCxnSpPr/>
              <p:nvPr/>
            </p:nvCxnSpPr>
            <p:spPr>
              <a:xfrm>
                <a:off x="769620" y="571500"/>
                <a:ext cx="636905" cy="1151890"/>
              </a:xfrm>
              <a:prstGeom prst="straightConnector1">
                <a:avLst/>
              </a:prstGeom>
              <a:ln w="22225">
                <a:solidFill>
                  <a:srgbClr val="FF0000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 стрелкой 33"/>
              <p:cNvCxnSpPr/>
              <p:nvPr/>
            </p:nvCxnSpPr>
            <p:spPr>
              <a:xfrm flipH="1">
                <a:off x="30480" y="0"/>
                <a:ext cx="1037590" cy="173736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Надпись 2"/>
              <p:cNvSpPr txBox="1">
                <a:spLocks noChangeArrowheads="1"/>
              </p:cNvSpPr>
              <p:nvPr/>
            </p:nvSpPr>
            <p:spPr bwMode="auto">
              <a:xfrm>
                <a:off x="510540" y="1356360"/>
                <a:ext cx="434340" cy="35052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u-RU" sz="1600" dirty="0">
                    <a:effectLst/>
                    <a:latin typeface="Calibri"/>
                    <a:ea typeface="Times New Roman"/>
                    <a:cs typeface="Times New Roman"/>
                  </a:rPr>
                  <a:t>α</a:t>
                </a:r>
                <a:endParaRPr lang="ru-RU" sz="1200" dirty="0"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36" name="Надпись 2"/>
              <p:cNvSpPr txBox="1">
                <a:spLocks noChangeArrowheads="1"/>
              </p:cNvSpPr>
              <p:nvPr/>
            </p:nvSpPr>
            <p:spPr bwMode="auto">
              <a:xfrm>
                <a:off x="0" y="563880"/>
                <a:ext cx="502920" cy="3810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800" b="1">
                    <a:effectLst/>
                    <a:latin typeface="Calibri"/>
                    <a:ea typeface="Times New Roman"/>
                    <a:cs typeface="Times New Roman"/>
                  </a:rPr>
                  <a:t>B</a:t>
                </a:r>
                <a:r>
                  <a:rPr lang="en-US" sz="1800" b="1" baseline="-25000">
                    <a:effectLst/>
                    <a:latin typeface="Calibri"/>
                    <a:ea typeface="Times New Roman"/>
                    <a:cs typeface="Times New Roman"/>
                  </a:rPr>
                  <a:t>0</a:t>
                </a:r>
                <a:endParaRPr lang="ru-RU" sz="1200"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37" name="Надпись 2"/>
              <p:cNvSpPr txBox="1">
                <a:spLocks noChangeArrowheads="1"/>
              </p:cNvSpPr>
              <p:nvPr/>
            </p:nvSpPr>
            <p:spPr bwMode="auto">
              <a:xfrm>
                <a:off x="998220" y="358140"/>
                <a:ext cx="518160" cy="35052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600" b="1">
                    <a:effectLst/>
                    <a:latin typeface="Calibri"/>
                    <a:ea typeface="Times New Roman"/>
                    <a:cs typeface="Times New Roman"/>
                  </a:rPr>
                  <a:t>S</a:t>
                </a:r>
                <a:endParaRPr lang="ru-RU" sz="1200"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38" name="Надпись 2"/>
              <p:cNvSpPr txBox="1">
                <a:spLocks noChangeArrowheads="1"/>
              </p:cNvSpPr>
              <p:nvPr/>
            </p:nvSpPr>
            <p:spPr bwMode="auto">
              <a:xfrm>
                <a:off x="990600" y="1722120"/>
                <a:ext cx="559435" cy="28511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u-RU" sz="1200" b="1">
                    <a:effectLst/>
                    <a:latin typeface="Calibri"/>
                    <a:ea typeface="Times New Roman"/>
                    <a:cs typeface="Times New Roman"/>
                  </a:rPr>
                  <a:t>БМЗ</a:t>
                </a:r>
                <a:endParaRPr lang="ru-RU" sz="1200"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</p:grpSp>
      </p:grpSp>
      <p:sp>
        <p:nvSpPr>
          <p:cNvPr id="10" name="Rectangle 31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32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47864" y="44624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Выводы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06213"/>
            <a:ext cx="3590925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747" y="4797151"/>
            <a:ext cx="4038600" cy="1871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630345"/>
            <a:ext cx="8892480" cy="41668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недавней нашей работе (см.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DOI: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10.52452/00213462_2021_64_01_1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 было показано, что  наблюдаемая на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HAARP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«пятнистость» в наблюдении КНЧ сигналов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  <a:hlinkClick r:id="rId5"/>
              </a:rPr>
              <a:t>://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hlinkClick r:id="rId5"/>
              </a:rPr>
              <a:t>doi.org/10.1029/2012JA017935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), т.е.  не одновременное появление сигнала в разных пунктах, удаленных на большие расстоянии ,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может быть объяснена выходом БМЗ волн из МГД  волновод при учете его 3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неоднородности .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приложении к аналогичным экспериментам на стенде СУРА мы пытаемся «обратить» задачу.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Другими словами , опираясь на данные численного эксперимента  и прогноза условий в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IRI-2016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определить наиболее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оптимальные даты проведения эксперимента, с точки зрения высокой вероятности наблюдения КНЧ сигналов  в западу от стенда  в стационарных пунктах регистрации, например, в обсерваториях «Михнево» или «Обнинск» на удалении 500-600 км.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1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1680" y="1259468"/>
            <a:ext cx="515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22236"/>
            <a:ext cx="8975232" cy="593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87624" y="1192668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Спасибо за внимание</a:t>
            </a:r>
            <a:endParaRPr lang="ru-RU" sz="3600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133419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1663</TotalTime>
  <Words>467</Words>
  <Application>Microsoft Office PowerPoint</Application>
  <PresentationFormat>Экран (4:3)</PresentationFormat>
  <Paragraphs>43</Paragraphs>
  <Slides>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 Семейство лучевых траекторий при высоте источника 300 км (слева) при высоте источника 230 км (справа)</vt:lpstr>
      <vt:lpstr>Если угол между начальным направлением вектора волновой нормали и геомагнитным полем не мал, то БМЗ-волны могут распространяться в ионосферном волноводе на большие расстояния</vt:lpstr>
      <vt:lpstr>Горизонтальная неоднородность концентрации приводит к   выводу волн из МГД волновода  к Земле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DK</dc:creator>
  <cp:lastModifiedBy>Пользователь Windows</cp:lastModifiedBy>
  <cp:revision>107</cp:revision>
  <dcterms:created xsi:type="dcterms:W3CDTF">2019-05-17T10:33:17Z</dcterms:created>
  <dcterms:modified xsi:type="dcterms:W3CDTF">2022-06-30T20:22:41Z</dcterms:modified>
</cp:coreProperties>
</file>