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  <p:sldId id="263" r:id="rId10"/>
    <p:sldId id="267" r:id="rId11"/>
    <p:sldId id="269" r:id="rId12"/>
    <p:sldId id="26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12" autoAdjust="0"/>
  </p:normalViewPr>
  <p:slideViewPr>
    <p:cSldViewPr snapToGrid="0">
      <p:cViewPr varScale="1">
        <p:scale>
          <a:sx n="72" d="100"/>
          <a:sy n="72" d="100"/>
        </p:scale>
        <p:origin x="10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C5C92-B9FA-4E7E-89DB-01BAFBEB12A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C7F78-7F71-4813-8C45-F62ACE07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день! Меня зовут</a:t>
            </a:r>
            <a:r>
              <a:rPr lang="ru-RU" baseline="0" dirty="0" smtClean="0"/>
              <a:t> Ирек Абзалилов, я аспирант 1 года МФТИ. Сегодня я хочу представить вам доклад по промежуточным итогам своей работы, посвященный применению </a:t>
            </a:r>
            <a:r>
              <a:rPr lang="ru-RU" baseline="0" dirty="0" err="1" smtClean="0"/>
              <a:t>вейвлет</a:t>
            </a:r>
            <a:r>
              <a:rPr lang="ru-RU" baseline="0" dirty="0" smtClean="0"/>
              <a:t> разложения и нейронных сетей к обработке микросейсмических сигналов. Мой доклад разделен на 7 основных частей: Введение, Постановка задачи и ее </a:t>
            </a:r>
            <a:r>
              <a:rPr lang="ru-RU" baseline="0" dirty="0" err="1" smtClean="0"/>
              <a:t>актупльность</a:t>
            </a:r>
            <a:r>
              <a:rPr lang="ru-RU" baseline="0" dirty="0" smtClean="0"/>
              <a:t>, Методы ее решения при помощи </a:t>
            </a:r>
            <a:r>
              <a:rPr lang="ru-RU" baseline="0" dirty="0" err="1" smtClean="0"/>
              <a:t>нейросетей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вейвлет</a:t>
            </a:r>
            <a:r>
              <a:rPr lang="ru-RU" baseline="0" dirty="0" smtClean="0"/>
              <a:t>-преобразование, </a:t>
            </a:r>
            <a:r>
              <a:rPr lang="ru-RU" baseline="0" dirty="0" err="1" smtClean="0"/>
              <a:t>вейвлет</a:t>
            </a:r>
            <a:r>
              <a:rPr lang="ru-RU" baseline="0" dirty="0" smtClean="0"/>
              <a:t>-разложение, результаты и выводы.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7F78-7F71-4813-8C45-F62ACE0759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5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Поскольку основным инструментом, который</a:t>
            </a:r>
            <a:r>
              <a:rPr lang="ru-RU" baseline="0" dirty="0" smtClean="0"/>
              <a:t> использовался в данной работе, были нейронные сети, начнем с них. </a:t>
            </a:r>
            <a:r>
              <a:rPr lang="ru-RU" baseline="0" dirty="0" err="1" smtClean="0"/>
              <a:t>Нейронная</a:t>
            </a:r>
            <a:r>
              <a:rPr lang="ru-RU" baseline="0" dirty="0" smtClean="0"/>
              <a:t> сеть является математической моделью, повторяющей принцип действия биологических нейронов и их организации. В этом случае каждый нейрон принимает на вход информацию от </a:t>
            </a:r>
            <a:r>
              <a:rPr lang="ru-RU" baseline="0" dirty="0" err="1" smtClean="0"/>
              <a:t>предущего</a:t>
            </a:r>
            <a:r>
              <a:rPr lang="ru-RU" baseline="0" dirty="0" smtClean="0"/>
              <a:t> слоя нейронов, их сумму пропускает через нелинейную функцию и передает сигнал дальше. Нелинейность необходима для выявления нелинейных зависимостей. В простейшем случае выходу нейронной сети сопоставляется целевая функция (метка класса или численное значение). Соответственно, первая задача называется задачей классификации, а вторая – задачей регрессии. Обучением такой модели называется процесс оптимизации функции несоответствия между выходом сети и значением целевой функции. </a:t>
            </a:r>
          </a:p>
          <a:p>
            <a:r>
              <a:rPr lang="ru-RU" baseline="0" dirty="0" smtClean="0"/>
              <a:t>На вход нейронная сеть, как и любая другая модель, основанная на обучении на большом количестве данных, принимает признаки и целевую функцию, которые и составляют т.н. обучающую выборку. Поскольку сам по себе микросейсмических сигнал не является признаком, их необходимо из него выделить. Именно для этого было применено </a:t>
            </a:r>
            <a:r>
              <a:rPr lang="ru-RU" baseline="0" dirty="0" err="1" smtClean="0"/>
              <a:t>вейвлет</a:t>
            </a:r>
            <a:r>
              <a:rPr lang="ru-RU" baseline="0" dirty="0" smtClean="0"/>
              <a:t> разложение.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7F78-7F71-4813-8C45-F62ACE0759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работы</a:t>
            </a:r>
            <a:r>
              <a:rPr lang="ru-RU" baseline="0" dirty="0" smtClean="0"/>
              <a:t> – создание модели для анализа микросейсмических сигналов с использованием </a:t>
            </a:r>
            <a:r>
              <a:rPr lang="ru-RU" baseline="0" dirty="0" err="1" smtClean="0"/>
              <a:t>вейвлет</a:t>
            </a:r>
            <a:r>
              <a:rPr lang="ru-RU" baseline="0" dirty="0" smtClean="0"/>
              <a:t> разложения и нейронной сети. Код модели был написан на языке </a:t>
            </a:r>
            <a:r>
              <a:rPr lang="en-US" baseline="0" dirty="0" smtClean="0"/>
              <a:t>Python </a:t>
            </a:r>
            <a:r>
              <a:rPr lang="ru-RU" baseline="0" dirty="0" smtClean="0"/>
              <a:t>с использованием </a:t>
            </a:r>
            <a:r>
              <a:rPr lang="ru-RU" baseline="0" dirty="0" err="1" smtClean="0"/>
              <a:t>фреймворка</a:t>
            </a:r>
            <a:r>
              <a:rPr lang="ru-RU" baseline="0" dirty="0" smtClean="0"/>
              <a:t> глубокого обучения </a:t>
            </a:r>
            <a:r>
              <a:rPr lang="en-US" baseline="0" dirty="0" err="1" smtClean="0"/>
              <a:t>Keras</a:t>
            </a:r>
            <a:r>
              <a:rPr lang="en-US" baseline="0" dirty="0" smtClean="0"/>
              <a:t> </a:t>
            </a:r>
            <a:r>
              <a:rPr lang="ru-RU" baseline="0" dirty="0" smtClean="0"/>
              <a:t>и библиотеки </a:t>
            </a:r>
            <a:r>
              <a:rPr lang="en-US" baseline="0" dirty="0" err="1" smtClean="0"/>
              <a:t>Kymat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Вейвлет</a:t>
            </a:r>
            <a:r>
              <a:rPr lang="ru-RU" baseline="0" dirty="0" smtClean="0"/>
              <a:t> разложение позволяет получить информацию о сигнале в виде тензора, который дает собой обобщенное представление о сигнале, в то время как оставшаяся часть </a:t>
            </a:r>
            <a:r>
              <a:rPr lang="ru-RU" baseline="0" dirty="0" err="1" smtClean="0"/>
              <a:t>нейросети</a:t>
            </a:r>
            <a:r>
              <a:rPr lang="ru-RU" baseline="0" dirty="0" smtClean="0"/>
              <a:t> строит искомую зависимость.</a:t>
            </a:r>
          </a:p>
          <a:p>
            <a:r>
              <a:rPr lang="ru-RU" baseline="0" dirty="0" smtClean="0"/>
              <a:t>Актуальность работы в целом аналогична большинству работ в данной области. Все большие объемы данных мониторинга и появившаяся возможность обработать их делают методы на основе машинного обучения в общем и нейронных сетей, в частности, востребованными. В свою очередь </a:t>
            </a:r>
            <a:r>
              <a:rPr lang="ru-RU" baseline="0" dirty="0" err="1" smtClean="0"/>
              <a:t>вейвлет</a:t>
            </a:r>
            <a:r>
              <a:rPr lang="ru-RU" baseline="0" dirty="0" smtClean="0"/>
              <a:t> разложение позволяет сократить число обучаемых параметров без потери качества именно для сигналов по типу всплеска (звук или сейсмика).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7F78-7F71-4813-8C45-F62ACE0759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1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качестве данных для анализа были взяты данные из </a:t>
            </a:r>
            <a:r>
              <a:rPr lang="ru-RU" baseline="0" dirty="0" err="1" smtClean="0"/>
              <a:t>датасета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Стэнфордского</a:t>
            </a:r>
            <a:r>
              <a:rPr lang="ru-RU" baseline="0" dirty="0" smtClean="0"/>
              <a:t> университета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7F78-7F71-4813-8C45-F62ACE0759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0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7F78-7F71-4813-8C45-F62ACE0759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8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7F78-7F71-4813-8C45-F62ACE0759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2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E6E-55D3-47BE-91B6-20B39486DCB5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F971-147F-43F4-856F-6A1F44D81C1D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3F36-D684-49AA-B1E9-5152CD5422CC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5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EC5-4479-472C-B4F2-D77B0A6021AC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9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C4D-31DE-436F-BB12-B3A1E5374E19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348-0D1C-42ED-8530-698DDB0EF5F1}" type="datetime1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4DFB-F8CF-475B-9428-FD757DAAAE7E}" type="datetime1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5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2276-1AAC-49D6-87E9-7A20A909F19C}" type="datetime1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2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6D36-3732-4E61-BAB7-0FDD860C702C}" type="datetime1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6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D0B9-4641-4A1D-9F8D-B391945FF2C5}" type="datetime1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5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B310-4C37-45E4-9745-5A5BB91E94AD}" type="datetime1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8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B93F-720E-4089-AF69-A72A5F537AA6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8E8D-A07B-496B-A56C-9B8064EF1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96216"/>
            <a:ext cx="9144000" cy="2732723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Применение </a:t>
            </a:r>
            <a:r>
              <a:rPr lang="ru-RU" sz="4800" dirty="0" err="1" smtClean="0">
                <a:latin typeface="+mn-lt"/>
              </a:rPr>
              <a:t>сверточной</a:t>
            </a:r>
            <a:r>
              <a:rPr lang="ru-RU" sz="4800" dirty="0" smtClean="0">
                <a:latin typeface="+mn-lt"/>
              </a:rPr>
              <a:t> </a:t>
            </a:r>
            <a:r>
              <a:rPr lang="ru-RU" sz="4800" dirty="0" err="1" smtClean="0">
                <a:latin typeface="+mn-lt"/>
              </a:rPr>
              <a:t>нейросети</a:t>
            </a:r>
            <a:r>
              <a:rPr lang="ru-RU" sz="4800" dirty="0" smtClean="0">
                <a:latin typeface="+mn-lt"/>
              </a:rPr>
              <a:t> на основе </a:t>
            </a:r>
            <a:r>
              <a:rPr lang="ru-RU" sz="4800" dirty="0" err="1" smtClean="0">
                <a:latin typeface="+mn-lt"/>
              </a:rPr>
              <a:t>вейвлет</a:t>
            </a:r>
            <a:r>
              <a:rPr lang="ru-RU" sz="4800" dirty="0">
                <a:latin typeface="+mn-lt"/>
              </a:rPr>
              <a:t> </a:t>
            </a:r>
            <a:r>
              <a:rPr lang="ru-RU" sz="4800" dirty="0" smtClean="0">
                <a:latin typeface="+mn-lt"/>
              </a:rPr>
              <a:t>разложения для анализа микросейсмических сигналов</a:t>
            </a:r>
            <a:endParaRPr lang="ru-RU" sz="4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63227"/>
            <a:ext cx="9144000" cy="1655762"/>
          </a:xfrm>
        </p:spPr>
        <p:txBody>
          <a:bodyPr/>
          <a:lstStyle/>
          <a:p>
            <a:r>
              <a:rPr lang="ru-RU" dirty="0" smtClean="0"/>
              <a:t>Докладчик: Абзалилов И.А.</a:t>
            </a:r>
          </a:p>
          <a:p>
            <a:r>
              <a:rPr lang="ru-RU" dirty="0" smtClean="0"/>
              <a:t>Организация: Московский Физико-Технический Институт (НИУ)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16809" y="6072254"/>
            <a:ext cx="25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23.06.2022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8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311"/>
            <a:ext cx="10515600" cy="108090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Результаты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00001" y="1446028"/>
            <a:ext cx="5453799" cy="32190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Конечным результатом работы стала нейронная сеть, решающая задачу бинарной классификации (сигнал/шум). Сеть состоит из блоков </a:t>
            </a:r>
            <a:r>
              <a:rPr lang="en-US" dirty="0" smtClean="0"/>
              <a:t>Scattering, </a:t>
            </a:r>
            <a:r>
              <a:rPr lang="en-US" dirty="0" smtClean="0"/>
              <a:t>Transformer</a:t>
            </a:r>
            <a:r>
              <a:rPr lang="en-US" baseline="30000" dirty="0" smtClean="0"/>
              <a:t>5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полносвязных</a:t>
            </a:r>
            <a:r>
              <a:rPr lang="ru-RU" dirty="0" smtClean="0"/>
              <a:t> слоев. Выходом модели являются вероятности каждого класса.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3962" y="5239144"/>
            <a:ext cx="1118191" cy="75110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166202" y="5224700"/>
            <a:ext cx="1254641" cy="765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Объект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07" y="4963573"/>
            <a:ext cx="1297991" cy="1287798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641166" y="3979315"/>
            <a:ext cx="1254641" cy="765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41166" y="3045950"/>
            <a:ext cx="1254642" cy="7655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41165" y="2087567"/>
            <a:ext cx="1254641" cy="765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32195" y="1258808"/>
            <a:ext cx="553378" cy="5422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64380" y="1258808"/>
            <a:ext cx="564892" cy="5422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21035" y="5411417"/>
            <a:ext cx="124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Scattering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721433" y="4018728"/>
            <a:ext cx="111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Positional</a:t>
            </a:r>
          </a:p>
          <a:p>
            <a:r>
              <a:rPr lang="en-US" dirty="0" smtClean="0"/>
              <a:t>Encoding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601665" y="3105556"/>
            <a:ext cx="139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Transformer</a:t>
            </a:r>
          </a:p>
          <a:p>
            <a:pPr algn="ctr"/>
            <a:r>
              <a:rPr lang="en-US" dirty="0" smtClean="0"/>
              <a:t>Encoder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706138" y="2255441"/>
            <a:ext cx="111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FCN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666859" y="1326995"/>
            <a:ext cx="413363" cy="38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674166" y="1335093"/>
            <a:ext cx="40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29" y="2321522"/>
            <a:ext cx="1651163" cy="228993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912153" y="5560828"/>
            <a:ext cx="254049" cy="8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461604" y="5560828"/>
            <a:ext cx="244534" cy="8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4231758" y="4744860"/>
            <a:ext cx="74428" cy="218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4231758" y="3788396"/>
            <a:ext cx="74428" cy="218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4234762" y="2835538"/>
            <a:ext cx="74428" cy="218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4234762" y="1868531"/>
            <a:ext cx="74428" cy="218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838892" y="3327991"/>
            <a:ext cx="762773" cy="138498"/>
          </a:xfrm>
          <a:prstGeom prst="leftArrow">
            <a:avLst/>
          </a:prstGeom>
          <a:ln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6379" y="5990245"/>
            <a:ext cx="149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Входной сигнал, 4 сек, 100Гц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18238" y="1266214"/>
            <a:ext cx="16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Предсказанные классы</a:t>
            </a:r>
            <a:endParaRPr lang="ru-RU" sz="1400" dirty="0"/>
          </a:p>
        </p:txBody>
      </p:sp>
      <p:sp>
        <p:nvSpPr>
          <p:cNvPr id="12" name="Левая круглая скобка 11"/>
          <p:cNvSpPr/>
          <p:nvPr/>
        </p:nvSpPr>
        <p:spPr>
          <a:xfrm>
            <a:off x="3317358" y="1258808"/>
            <a:ext cx="103485" cy="54226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10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00001" y="5187539"/>
            <a:ext cx="546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5</a:t>
            </a:r>
            <a:r>
              <a:rPr lang="ru-RU" baseline="30000" dirty="0" smtClean="0"/>
              <a:t> </a:t>
            </a:r>
            <a:r>
              <a:rPr lang="en-US" dirty="0" err="1" smtClean="0"/>
              <a:t>Vaswani</a:t>
            </a:r>
            <a:r>
              <a:rPr lang="en-US" dirty="0" smtClean="0"/>
              <a:t> </a:t>
            </a:r>
            <a:r>
              <a:rPr lang="en-US" dirty="0"/>
              <a:t>A. et al. Attention is all you need //Advances in neural information processing systems. – 2017. – Т. 30.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4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Результаты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3772" y="1371599"/>
            <a:ext cx="5181600" cy="47415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Точность предсказания модели превысила 90%, что можно считать хорошим результатом. Полученную модель можно также использовать для задачи выделения первого вступления сигнала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Выбор времени вступления определяется значением вероятности сигнала относительно соседних точек графика и </a:t>
            </a:r>
            <a:r>
              <a:rPr lang="ru-RU" dirty="0" smtClean="0"/>
              <a:t>превышением </a:t>
            </a:r>
            <a:r>
              <a:rPr lang="ru-RU" dirty="0"/>
              <a:t>ее порогового </a:t>
            </a:r>
            <a:r>
              <a:rPr lang="ru-RU" dirty="0" smtClean="0"/>
              <a:t>значения.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11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72" y="1459906"/>
            <a:ext cx="5761074" cy="3736091"/>
          </a:xfrm>
        </p:spPr>
      </p:pic>
      <p:sp>
        <p:nvSpPr>
          <p:cNvPr id="9" name="TextBox 8"/>
          <p:cNvSpPr txBox="1"/>
          <p:nvPr/>
        </p:nvSpPr>
        <p:spPr>
          <a:xfrm>
            <a:off x="7368363" y="5227341"/>
            <a:ext cx="33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Исходный сигнал и вероятность его обнаружения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4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Выводы</a:t>
            </a:r>
            <a:endParaRPr lang="ru-RU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Была показана возможность эффективного применения нейронных сетей совместно с </a:t>
            </a:r>
            <a:r>
              <a:rPr lang="ru-RU" dirty="0" err="1" smtClean="0"/>
              <a:t>вейвлет</a:t>
            </a:r>
            <a:r>
              <a:rPr lang="ru-RU" dirty="0" smtClean="0"/>
              <a:t> разложением для задач обработки микросейсмических данных и решения задач классификации и </a:t>
            </a:r>
            <a:r>
              <a:rPr lang="ru-RU" dirty="0" err="1" smtClean="0"/>
              <a:t>детекции</a:t>
            </a:r>
            <a:r>
              <a:rPr lang="ru-RU" dirty="0" smtClean="0"/>
              <a:t> сигналов.</a:t>
            </a:r>
          </a:p>
          <a:p>
            <a:r>
              <a:rPr lang="ru-RU" dirty="0" smtClean="0"/>
              <a:t>Свойство </a:t>
            </a:r>
            <a:r>
              <a:rPr lang="ru-RU" dirty="0" err="1" smtClean="0"/>
              <a:t>вейвлет</a:t>
            </a:r>
            <a:r>
              <a:rPr lang="ru-RU" dirty="0" smtClean="0"/>
              <a:t> разложения выделять характеристики сигнала делает возможным его применение для других задач обработки микросейсмических данных при помощи методов машинного обучения и нейронных сетей.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7936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Спасибо за внимание!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8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Содержание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Постановка задачи и актуальность</a:t>
            </a:r>
          </a:p>
          <a:p>
            <a:r>
              <a:rPr lang="ru-RU" dirty="0" smtClean="0"/>
              <a:t>Методы решения на основе </a:t>
            </a:r>
            <a:r>
              <a:rPr lang="ru-RU" dirty="0" err="1" smtClean="0"/>
              <a:t>нейросетей</a:t>
            </a:r>
            <a:endParaRPr lang="ru-RU" dirty="0" smtClean="0"/>
          </a:p>
          <a:p>
            <a:r>
              <a:rPr lang="ru-RU" dirty="0" err="1" smtClean="0"/>
              <a:t>Вейвлет</a:t>
            </a:r>
            <a:r>
              <a:rPr lang="ru-RU" dirty="0"/>
              <a:t> </a:t>
            </a:r>
            <a:r>
              <a:rPr lang="ru-RU" dirty="0" smtClean="0"/>
              <a:t>преобразование</a:t>
            </a:r>
          </a:p>
          <a:p>
            <a:r>
              <a:rPr lang="ru-RU" dirty="0" err="1" smtClean="0"/>
              <a:t>Вейвлет</a:t>
            </a:r>
            <a:r>
              <a:rPr lang="ru-RU" dirty="0" smtClean="0"/>
              <a:t> разложение</a:t>
            </a:r>
          </a:p>
          <a:p>
            <a:r>
              <a:rPr lang="ru-RU" dirty="0" smtClean="0"/>
              <a:t>Результаты</a:t>
            </a:r>
          </a:p>
          <a:p>
            <a:r>
              <a:rPr lang="ru-RU" dirty="0" smtClean="0"/>
              <a:t>Выводы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Введение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81076"/>
            <a:ext cx="472262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Нейронная сеть – это математическая модель, построенная по принципу действия биологических нейронных сетей.</a:t>
            </a:r>
            <a:r>
              <a:rPr lang="en-US" dirty="0" smtClean="0"/>
              <a:t> </a:t>
            </a:r>
            <a:r>
              <a:rPr lang="ru-RU" dirty="0" smtClean="0"/>
              <a:t>На вход модели подаются данные в виде тензора, выходом обученной модели будет либо вероятность класса, либо численное значение.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 descr="https://habrastorage.org/getpro/habr/post_images/e61/3db/569/e613db56971c92a6dedae728ef6997e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73" y="1198303"/>
            <a:ext cx="41362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81" y="269432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Задача работы и актуальность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36181" y="1690688"/>
            <a:ext cx="5181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Задача – </a:t>
            </a:r>
            <a:r>
              <a:rPr lang="ru-RU" dirty="0" smtClean="0"/>
              <a:t>создание модели нейронной сети для анализа микросейсмических сигналов (выделение </a:t>
            </a:r>
            <a:r>
              <a:rPr lang="ru-RU" dirty="0" smtClean="0"/>
              <a:t>сигнала и первого вступления) </a:t>
            </a:r>
            <a:r>
              <a:rPr lang="ru-RU" dirty="0" smtClean="0"/>
              <a:t>с применением </a:t>
            </a:r>
            <a:r>
              <a:rPr lang="ru-RU" dirty="0" err="1" smtClean="0"/>
              <a:t>вейвлет</a:t>
            </a:r>
            <a:r>
              <a:rPr lang="ru-RU" dirty="0" smtClean="0"/>
              <a:t> разложения (</a:t>
            </a:r>
            <a:r>
              <a:rPr lang="en-US" dirty="0" smtClean="0"/>
              <a:t>wavelet scattering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Актуальность </a:t>
            </a:r>
            <a:r>
              <a:rPr lang="ru-RU" dirty="0" smtClean="0"/>
              <a:t>применения методов на основе нейронных сетей обусловлена большим объемом данных микросейсмического мониторинга и необходимостью автоматизации их обработки.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46" y="170868"/>
            <a:ext cx="4059511" cy="1103285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Выбор данных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2246" y="1274153"/>
            <a:ext cx="5376671" cy="4063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качестве источника микросейсмических сигналов был выбран глобальный набор данных </a:t>
            </a:r>
            <a:r>
              <a:rPr lang="ru-RU" sz="2800" dirty="0" err="1" smtClean="0"/>
              <a:t>Стэнфордского</a:t>
            </a:r>
            <a:r>
              <a:rPr lang="ru-RU" sz="2800" dirty="0" smtClean="0"/>
              <a:t> </a:t>
            </a:r>
            <a:r>
              <a:rPr lang="ru-RU" sz="2800" dirty="0" smtClean="0"/>
              <a:t>университета</a:t>
            </a:r>
            <a:r>
              <a:rPr lang="ru-RU" baseline="30000" dirty="0" smtClean="0"/>
              <a:t>1</a:t>
            </a:r>
            <a:r>
              <a:rPr lang="ru-RU" dirty="0" smtClean="0"/>
              <a:t>. </a:t>
            </a:r>
            <a:r>
              <a:rPr lang="ru-RU" sz="2800" dirty="0" smtClean="0"/>
              <a:t>Всего </a:t>
            </a:r>
            <a:r>
              <a:rPr lang="ru-RU" sz="2800" dirty="0" smtClean="0"/>
              <a:t>он содержит более 1,2 млн волновых </a:t>
            </a:r>
            <a:r>
              <a:rPr lang="ru-RU" dirty="0"/>
              <a:t>форм (</a:t>
            </a:r>
            <a:r>
              <a:rPr lang="ru-RU" dirty="0" smtClean="0"/>
              <a:t>каждой соответствуют </a:t>
            </a:r>
            <a:r>
              <a:rPr lang="ru-RU" dirty="0"/>
              <a:t>35 атрибутов). </a:t>
            </a:r>
            <a:r>
              <a:rPr lang="ru-RU" sz="2800" dirty="0" smtClean="0"/>
              <a:t>Для целей работы было отобрано 37526 </a:t>
            </a:r>
            <a:r>
              <a:rPr lang="ru-RU" sz="2800" dirty="0" smtClean="0"/>
              <a:t>сигналов.</a:t>
            </a:r>
            <a:endParaRPr lang="en-US" sz="2800" dirty="0" smtClean="0"/>
          </a:p>
        </p:txBody>
      </p:sp>
      <p:pic>
        <p:nvPicPr>
          <p:cNvPr id="1026" name="Picture 2" descr="map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13" y="294195"/>
            <a:ext cx="5614839" cy="31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8" y="3635104"/>
            <a:ext cx="5030442" cy="290380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246" y="5380672"/>
            <a:ext cx="4848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/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Mousavi </a:t>
            </a:r>
            <a:r>
              <a:rPr lang="en-US" dirty="0"/>
              <a:t>S. M. et al. </a:t>
            </a:r>
            <a:r>
              <a:rPr lang="en-US" dirty="0" err="1"/>
              <a:t>STanford</a:t>
            </a:r>
            <a:r>
              <a:rPr lang="en-US" dirty="0"/>
              <a:t> </a:t>
            </a:r>
            <a:r>
              <a:rPr lang="en-US" dirty="0" err="1"/>
              <a:t>EArthquake</a:t>
            </a:r>
            <a:r>
              <a:rPr lang="en-US" dirty="0"/>
              <a:t> Dataset (STEAD): A global data set of seismic signals for AI //IEEE Access. – 2019. – Т. 7. – С. 179464-179476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91" y="38639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Подходы к анализу сигнала на основе </a:t>
            </a:r>
            <a:r>
              <a:rPr lang="ru-RU" dirty="0" err="1" smtClean="0">
                <a:latin typeface="+mn-lt"/>
              </a:rPr>
              <a:t>сверточных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нейросетей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4791" y="1743407"/>
            <a:ext cx="5181600" cy="299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Большая часть существующих моделей предполагает использование спектрограммы для получения признаков сигнала. В случае с выделением </a:t>
            </a:r>
            <a:r>
              <a:rPr lang="en-US" dirty="0" smtClean="0"/>
              <a:t>S </a:t>
            </a:r>
            <a:r>
              <a:rPr lang="ru-RU" dirty="0" smtClean="0"/>
              <a:t>и </a:t>
            </a:r>
            <a:r>
              <a:rPr lang="en-US" dirty="0" smtClean="0"/>
              <a:t>P </a:t>
            </a:r>
            <a:r>
              <a:rPr lang="ru-RU" dirty="0" smtClean="0"/>
              <a:t>волн они демонстрируют различную эффективность</a:t>
            </a:r>
            <a:r>
              <a:rPr lang="en-US" baseline="30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6</a:t>
            </a:fld>
            <a:endParaRPr lang="ru-RU"/>
          </a:p>
        </p:txBody>
      </p:sp>
      <p:pic>
        <p:nvPicPr>
          <p:cNvPr id="6" name="Picture 2" descr="Sensors 21 06290 g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8" y="1188576"/>
            <a:ext cx="3774160" cy="40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2877" y="5212130"/>
            <a:ext cx="459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Архитектура </a:t>
            </a:r>
            <a:r>
              <a:rPr lang="en-US" dirty="0" err="1" smtClean="0"/>
              <a:t>Seismo</a:t>
            </a:r>
            <a:r>
              <a:rPr lang="en-US" dirty="0" smtClean="0"/>
              <a:t>-Performer (</a:t>
            </a:r>
            <a:r>
              <a:rPr lang="en-US" dirty="0" smtClean="0"/>
              <a:t>2021)</a:t>
            </a:r>
            <a:r>
              <a:rPr lang="en-US" baseline="30000" dirty="0" smtClean="0"/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6910" y="5380672"/>
            <a:ext cx="5314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3</a:t>
            </a:r>
            <a:r>
              <a:rPr lang="ru-RU" baseline="30000" dirty="0" smtClean="0"/>
              <a:t> </a:t>
            </a:r>
            <a:r>
              <a:rPr lang="en-US" dirty="0" err="1" smtClean="0"/>
              <a:t>Stepnov</a:t>
            </a:r>
            <a:r>
              <a:rPr lang="en-US" dirty="0" smtClean="0"/>
              <a:t> </a:t>
            </a:r>
            <a:r>
              <a:rPr lang="en-US" dirty="0"/>
              <a:t>A., </a:t>
            </a:r>
            <a:r>
              <a:rPr lang="en-US" dirty="0" err="1"/>
              <a:t>Chernykh</a:t>
            </a:r>
            <a:r>
              <a:rPr lang="en-US" dirty="0"/>
              <a:t> V., </a:t>
            </a:r>
            <a:r>
              <a:rPr lang="en-US" dirty="0" err="1"/>
              <a:t>Konovalov</a:t>
            </a:r>
            <a:r>
              <a:rPr lang="en-US" dirty="0"/>
              <a:t> A. The </a:t>
            </a:r>
            <a:r>
              <a:rPr lang="en-US" dirty="0" err="1"/>
              <a:t>Seismo</a:t>
            </a:r>
            <a:r>
              <a:rPr lang="en-US" dirty="0"/>
              <a:t>-Performer: A Novel Machine Learning Approach for General and Efficient Seismic Phase Recognition from Local Earthquakes in Real Time //Sensors. – 2021. – </a:t>
            </a:r>
            <a:r>
              <a:rPr lang="ru-RU" dirty="0"/>
              <a:t>Т. 21. – №. 18. – С. 6290.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6910" y="4473466"/>
            <a:ext cx="549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 </a:t>
            </a:r>
            <a:r>
              <a:rPr lang="en-US" dirty="0" err="1" smtClean="0"/>
              <a:t>Chernykh</a:t>
            </a:r>
            <a:r>
              <a:rPr lang="en-US" dirty="0" smtClean="0"/>
              <a:t> </a:t>
            </a:r>
            <a:r>
              <a:rPr lang="en-US" dirty="0"/>
              <a:t>V., </a:t>
            </a:r>
            <a:r>
              <a:rPr lang="en-US" dirty="0" err="1"/>
              <a:t>Stepnov</a:t>
            </a:r>
            <a:r>
              <a:rPr lang="en-US" dirty="0"/>
              <a:t> A., Lukyanova O. Data Preprocessing for Machine Learning in Seismology //CEUR Workshop Proceedings. – 2021. – </a:t>
            </a:r>
            <a:r>
              <a:rPr lang="ru-RU" dirty="0"/>
              <a:t>С. 119-123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2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35" y="300364"/>
            <a:ext cx="6551428" cy="1134491"/>
          </a:xfrm>
        </p:spPr>
        <p:txBody>
          <a:bodyPr/>
          <a:lstStyle/>
          <a:p>
            <a:r>
              <a:rPr lang="ru-RU" dirty="0" err="1" smtClean="0">
                <a:latin typeface="+mn-lt"/>
              </a:rPr>
              <a:t>Вейвлет</a:t>
            </a:r>
            <a:r>
              <a:rPr lang="ru-RU" dirty="0" smtClean="0">
                <a:latin typeface="+mn-lt"/>
              </a:rPr>
              <a:t> преобразование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4031" y="1803111"/>
                <a:ext cx="6411432" cy="450361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𝐶𝑊𝑇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Свойства:</a:t>
                </a:r>
              </a:p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𝑑𝑈</m:t>
                        </m:r>
                      </m:e>
                    </m:nary>
                    <m:r>
                      <a:rPr lang="ru-R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 smtClean="0"/>
              </a:p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dirty="0" smtClean="0"/>
                  <a:t>Инвариантность относительно сдвига и масштабирования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4031" y="1803111"/>
                <a:ext cx="6411432" cy="4503611"/>
              </a:xfrm>
              <a:blipFill rotWithShape="0">
                <a:blip r:embed="rId2"/>
                <a:stretch>
                  <a:fillRect l="-1618" r="-3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28" y="300364"/>
            <a:ext cx="3964172" cy="3018463"/>
          </a:xfrm>
          <a:prstGeom prst="rect">
            <a:avLst/>
          </a:prstGeom>
        </p:spPr>
      </p:pic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51" y="3318827"/>
            <a:ext cx="3902149" cy="3205087"/>
          </a:xfrm>
        </p:spPr>
      </p:pic>
      <p:sp>
        <p:nvSpPr>
          <p:cNvPr id="21" name="Стрелка вниз 20"/>
          <p:cNvSpPr/>
          <p:nvPr/>
        </p:nvSpPr>
        <p:spPr>
          <a:xfrm>
            <a:off x="9867014" y="2860158"/>
            <a:ext cx="712381" cy="1010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903342" y="2490826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CWT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375605" y="365125"/>
            <a:ext cx="9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Сигнал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652591" y="4054917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Скейлограмма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82" y="428989"/>
            <a:ext cx="10058400" cy="1030133"/>
          </a:xfrm>
        </p:spPr>
        <p:txBody>
          <a:bodyPr/>
          <a:lstStyle/>
          <a:p>
            <a:r>
              <a:rPr lang="ru-RU" dirty="0" err="1">
                <a:latin typeface="+mn-lt"/>
              </a:rPr>
              <a:t>Вейвлет</a:t>
            </a:r>
            <a:r>
              <a:rPr lang="ru-RU" dirty="0">
                <a:latin typeface="+mn-lt"/>
              </a:rPr>
              <a:t> разложение (</a:t>
            </a:r>
            <a:r>
              <a:rPr lang="en-US" dirty="0">
                <a:latin typeface="+mn-lt"/>
              </a:rPr>
              <a:t>Wavelet Scattering)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9982" y="1477212"/>
            <a:ext cx="5181600" cy="401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Вейвлет</a:t>
            </a:r>
            <a:r>
              <a:rPr lang="ru-RU" sz="2800" dirty="0" smtClean="0"/>
              <a:t>-преобразование</a:t>
            </a:r>
            <a:r>
              <a:rPr lang="ru-RU" baseline="30000" dirty="0"/>
              <a:t> </a:t>
            </a:r>
            <a:r>
              <a:rPr lang="ru-RU" sz="2800" dirty="0" smtClean="0"/>
              <a:t>производится </a:t>
            </a:r>
            <a:r>
              <a:rPr lang="ru-RU" sz="2800" dirty="0" smtClean="0"/>
              <a:t>в частотной и временной области одновременно, что является преимуществом относительно преобразования Фурье. На его основе разработан аналог </a:t>
            </a:r>
            <a:r>
              <a:rPr lang="ru-RU" sz="2800" dirty="0" err="1" smtClean="0"/>
              <a:t>сверточной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нейросети</a:t>
            </a:r>
            <a:r>
              <a:rPr lang="en-US" baseline="30000" dirty="0"/>
              <a:t>4</a:t>
            </a:r>
            <a:r>
              <a:rPr lang="ru-RU" sz="2800" dirty="0" smtClean="0"/>
              <a:t>, </a:t>
            </a:r>
            <a:r>
              <a:rPr lang="ru-RU" sz="2800" dirty="0" smtClean="0"/>
              <a:t>инвариантный относительно энергии и деформаций.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3749" y="2123381"/>
            <a:ext cx="6030051" cy="2917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3280" y="5291981"/>
            <a:ext cx="379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Алгоритм </a:t>
            </a:r>
            <a:r>
              <a:rPr lang="ru-RU" sz="2000" dirty="0" err="1" smtClean="0"/>
              <a:t>вейвлет</a:t>
            </a:r>
            <a:r>
              <a:rPr lang="ru-RU" sz="2000" dirty="0" smtClean="0"/>
              <a:t> разложения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9982" y="5515762"/>
            <a:ext cx="4522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4 </a:t>
            </a:r>
            <a:r>
              <a:rPr lang="en-US" dirty="0" err="1" smtClean="0"/>
              <a:t>Andén</a:t>
            </a:r>
            <a:r>
              <a:rPr lang="en-US" dirty="0" smtClean="0"/>
              <a:t> </a:t>
            </a:r>
            <a:r>
              <a:rPr lang="en-US" dirty="0"/>
              <a:t>J., </a:t>
            </a:r>
            <a:r>
              <a:rPr lang="en-US" dirty="0" err="1"/>
              <a:t>Mallat</a:t>
            </a:r>
            <a:r>
              <a:rPr lang="en-US" dirty="0"/>
              <a:t> S. Deep scattering spectrum //IEEE Transactions on Signal Processing. – 2014. – Т. 62. – №. 16. – С. 4114-4128.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626" y="214569"/>
            <a:ext cx="10515600" cy="1325563"/>
          </a:xfrm>
        </p:spPr>
        <p:txBody>
          <a:bodyPr/>
          <a:lstStyle/>
          <a:p>
            <a:r>
              <a:rPr lang="ru-RU" dirty="0" err="1" smtClean="0">
                <a:latin typeface="+mn-lt"/>
              </a:rPr>
              <a:t>Вейвлет</a:t>
            </a:r>
            <a:r>
              <a:rPr lang="ru-RU" dirty="0" smtClean="0">
                <a:latin typeface="+mn-lt"/>
              </a:rPr>
              <a:t> разложение (</a:t>
            </a:r>
            <a:r>
              <a:rPr lang="en-US" dirty="0" smtClean="0">
                <a:latin typeface="+mn-lt"/>
              </a:rPr>
              <a:t>Wavelet Scattering)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4" y="1455402"/>
            <a:ext cx="4896323" cy="3108213"/>
          </a:xfrm>
        </p:spPr>
      </p:pic>
      <p:sp>
        <p:nvSpPr>
          <p:cNvPr id="7" name="TextBox 6"/>
          <p:cNvSpPr txBox="1"/>
          <p:nvPr/>
        </p:nvSpPr>
        <p:spPr>
          <a:xfrm>
            <a:off x="1222744" y="1548856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Сигнал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707910" y="2535990"/>
            <a:ext cx="1488558" cy="563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5885" y="2351324"/>
            <a:ext cx="160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Scattering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45" y="1455402"/>
            <a:ext cx="3211844" cy="3186620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61" y="4748280"/>
            <a:ext cx="2729319" cy="20524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25" y="4744424"/>
            <a:ext cx="2685996" cy="2052405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878306" y="1540132"/>
            <a:ext cx="4819127" cy="317305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711950" y="1665867"/>
            <a:ext cx="1985483" cy="307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1" y="4761871"/>
            <a:ext cx="2663163" cy="2034958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8888540" y="4157330"/>
            <a:ext cx="393683" cy="590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84903" y="4854538"/>
            <a:ext cx="6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791252" y="4854538"/>
            <a:ext cx="59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477248" y="4854538"/>
            <a:ext cx="71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N=25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8E8D-A07B-496B-A56C-9B8064EF10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995</Words>
  <Application>Microsoft Office PowerPoint</Application>
  <PresentationFormat>Широкоэкранный</PresentationFormat>
  <Paragraphs>89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Применение сверточной нейросети на основе вейвлет разложения для анализа микросейсмических сигналов</vt:lpstr>
      <vt:lpstr>Содержание</vt:lpstr>
      <vt:lpstr>Введение</vt:lpstr>
      <vt:lpstr>Задача работы и актуальность</vt:lpstr>
      <vt:lpstr>Выбор данных</vt:lpstr>
      <vt:lpstr>Подходы к анализу сигнала на основе сверточных нейросетей</vt:lpstr>
      <vt:lpstr>Вейвлет преобразование</vt:lpstr>
      <vt:lpstr>Вейвлет разложение (Wavelet Scattering)</vt:lpstr>
      <vt:lpstr>Вейвлет разложение (Wavelet Scattering)</vt:lpstr>
      <vt:lpstr>Результаты</vt:lpstr>
      <vt:lpstr>Результаты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Irek Abzalilov</dc:creator>
  <cp:lastModifiedBy>Irek Abzalilov</cp:lastModifiedBy>
  <cp:revision>119</cp:revision>
  <dcterms:created xsi:type="dcterms:W3CDTF">2022-06-21T09:25:37Z</dcterms:created>
  <dcterms:modified xsi:type="dcterms:W3CDTF">2022-06-23T09:18:49Z</dcterms:modified>
</cp:coreProperties>
</file>