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6" r:id="rId3"/>
    <p:sldId id="276" r:id="rId4"/>
    <p:sldId id="308" r:id="rId5"/>
    <p:sldId id="309" r:id="rId6"/>
    <p:sldId id="310" r:id="rId7"/>
    <p:sldId id="297" r:id="rId8"/>
    <p:sldId id="311" r:id="rId9"/>
    <p:sldId id="312" r:id="rId10"/>
    <p:sldId id="313" r:id="rId11"/>
    <p:sldId id="314" r:id="rId12"/>
    <p:sldId id="315" r:id="rId13"/>
    <p:sldId id="316" r:id="rId14"/>
    <p:sldId id="317" r:id="rId15"/>
    <p:sldId id="293" r:id="rId16"/>
    <p:sldId id="273" r:id="rId17"/>
    <p:sldId id="307" r:id="rId18"/>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96"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A1A32-ABE4-431B-8625-28E4F718F4F5}" type="datetimeFigureOut">
              <a:rPr lang="ru-RU" smtClean="0"/>
              <a:t>22.06.2022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E7B31-30E8-46EC-B121-2DCC36B1AB69}" type="slidenum">
              <a:rPr lang="ru-RU" smtClean="0"/>
              <a:t>‹#›</a:t>
            </a:fld>
            <a:endParaRPr lang="ru-RU"/>
          </a:p>
        </p:txBody>
      </p:sp>
    </p:spTree>
    <p:extLst>
      <p:ext uri="{BB962C8B-B14F-4D97-AF65-F5344CB8AC3E}">
        <p14:creationId xmlns:p14="http://schemas.microsoft.com/office/powerpoint/2010/main" val="88371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2EF07A8-2F3A-4326-A312-E6B00290603A}"/>
              </a:ext>
            </a:extLst>
          </p:cNvPr>
          <p:cNvSpPr>
            <a:spLocks noGrp="1"/>
          </p:cNvSpPr>
          <p:nvPr>
            <p:ph type="dt" sz="half" idx="10"/>
          </p:nvPr>
        </p:nvSpPr>
        <p:spPr/>
        <p:txBody>
          <a:bodyPr/>
          <a:lstStyle>
            <a:lvl1pPr>
              <a:defRPr/>
            </a:lvl1pPr>
          </a:lstStyle>
          <a:p>
            <a:pPr>
              <a:defRPr/>
            </a:pPr>
            <a:fld id="{EE682B82-3EDF-4884-BC3C-64C068644567}" type="datetime1">
              <a:rPr lang="ru-RU" smtClean="0"/>
              <a:t>22.06.2022</a:t>
            </a:fld>
            <a:endParaRPr lang="ru-RU"/>
          </a:p>
        </p:txBody>
      </p:sp>
      <p:sp>
        <p:nvSpPr>
          <p:cNvPr id="5" name="Нижний колонтитул 4">
            <a:extLst>
              <a:ext uri="{FF2B5EF4-FFF2-40B4-BE49-F238E27FC236}">
                <a16:creationId xmlns:a16="http://schemas.microsoft.com/office/drawing/2014/main" id="{0602A714-B548-4BF0-9E2B-29152B6105D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DA73DDC-A695-4129-B3D9-3767AD39F4E8}"/>
              </a:ext>
            </a:extLst>
          </p:cNvPr>
          <p:cNvSpPr>
            <a:spLocks noGrp="1"/>
          </p:cNvSpPr>
          <p:nvPr>
            <p:ph type="sldNum" sz="quarter" idx="12"/>
          </p:nvPr>
        </p:nvSpPr>
        <p:spPr/>
        <p:txBody>
          <a:bodyPr/>
          <a:lstStyle>
            <a:lvl1pPr>
              <a:defRPr/>
            </a:lvl1pPr>
          </a:lstStyle>
          <a:p>
            <a:pPr>
              <a:defRPr/>
            </a:pPr>
            <a:fld id="{1AEE162F-956D-4B21-966F-97CAA292E291}" type="slidenum">
              <a:rPr lang="ru-RU"/>
              <a:pPr>
                <a:defRPr/>
              </a:pPr>
              <a:t>‹#›</a:t>
            </a:fld>
            <a:endParaRPr lang="ru-RU"/>
          </a:p>
        </p:txBody>
      </p:sp>
    </p:spTree>
    <p:extLst>
      <p:ext uri="{BB962C8B-B14F-4D97-AF65-F5344CB8AC3E}">
        <p14:creationId xmlns:p14="http://schemas.microsoft.com/office/powerpoint/2010/main" val="208346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C475739-3DC6-4390-B632-F6046CC3D552}"/>
              </a:ext>
            </a:extLst>
          </p:cNvPr>
          <p:cNvSpPr>
            <a:spLocks noGrp="1"/>
          </p:cNvSpPr>
          <p:nvPr>
            <p:ph type="dt" sz="half" idx="10"/>
          </p:nvPr>
        </p:nvSpPr>
        <p:spPr/>
        <p:txBody>
          <a:bodyPr/>
          <a:lstStyle>
            <a:lvl1pPr>
              <a:defRPr/>
            </a:lvl1pPr>
          </a:lstStyle>
          <a:p>
            <a:pPr>
              <a:defRPr/>
            </a:pPr>
            <a:fld id="{DFF8A25D-59A5-4970-BF9C-0B682770E46A}" type="datetime1">
              <a:rPr lang="ru-RU" smtClean="0"/>
              <a:t>22.06.2022</a:t>
            </a:fld>
            <a:endParaRPr lang="ru-RU"/>
          </a:p>
        </p:txBody>
      </p:sp>
      <p:sp>
        <p:nvSpPr>
          <p:cNvPr id="5" name="Нижний колонтитул 4">
            <a:extLst>
              <a:ext uri="{FF2B5EF4-FFF2-40B4-BE49-F238E27FC236}">
                <a16:creationId xmlns:a16="http://schemas.microsoft.com/office/drawing/2014/main" id="{19E0F539-2815-4A24-BE4E-7447A62FB3F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2F91C7A-1E53-42AA-B03B-7B815E81ACE2}"/>
              </a:ext>
            </a:extLst>
          </p:cNvPr>
          <p:cNvSpPr>
            <a:spLocks noGrp="1"/>
          </p:cNvSpPr>
          <p:nvPr>
            <p:ph type="sldNum" sz="quarter" idx="12"/>
          </p:nvPr>
        </p:nvSpPr>
        <p:spPr/>
        <p:txBody>
          <a:bodyPr/>
          <a:lstStyle>
            <a:lvl1pPr>
              <a:defRPr/>
            </a:lvl1pPr>
          </a:lstStyle>
          <a:p>
            <a:pPr>
              <a:defRPr/>
            </a:pPr>
            <a:fld id="{0DE89872-8FC0-4EB2-8405-DDE28F4A5C78}" type="slidenum">
              <a:rPr lang="ru-RU"/>
              <a:pPr>
                <a:defRPr/>
              </a:pPr>
              <a:t>‹#›</a:t>
            </a:fld>
            <a:endParaRPr lang="ru-RU"/>
          </a:p>
        </p:txBody>
      </p:sp>
    </p:spTree>
    <p:extLst>
      <p:ext uri="{BB962C8B-B14F-4D97-AF65-F5344CB8AC3E}">
        <p14:creationId xmlns:p14="http://schemas.microsoft.com/office/powerpoint/2010/main" val="268959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CB3755-97E4-49FF-B039-75B5EAC5BD89}"/>
              </a:ext>
            </a:extLst>
          </p:cNvPr>
          <p:cNvSpPr>
            <a:spLocks noGrp="1"/>
          </p:cNvSpPr>
          <p:nvPr>
            <p:ph type="dt" sz="half" idx="10"/>
          </p:nvPr>
        </p:nvSpPr>
        <p:spPr/>
        <p:txBody>
          <a:bodyPr/>
          <a:lstStyle>
            <a:lvl1pPr>
              <a:defRPr/>
            </a:lvl1pPr>
          </a:lstStyle>
          <a:p>
            <a:pPr>
              <a:defRPr/>
            </a:pPr>
            <a:fld id="{141DB7F5-08DB-4927-BADA-0E2C191C8E55}" type="datetime1">
              <a:rPr lang="ru-RU" smtClean="0"/>
              <a:t>22.06.2022</a:t>
            </a:fld>
            <a:endParaRPr lang="ru-RU"/>
          </a:p>
        </p:txBody>
      </p:sp>
      <p:sp>
        <p:nvSpPr>
          <p:cNvPr id="5" name="Нижний колонтитул 4">
            <a:extLst>
              <a:ext uri="{FF2B5EF4-FFF2-40B4-BE49-F238E27FC236}">
                <a16:creationId xmlns:a16="http://schemas.microsoft.com/office/drawing/2014/main" id="{94BF5806-201D-4885-A8C0-F8C17AD82A4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AD835F3-7782-48E8-9E13-415E9DD1D77C}"/>
              </a:ext>
            </a:extLst>
          </p:cNvPr>
          <p:cNvSpPr>
            <a:spLocks noGrp="1"/>
          </p:cNvSpPr>
          <p:nvPr>
            <p:ph type="sldNum" sz="quarter" idx="12"/>
          </p:nvPr>
        </p:nvSpPr>
        <p:spPr/>
        <p:txBody>
          <a:bodyPr/>
          <a:lstStyle>
            <a:lvl1pPr>
              <a:defRPr/>
            </a:lvl1pPr>
          </a:lstStyle>
          <a:p>
            <a:pPr>
              <a:defRPr/>
            </a:pPr>
            <a:fld id="{31922839-28D4-4E1C-8FDE-0BF352584474}" type="slidenum">
              <a:rPr lang="ru-RU"/>
              <a:pPr>
                <a:defRPr/>
              </a:pPr>
              <a:t>‹#›</a:t>
            </a:fld>
            <a:endParaRPr lang="ru-RU"/>
          </a:p>
        </p:txBody>
      </p:sp>
    </p:spTree>
    <p:extLst>
      <p:ext uri="{BB962C8B-B14F-4D97-AF65-F5344CB8AC3E}">
        <p14:creationId xmlns:p14="http://schemas.microsoft.com/office/powerpoint/2010/main" val="401650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7339DF5-E0E6-4813-8259-685447DF04C9}"/>
              </a:ext>
            </a:extLst>
          </p:cNvPr>
          <p:cNvSpPr>
            <a:spLocks noGrp="1"/>
          </p:cNvSpPr>
          <p:nvPr>
            <p:ph type="dt" sz="half" idx="10"/>
          </p:nvPr>
        </p:nvSpPr>
        <p:spPr/>
        <p:txBody>
          <a:bodyPr/>
          <a:lstStyle>
            <a:lvl1pPr>
              <a:defRPr/>
            </a:lvl1pPr>
          </a:lstStyle>
          <a:p>
            <a:pPr>
              <a:defRPr/>
            </a:pPr>
            <a:fld id="{1C87FE80-0E34-405F-86BD-7855B3F94ECB}" type="datetime1">
              <a:rPr lang="ru-RU" smtClean="0"/>
              <a:t>22.06.2022</a:t>
            </a:fld>
            <a:endParaRPr lang="ru-RU"/>
          </a:p>
        </p:txBody>
      </p:sp>
      <p:sp>
        <p:nvSpPr>
          <p:cNvPr id="5" name="Нижний колонтитул 4">
            <a:extLst>
              <a:ext uri="{FF2B5EF4-FFF2-40B4-BE49-F238E27FC236}">
                <a16:creationId xmlns:a16="http://schemas.microsoft.com/office/drawing/2014/main" id="{4BE1C7BA-50FB-405E-9C65-1097E75CD31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6A94B613-CAA6-4B7B-8D49-4F60D39273A2}"/>
              </a:ext>
            </a:extLst>
          </p:cNvPr>
          <p:cNvSpPr>
            <a:spLocks noGrp="1"/>
          </p:cNvSpPr>
          <p:nvPr>
            <p:ph type="sldNum" sz="quarter" idx="12"/>
          </p:nvPr>
        </p:nvSpPr>
        <p:spPr/>
        <p:txBody>
          <a:bodyPr/>
          <a:lstStyle>
            <a:lvl1pPr>
              <a:defRPr/>
            </a:lvl1pPr>
          </a:lstStyle>
          <a:p>
            <a:pPr>
              <a:defRPr/>
            </a:pPr>
            <a:fld id="{F596B478-AEB1-44B6-B20A-E65518CAC090}" type="slidenum">
              <a:rPr lang="ru-RU"/>
              <a:pPr>
                <a:defRPr/>
              </a:pPr>
              <a:t>‹#›</a:t>
            </a:fld>
            <a:endParaRPr lang="ru-RU"/>
          </a:p>
        </p:txBody>
      </p:sp>
    </p:spTree>
    <p:extLst>
      <p:ext uri="{BB962C8B-B14F-4D97-AF65-F5344CB8AC3E}">
        <p14:creationId xmlns:p14="http://schemas.microsoft.com/office/powerpoint/2010/main" val="320219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867C7C9-A7F9-48D0-881B-A415FBE1C7B3}"/>
              </a:ext>
            </a:extLst>
          </p:cNvPr>
          <p:cNvSpPr>
            <a:spLocks noGrp="1"/>
          </p:cNvSpPr>
          <p:nvPr>
            <p:ph type="dt" sz="half" idx="10"/>
          </p:nvPr>
        </p:nvSpPr>
        <p:spPr/>
        <p:txBody>
          <a:bodyPr/>
          <a:lstStyle>
            <a:lvl1pPr>
              <a:defRPr/>
            </a:lvl1pPr>
          </a:lstStyle>
          <a:p>
            <a:pPr>
              <a:defRPr/>
            </a:pPr>
            <a:fld id="{0AF52395-EC87-44B7-8AF7-BFE93BCB473E}" type="datetime1">
              <a:rPr lang="ru-RU" smtClean="0"/>
              <a:t>22.06.2022</a:t>
            </a:fld>
            <a:endParaRPr lang="ru-RU"/>
          </a:p>
        </p:txBody>
      </p:sp>
      <p:sp>
        <p:nvSpPr>
          <p:cNvPr id="5" name="Нижний колонтитул 4">
            <a:extLst>
              <a:ext uri="{FF2B5EF4-FFF2-40B4-BE49-F238E27FC236}">
                <a16:creationId xmlns:a16="http://schemas.microsoft.com/office/drawing/2014/main" id="{53B7FAF4-625F-47C8-8303-D2396A2D03D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BA1308D-BB04-4E83-96C9-F865C2C44705}"/>
              </a:ext>
            </a:extLst>
          </p:cNvPr>
          <p:cNvSpPr>
            <a:spLocks noGrp="1"/>
          </p:cNvSpPr>
          <p:nvPr>
            <p:ph type="sldNum" sz="quarter" idx="12"/>
          </p:nvPr>
        </p:nvSpPr>
        <p:spPr/>
        <p:txBody>
          <a:bodyPr/>
          <a:lstStyle>
            <a:lvl1pPr>
              <a:defRPr/>
            </a:lvl1pPr>
          </a:lstStyle>
          <a:p>
            <a:pPr>
              <a:defRPr/>
            </a:pPr>
            <a:fld id="{B06D289B-8337-448D-BC8E-7267C74631FF}" type="slidenum">
              <a:rPr lang="ru-RU"/>
              <a:pPr>
                <a:defRPr/>
              </a:pPr>
              <a:t>‹#›</a:t>
            </a:fld>
            <a:endParaRPr lang="ru-RU"/>
          </a:p>
        </p:txBody>
      </p:sp>
    </p:spTree>
    <p:extLst>
      <p:ext uri="{BB962C8B-B14F-4D97-AF65-F5344CB8AC3E}">
        <p14:creationId xmlns:p14="http://schemas.microsoft.com/office/powerpoint/2010/main" val="94472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23EA7CD4-C0D3-4BE2-9334-D2F91FA70518}"/>
              </a:ext>
            </a:extLst>
          </p:cNvPr>
          <p:cNvSpPr>
            <a:spLocks noGrp="1"/>
          </p:cNvSpPr>
          <p:nvPr>
            <p:ph type="dt" sz="half" idx="10"/>
          </p:nvPr>
        </p:nvSpPr>
        <p:spPr/>
        <p:txBody>
          <a:bodyPr/>
          <a:lstStyle>
            <a:lvl1pPr>
              <a:defRPr/>
            </a:lvl1pPr>
          </a:lstStyle>
          <a:p>
            <a:pPr>
              <a:defRPr/>
            </a:pPr>
            <a:fld id="{29803D50-32AC-408F-9C43-1D4F2975DE4B}" type="datetime1">
              <a:rPr lang="ru-RU" smtClean="0"/>
              <a:t>22.06.2022</a:t>
            </a:fld>
            <a:endParaRPr lang="ru-RU"/>
          </a:p>
        </p:txBody>
      </p:sp>
      <p:sp>
        <p:nvSpPr>
          <p:cNvPr id="6" name="Нижний колонтитул 4">
            <a:extLst>
              <a:ext uri="{FF2B5EF4-FFF2-40B4-BE49-F238E27FC236}">
                <a16:creationId xmlns:a16="http://schemas.microsoft.com/office/drawing/2014/main" id="{3C8D3635-0C07-43A6-B078-1E73E9763982}"/>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6895A6CE-7412-45ED-8CF8-952E3D302405}"/>
              </a:ext>
            </a:extLst>
          </p:cNvPr>
          <p:cNvSpPr>
            <a:spLocks noGrp="1"/>
          </p:cNvSpPr>
          <p:nvPr>
            <p:ph type="sldNum" sz="quarter" idx="12"/>
          </p:nvPr>
        </p:nvSpPr>
        <p:spPr/>
        <p:txBody>
          <a:bodyPr/>
          <a:lstStyle>
            <a:lvl1pPr>
              <a:defRPr/>
            </a:lvl1pPr>
          </a:lstStyle>
          <a:p>
            <a:pPr>
              <a:defRPr/>
            </a:pPr>
            <a:fld id="{2D0BA291-8E43-4D6C-8458-2FF6A43F176A}" type="slidenum">
              <a:rPr lang="ru-RU"/>
              <a:pPr>
                <a:defRPr/>
              </a:pPr>
              <a:t>‹#›</a:t>
            </a:fld>
            <a:endParaRPr lang="ru-RU"/>
          </a:p>
        </p:txBody>
      </p:sp>
    </p:spTree>
    <p:extLst>
      <p:ext uri="{BB962C8B-B14F-4D97-AF65-F5344CB8AC3E}">
        <p14:creationId xmlns:p14="http://schemas.microsoft.com/office/powerpoint/2010/main" val="84952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5E290E11-3B45-43DC-9E3D-7B58B5F90CB8}"/>
              </a:ext>
            </a:extLst>
          </p:cNvPr>
          <p:cNvSpPr>
            <a:spLocks noGrp="1"/>
          </p:cNvSpPr>
          <p:nvPr>
            <p:ph type="dt" sz="half" idx="10"/>
          </p:nvPr>
        </p:nvSpPr>
        <p:spPr/>
        <p:txBody>
          <a:bodyPr/>
          <a:lstStyle>
            <a:lvl1pPr>
              <a:defRPr/>
            </a:lvl1pPr>
          </a:lstStyle>
          <a:p>
            <a:pPr>
              <a:defRPr/>
            </a:pPr>
            <a:fld id="{224FC62C-E420-437F-8E8F-5BCE26E03EDA}" type="datetime1">
              <a:rPr lang="ru-RU" smtClean="0"/>
              <a:t>22.06.2022</a:t>
            </a:fld>
            <a:endParaRPr lang="ru-RU"/>
          </a:p>
        </p:txBody>
      </p:sp>
      <p:sp>
        <p:nvSpPr>
          <p:cNvPr id="8" name="Нижний колонтитул 4">
            <a:extLst>
              <a:ext uri="{FF2B5EF4-FFF2-40B4-BE49-F238E27FC236}">
                <a16:creationId xmlns:a16="http://schemas.microsoft.com/office/drawing/2014/main" id="{8C620F0C-65B0-4AD7-BCD3-16D401BA2BC7}"/>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05B5991B-F81F-4872-AA5F-65494F8D34FD}"/>
              </a:ext>
            </a:extLst>
          </p:cNvPr>
          <p:cNvSpPr>
            <a:spLocks noGrp="1"/>
          </p:cNvSpPr>
          <p:nvPr>
            <p:ph type="sldNum" sz="quarter" idx="12"/>
          </p:nvPr>
        </p:nvSpPr>
        <p:spPr/>
        <p:txBody>
          <a:bodyPr/>
          <a:lstStyle>
            <a:lvl1pPr>
              <a:defRPr/>
            </a:lvl1pPr>
          </a:lstStyle>
          <a:p>
            <a:pPr>
              <a:defRPr/>
            </a:pPr>
            <a:fld id="{413AC4A5-A5EF-4C84-B967-C2F11B9E77E2}" type="slidenum">
              <a:rPr lang="ru-RU"/>
              <a:pPr>
                <a:defRPr/>
              </a:pPr>
              <a:t>‹#›</a:t>
            </a:fld>
            <a:endParaRPr lang="ru-RU"/>
          </a:p>
        </p:txBody>
      </p:sp>
    </p:spTree>
    <p:extLst>
      <p:ext uri="{BB962C8B-B14F-4D97-AF65-F5344CB8AC3E}">
        <p14:creationId xmlns:p14="http://schemas.microsoft.com/office/powerpoint/2010/main" val="191029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29B16753-6365-4AE3-B099-AF1DCDD09BDD}"/>
              </a:ext>
            </a:extLst>
          </p:cNvPr>
          <p:cNvSpPr>
            <a:spLocks noGrp="1"/>
          </p:cNvSpPr>
          <p:nvPr>
            <p:ph type="dt" sz="half" idx="10"/>
          </p:nvPr>
        </p:nvSpPr>
        <p:spPr/>
        <p:txBody>
          <a:bodyPr/>
          <a:lstStyle>
            <a:lvl1pPr>
              <a:defRPr/>
            </a:lvl1pPr>
          </a:lstStyle>
          <a:p>
            <a:pPr>
              <a:defRPr/>
            </a:pPr>
            <a:fld id="{BDD1805C-C5EB-4641-B791-5102A09358A0}" type="datetime1">
              <a:rPr lang="ru-RU" smtClean="0"/>
              <a:t>22.06.2022</a:t>
            </a:fld>
            <a:endParaRPr lang="ru-RU"/>
          </a:p>
        </p:txBody>
      </p:sp>
      <p:sp>
        <p:nvSpPr>
          <p:cNvPr id="4" name="Нижний колонтитул 4">
            <a:extLst>
              <a:ext uri="{FF2B5EF4-FFF2-40B4-BE49-F238E27FC236}">
                <a16:creationId xmlns:a16="http://schemas.microsoft.com/office/drawing/2014/main" id="{5A282234-C7E5-4469-BB26-217191C36FED}"/>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0A982F1F-9D15-45D8-AD2C-57139ACB00FC}"/>
              </a:ext>
            </a:extLst>
          </p:cNvPr>
          <p:cNvSpPr>
            <a:spLocks noGrp="1"/>
          </p:cNvSpPr>
          <p:nvPr>
            <p:ph type="sldNum" sz="quarter" idx="12"/>
          </p:nvPr>
        </p:nvSpPr>
        <p:spPr/>
        <p:txBody>
          <a:bodyPr/>
          <a:lstStyle>
            <a:lvl1pPr>
              <a:defRPr/>
            </a:lvl1pPr>
          </a:lstStyle>
          <a:p>
            <a:pPr>
              <a:defRPr/>
            </a:pPr>
            <a:fld id="{584927C7-2F0A-4BBB-87BA-92C919F418C7}" type="slidenum">
              <a:rPr lang="ru-RU"/>
              <a:pPr>
                <a:defRPr/>
              </a:pPr>
              <a:t>‹#›</a:t>
            </a:fld>
            <a:endParaRPr lang="ru-RU"/>
          </a:p>
        </p:txBody>
      </p:sp>
    </p:spTree>
    <p:extLst>
      <p:ext uri="{BB962C8B-B14F-4D97-AF65-F5344CB8AC3E}">
        <p14:creationId xmlns:p14="http://schemas.microsoft.com/office/powerpoint/2010/main" val="224802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524F1F97-B4FF-4146-B87F-A89EE9027FA4}"/>
              </a:ext>
            </a:extLst>
          </p:cNvPr>
          <p:cNvSpPr>
            <a:spLocks noGrp="1"/>
          </p:cNvSpPr>
          <p:nvPr>
            <p:ph type="dt" sz="half" idx="10"/>
          </p:nvPr>
        </p:nvSpPr>
        <p:spPr/>
        <p:txBody>
          <a:bodyPr/>
          <a:lstStyle>
            <a:lvl1pPr>
              <a:defRPr/>
            </a:lvl1pPr>
          </a:lstStyle>
          <a:p>
            <a:pPr>
              <a:defRPr/>
            </a:pPr>
            <a:fld id="{40B080BA-D58F-4F45-A6D0-917A9E0D40F1}" type="datetime1">
              <a:rPr lang="ru-RU" smtClean="0"/>
              <a:t>22.06.2022</a:t>
            </a:fld>
            <a:endParaRPr lang="ru-RU"/>
          </a:p>
        </p:txBody>
      </p:sp>
      <p:sp>
        <p:nvSpPr>
          <p:cNvPr id="3" name="Нижний колонтитул 4">
            <a:extLst>
              <a:ext uri="{FF2B5EF4-FFF2-40B4-BE49-F238E27FC236}">
                <a16:creationId xmlns:a16="http://schemas.microsoft.com/office/drawing/2014/main" id="{F427971A-B073-4411-9919-AAF1959203EE}"/>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5EF5F459-99C5-45A7-8E8A-C51A1C11F14D}"/>
              </a:ext>
            </a:extLst>
          </p:cNvPr>
          <p:cNvSpPr>
            <a:spLocks noGrp="1"/>
          </p:cNvSpPr>
          <p:nvPr>
            <p:ph type="sldNum" sz="quarter" idx="12"/>
          </p:nvPr>
        </p:nvSpPr>
        <p:spPr/>
        <p:txBody>
          <a:bodyPr/>
          <a:lstStyle>
            <a:lvl1pPr>
              <a:defRPr/>
            </a:lvl1pPr>
          </a:lstStyle>
          <a:p>
            <a:pPr>
              <a:defRPr/>
            </a:pPr>
            <a:fld id="{2651CC19-0ECC-4E90-BBAE-6E3BAF524ABE}" type="slidenum">
              <a:rPr lang="ru-RU"/>
              <a:pPr>
                <a:defRPr/>
              </a:pPr>
              <a:t>‹#›</a:t>
            </a:fld>
            <a:endParaRPr lang="ru-RU"/>
          </a:p>
        </p:txBody>
      </p:sp>
    </p:spTree>
    <p:extLst>
      <p:ext uri="{BB962C8B-B14F-4D97-AF65-F5344CB8AC3E}">
        <p14:creationId xmlns:p14="http://schemas.microsoft.com/office/powerpoint/2010/main" val="311899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B31BD726-E866-49CF-9B39-41347FF3657C}"/>
              </a:ext>
            </a:extLst>
          </p:cNvPr>
          <p:cNvSpPr>
            <a:spLocks noGrp="1"/>
          </p:cNvSpPr>
          <p:nvPr>
            <p:ph type="dt" sz="half" idx="10"/>
          </p:nvPr>
        </p:nvSpPr>
        <p:spPr/>
        <p:txBody>
          <a:bodyPr/>
          <a:lstStyle>
            <a:lvl1pPr>
              <a:defRPr/>
            </a:lvl1pPr>
          </a:lstStyle>
          <a:p>
            <a:pPr>
              <a:defRPr/>
            </a:pPr>
            <a:fld id="{66400E4B-2BE7-4033-A8A0-0FC1F1E32B1F}" type="datetime1">
              <a:rPr lang="ru-RU" smtClean="0"/>
              <a:t>22.06.2022</a:t>
            </a:fld>
            <a:endParaRPr lang="ru-RU"/>
          </a:p>
        </p:txBody>
      </p:sp>
      <p:sp>
        <p:nvSpPr>
          <p:cNvPr id="6" name="Нижний колонтитул 4">
            <a:extLst>
              <a:ext uri="{FF2B5EF4-FFF2-40B4-BE49-F238E27FC236}">
                <a16:creationId xmlns:a16="http://schemas.microsoft.com/office/drawing/2014/main" id="{F1425951-666B-4949-8C6A-2D017DD16AE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64CF26DE-E82F-4DDA-8824-3E97DCD3CEA3}"/>
              </a:ext>
            </a:extLst>
          </p:cNvPr>
          <p:cNvSpPr>
            <a:spLocks noGrp="1"/>
          </p:cNvSpPr>
          <p:nvPr>
            <p:ph type="sldNum" sz="quarter" idx="12"/>
          </p:nvPr>
        </p:nvSpPr>
        <p:spPr/>
        <p:txBody>
          <a:bodyPr/>
          <a:lstStyle>
            <a:lvl1pPr>
              <a:defRPr/>
            </a:lvl1pPr>
          </a:lstStyle>
          <a:p>
            <a:pPr>
              <a:defRPr/>
            </a:pPr>
            <a:fld id="{48CB5A67-4946-4719-9A8C-606848C8E8E4}" type="slidenum">
              <a:rPr lang="ru-RU"/>
              <a:pPr>
                <a:defRPr/>
              </a:pPr>
              <a:t>‹#›</a:t>
            </a:fld>
            <a:endParaRPr lang="ru-RU"/>
          </a:p>
        </p:txBody>
      </p:sp>
    </p:spTree>
    <p:extLst>
      <p:ext uri="{BB962C8B-B14F-4D97-AF65-F5344CB8AC3E}">
        <p14:creationId xmlns:p14="http://schemas.microsoft.com/office/powerpoint/2010/main" val="343612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CC217BC3-EFEA-432D-B34B-C77BB996D846}"/>
              </a:ext>
            </a:extLst>
          </p:cNvPr>
          <p:cNvSpPr>
            <a:spLocks noGrp="1"/>
          </p:cNvSpPr>
          <p:nvPr>
            <p:ph type="dt" sz="half" idx="10"/>
          </p:nvPr>
        </p:nvSpPr>
        <p:spPr/>
        <p:txBody>
          <a:bodyPr/>
          <a:lstStyle>
            <a:lvl1pPr>
              <a:defRPr/>
            </a:lvl1pPr>
          </a:lstStyle>
          <a:p>
            <a:pPr>
              <a:defRPr/>
            </a:pPr>
            <a:fld id="{38336B0B-F2D4-4692-97EE-AAF654ACCFC5}" type="datetime1">
              <a:rPr lang="ru-RU" smtClean="0"/>
              <a:t>22.06.2022</a:t>
            </a:fld>
            <a:endParaRPr lang="ru-RU"/>
          </a:p>
        </p:txBody>
      </p:sp>
      <p:sp>
        <p:nvSpPr>
          <p:cNvPr id="6" name="Нижний колонтитул 4">
            <a:extLst>
              <a:ext uri="{FF2B5EF4-FFF2-40B4-BE49-F238E27FC236}">
                <a16:creationId xmlns:a16="http://schemas.microsoft.com/office/drawing/2014/main" id="{DEF678FE-0E6D-432F-9223-CC6179D90F8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B0CFA86F-C94E-4340-97FA-CB7E7D2B8902}"/>
              </a:ext>
            </a:extLst>
          </p:cNvPr>
          <p:cNvSpPr>
            <a:spLocks noGrp="1"/>
          </p:cNvSpPr>
          <p:nvPr>
            <p:ph type="sldNum" sz="quarter" idx="12"/>
          </p:nvPr>
        </p:nvSpPr>
        <p:spPr/>
        <p:txBody>
          <a:bodyPr/>
          <a:lstStyle>
            <a:lvl1pPr>
              <a:defRPr/>
            </a:lvl1pPr>
          </a:lstStyle>
          <a:p>
            <a:pPr>
              <a:defRPr/>
            </a:pPr>
            <a:fld id="{9DD691CD-126D-4E67-9BD8-0AAE0AD862B5}" type="slidenum">
              <a:rPr lang="ru-RU"/>
              <a:pPr>
                <a:defRPr/>
              </a:pPr>
              <a:t>‹#›</a:t>
            </a:fld>
            <a:endParaRPr lang="ru-RU"/>
          </a:p>
        </p:txBody>
      </p:sp>
    </p:spTree>
    <p:extLst>
      <p:ext uri="{BB962C8B-B14F-4D97-AF65-F5344CB8AC3E}">
        <p14:creationId xmlns:p14="http://schemas.microsoft.com/office/powerpoint/2010/main" val="47911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A171D2C9-F2FA-4204-AFA4-6E4C402A7D9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D08454A5-2954-4D7C-ABFF-18D054E869B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B766DAC8-AB7F-4464-B9CA-7A73B33A3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A0599E-799F-4405-9FDF-F2BCBAA2FEA6}" type="datetime1">
              <a:rPr lang="ru-RU" smtClean="0"/>
              <a:t>22.06.2022</a:t>
            </a:fld>
            <a:endParaRPr lang="ru-RU"/>
          </a:p>
        </p:txBody>
      </p:sp>
      <p:sp>
        <p:nvSpPr>
          <p:cNvPr id="5" name="Нижний колонтитул 4">
            <a:extLst>
              <a:ext uri="{FF2B5EF4-FFF2-40B4-BE49-F238E27FC236}">
                <a16:creationId xmlns:a16="http://schemas.microsoft.com/office/drawing/2014/main" id="{731C43C9-7EF5-427D-945A-5B473D344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CF1BC73B-9D0B-45B9-BE4A-E5908219D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2C31D9E-F1B2-4912-BBB8-30EB93E442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7DE8EE8A-0F5C-4042-A484-7EAF1322225C}"/>
              </a:ext>
            </a:extLst>
          </p:cNvPr>
          <p:cNvSpPr>
            <a:spLocks noGrp="1" noChangeArrowheads="1"/>
          </p:cNvSpPr>
          <p:nvPr>
            <p:ph type="ctrTitle"/>
          </p:nvPr>
        </p:nvSpPr>
        <p:spPr>
          <a:xfrm>
            <a:off x="2090057" y="1162594"/>
            <a:ext cx="8637396" cy="2899561"/>
          </a:xfrm>
        </p:spPr>
        <p:txBody>
          <a:bodyPr/>
          <a:lstStyle/>
          <a:p>
            <a:pPr eaLnBrk="1" hangingPunct="1">
              <a:lnSpc>
                <a:spcPct val="130000"/>
              </a:lnSpc>
            </a:pPr>
            <a:r>
              <a:rPr lang="ru-RU" altLang="ru-RU" sz="4000" b="1"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altLang="ru-RU" sz="4000" b="1" dirty="0" err="1">
                <a:latin typeface="Times New Roman" panose="02020603050405020304" pitchFamily="18" charset="0"/>
                <a:cs typeface="Times New Roman" panose="02020603050405020304" pitchFamily="18" charset="0"/>
              </a:rPr>
              <a:t>Увязовского</a:t>
            </a:r>
            <a:r>
              <a:rPr lang="ru-RU" altLang="ru-RU" sz="4000" b="1" dirty="0">
                <a:latin typeface="Times New Roman" panose="02020603050405020304" pitchFamily="18" charset="0"/>
                <a:cs typeface="Times New Roman" panose="02020603050405020304" pitchFamily="18" charset="0"/>
              </a:rPr>
              <a:t> ПХГ</a:t>
            </a:r>
          </a:p>
        </p:txBody>
      </p:sp>
      <p:sp>
        <p:nvSpPr>
          <p:cNvPr id="3" name="Подзаголовок 2">
            <a:extLst>
              <a:ext uri="{FF2B5EF4-FFF2-40B4-BE49-F238E27FC236}">
                <a16:creationId xmlns:a16="http://schemas.microsoft.com/office/drawing/2014/main" id="{8DC73965-947C-4288-94A4-4D921C142E3D}"/>
              </a:ext>
            </a:extLst>
          </p:cNvPr>
          <p:cNvSpPr>
            <a:spLocks noGrp="1"/>
          </p:cNvSpPr>
          <p:nvPr>
            <p:ph type="subTitle" idx="1"/>
          </p:nvPr>
        </p:nvSpPr>
        <p:spPr>
          <a:xfrm>
            <a:off x="653144" y="4299109"/>
            <a:ext cx="11403874" cy="1396297"/>
          </a:xfrm>
        </p:spPr>
        <p:txBody>
          <a:bodyPr rtlCol="0">
            <a:noAutofit/>
          </a:bodyPr>
          <a:lstStyle/>
          <a:p>
            <a:pPr algn="l" eaLnBrk="1" fontAlgn="auto" hangingPunct="1">
              <a:spcAft>
                <a:spcPts val="0"/>
              </a:spcAft>
              <a:defRPr/>
            </a:pPr>
            <a:r>
              <a:rPr lang="ru-RU" u="sng" dirty="0">
                <a:latin typeface="Times New Roman" panose="02020603050405020304" pitchFamily="18" charset="0"/>
                <a:cs typeface="Times New Roman" panose="02020603050405020304" pitchFamily="18" charset="0"/>
              </a:rPr>
              <a:t>Жуков В.С.</a:t>
            </a:r>
            <a:r>
              <a:rPr lang="ru-RU" sz="2000" dirty="0">
                <a:latin typeface="Times New Roman" panose="02020603050405020304" pitchFamily="18" charset="0"/>
                <a:cs typeface="Times New Roman" panose="02020603050405020304" pitchFamily="18" charset="0"/>
              </a:rPr>
              <a:t>, д.т.н. </a:t>
            </a:r>
            <a:r>
              <a:rPr lang="ru-RU" sz="2000" dirty="0" err="1">
                <a:latin typeface="Times New Roman" panose="02020603050405020304" pitchFamily="18" charset="0"/>
                <a:cs typeface="Times New Roman" panose="02020603050405020304" pitchFamily="18" charset="0"/>
              </a:rPr>
              <a:t>г.н.с</a:t>
            </a:r>
            <a:r>
              <a:rPr lang="ru-RU" sz="2000" dirty="0">
                <a:latin typeface="Times New Roman" panose="02020603050405020304" pitchFamily="18" charset="0"/>
                <a:cs typeface="Times New Roman" panose="02020603050405020304" pitchFamily="18" charset="0"/>
              </a:rPr>
              <a:t>. лаб.201, Институт физики Земли им. О.Ю. Шмидта РАН</a:t>
            </a:r>
          </a:p>
          <a:p>
            <a:pPr algn="l" eaLnBrk="1" fontAlgn="auto" hangingPunct="1">
              <a:spcAft>
                <a:spcPts val="0"/>
              </a:spcAft>
              <a:defRPr/>
            </a:pPr>
            <a:r>
              <a:rPr lang="ru-RU" dirty="0">
                <a:latin typeface="Times New Roman" panose="02020603050405020304" pitchFamily="18" charset="0"/>
                <a:cs typeface="Times New Roman" panose="02020603050405020304" pitchFamily="18" charset="0"/>
              </a:rPr>
              <a:t>Кузьмин Д.К.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м.н.с</a:t>
            </a:r>
            <a:r>
              <a:rPr lang="ru-RU" sz="2000" dirty="0">
                <a:latin typeface="Times New Roman" panose="02020603050405020304" pitchFamily="18" charset="0"/>
                <a:cs typeface="Times New Roman" panose="02020603050405020304" pitchFamily="18" charset="0"/>
              </a:rPr>
              <a:t>.  лаб.201,   Институт физики Земли им. О.Ю. Шмидта РАН</a:t>
            </a:r>
          </a:p>
          <a:p>
            <a:pPr algn="l" eaLnBrk="1" fontAlgn="auto" hangingPunct="1">
              <a:spcAft>
                <a:spcPts val="0"/>
              </a:spcAft>
              <a:defRPr/>
            </a:pPr>
            <a:r>
              <a:rPr lang="ru-RU" dirty="0">
                <a:latin typeface="Times New Roman" panose="02020603050405020304" pitchFamily="18" charset="0"/>
                <a:cs typeface="Times New Roman" panose="02020603050405020304" pitchFamily="18" charset="0"/>
              </a:rPr>
              <a:t>Кузьмин Ю.О.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д.ф-м.н</a:t>
            </a:r>
            <a:r>
              <a:rPr lang="ru-RU" sz="2000" dirty="0">
                <a:latin typeface="Times New Roman" panose="02020603050405020304" pitchFamily="18" charset="0"/>
                <a:cs typeface="Times New Roman" panose="02020603050405020304" pitchFamily="18" charset="0"/>
              </a:rPr>
              <a:t>, профессор, зам. Директора, Институт физики Земли им. О.Ю. Шмидта РАН</a:t>
            </a:r>
            <a:endParaRPr lang="ru-RU" sz="2000" dirty="0"/>
          </a:p>
        </p:txBody>
      </p:sp>
      <p:sp>
        <p:nvSpPr>
          <p:cNvPr id="2053" name="TextBox 7">
            <a:extLst>
              <a:ext uri="{FF2B5EF4-FFF2-40B4-BE49-F238E27FC236}">
                <a16:creationId xmlns:a16="http://schemas.microsoft.com/office/drawing/2014/main" id="{81D7B868-DBCF-46C1-97F7-117DFE31E3AB}"/>
              </a:ext>
            </a:extLst>
          </p:cNvPr>
          <p:cNvSpPr txBox="1">
            <a:spLocks noChangeArrowheads="1"/>
          </p:cNvSpPr>
          <p:nvPr/>
        </p:nvSpPr>
        <p:spPr bwMode="auto">
          <a:xfrm>
            <a:off x="1861166" y="6027003"/>
            <a:ext cx="100260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Times New Roman" panose="02020603050405020304" pitchFamily="18" charset="0"/>
                <a:cs typeface="Times New Roman" panose="02020603050405020304" pitchFamily="18" charset="0"/>
              </a:rPr>
              <a:t>«Триггерные эффекты в геосистемах» 2022</a:t>
            </a:r>
          </a:p>
          <a:p>
            <a:pPr algn="ctr"/>
            <a:r>
              <a:rPr lang="ru-RU" altLang="ru-RU" sz="2400" dirty="0">
                <a:latin typeface="Times New Roman" panose="02020603050405020304" pitchFamily="18" charset="0"/>
                <a:cs typeface="Times New Roman" panose="02020603050405020304" pitchFamily="18" charset="0"/>
              </a:rPr>
              <a:t>6-ая Международная конференция 21-24 июня 2022, Москва, Россия</a:t>
            </a:r>
          </a:p>
        </p:txBody>
      </p:sp>
      <p:pic>
        <p:nvPicPr>
          <p:cNvPr id="2" name="Рисунок 1">
            <a:extLst>
              <a:ext uri="{FF2B5EF4-FFF2-40B4-BE49-F238E27FC236}">
                <a16:creationId xmlns:a16="http://schemas.microsoft.com/office/drawing/2014/main" id="{A180AA18-F03F-EEF4-88B7-3586A4E97D04}"/>
              </a:ext>
            </a:extLst>
          </p:cNvPr>
          <p:cNvPicPr>
            <a:picLocks noChangeAspect="1"/>
          </p:cNvPicPr>
          <p:nvPr/>
        </p:nvPicPr>
        <p:blipFill>
          <a:blip r:embed="rId2"/>
          <a:stretch>
            <a:fillRect/>
          </a:stretch>
        </p:blipFill>
        <p:spPr>
          <a:xfrm>
            <a:off x="10727453" y="86513"/>
            <a:ext cx="1449745" cy="1396297"/>
          </a:xfrm>
          <a:prstGeom prst="rect">
            <a:avLst/>
          </a:prstGeom>
        </p:spPr>
      </p:pic>
      <p:pic>
        <p:nvPicPr>
          <p:cNvPr id="5" name="Рисунок 4">
            <a:extLst>
              <a:ext uri="{FF2B5EF4-FFF2-40B4-BE49-F238E27FC236}">
                <a16:creationId xmlns:a16="http://schemas.microsoft.com/office/drawing/2014/main" id="{2C72161E-DCED-AE59-CAFB-9945D154FF7B}"/>
              </a:ext>
            </a:extLst>
          </p:cNvPr>
          <p:cNvPicPr>
            <a:picLocks noChangeAspect="1"/>
          </p:cNvPicPr>
          <p:nvPr/>
        </p:nvPicPr>
        <p:blipFill>
          <a:blip r:embed="rId3"/>
          <a:stretch>
            <a:fillRect/>
          </a:stretch>
        </p:blipFill>
        <p:spPr>
          <a:xfrm>
            <a:off x="14802" y="-24773"/>
            <a:ext cx="1697599" cy="1692936"/>
          </a:xfrm>
          <a:prstGeom prst="rect">
            <a:avLst/>
          </a:prstGeom>
        </p:spPr>
      </p:pic>
      <p:sp>
        <p:nvSpPr>
          <p:cNvPr id="6" name="Номер слайда 5">
            <a:extLst>
              <a:ext uri="{FF2B5EF4-FFF2-40B4-BE49-F238E27FC236}">
                <a16:creationId xmlns:a16="http://schemas.microsoft.com/office/drawing/2014/main" id="{B7A32848-3079-4058-9D7D-BFF46F8B47D6}"/>
              </a:ext>
            </a:extLst>
          </p:cNvPr>
          <p:cNvSpPr>
            <a:spLocks noGrp="1"/>
          </p:cNvSpPr>
          <p:nvPr>
            <p:ph type="sldNum" sz="quarter" idx="12"/>
          </p:nvPr>
        </p:nvSpPr>
        <p:spPr/>
        <p:txBody>
          <a:bodyPr/>
          <a:lstStyle/>
          <a:p>
            <a:pPr>
              <a:defRPr/>
            </a:pPr>
            <a:fld id="{1AEE162F-956D-4B21-966F-97CAA292E291}" type="slidenum">
              <a:rPr lang="ru-RU" smtClean="0"/>
              <a:pPr>
                <a:defRPr/>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26771" y="17714"/>
            <a:ext cx="833845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коэффициента объемной сжимаемости пор</a:t>
            </a:r>
          </a:p>
        </p:txBody>
      </p:sp>
      <p:sp>
        <p:nvSpPr>
          <p:cNvPr id="6" name="TextBox 5">
            <a:extLst>
              <a:ext uri="{FF2B5EF4-FFF2-40B4-BE49-F238E27FC236}">
                <a16:creationId xmlns:a16="http://schemas.microsoft.com/office/drawing/2014/main" id="{8654B6D6-C07C-43CD-99A1-C49C137D93E3}"/>
              </a:ext>
            </a:extLst>
          </p:cNvPr>
          <p:cNvSpPr txBox="1"/>
          <p:nvPr/>
        </p:nvSpPr>
        <p:spPr>
          <a:xfrm>
            <a:off x="195943" y="645871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10</a:t>
            </a:fld>
            <a:endParaRPr lang="ru-RU" dirty="0"/>
          </a:p>
        </p:txBody>
      </p:sp>
      <p:sp>
        <p:nvSpPr>
          <p:cNvPr id="8" name="TextBox 7">
            <a:extLst>
              <a:ext uri="{FF2B5EF4-FFF2-40B4-BE49-F238E27FC236}">
                <a16:creationId xmlns:a16="http://schemas.microsoft.com/office/drawing/2014/main" id="{66C98DBF-161E-B30E-56F7-745B9D11270B}"/>
              </a:ext>
            </a:extLst>
          </p:cNvPr>
          <p:cNvSpPr txBox="1"/>
          <p:nvPr/>
        </p:nvSpPr>
        <p:spPr>
          <a:xfrm>
            <a:off x="148046" y="610008"/>
            <a:ext cx="5947953" cy="5434436"/>
          </a:xfrm>
          <a:prstGeom prst="rect">
            <a:avLst/>
          </a:prstGeom>
          <a:noFill/>
        </p:spPr>
        <p:txBody>
          <a:bodyPr wrap="square">
            <a:spAutoFit/>
          </a:bodyPr>
          <a:lstStyle/>
          <a:p>
            <a:pPr indent="360000" algn="just">
              <a:lnSpc>
                <a:spcPct val="114000"/>
              </a:lnSpc>
            </a:pPr>
            <a:r>
              <a:rPr lang="ru-RU" dirty="0">
                <a:latin typeface="Arial" panose="020B0604020202020204" pitchFamily="34" charset="0"/>
                <a:cs typeface="Arial" panose="020B0604020202020204" pitchFamily="34" charset="0"/>
              </a:rPr>
              <a:t>При расчете нормированной величины пористости нами были приняты начальные значения пористости при 0,1 МПа (для расчета сжимаемости пор в диапазоне изменения эффективного давления 0,1-5,0 МПа); 5,0 МПа (при изменении эффективного давления 5,0-10,0 МПа); и 10,0 (при изменении эффективного давления 10,0-5,0 МПа. Последний диапазон изменения эффективного давления соответствует периоду закачки газа, что позволяет нам оценить сжимаемость пор соответствующей этому периоду.</a:t>
            </a:r>
          </a:p>
          <a:p>
            <a:pPr indent="360000" algn="just">
              <a:lnSpc>
                <a:spcPct val="114000"/>
              </a:lnSpc>
            </a:pPr>
            <a:r>
              <a:rPr lang="ru-RU" dirty="0">
                <a:latin typeface="Arial" panose="020B0604020202020204" pitchFamily="34" charset="0"/>
                <a:cs typeface="Arial" panose="020B0604020202020204" pitchFamily="34" charset="0"/>
              </a:rPr>
              <a:t>Отметим, что при увеличении эффективного давления от 0,1 МПа до 5,0 МПа коэффициент объёмной сжимаемости порового пространства равен -0,003977 1/МПа, что почти на </a:t>
            </a:r>
            <a:r>
              <a:rPr lang="ru-RU" b="1" dirty="0">
                <a:latin typeface="Arial" panose="020B0604020202020204" pitchFamily="34" charset="0"/>
                <a:cs typeface="Arial" panose="020B0604020202020204" pitchFamily="34" charset="0"/>
              </a:rPr>
              <a:t>16 % больше </a:t>
            </a:r>
            <a:r>
              <a:rPr lang="ru-RU" dirty="0">
                <a:latin typeface="Arial" panose="020B0604020202020204" pitchFamily="34" charset="0"/>
                <a:cs typeface="Arial" panose="020B0604020202020204" pitchFamily="34" charset="0"/>
              </a:rPr>
              <a:t>его средней величины -0,003428 при изменении эффективного давления от 0,1 до 10 МПа. </a:t>
            </a:r>
          </a:p>
        </p:txBody>
      </p:sp>
      <p:sp>
        <p:nvSpPr>
          <p:cNvPr id="11" name="TextBox 10">
            <a:extLst>
              <a:ext uri="{FF2B5EF4-FFF2-40B4-BE49-F238E27FC236}">
                <a16:creationId xmlns:a16="http://schemas.microsoft.com/office/drawing/2014/main" id="{FABC2504-E11E-6560-0E65-80431F3FDA41}"/>
              </a:ext>
            </a:extLst>
          </p:cNvPr>
          <p:cNvSpPr txBox="1"/>
          <p:nvPr/>
        </p:nvSpPr>
        <p:spPr>
          <a:xfrm>
            <a:off x="6204742" y="5427234"/>
            <a:ext cx="5951009" cy="830997"/>
          </a:xfrm>
          <a:prstGeom prst="rect">
            <a:avLst/>
          </a:prstGeom>
          <a:noFill/>
        </p:spPr>
        <p:txBody>
          <a:bodyPr wrap="square">
            <a:spAutoFit/>
          </a:bodyPr>
          <a:lstStyle/>
          <a:p>
            <a:pPr algn="ctr"/>
            <a:r>
              <a:rPr lang="ru-RU" sz="1600" i="1" dirty="0">
                <a:latin typeface="Arial" panose="020B0604020202020204" pitchFamily="34" charset="0"/>
                <a:cs typeface="Arial" panose="020B0604020202020204" pitchFamily="34" charset="0"/>
              </a:rPr>
              <a:t>Рис.4. Зависимость нормированной пористости от величины эффективного давления при моделировании пластовых условий в процессе закачки и отбора газа.</a:t>
            </a:r>
          </a:p>
        </p:txBody>
      </p:sp>
      <p:pic>
        <p:nvPicPr>
          <p:cNvPr id="3" name="Рисунок 2"/>
          <p:cNvPicPr>
            <a:picLocks noChangeAspect="1"/>
          </p:cNvPicPr>
          <p:nvPr/>
        </p:nvPicPr>
        <p:blipFill>
          <a:blip r:embed="rId2"/>
          <a:stretch>
            <a:fillRect/>
          </a:stretch>
        </p:blipFill>
        <p:spPr>
          <a:xfrm>
            <a:off x="6116467" y="893646"/>
            <a:ext cx="6039284" cy="4376520"/>
          </a:xfrm>
          <a:prstGeom prst="rect">
            <a:avLst/>
          </a:prstGeom>
        </p:spPr>
      </p:pic>
    </p:spTree>
    <p:extLst>
      <p:ext uri="{BB962C8B-B14F-4D97-AF65-F5344CB8AC3E}">
        <p14:creationId xmlns:p14="http://schemas.microsoft.com/office/powerpoint/2010/main" val="392654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26771" y="17714"/>
            <a:ext cx="833845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коэффициента объемной сжимаемости пор</a:t>
            </a:r>
          </a:p>
        </p:txBody>
      </p:sp>
      <p:sp>
        <p:nvSpPr>
          <p:cNvPr id="6" name="TextBox 5">
            <a:extLst>
              <a:ext uri="{FF2B5EF4-FFF2-40B4-BE49-F238E27FC236}">
                <a16:creationId xmlns:a16="http://schemas.microsoft.com/office/drawing/2014/main" id="{8654B6D6-C07C-43CD-99A1-C49C137D93E3}"/>
              </a:ext>
            </a:extLst>
          </p:cNvPr>
          <p:cNvSpPr txBox="1"/>
          <p:nvPr/>
        </p:nvSpPr>
        <p:spPr>
          <a:xfrm>
            <a:off x="195943" y="645871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11</a:t>
            </a:fld>
            <a:endParaRPr lang="ru-RU" dirty="0"/>
          </a:p>
        </p:txBody>
      </p:sp>
      <p:sp>
        <p:nvSpPr>
          <p:cNvPr id="8" name="TextBox 7">
            <a:extLst>
              <a:ext uri="{FF2B5EF4-FFF2-40B4-BE49-F238E27FC236}">
                <a16:creationId xmlns:a16="http://schemas.microsoft.com/office/drawing/2014/main" id="{66C98DBF-161E-B30E-56F7-745B9D11270B}"/>
              </a:ext>
            </a:extLst>
          </p:cNvPr>
          <p:cNvSpPr txBox="1"/>
          <p:nvPr/>
        </p:nvSpPr>
        <p:spPr>
          <a:xfrm>
            <a:off x="126136" y="1536308"/>
            <a:ext cx="5947953" cy="2934458"/>
          </a:xfrm>
          <a:prstGeom prst="rect">
            <a:avLst/>
          </a:prstGeom>
          <a:noFill/>
        </p:spPr>
        <p:txBody>
          <a:bodyPr wrap="square">
            <a:spAutoFit/>
          </a:bodyPr>
          <a:lstStyle/>
          <a:p>
            <a:pPr indent="360000" algn="just">
              <a:lnSpc>
                <a:spcPct val="114000"/>
              </a:lnSpc>
            </a:pPr>
            <a:r>
              <a:rPr lang="ru-RU" dirty="0">
                <a:latin typeface="Arial" panose="020B0604020202020204" pitchFamily="34" charset="0"/>
                <a:cs typeface="Arial" panose="020B0604020202020204" pitchFamily="34" charset="0"/>
              </a:rPr>
              <a:t>А при дальнейшем отборе газа эффективное давление будет увеличиваться с 5,0 до 10,0 МПа (за начальное принята пористость при 5,0 МПа), соответственно получим коэффициент сжимаемости пор -0,002939 1/МПа (см. рис.4). </a:t>
            </a:r>
          </a:p>
          <a:p>
            <a:pPr indent="360000" algn="just">
              <a:lnSpc>
                <a:spcPct val="114000"/>
              </a:lnSpc>
            </a:pPr>
            <a:r>
              <a:rPr lang="ru-RU" dirty="0">
                <a:latin typeface="Arial" panose="020B0604020202020204" pitchFamily="34" charset="0"/>
                <a:cs typeface="Arial" panose="020B0604020202020204" pitchFamily="34" charset="0"/>
              </a:rPr>
              <a:t>Переходя к закачке газа очевидно, что эффективное давление будет снижаться с 10,0 до 5,0 МПа, и мы получим величину коэффициента сжимаемости пор -0,002984 1/МПа (см. рис.4). </a:t>
            </a:r>
          </a:p>
        </p:txBody>
      </p:sp>
      <p:sp>
        <p:nvSpPr>
          <p:cNvPr id="11" name="TextBox 10">
            <a:extLst>
              <a:ext uri="{FF2B5EF4-FFF2-40B4-BE49-F238E27FC236}">
                <a16:creationId xmlns:a16="http://schemas.microsoft.com/office/drawing/2014/main" id="{FABC2504-E11E-6560-0E65-80431F3FDA41}"/>
              </a:ext>
            </a:extLst>
          </p:cNvPr>
          <p:cNvSpPr txBox="1"/>
          <p:nvPr/>
        </p:nvSpPr>
        <p:spPr>
          <a:xfrm>
            <a:off x="6204742" y="5427234"/>
            <a:ext cx="5951009" cy="830997"/>
          </a:xfrm>
          <a:prstGeom prst="rect">
            <a:avLst/>
          </a:prstGeom>
          <a:noFill/>
        </p:spPr>
        <p:txBody>
          <a:bodyPr wrap="square">
            <a:spAutoFit/>
          </a:bodyPr>
          <a:lstStyle/>
          <a:p>
            <a:pPr algn="ctr"/>
            <a:r>
              <a:rPr lang="ru-RU" sz="1600" i="1" dirty="0">
                <a:latin typeface="Arial" panose="020B0604020202020204" pitchFamily="34" charset="0"/>
                <a:cs typeface="Arial" panose="020B0604020202020204" pitchFamily="34" charset="0"/>
              </a:rPr>
              <a:t>Рис.4. Зависимость нормированной пористости от величины эффективного давления при моделировании пластовых условий в процессе закачки и отбора газа.</a:t>
            </a:r>
          </a:p>
        </p:txBody>
      </p:sp>
      <p:pic>
        <p:nvPicPr>
          <p:cNvPr id="2" name="Рисунок 1"/>
          <p:cNvPicPr>
            <a:picLocks noChangeAspect="1"/>
          </p:cNvPicPr>
          <p:nvPr/>
        </p:nvPicPr>
        <p:blipFill>
          <a:blip r:embed="rId2"/>
          <a:stretch>
            <a:fillRect/>
          </a:stretch>
        </p:blipFill>
        <p:spPr>
          <a:xfrm>
            <a:off x="6095999" y="912328"/>
            <a:ext cx="5969865" cy="4326214"/>
          </a:xfrm>
          <a:prstGeom prst="rect">
            <a:avLst/>
          </a:prstGeom>
        </p:spPr>
      </p:pic>
    </p:spTree>
    <p:extLst>
      <p:ext uri="{BB962C8B-B14F-4D97-AF65-F5344CB8AC3E}">
        <p14:creationId xmlns:p14="http://schemas.microsoft.com/office/powerpoint/2010/main" val="306121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26771" y="17714"/>
            <a:ext cx="833845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коэффициента объемной сжимаемости пор</a:t>
            </a:r>
          </a:p>
        </p:txBody>
      </p:sp>
      <p:sp>
        <p:nvSpPr>
          <p:cNvPr id="6" name="TextBox 5">
            <a:extLst>
              <a:ext uri="{FF2B5EF4-FFF2-40B4-BE49-F238E27FC236}">
                <a16:creationId xmlns:a16="http://schemas.microsoft.com/office/drawing/2014/main" id="{8654B6D6-C07C-43CD-99A1-C49C137D93E3}"/>
              </a:ext>
            </a:extLst>
          </p:cNvPr>
          <p:cNvSpPr txBox="1"/>
          <p:nvPr/>
        </p:nvSpPr>
        <p:spPr>
          <a:xfrm>
            <a:off x="195943" y="645871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12</a:t>
            </a:fld>
            <a:endParaRPr lang="ru-RU" dirty="0"/>
          </a:p>
        </p:txBody>
      </p:sp>
      <p:sp>
        <p:nvSpPr>
          <p:cNvPr id="8" name="TextBox 7">
            <a:extLst>
              <a:ext uri="{FF2B5EF4-FFF2-40B4-BE49-F238E27FC236}">
                <a16:creationId xmlns:a16="http://schemas.microsoft.com/office/drawing/2014/main" id="{66C98DBF-161E-B30E-56F7-745B9D11270B}"/>
              </a:ext>
            </a:extLst>
          </p:cNvPr>
          <p:cNvSpPr txBox="1"/>
          <p:nvPr/>
        </p:nvSpPr>
        <p:spPr>
          <a:xfrm>
            <a:off x="165462" y="1289276"/>
            <a:ext cx="3522617" cy="3539687"/>
          </a:xfrm>
          <a:prstGeom prst="rect">
            <a:avLst/>
          </a:prstGeom>
          <a:noFill/>
        </p:spPr>
        <p:txBody>
          <a:bodyPr wrap="square">
            <a:spAutoFit/>
          </a:bodyPr>
          <a:lstStyle/>
          <a:p>
            <a:pPr indent="360000" algn="just">
              <a:lnSpc>
                <a:spcPct val="114000"/>
              </a:lnSpc>
            </a:pPr>
            <a:r>
              <a:rPr lang="ru-RU" dirty="0">
                <a:latin typeface="Arial" panose="020B0604020202020204" pitchFamily="34" charset="0"/>
                <a:cs typeface="Arial" panose="020B0604020202020204" pitchFamily="34" charset="0"/>
              </a:rPr>
              <a:t>Расчеты возможных величин просадок земной поверхности можно выполнить с использованием нескольких экспериментально определённых значений коэффициента объёмной сжимаемости порового пространства при закачке и отборе газа, которые сведены в таблицу.</a:t>
            </a:r>
          </a:p>
        </p:txBody>
      </p:sp>
      <p:graphicFrame>
        <p:nvGraphicFramePr>
          <p:cNvPr id="3" name="Таблица 2">
            <a:extLst>
              <a:ext uri="{FF2B5EF4-FFF2-40B4-BE49-F238E27FC236}">
                <a16:creationId xmlns:a16="http://schemas.microsoft.com/office/drawing/2014/main" id="{7E008D0E-8946-AC2B-12E8-36BC3F202506}"/>
              </a:ext>
            </a:extLst>
          </p:cNvPr>
          <p:cNvGraphicFramePr>
            <a:graphicFrameLocks noGrp="1"/>
          </p:cNvGraphicFramePr>
          <p:nvPr>
            <p:extLst>
              <p:ext uri="{D42A27DB-BD31-4B8C-83A1-F6EECF244321}">
                <p14:modId xmlns:p14="http://schemas.microsoft.com/office/powerpoint/2010/main" val="2453997389"/>
              </p:ext>
            </p:extLst>
          </p:nvPr>
        </p:nvGraphicFramePr>
        <p:xfrm>
          <a:off x="3905795" y="1168943"/>
          <a:ext cx="8120744" cy="4589023"/>
        </p:xfrm>
        <a:graphic>
          <a:graphicData uri="http://schemas.openxmlformats.org/drawingml/2006/table">
            <a:tbl>
              <a:tblPr firstRow="1" firstCol="1" bandRow="1"/>
              <a:tblGrid>
                <a:gridCol w="2213327">
                  <a:extLst>
                    <a:ext uri="{9D8B030D-6E8A-4147-A177-3AD203B41FA5}">
                      <a16:colId xmlns:a16="http://schemas.microsoft.com/office/drawing/2014/main" val="581155117"/>
                    </a:ext>
                  </a:extLst>
                </a:gridCol>
                <a:gridCol w="1496524">
                  <a:extLst>
                    <a:ext uri="{9D8B030D-6E8A-4147-A177-3AD203B41FA5}">
                      <a16:colId xmlns:a16="http://schemas.microsoft.com/office/drawing/2014/main" val="481746415"/>
                    </a:ext>
                  </a:extLst>
                </a:gridCol>
                <a:gridCol w="1828800">
                  <a:extLst>
                    <a:ext uri="{9D8B030D-6E8A-4147-A177-3AD203B41FA5}">
                      <a16:colId xmlns:a16="http://schemas.microsoft.com/office/drawing/2014/main" val="3565912054"/>
                    </a:ext>
                  </a:extLst>
                </a:gridCol>
                <a:gridCol w="2582093">
                  <a:extLst>
                    <a:ext uri="{9D8B030D-6E8A-4147-A177-3AD203B41FA5}">
                      <a16:colId xmlns:a16="http://schemas.microsoft.com/office/drawing/2014/main" val="511420569"/>
                    </a:ext>
                  </a:extLst>
                </a:gridCol>
              </a:tblGrid>
              <a:tr h="392433">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Величины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b="1" dirty="0">
                          <a:effectLst/>
                          <a:latin typeface="Arial" panose="020B0604020202020204" pitchFamily="34" charset="0"/>
                          <a:ea typeface="Calibri" panose="020F0502020204030204" pitchFamily="34" charset="0"/>
                          <a:cs typeface="Arial" panose="020B0604020202020204" pitchFamily="34" charset="0"/>
                        </a:rPr>
                        <a:t>Отбор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b="1" dirty="0">
                          <a:effectLst/>
                          <a:latin typeface="Arial" panose="020B0604020202020204" pitchFamily="34" charset="0"/>
                          <a:ea typeface="Calibri" panose="020F0502020204030204" pitchFamily="34" charset="0"/>
                          <a:cs typeface="Arial" panose="020B0604020202020204" pitchFamily="34" charset="0"/>
                        </a:rPr>
                        <a:t>Закачка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a:effectLst/>
                          <a:latin typeface="Arial" panose="020B0604020202020204" pitchFamily="34" charset="0"/>
                          <a:ea typeface="Calibri" panose="020F0502020204030204" pitchFamily="34" charset="0"/>
                          <a:cs typeface="Arial" panose="020B0604020202020204" pitchFamily="34" charset="0"/>
                        </a:rPr>
                        <a:t>Метод оценки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663888"/>
                  </a:ext>
                </a:extLst>
              </a:tr>
              <a:tr h="392433">
                <a:tc>
                  <a:txBody>
                    <a:bodyPr/>
                    <a:lstStyle/>
                    <a:p>
                      <a:pPr algn="just">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i="1" dirty="0">
                          <a:effectLst/>
                          <a:latin typeface="Arial" panose="020B0604020202020204" pitchFamily="34" charset="0"/>
                          <a:ea typeface="Calibri" panose="020F0502020204030204" pitchFamily="34" charset="0"/>
                          <a:cs typeface="Arial" panose="020B0604020202020204" pitchFamily="34" charset="0"/>
                        </a:rPr>
                        <a:t>С</a:t>
                      </a:r>
                      <a:r>
                        <a:rPr lang="ru-RU" sz="1600" dirty="0">
                          <a:effectLst/>
                          <a:latin typeface="Arial" panose="020B0604020202020204" pitchFamily="34" charset="0"/>
                          <a:ea typeface="Calibri" panose="020F0502020204030204" pitchFamily="34" charset="0"/>
                          <a:cs typeface="Arial" panose="020B0604020202020204" pitchFamily="34" charset="0"/>
                        </a:rPr>
                        <a:t> пор, 1/МПа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i="1">
                          <a:effectLst/>
                          <a:latin typeface="Arial" panose="020B0604020202020204" pitchFamily="34" charset="0"/>
                          <a:ea typeface="Calibri" panose="020F0502020204030204" pitchFamily="34" charset="0"/>
                          <a:cs typeface="Arial" panose="020B0604020202020204" pitchFamily="34" charset="0"/>
                        </a:rPr>
                        <a:t>С</a:t>
                      </a:r>
                      <a:r>
                        <a:rPr lang="ru-RU" sz="1600">
                          <a:effectLst/>
                          <a:latin typeface="Arial" panose="020B0604020202020204" pitchFamily="34" charset="0"/>
                          <a:ea typeface="Calibri" panose="020F0502020204030204" pitchFamily="34" charset="0"/>
                          <a:cs typeface="Arial" panose="020B0604020202020204" pitchFamily="34" charset="0"/>
                        </a:rPr>
                        <a:t> пор, 1/МПа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ru-RU" sz="16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840401"/>
                  </a:ext>
                </a:extLst>
              </a:tr>
              <a:tr h="392433">
                <a:tc>
                  <a:txBody>
                    <a:bodyPr/>
                    <a:lstStyle/>
                    <a:p>
                      <a:pPr algn="just">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Минимум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-0,002516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400" dirty="0">
                          <a:effectLst/>
                          <a:latin typeface="Arial" panose="020B0604020202020204" pitchFamily="34" charset="0"/>
                          <a:ea typeface="Calibri" panose="020F0502020204030204" pitchFamily="34" charset="0"/>
                          <a:cs typeface="Arial" panose="020B0604020202020204" pitchFamily="34" charset="0"/>
                        </a:rPr>
                        <a:t>Интегральный (рост </a:t>
                      </a:r>
                      <a:r>
                        <a:rPr lang="ru-RU" sz="1400" dirty="0" err="1">
                          <a:effectLst/>
                          <a:latin typeface="Arial" panose="020B0604020202020204" pitchFamily="34" charset="0"/>
                          <a:ea typeface="Calibri" panose="020F0502020204030204" pitchFamily="34" charset="0"/>
                          <a:cs typeface="Arial" panose="020B0604020202020204" pitchFamily="34" charset="0"/>
                        </a:rPr>
                        <a:t>Рэф</a:t>
                      </a:r>
                      <a:r>
                        <a:rPr lang="ru-RU" sz="1400" dirty="0">
                          <a:effectLst/>
                          <a:latin typeface="Arial" panose="020B0604020202020204" pitchFamily="34" charset="0"/>
                          <a:ea typeface="Calibri" panose="020F0502020204030204" pitchFamily="34" charset="0"/>
                          <a:cs typeface="Arial" panose="020B0604020202020204" pitchFamily="34" charset="0"/>
                        </a:rPr>
                        <a:t> до 10,0МПа)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83945"/>
                  </a:ext>
                </a:extLst>
              </a:tr>
              <a:tr h="392433">
                <a:tc>
                  <a:txBody>
                    <a:bodyPr/>
                    <a:lstStyle/>
                    <a:p>
                      <a:pPr algn="just">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Среднее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-0,003428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400" dirty="0">
                          <a:effectLst/>
                          <a:latin typeface="Arial" panose="020B0604020202020204" pitchFamily="34" charset="0"/>
                          <a:ea typeface="Calibri" panose="020F0502020204030204" pitchFamily="34" charset="0"/>
                          <a:cs typeface="Arial" panose="020B0604020202020204" pitchFamily="34" charset="0"/>
                        </a:rPr>
                        <a:t>Интегральный (рост </a:t>
                      </a:r>
                      <a:r>
                        <a:rPr lang="ru-RU" sz="1400" dirty="0" err="1">
                          <a:effectLst/>
                          <a:latin typeface="Arial" panose="020B0604020202020204" pitchFamily="34" charset="0"/>
                          <a:ea typeface="Calibri" panose="020F0502020204030204" pitchFamily="34" charset="0"/>
                          <a:cs typeface="Arial" panose="020B0604020202020204" pitchFamily="34" charset="0"/>
                        </a:rPr>
                        <a:t>Рэф</a:t>
                      </a:r>
                      <a:r>
                        <a:rPr lang="ru-RU" sz="1400" dirty="0">
                          <a:effectLst/>
                          <a:latin typeface="Arial" panose="020B0604020202020204" pitchFamily="34" charset="0"/>
                          <a:ea typeface="Calibri" panose="020F0502020204030204" pitchFamily="34" charset="0"/>
                          <a:cs typeface="Arial" panose="020B0604020202020204" pitchFamily="34" charset="0"/>
                        </a:rPr>
                        <a:t> до 10,0МПа)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351373"/>
                  </a:ext>
                </a:extLst>
              </a:tr>
              <a:tr h="392433">
                <a:tc>
                  <a:txBody>
                    <a:bodyPr/>
                    <a:lstStyle/>
                    <a:p>
                      <a:pPr algn="just">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Максимум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-0,004253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400" dirty="0">
                          <a:effectLst/>
                          <a:latin typeface="Arial" panose="020B0604020202020204" pitchFamily="34" charset="0"/>
                          <a:ea typeface="Calibri" panose="020F0502020204030204" pitchFamily="34" charset="0"/>
                          <a:cs typeface="Arial" panose="020B0604020202020204" pitchFamily="34" charset="0"/>
                        </a:rPr>
                        <a:t>Интегральный (рост </a:t>
                      </a:r>
                      <a:r>
                        <a:rPr lang="ru-RU" sz="1400" dirty="0" err="1">
                          <a:effectLst/>
                          <a:latin typeface="Arial" panose="020B0604020202020204" pitchFamily="34" charset="0"/>
                          <a:ea typeface="Calibri" panose="020F0502020204030204" pitchFamily="34" charset="0"/>
                          <a:cs typeface="Arial" panose="020B0604020202020204" pitchFamily="34" charset="0"/>
                        </a:rPr>
                        <a:t>Рэф</a:t>
                      </a:r>
                      <a:r>
                        <a:rPr lang="ru-RU" sz="1400" dirty="0">
                          <a:effectLst/>
                          <a:latin typeface="Arial" panose="020B0604020202020204" pitchFamily="34" charset="0"/>
                          <a:ea typeface="Calibri" panose="020F0502020204030204" pitchFamily="34" charset="0"/>
                          <a:cs typeface="Arial" panose="020B0604020202020204" pitchFamily="34" charset="0"/>
                        </a:rPr>
                        <a:t> до 10,0МПа)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499045"/>
                  </a:ext>
                </a:extLst>
              </a:tr>
              <a:tr h="392433">
                <a:tc>
                  <a:txBody>
                    <a:bodyPr/>
                    <a:lstStyle/>
                    <a:p>
                      <a:pPr algn="just">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684205"/>
                  </a:ext>
                </a:extLst>
              </a:tr>
              <a:tr h="805082">
                <a:tc>
                  <a:txBody>
                    <a:bodyPr/>
                    <a:lstStyle/>
                    <a:p>
                      <a:pPr algn="just">
                        <a:lnSpc>
                          <a:spcPct val="150000"/>
                        </a:lnSpc>
                        <a:spcAft>
                          <a:spcPts val="800"/>
                        </a:spcAft>
                      </a:pPr>
                      <a:r>
                        <a:rPr lang="ru-RU" sz="1600" i="1" dirty="0" err="1">
                          <a:effectLst/>
                          <a:latin typeface="Arial" panose="020B0604020202020204" pitchFamily="34" charset="0"/>
                          <a:ea typeface="Calibri" panose="020F0502020204030204" pitchFamily="34" charset="0"/>
                          <a:cs typeface="Arial" panose="020B0604020202020204" pitchFamily="34" charset="0"/>
                        </a:rPr>
                        <a:t>Р</a:t>
                      </a:r>
                      <a:r>
                        <a:rPr lang="ru-RU" sz="1600" dirty="0" err="1">
                          <a:effectLst/>
                          <a:latin typeface="Arial" panose="020B0604020202020204" pitchFamily="34" charset="0"/>
                          <a:ea typeface="Calibri" panose="020F0502020204030204" pitchFamily="34" charset="0"/>
                          <a:cs typeface="Arial" panose="020B0604020202020204" pitchFamily="34" charset="0"/>
                        </a:rPr>
                        <a:t>эф</a:t>
                      </a:r>
                      <a:r>
                        <a:rPr lang="ru-RU" sz="1600" dirty="0">
                          <a:effectLst/>
                          <a:latin typeface="Arial" panose="020B0604020202020204" pitchFamily="34" charset="0"/>
                          <a:ea typeface="Calibri" panose="020F0502020204030204" pitchFamily="34" charset="0"/>
                          <a:cs typeface="Arial" panose="020B0604020202020204" pitchFamily="34" charset="0"/>
                        </a:rPr>
                        <a:t> от 0,1 до 5,0 МПа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-0,0043977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a:effectLst/>
                          <a:latin typeface="Arial" panose="020B0604020202020204" pitchFamily="34" charset="0"/>
                          <a:ea typeface="Calibri" panose="020F0502020204030204" pitchFamily="34" charset="0"/>
                          <a:cs typeface="Arial" panose="020B0604020202020204" pitchFamily="34" charset="0"/>
                        </a:rPr>
                        <a:t>Дифференциальный (интервальный)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229999"/>
                  </a:ext>
                </a:extLst>
              </a:tr>
              <a:tr h="805082">
                <a:tc>
                  <a:txBody>
                    <a:bodyPr/>
                    <a:lstStyle/>
                    <a:p>
                      <a:pPr algn="just">
                        <a:lnSpc>
                          <a:spcPct val="150000"/>
                        </a:lnSpc>
                        <a:spcAft>
                          <a:spcPts val="800"/>
                        </a:spcAft>
                      </a:pPr>
                      <a:r>
                        <a:rPr lang="ru-RU" sz="1600" i="1" dirty="0" err="1">
                          <a:effectLst/>
                          <a:latin typeface="Arial" panose="020B0604020202020204" pitchFamily="34" charset="0"/>
                          <a:ea typeface="Calibri" panose="020F0502020204030204" pitchFamily="34" charset="0"/>
                          <a:cs typeface="Arial" panose="020B0604020202020204" pitchFamily="34" charset="0"/>
                        </a:rPr>
                        <a:t>Р</a:t>
                      </a:r>
                      <a:r>
                        <a:rPr lang="ru-RU" sz="1600" dirty="0" err="1">
                          <a:effectLst/>
                          <a:latin typeface="Arial" panose="020B0604020202020204" pitchFamily="34" charset="0"/>
                          <a:ea typeface="Calibri" panose="020F0502020204030204" pitchFamily="34" charset="0"/>
                          <a:cs typeface="Arial" panose="020B0604020202020204" pitchFamily="34" charset="0"/>
                        </a:rPr>
                        <a:t>эф</a:t>
                      </a:r>
                      <a:r>
                        <a:rPr lang="ru-RU" sz="1600" dirty="0">
                          <a:effectLst/>
                          <a:latin typeface="Arial" panose="020B0604020202020204" pitchFamily="34" charset="0"/>
                          <a:ea typeface="Calibri" panose="020F0502020204030204" pitchFamily="34" charset="0"/>
                          <a:cs typeface="Arial" panose="020B0604020202020204" pitchFamily="34" charset="0"/>
                        </a:rPr>
                        <a:t> от 5,0 до 10 МПа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a:t>
                      </a:r>
                      <a:r>
                        <a:rPr lang="ru-RU" sz="1600" b="1" dirty="0">
                          <a:effectLst/>
                          <a:latin typeface="Arial" panose="020B0604020202020204" pitchFamily="34" charset="0"/>
                          <a:ea typeface="Calibri" panose="020F0502020204030204" pitchFamily="34" charset="0"/>
                          <a:cs typeface="Arial" panose="020B0604020202020204" pitchFamily="34" charset="0"/>
                        </a:rPr>
                        <a:t>0,002939</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b="1" dirty="0">
                          <a:effectLst/>
                          <a:latin typeface="Arial" panose="020B0604020202020204" pitchFamily="34" charset="0"/>
                          <a:ea typeface="Calibri" panose="020F0502020204030204" pitchFamily="34" charset="0"/>
                          <a:cs typeface="Arial" panose="020B0604020202020204" pitchFamily="34" charset="0"/>
                        </a:rPr>
                        <a:t>- 0,002984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ru-RU" sz="1600" dirty="0">
                          <a:effectLst/>
                          <a:latin typeface="Arial" panose="020B0604020202020204" pitchFamily="34" charset="0"/>
                          <a:ea typeface="Calibri" panose="020F0502020204030204" pitchFamily="34" charset="0"/>
                          <a:cs typeface="Arial" panose="020B0604020202020204" pitchFamily="34" charset="0"/>
                        </a:rPr>
                        <a:t>Дифференциальный (интервальный)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97592"/>
                  </a:ext>
                </a:extLst>
              </a:tr>
            </a:tbl>
          </a:graphicData>
        </a:graphic>
      </p:graphicFrame>
    </p:spTree>
    <p:extLst>
      <p:ext uri="{BB962C8B-B14F-4D97-AF65-F5344CB8AC3E}">
        <p14:creationId xmlns:p14="http://schemas.microsoft.com/office/powerpoint/2010/main" val="27829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26771" y="17714"/>
            <a:ext cx="833845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величины просадок при закачке-отборе газа</a:t>
            </a:r>
          </a:p>
        </p:txBody>
      </p:sp>
      <p:sp>
        <p:nvSpPr>
          <p:cNvPr id="6" name="TextBox 5">
            <a:extLst>
              <a:ext uri="{FF2B5EF4-FFF2-40B4-BE49-F238E27FC236}">
                <a16:creationId xmlns:a16="http://schemas.microsoft.com/office/drawing/2014/main" id="{8654B6D6-C07C-43CD-99A1-C49C137D93E3}"/>
              </a:ext>
            </a:extLst>
          </p:cNvPr>
          <p:cNvSpPr txBox="1"/>
          <p:nvPr/>
        </p:nvSpPr>
        <p:spPr>
          <a:xfrm>
            <a:off x="195943" y="645871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13</a:t>
            </a:fld>
            <a:endParaRPr lang="ru-RU"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6C98DBF-161E-B30E-56F7-745B9D11270B}"/>
                  </a:ext>
                </a:extLst>
              </p:cNvPr>
              <p:cNvSpPr txBox="1"/>
              <p:nvPr/>
            </p:nvSpPr>
            <p:spPr>
              <a:xfrm>
                <a:off x="195943" y="650067"/>
                <a:ext cx="11830595" cy="5518562"/>
              </a:xfrm>
              <a:prstGeom prst="rect">
                <a:avLst/>
              </a:prstGeom>
              <a:noFill/>
            </p:spPr>
            <p:txBody>
              <a:bodyPr wrap="square">
                <a:spAutoFit/>
              </a:bodyPr>
              <a:lstStyle/>
              <a:p>
                <a:pPr indent="449580"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данном исследовании, основываясь на </a:t>
                </a:r>
                <a:r>
                  <a:rPr lang="ru-RU" b="1" dirty="0">
                    <a:latin typeface="Times New Roman" panose="02020603050405020304" pitchFamily="18" charset="0"/>
                    <a:ea typeface="Calibri" panose="020F0502020204030204" pitchFamily="34" charset="0"/>
                    <a:cs typeface="Times New Roman" panose="02020603050405020304" pitchFamily="18" charset="0"/>
                  </a:rPr>
                  <a:t>генетической модели деформируемого пласта-коллектора </a:t>
                </a:r>
                <a:r>
                  <a:rPr lang="ru-RU" dirty="0">
                    <a:effectLst/>
                    <a:latin typeface="Times New Roman" panose="02020603050405020304" pitchFamily="18" charset="0"/>
                    <a:ea typeface="Calibri" panose="020F0502020204030204" pitchFamily="34" charset="0"/>
                    <a:cs typeface="Times New Roman" panose="02020603050405020304" pitchFamily="18" charset="0"/>
                  </a:rPr>
                  <a:t>удалось рассчитать ожидаемые величины оседания и поднятия земной поверхности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Увязовского</a:t>
                </a:r>
                <a:r>
                  <a:rPr lang="ru-RU" dirty="0">
                    <a:effectLst/>
                    <a:latin typeface="Times New Roman" panose="02020603050405020304" pitchFamily="18" charset="0"/>
                    <a:ea typeface="Calibri" panose="020F0502020204030204" pitchFamily="34" charset="0"/>
                    <a:cs typeface="Times New Roman" panose="02020603050405020304" pitchFamily="18" charset="0"/>
                  </a:rPr>
                  <a:t> ПХГ на период закачки и отбора газа.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Как известно формула для расчета, например, вертикальных смещений земной поверхности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Uz</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состоит из произведения двух сомножителей:</a:t>
                </a:r>
                <a:endParaRPr lang="ru-RU" dirty="0">
                  <a:ea typeface="Calibri" panose="020F0502020204030204" pitchFamily="34" charset="0"/>
                  <a:cs typeface="Times New Roman" panose="02020603050405020304" pitchFamily="18" charset="0"/>
                </a:endParaRPr>
              </a:p>
              <a:p>
                <a:pPr indent="449580" algn="r">
                  <a:spcAft>
                    <a:spcPts val="0"/>
                  </a:spcAft>
                </a:pP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Uz</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Ф * Г                                                                  (3)</a:t>
                </a:r>
                <a:endParaRPr lang="ru-RU" dirty="0">
                  <a:ea typeface="Calibri" panose="020F0502020204030204" pitchFamily="34" charset="0"/>
                  <a:cs typeface="Times New Roman" panose="02020603050405020304" pitchFamily="18" charset="0"/>
                </a:endParaRPr>
              </a:p>
              <a:p>
                <a:pPr indent="449580" algn="just">
                  <a:spcAft>
                    <a:spcPts val="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Физический сомножитель Ф в формуле (5) включает в себя такие параметры как коэффициент Пуассона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пористость </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сжимаемость порового пространства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а также изменение пластового давления ∆</a:t>
                </a:r>
                <a:r>
                  <a:rPr lang="ru-RU" i="1" dirty="0" err="1">
                    <a:effectLst/>
                    <a:latin typeface="Times New Roman" panose="02020603050405020304" pitchFamily="18" charset="0"/>
                    <a:ea typeface="Times New Roman" panose="02020603050405020304" pitchFamily="18" charset="0"/>
                    <a:cs typeface="Times New Roman" panose="02020603050405020304" pitchFamily="18" charset="0"/>
                  </a:rPr>
                  <a:t>Рр</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a typeface="Calibri" panose="020F0502020204030204" pitchFamily="34" charset="0"/>
                  <a:cs typeface="Times New Roman" panose="02020603050405020304" pitchFamily="18" charset="0"/>
                </a:endParaRPr>
              </a:p>
              <a:p>
                <a:pPr indent="449580" algn="r">
                  <a:spcAft>
                    <a:spcPts val="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Ф = </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Cp</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π</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ru-RU" dirty="0">
                  <a:ea typeface="Calibri" panose="020F0502020204030204" pitchFamily="34" charset="0"/>
                  <a:cs typeface="Times New Roman" panose="02020603050405020304" pitchFamily="18" charset="0"/>
                </a:endParaRPr>
              </a:p>
              <a:p>
                <a:pPr indent="449580" algn="just">
                  <a:spcAft>
                    <a:spcPts val="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Для упрощения, формула (5) для сомножителя Г представлена в виде, когда общее выражение проинтегрировано, но подстановка пределов еще не осуществлена. Координаты центра коллектора (0,0,0).</a:t>
                </a:r>
                <a:endParaRPr lang="ru-RU" dirty="0">
                  <a:ea typeface="Calibri" panose="020F0502020204030204" pitchFamily="34" charset="0"/>
                  <a:cs typeface="Times New Roman" panose="02020603050405020304" pitchFamily="18" charset="0"/>
                </a:endParaRPr>
              </a:p>
              <a:p>
                <a:pPr marL="90170" algn="ctr">
                  <a:spcAft>
                    <a:spcPts val="0"/>
                  </a:spcAft>
                </a:pPr>
                <a14:m>
                  <m:oMath xmlns:m="http://schemas.openxmlformats.org/officeDocument/2006/math">
                    <m:r>
                      <a:rPr lang="ru-RU">
                        <a:effectLst/>
                        <a:latin typeface="Cambria Math" panose="02040503050406030204" pitchFamily="18" charset="0"/>
                        <a:ea typeface="Calibri" panose="020F0502020204030204" pitchFamily="34" charset="0"/>
                        <a:cs typeface="Times New Roman" panose="02020603050405020304" pitchFamily="18" charset="0"/>
                      </a:rPr>
                      <m:t>Г=</m:t>
                    </m:r>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a:rPr lang="ru-RU">
                            <a:effectLst/>
                            <a:latin typeface="Cambria Math" panose="02040503050406030204" pitchFamily="18" charset="0"/>
                            <a:ea typeface="Calibri" panose="020F0502020204030204" pitchFamily="34" charset="0"/>
                            <a:cs typeface="Times New Roman" panose="02020603050405020304" pitchFamily="18" charset="0"/>
                          </a:rPr>
                          <m:t>а</m:t>
                        </m:r>
                        <m:r>
                          <a:rPr lang="ru-RU" i="1">
                            <a:effectLst/>
                            <a:latin typeface="Cambria Math" panose="02040503050406030204" pitchFamily="18" charset="0"/>
                            <a:ea typeface="Calibri" panose="020F0502020204030204" pitchFamily="34" charset="0"/>
                            <a:cs typeface="Times New Roman" panose="02020603050405020304" pitchFamily="18" charset="0"/>
                          </a:rPr>
                          <m:t>−</m:t>
                        </m:r>
                        <m:r>
                          <a:rPr lang="ru-RU">
                            <a:effectLst/>
                            <a:latin typeface="Cambria Math" panose="02040503050406030204" pitchFamily="18" charset="0"/>
                            <a:ea typeface="Calibri" panose="020F0502020204030204" pitchFamily="34" charset="0"/>
                            <a:cs typeface="Times New Roman" panose="02020603050405020304" pitchFamily="18" charset="0"/>
                          </a:rPr>
                          <m:t>х</m:t>
                        </m:r>
                      </m:e>
                    </m:d>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Ln</m:t>
                    </m:r>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𝑏</m:t>
                        </m:r>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y</m:t>
                        </m:r>
                        <m:r>
                          <a:rPr lang="ru-RU">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ru-RU">
                                        <a:effectLst/>
                                        <a:latin typeface="Cambria Math" panose="02040503050406030204" pitchFamily="18" charset="0"/>
                                        <a:ea typeface="Calibri" panose="020F0502020204030204" pitchFamily="34" charset="0"/>
                                        <a:cs typeface="Times New Roman" panose="02020603050405020304" pitchFamily="18" charset="0"/>
                                      </a:rPr>
                                      <m:t>a</m:t>
                                    </m:r>
                                    <m:r>
                                      <a:rPr lang="ru-RU" i="1">
                                        <a:effectLst/>
                                        <a:latin typeface="Cambria Math" panose="02040503050406030204" pitchFamily="18" charset="0"/>
                                        <a:ea typeface="Calibri" panose="020F0502020204030204" pitchFamily="34" charset="0"/>
                                        <a:cs typeface="Times New Roman" panose="02020603050405020304" pitchFamily="18" charset="0"/>
                                      </a:rPr>
                                      <m:t>−</m:t>
                                    </m:r>
                                    <m:r>
                                      <a:rPr lang="ru-RU">
                                        <a:effectLst/>
                                        <a:latin typeface="Cambria Math" panose="02040503050406030204" pitchFamily="18" charset="0"/>
                                        <a:ea typeface="Calibri" panose="020F0502020204030204" pitchFamily="34" charset="0"/>
                                        <a:cs typeface="Times New Roman" panose="02020603050405020304" pitchFamily="18" charset="0"/>
                                      </a:rPr>
                                      <m:t>х</m:t>
                                    </m:r>
                                  </m:e>
                                </m:d>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b</m:t>
                                    </m:r>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y</m:t>
                                    </m:r>
                                  </m:e>
                                </m:d>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d</m:t>
                                </m:r>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e>
                        </m:rad>
                      </m:e>
                    </m:d>
                    <m:r>
                      <a:rPr lang="ru-RU">
                        <a:effectLst/>
                        <a:latin typeface="Cambria Math" panose="02040503050406030204" pitchFamily="18" charset="0"/>
                        <a:ea typeface="Calibri" panose="020F0502020204030204" pitchFamily="34" charset="0"/>
                        <a:cs typeface="Times New Roman" panose="02020603050405020304" pitchFamily="18" charset="0"/>
                      </a:rPr>
                      <m:t>+</m:t>
                    </m:r>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b</m:t>
                            </m:r>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y</m:t>
                            </m:r>
                          </m:e>
                        </m:d>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Ln</m:t>
                        </m:r>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ru-RU">
                                <a:effectLst/>
                                <a:latin typeface="Cambria Math" panose="02040503050406030204" pitchFamily="18" charset="0"/>
                                <a:ea typeface="Calibri" panose="020F0502020204030204" pitchFamily="34" charset="0"/>
                                <a:cs typeface="Times New Roman" panose="02020603050405020304" pitchFamily="18" charset="0"/>
                              </a:rPr>
                              <m:t>a</m:t>
                            </m:r>
                            <m:r>
                              <a:rPr lang="ru-RU" i="1">
                                <a:effectLst/>
                                <a:latin typeface="Cambria Math" panose="02040503050406030204" pitchFamily="18" charset="0"/>
                                <a:ea typeface="Calibri" panose="020F0502020204030204" pitchFamily="34" charset="0"/>
                                <a:cs typeface="Times New Roman" panose="02020603050405020304" pitchFamily="18" charset="0"/>
                              </a:rPr>
                              <m:t>−</m:t>
                            </m:r>
                            <m:r>
                              <a:rPr lang="ru-RU">
                                <a:effectLst/>
                                <a:latin typeface="Cambria Math" panose="02040503050406030204" pitchFamily="18" charset="0"/>
                                <a:ea typeface="Calibri" panose="020F0502020204030204" pitchFamily="34" charset="0"/>
                                <a:cs typeface="Times New Roman" panose="02020603050405020304" pitchFamily="18" charset="0"/>
                              </a:rPr>
                              <m:t>х+</m:t>
                            </m:r>
                            <m:rad>
                              <m:radPr>
                                <m:degHide m:val="on"/>
                                <m:ctrlPr>
                                  <a:rPr lang="ru-RU"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ru-RU">
                                            <a:effectLst/>
                                            <a:latin typeface="Cambria Math" panose="02040503050406030204" pitchFamily="18" charset="0"/>
                                            <a:ea typeface="Calibri" panose="020F0502020204030204" pitchFamily="34" charset="0"/>
                                            <a:cs typeface="Times New Roman" panose="02020603050405020304" pitchFamily="18" charset="0"/>
                                          </a:rPr>
                                          <m:t>a</m:t>
                                        </m:r>
                                        <m:r>
                                          <a:rPr lang="ru-RU" i="1">
                                            <a:effectLst/>
                                            <a:latin typeface="Cambria Math" panose="02040503050406030204" pitchFamily="18" charset="0"/>
                                            <a:ea typeface="Calibri" panose="020F0502020204030204" pitchFamily="34" charset="0"/>
                                            <a:cs typeface="Times New Roman" panose="02020603050405020304" pitchFamily="18" charset="0"/>
                                          </a:rPr>
                                          <m:t>−</m:t>
                                        </m:r>
                                        <m:r>
                                          <a:rPr lang="ru-RU">
                                            <a:effectLst/>
                                            <a:latin typeface="Cambria Math" panose="02040503050406030204" pitchFamily="18" charset="0"/>
                                            <a:ea typeface="Calibri" panose="020F0502020204030204" pitchFamily="34" charset="0"/>
                                            <a:cs typeface="Times New Roman" panose="02020603050405020304" pitchFamily="18" charset="0"/>
                                          </a:rPr>
                                          <m:t>х</m:t>
                                        </m:r>
                                      </m:e>
                                    </m:d>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b</m:t>
                                        </m:r>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y</m:t>
                                        </m:r>
                                      </m:e>
                                    </m:d>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d</m:t>
                                    </m:r>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e>
                            </m:rad>
                          </m:e>
                        </m:d>
                      </m:e>
                    </m:d>
                    <m:r>
                      <a:rPr lang="ru-RU">
                        <a:effectLst/>
                        <a:latin typeface="Cambria Math" panose="02040503050406030204" pitchFamily="18" charset="0"/>
                        <a:ea typeface="Calibri" panose="020F0502020204030204" pitchFamily="34" charset="0"/>
                        <a:cs typeface="Times New Roman" panose="02020603050405020304" pitchFamily="18" charset="0"/>
                      </a:rPr>
                      <m:t>+</m:t>
                    </m:r>
                    <m:r>
                      <a:rPr lang="ru-RU"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d</m:t>
                    </m:r>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arctg</m:t>
                        </m:r>
                        <m:f>
                          <m:fPr>
                            <m:ctrlPr>
                              <a:rPr lang="ru-RU"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b</m:t>
                            </m:r>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y</m:t>
                            </m:r>
                          </m:num>
                          <m:den>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d</m:t>
                            </m:r>
                          </m:den>
                        </m:f>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arctg</m:t>
                        </m:r>
                        <m:f>
                          <m:fPr>
                            <m:ctrlPr>
                              <a:rPr lang="ru-RU"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ru-RU">
                                    <a:effectLst/>
                                    <a:latin typeface="Cambria Math" panose="02040503050406030204" pitchFamily="18" charset="0"/>
                                    <a:ea typeface="Calibri" panose="020F0502020204030204" pitchFamily="34" charset="0"/>
                                    <a:cs typeface="Times New Roman" panose="02020603050405020304" pitchFamily="18" charset="0"/>
                                  </a:rPr>
                                  <m:t>a</m:t>
                                </m:r>
                                <m:r>
                                  <a:rPr lang="ru-RU" i="1">
                                    <a:effectLst/>
                                    <a:latin typeface="Cambria Math" panose="02040503050406030204" pitchFamily="18" charset="0"/>
                                    <a:ea typeface="Calibri" panose="020F0502020204030204" pitchFamily="34" charset="0"/>
                                    <a:cs typeface="Times New Roman" panose="02020603050405020304" pitchFamily="18" charset="0"/>
                                  </a:rPr>
                                  <m:t>−</m:t>
                                </m:r>
                                <m:r>
                                  <a:rPr lang="ru-RU">
                                    <a:effectLst/>
                                    <a:latin typeface="Cambria Math" panose="02040503050406030204" pitchFamily="18" charset="0"/>
                                    <a:ea typeface="Calibri" panose="020F0502020204030204" pitchFamily="34" charset="0"/>
                                    <a:cs typeface="Times New Roman" panose="02020603050405020304" pitchFamily="18" charset="0"/>
                                  </a:rPr>
                                  <m:t>х</m:t>
                                </m:r>
                              </m:e>
                            </m:d>
                            <m:r>
                              <a:rPr lang="ru-RU" i="1">
                                <a:effectLst/>
                                <a:latin typeface="Cambria Math" panose="02040503050406030204" pitchFamily="18" charset="0"/>
                                <a:ea typeface="Calibri" panose="020F0502020204030204" pitchFamily="34" charset="0"/>
                                <a:cs typeface="Times New Roman" panose="02020603050405020304" pitchFamily="18" charset="0"/>
                              </a:rPr>
                              <m:t>∗</m:t>
                            </m:r>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b</m:t>
                                </m:r>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y</m:t>
                                </m:r>
                              </m:e>
                            </m:d>
                          </m:num>
                          <m:den>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d</m:t>
                            </m:r>
                            <m:r>
                              <a:rPr lang="ru-RU"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ru-RU">
                                            <a:effectLst/>
                                            <a:latin typeface="Cambria Math" panose="02040503050406030204" pitchFamily="18" charset="0"/>
                                            <a:ea typeface="Calibri" panose="020F0502020204030204" pitchFamily="34" charset="0"/>
                                            <a:cs typeface="Times New Roman" panose="02020603050405020304" pitchFamily="18" charset="0"/>
                                          </a:rPr>
                                          <m:t>a</m:t>
                                        </m:r>
                                        <m:r>
                                          <a:rPr lang="ru-RU" i="1">
                                            <a:effectLst/>
                                            <a:latin typeface="Cambria Math" panose="02040503050406030204" pitchFamily="18" charset="0"/>
                                            <a:ea typeface="Calibri" panose="020F0502020204030204" pitchFamily="34" charset="0"/>
                                            <a:cs typeface="Times New Roman" panose="02020603050405020304" pitchFamily="18" charset="0"/>
                                          </a:rPr>
                                          <m:t>−</m:t>
                                        </m:r>
                                        <m:r>
                                          <a:rPr lang="ru-RU">
                                            <a:effectLst/>
                                            <a:latin typeface="Cambria Math" panose="02040503050406030204" pitchFamily="18" charset="0"/>
                                            <a:ea typeface="Calibri" panose="020F0502020204030204" pitchFamily="34" charset="0"/>
                                            <a:cs typeface="Times New Roman" panose="02020603050405020304" pitchFamily="18" charset="0"/>
                                          </a:rPr>
                                          <m:t>х</m:t>
                                        </m:r>
                                      </m:e>
                                    </m:d>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b</m:t>
                                        </m:r>
                                        <m:r>
                                          <a:rPr lang="ru-RU"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y</m:t>
                                        </m:r>
                                      </m:e>
                                    </m:d>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d</m:t>
                                    </m:r>
                                  </m:e>
                                  <m:sup>
                                    <m:r>
                                      <a:rPr lang="ru-RU">
                                        <a:effectLst/>
                                        <a:latin typeface="Cambria Math" panose="02040503050406030204" pitchFamily="18" charset="0"/>
                                        <a:ea typeface="Calibri" panose="020F0502020204030204" pitchFamily="34" charset="0"/>
                                        <a:cs typeface="Times New Roman" panose="02020603050405020304" pitchFamily="18" charset="0"/>
                                      </a:rPr>
                                      <m:t>2</m:t>
                                    </m:r>
                                  </m:sup>
                                </m:sSup>
                              </m:e>
                            </m:rad>
                          </m:den>
                        </m:f>
                      </m:e>
                    </m:d>
                    <m:r>
                      <a:rPr lang="ru-RU"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ru-RU" i="1">
                            <a:effectLst/>
                            <a:latin typeface="Cambria Math" panose="02040503050406030204" pitchFamily="18" charset="0"/>
                            <a:ea typeface="Calibri" panose="020F0502020204030204" pitchFamily="34" charset="0"/>
                            <a:cs typeface="Times New Roman" panose="02020603050405020304" pitchFamily="18" charset="0"/>
                          </a:rPr>
                          <m:t>|||</m:t>
                        </m:r>
                      </m:e>
                      <m:sub>
                        <m:sSub>
                          <m:sSub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i="1">
                                <a:effectLst/>
                                <a:latin typeface="Cambria Math" panose="02040503050406030204" pitchFamily="18" charset="0"/>
                                <a:ea typeface="Calibri" panose="020F0502020204030204" pitchFamily="34" charset="0"/>
                                <a:cs typeface="Times New Roman" panose="02020603050405020304" pitchFamily="18" charset="0"/>
                              </a:rPr>
                              <m:t>𝑎</m:t>
                            </m:r>
                          </m:e>
                          <m:sub>
                            <m:r>
                              <a:rPr lang="ru-RU"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i="1">
                                <a:effectLst/>
                                <a:latin typeface="Cambria Math" panose="02040503050406030204" pitchFamily="18" charset="0"/>
                                <a:ea typeface="Calibri" panose="020F0502020204030204" pitchFamily="34" charset="0"/>
                                <a:cs typeface="Times New Roman" panose="02020603050405020304" pitchFamily="18" charset="0"/>
                              </a:rPr>
                              <m:t>𝑏</m:t>
                            </m:r>
                          </m:e>
                          <m:sub>
                            <m:r>
                              <a:rPr lang="ru-RU"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i="1">
                                <a:effectLst/>
                                <a:latin typeface="Cambria Math" panose="02040503050406030204" pitchFamily="18" charset="0"/>
                                <a:ea typeface="Calibri" panose="020F0502020204030204" pitchFamily="34" charset="0"/>
                                <a:cs typeface="Times New Roman" panose="02020603050405020304" pitchFamily="18" charset="0"/>
                              </a:rPr>
                              <m:t>𝑑</m:t>
                            </m:r>
                          </m:e>
                          <m:sub>
                            <m:r>
                              <a:rPr lang="ru-RU" i="1">
                                <a:effectLst/>
                                <a:latin typeface="Cambria Math" panose="02040503050406030204" pitchFamily="18" charset="0"/>
                                <a:ea typeface="Calibri" panose="020F0502020204030204" pitchFamily="34" charset="0"/>
                                <a:cs typeface="Times New Roman" panose="02020603050405020304" pitchFamily="18" charset="0"/>
                              </a:rPr>
                              <m:t>1</m:t>
                            </m:r>
                          </m:sub>
                        </m:sSub>
                      </m:sub>
                      <m:sup>
                        <m:sSub>
                          <m:sSub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i="1">
                                <a:effectLst/>
                                <a:latin typeface="Cambria Math" panose="02040503050406030204" pitchFamily="18" charset="0"/>
                                <a:ea typeface="Calibri" panose="020F0502020204030204" pitchFamily="34" charset="0"/>
                                <a:cs typeface="Times New Roman" panose="02020603050405020304" pitchFamily="18" charset="0"/>
                              </a:rPr>
                              <m:t>𝑎</m:t>
                            </m:r>
                          </m:e>
                          <m:sub>
                            <m:r>
                              <a:rPr lang="ru-RU" i="1">
                                <a:effectLst/>
                                <a:latin typeface="Cambria Math" panose="02040503050406030204" pitchFamily="18" charset="0"/>
                                <a:ea typeface="Calibri" panose="020F0502020204030204" pitchFamily="34" charset="0"/>
                                <a:cs typeface="Times New Roman" panose="02020603050405020304" pitchFamily="18" charset="0"/>
                              </a:rPr>
                              <m:t>2</m:t>
                            </m:r>
                          </m:sub>
                        </m:sSub>
                        <m:r>
                          <a:rPr lang="ru-RU"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i="1">
                                <a:effectLst/>
                                <a:latin typeface="Cambria Math" panose="02040503050406030204" pitchFamily="18" charset="0"/>
                                <a:ea typeface="Calibri" panose="020F0502020204030204" pitchFamily="34" charset="0"/>
                                <a:cs typeface="Times New Roman" panose="02020603050405020304" pitchFamily="18" charset="0"/>
                              </a:rPr>
                              <m:t>𝑏</m:t>
                            </m:r>
                          </m:e>
                          <m:sub>
                            <m:r>
                              <a:rPr lang="ru-RU" i="1">
                                <a:effectLst/>
                                <a:latin typeface="Cambria Math" panose="02040503050406030204" pitchFamily="18" charset="0"/>
                                <a:ea typeface="Calibri" panose="020F0502020204030204" pitchFamily="34" charset="0"/>
                                <a:cs typeface="Times New Roman" panose="02020603050405020304" pitchFamily="18" charset="0"/>
                              </a:rPr>
                              <m:t>2</m:t>
                            </m:r>
                          </m:sub>
                        </m:sSub>
                        <m:r>
                          <a:rPr lang="ru-RU"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i="1">
                                <a:effectLst/>
                                <a:latin typeface="Cambria Math" panose="02040503050406030204" pitchFamily="18" charset="0"/>
                                <a:ea typeface="Calibri" panose="020F0502020204030204" pitchFamily="34" charset="0"/>
                                <a:cs typeface="Times New Roman" panose="02020603050405020304" pitchFamily="18" charset="0"/>
                              </a:rPr>
                              <m:t>𝑑</m:t>
                            </m:r>
                          </m:e>
                          <m:sub>
                            <m:r>
                              <a:rPr lang="ru-RU" i="1">
                                <a:effectLst/>
                                <a:latin typeface="Cambria Math" panose="02040503050406030204" pitchFamily="18" charset="0"/>
                                <a:ea typeface="Calibri" panose="020F0502020204030204" pitchFamily="34" charset="0"/>
                                <a:cs typeface="Times New Roman" panose="02020603050405020304" pitchFamily="18" charset="0"/>
                              </a:rPr>
                              <m:t>2</m:t>
                            </m:r>
                          </m:sub>
                        </m:sSub>
                      </m:sup>
                    </m:sSubSup>
                  </m:oMath>
                </a14:m>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ru-RU" dirty="0">
                  <a:ea typeface="Calibri" panose="020F0502020204030204" pitchFamily="34" charset="0"/>
                  <a:cs typeface="Times New Roman" panose="02020603050405020304" pitchFamily="18" charset="0"/>
                </a:endParaRPr>
              </a:p>
              <a:p>
                <a:pPr indent="540385" algn="just">
                  <a:spcAft>
                    <a:spcPts val="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Здесь: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u-RU"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полуширина коллектора от 0 до + х;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u-RU"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полуширина пласта от 0 до – х;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ru-RU"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полудлина коллектора от 0 до +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y</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ru-RU"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полудлина коллектора от 0 до –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y</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ru-RU"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глубина до нижней кромки коллектора;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ru-RU"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 глубина до верхней кромки коллектора. </a:t>
                </a:r>
                <a:endParaRPr lang="ru-RU" dirty="0">
                  <a:ea typeface="Calibri" panose="020F0502020204030204" pitchFamily="34" charset="0"/>
                  <a:cs typeface="Times New Roman" panose="02020603050405020304" pitchFamily="18" charset="0"/>
                </a:endParaRPr>
              </a:p>
              <a:p>
                <a:pPr indent="540385" algn="just">
                  <a:spcAft>
                    <a:spcPts val="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При этом, следует иметь ввиду, что эта только та часть от общей формулы, которая описывает пространственное распределение параметров. Итоговый расчет оседаний производится после учета петрофизических свойств и геометрических параметров пространственной структуры рассматриваемого объекта хранения газа. </a:t>
                </a:r>
                <a:endParaRPr lang="ru-RU" dirty="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66C98DBF-161E-B30E-56F7-745B9D11270B}"/>
                  </a:ext>
                </a:extLst>
              </p:cNvPr>
              <p:cNvSpPr txBox="1">
                <a:spLocks noRot="1" noChangeAspect="1" noMove="1" noResize="1" noEditPoints="1" noAdjustHandles="1" noChangeArrowheads="1" noChangeShapeType="1" noTextEdit="1"/>
              </p:cNvSpPr>
              <p:nvPr/>
            </p:nvSpPr>
            <p:spPr>
              <a:xfrm>
                <a:off x="195943" y="650067"/>
                <a:ext cx="11830595" cy="5518562"/>
              </a:xfrm>
              <a:prstGeom prst="rect">
                <a:avLst/>
              </a:prstGeom>
              <a:blipFill>
                <a:blip r:embed="rId2"/>
                <a:stretch>
                  <a:fillRect l="-412" t="-663" r="-464" b="-773"/>
                </a:stretch>
              </a:blipFill>
            </p:spPr>
            <p:txBody>
              <a:bodyPr/>
              <a:lstStyle/>
              <a:p>
                <a:r>
                  <a:rPr lang="ru-RU">
                    <a:noFill/>
                  </a:rPr>
                  <a:t> </a:t>
                </a:r>
              </a:p>
            </p:txBody>
          </p:sp>
        </mc:Fallback>
      </mc:AlternateContent>
    </p:spTree>
    <p:extLst>
      <p:ext uri="{BB962C8B-B14F-4D97-AF65-F5344CB8AC3E}">
        <p14:creationId xmlns:p14="http://schemas.microsoft.com/office/powerpoint/2010/main" val="254846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9730" y="41535"/>
            <a:ext cx="6253843" cy="830997"/>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величины просадок </a:t>
            </a:r>
          </a:p>
          <a:p>
            <a:pPr algn="ctr" eaLnBrk="1" hangingPunct="1">
              <a:defRPr/>
            </a:pPr>
            <a:r>
              <a:rPr lang="ru-RU" altLang="ru-RU" sz="2400" b="1" i="1" dirty="0">
                <a:latin typeface="Times New Roman" panose="02020603050405020304" pitchFamily="18" charset="0"/>
                <a:cs typeface="Times New Roman" panose="02020603050405020304" pitchFamily="18" charset="0"/>
              </a:rPr>
              <a:t>при закачке-отборе газа</a:t>
            </a:r>
          </a:p>
        </p:txBody>
      </p:sp>
      <p:sp>
        <p:nvSpPr>
          <p:cNvPr id="6" name="TextBox 5">
            <a:extLst>
              <a:ext uri="{FF2B5EF4-FFF2-40B4-BE49-F238E27FC236}">
                <a16:creationId xmlns:a16="http://schemas.microsoft.com/office/drawing/2014/main" id="{8654B6D6-C07C-43CD-99A1-C49C137D93E3}"/>
              </a:ext>
            </a:extLst>
          </p:cNvPr>
          <p:cNvSpPr txBox="1"/>
          <p:nvPr/>
        </p:nvSpPr>
        <p:spPr>
          <a:xfrm>
            <a:off x="168840" y="647572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14</a:t>
            </a:fld>
            <a:endParaRPr lang="ru-RU" dirty="0"/>
          </a:p>
        </p:txBody>
      </p:sp>
      <p:sp>
        <p:nvSpPr>
          <p:cNvPr id="8" name="TextBox 7">
            <a:extLst>
              <a:ext uri="{FF2B5EF4-FFF2-40B4-BE49-F238E27FC236}">
                <a16:creationId xmlns:a16="http://schemas.microsoft.com/office/drawing/2014/main" id="{66C98DBF-161E-B30E-56F7-745B9D11270B}"/>
              </a:ext>
            </a:extLst>
          </p:cNvPr>
          <p:cNvSpPr txBox="1"/>
          <p:nvPr/>
        </p:nvSpPr>
        <p:spPr>
          <a:xfrm>
            <a:off x="49973" y="872532"/>
            <a:ext cx="7512198" cy="5553315"/>
          </a:xfrm>
          <a:prstGeom prst="rect">
            <a:avLst/>
          </a:prstGeom>
          <a:noFill/>
        </p:spPr>
        <p:txBody>
          <a:bodyPr wrap="square">
            <a:spAutoFit/>
          </a:bodyPr>
          <a:lstStyle/>
          <a:p>
            <a:pPr indent="360000" algn="just">
              <a:lnSpc>
                <a:spcPct val="110000"/>
              </a:lnSpc>
            </a:pPr>
            <a:r>
              <a:rPr lang="ru-RU" dirty="0">
                <a:latin typeface="Arial" panose="020B0604020202020204" pitchFamily="34" charset="0"/>
                <a:cs typeface="Arial" panose="020B0604020202020204" pitchFamily="34" charset="0"/>
              </a:rPr>
              <a:t>Приведённые выше результаты петрофизических исследований объекта хранения газа показали, что значение коэффициента пористости можно, в первом приближении, принять </a:t>
            </a:r>
            <a:r>
              <a:rPr lang="ru-RU" i="1" dirty="0">
                <a:latin typeface="Arial" panose="020B0604020202020204" pitchFamily="34" charset="0"/>
                <a:cs typeface="Arial" panose="020B0604020202020204" pitchFamily="34" charset="0"/>
              </a:rPr>
              <a:t>m</a:t>
            </a:r>
            <a:r>
              <a:rPr lang="ru-RU" dirty="0">
                <a:latin typeface="Arial" panose="020B0604020202020204" pitchFamily="34" charset="0"/>
                <a:cs typeface="Arial" panose="020B0604020202020204" pitchFamily="34" charset="0"/>
              </a:rPr>
              <a:t> = 0.27 (27%), а  коэффициенты  сжимаемости  порового  пространства                </a:t>
            </a:r>
            <a:r>
              <a:rPr lang="ru-RU" i="1" dirty="0">
                <a:latin typeface="Arial" panose="020B0604020202020204" pitchFamily="34" charset="0"/>
                <a:cs typeface="Arial" panose="020B0604020202020204" pitchFamily="34" charset="0"/>
              </a:rPr>
              <a:t>С</a:t>
            </a:r>
            <a:r>
              <a:rPr lang="ru-RU" i="1" baseline="-25000" dirty="0">
                <a:latin typeface="Arial" panose="020B0604020202020204" pitchFamily="34" charset="0"/>
                <a:cs typeface="Arial" panose="020B0604020202020204" pitchFamily="34" charset="0"/>
              </a:rPr>
              <a:t>р</a:t>
            </a:r>
            <a:r>
              <a:rPr lang="ru-RU" dirty="0">
                <a:latin typeface="Arial" panose="020B0604020202020204" pitchFamily="34" charset="0"/>
                <a:cs typeface="Arial" panose="020B0604020202020204" pitchFamily="34" charset="0"/>
              </a:rPr>
              <a:t> = -2.939*10</a:t>
            </a:r>
            <a:r>
              <a:rPr lang="ru-RU" baseline="30000" dirty="0">
                <a:latin typeface="Arial" panose="020B0604020202020204" pitchFamily="34" charset="0"/>
                <a:cs typeface="Arial" panose="020B0604020202020204" pitchFamily="34" charset="0"/>
              </a:rPr>
              <a:t>-3</a:t>
            </a:r>
            <a:r>
              <a:rPr lang="ru-RU" dirty="0">
                <a:latin typeface="Arial" panose="020B0604020202020204" pitchFamily="34" charset="0"/>
                <a:cs typeface="Arial" panose="020B0604020202020204" pitchFamily="34" charset="0"/>
              </a:rPr>
              <a:t> и -2,984*10</a:t>
            </a:r>
            <a:r>
              <a:rPr lang="ru-RU" baseline="30000" dirty="0">
                <a:latin typeface="Arial" panose="020B0604020202020204" pitchFamily="34" charset="0"/>
                <a:cs typeface="Arial" panose="020B0604020202020204" pitchFamily="34" charset="0"/>
              </a:rPr>
              <a:t>-3</a:t>
            </a:r>
            <a:r>
              <a:rPr lang="ru-RU" dirty="0">
                <a:latin typeface="Arial" panose="020B0604020202020204" pitchFamily="34" charset="0"/>
                <a:cs typeface="Arial" panose="020B0604020202020204" pitchFamily="34" charset="0"/>
              </a:rPr>
              <a:t> 1/МПа. </a:t>
            </a:r>
          </a:p>
          <a:p>
            <a:pPr indent="360000" algn="just">
              <a:lnSpc>
                <a:spcPct val="110000"/>
              </a:lnSpc>
            </a:pPr>
            <a:r>
              <a:rPr lang="ru-RU" dirty="0">
                <a:latin typeface="Arial" panose="020B0604020202020204" pitchFamily="34" charset="0"/>
                <a:cs typeface="Arial" panose="020B0604020202020204" pitchFamily="34" charset="0"/>
              </a:rPr>
              <a:t>Распределения вертикальных смещений земной поверхности построены для периодов закачки и отбора газа. Период закачки газа характеризуется увеличением пластового давления ∆P = +5МПа. </a:t>
            </a:r>
          </a:p>
          <a:p>
            <a:pPr indent="360000" algn="just">
              <a:lnSpc>
                <a:spcPct val="110000"/>
              </a:lnSpc>
            </a:pPr>
            <a:r>
              <a:rPr lang="ru-RU" dirty="0">
                <a:latin typeface="Arial" panose="020B0604020202020204" pitchFamily="34" charset="0"/>
                <a:cs typeface="Arial" panose="020B0604020202020204" pitchFamily="34" charset="0"/>
              </a:rPr>
              <a:t>В период отбора этого же объема, соответственно, ∆P = -5МПа. Максимальная амплитуда оседания и поднятия земной поверхности за составит 61 мм. Вертикальные смещения от 5 мм и более ожидаются на площади 96 км</a:t>
            </a:r>
            <a:r>
              <a:rPr lang="ru-RU" baseline="30000" dirty="0">
                <a:latin typeface="Arial" panose="020B0604020202020204" pitchFamily="34" charset="0"/>
                <a:cs typeface="Arial" panose="020B0604020202020204" pitchFamily="34" charset="0"/>
              </a:rPr>
              <a:t>2</a:t>
            </a:r>
            <a:r>
              <a:rPr lang="ru-RU" dirty="0">
                <a:latin typeface="Arial" panose="020B0604020202020204" pitchFamily="34" charset="0"/>
                <a:cs typeface="Arial" panose="020B0604020202020204" pitchFamily="34" charset="0"/>
              </a:rPr>
              <a:t>. Рост значений смещений в сторону максимума, ожидаемо наблюдается в направлении к центру залежи. Это принципиальная теоретическая особенность модели, подтверждающая ее достоверность при сопоставительном анализе с наземными наблюдениями на ранее исследуемых объектах ПХГ и нефтегазоносных месторождениях </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Кузьмин 1999, 2009, 2010, 2020</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p>
        </p:txBody>
      </p:sp>
      <p:pic>
        <p:nvPicPr>
          <p:cNvPr id="2" name="Рисунок 1">
            <a:extLst>
              <a:ext uri="{FF2B5EF4-FFF2-40B4-BE49-F238E27FC236}">
                <a16:creationId xmlns:a16="http://schemas.microsoft.com/office/drawing/2014/main" id="{436D01C5-32A9-EA7C-AA05-8347B3F595C5}"/>
              </a:ext>
            </a:extLst>
          </p:cNvPr>
          <p:cNvPicPr>
            <a:picLocks noChangeAspect="1"/>
          </p:cNvPicPr>
          <p:nvPr/>
        </p:nvPicPr>
        <p:blipFill>
          <a:blip r:embed="rId2"/>
          <a:stretch>
            <a:fillRect/>
          </a:stretch>
        </p:blipFill>
        <p:spPr>
          <a:xfrm>
            <a:off x="7562171" y="60735"/>
            <a:ext cx="4430099" cy="5517105"/>
          </a:xfrm>
          <a:prstGeom prst="rect">
            <a:avLst/>
          </a:prstGeom>
        </p:spPr>
      </p:pic>
      <p:sp>
        <p:nvSpPr>
          <p:cNvPr id="9" name="TextBox 8">
            <a:extLst>
              <a:ext uri="{FF2B5EF4-FFF2-40B4-BE49-F238E27FC236}">
                <a16:creationId xmlns:a16="http://schemas.microsoft.com/office/drawing/2014/main" id="{F28C300B-3FCB-E30A-4A8F-91F0A978B8C5}"/>
              </a:ext>
            </a:extLst>
          </p:cNvPr>
          <p:cNvSpPr txBox="1"/>
          <p:nvPr/>
        </p:nvSpPr>
        <p:spPr>
          <a:xfrm>
            <a:off x="7562171" y="5627714"/>
            <a:ext cx="4579856" cy="830997"/>
          </a:xfrm>
          <a:prstGeom prst="rect">
            <a:avLst/>
          </a:prstGeom>
          <a:noFill/>
        </p:spPr>
        <p:txBody>
          <a:bodyPr wrap="square">
            <a:spAutoFit/>
          </a:bodyPr>
          <a:lstStyle/>
          <a:p>
            <a:pPr algn="ctr"/>
            <a:r>
              <a:rPr lang="ru-RU" sz="1600" i="1" dirty="0">
                <a:latin typeface="Arial" panose="020B0604020202020204" pitchFamily="34" charset="0"/>
                <a:cs typeface="Arial" panose="020B0604020202020204" pitchFamily="34" charset="0"/>
              </a:rPr>
              <a:t>Рис.5. Распределения вертикальных смещений на </a:t>
            </a:r>
            <a:r>
              <a:rPr lang="ru-RU" sz="1600" i="1" dirty="0" err="1">
                <a:latin typeface="Arial" panose="020B0604020202020204" pitchFamily="34" charset="0"/>
                <a:cs typeface="Arial" panose="020B0604020202020204" pitchFamily="34" charset="0"/>
              </a:rPr>
              <a:t>Увязовском</a:t>
            </a:r>
            <a:r>
              <a:rPr lang="ru-RU" sz="1600" i="1" dirty="0">
                <a:latin typeface="Arial" panose="020B0604020202020204" pitchFamily="34" charset="0"/>
                <a:cs typeface="Arial" panose="020B0604020202020204" pitchFamily="34" charset="0"/>
              </a:rPr>
              <a:t> ПХГ в 1) период отбора газа и 2) период закачки газа.</a:t>
            </a:r>
          </a:p>
        </p:txBody>
      </p:sp>
    </p:spTree>
    <p:extLst>
      <p:ext uri="{BB962C8B-B14F-4D97-AF65-F5344CB8AC3E}">
        <p14:creationId xmlns:p14="http://schemas.microsoft.com/office/powerpoint/2010/main" val="358226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EE731292-C9AD-457E-952B-9BB827749807}"/>
              </a:ext>
            </a:extLst>
          </p:cNvPr>
          <p:cNvSpPr>
            <a:spLocks noChangeArrowheads="1"/>
          </p:cNvSpPr>
          <p:nvPr/>
        </p:nvSpPr>
        <p:spPr bwMode="auto">
          <a:xfrm>
            <a:off x="282904" y="613998"/>
            <a:ext cx="11626191" cy="5675272"/>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600"/>
              </a:spcBef>
              <a:buFontTx/>
              <a:buNone/>
            </a:pPr>
            <a:r>
              <a:rPr lang="ru-RU" altLang="ru-RU" sz="1800" dirty="0">
                <a:latin typeface="Arial" panose="020B0604020202020204" pitchFamily="34" charset="0"/>
                <a:cs typeface="Times New Roman" panose="02020603050405020304" pitchFamily="18" charset="0"/>
              </a:rPr>
              <a:t>Выполнен анализ влияния пластового давления на объемную сжимаемость пластов коллекторов газа на базе экспериментальных результатов изменений их пористости при моделировании закачки и отбора газа. На основе существующих представлений о физике горных пород, разработанных математических моделей и результатов исследований керна получена оценка максимальной амплитуды оседания и поднятия земной поверхности </a:t>
            </a:r>
            <a:r>
              <a:rPr lang="ru-RU" altLang="ru-RU" sz="1800" dirty="0" err="1">
                <a:latin typeface="Arial" panose="020B0604020202020204" pitchFamily="34" charset="0"/>
                <a:cs typeface="Times New Roman" panose="02020603050405020304" pitchFamily="18" charset="0"/>
              </a:rPr>
              <a:t>Увязовского</a:t>
            </a:r>
            <a:r>
              <a:rPr lang="ru-RU" altLang="ru-RU" sz="1800" dirty="0">
                <a:latin typeface="Arial" panose="020B0604020202020204" pitchFamily="34" charset="0"/>
                <a:cs typeface="Times New Roman" panose="02020603050405020304" pitchFamily="18" charset="0"/>
              </a:rPr>
              <a:t> ПХГ, достигающая 61 мм при изменении пластового давления на ± 5.0 МПа. Построены модели распределения вертикальных смещений земной поверхности для периодов закачки и отбора газа, показывающие, что смещения от 5мм и более, которые могут быть получены при повторных нивелирных наблюдениях, занимают площадь около 96 км</a:t>
            </a:r>
            <a:r>
              <a:rPr lang="ru-RU" altLang="ru-RU" sz="1800" baseline="30000" dirty="0">
                <a:latin typeface="Arial" panose="020B0604020202020204" pitchFamily="34" charset="0"/>
                <a:cs typeface="Times New Roman" panose="02020603050405020304" pitchFamily="18" charset="0"/>
              </a:rPr>
              <a:t>2</a:t>
            </a:r>
            <a:r>
              <a:rPr lang="ru-RU" altLang="ru-RU" sz="1800" dirty="0">
                <a:latin typeface="Arial" panose="020B0604020202020204" pitchFamily="34" charset="0"/>
                <a:cs typeface="Times New Roman" panose="02020603050405020304" pitchFamily="18" charset="0"/>
              </a:rPr>
              <a:t> территории ПХГ. Максимум вертикальных смещений наблюдается в направлении к центру залежи, что подтверждает ее достоверность при сопоставлении с данными полевых наблюдений на ряде других ПХГ и месторождениях углеводородов.</a:t>
            </a:r>
          </a:p>
          <a:p>
            <a:pPr algn="just" eaLnBrk="1" hangingPunct="1">
              <a:lnSpc>
                <a:spcPct val="125000"/>
              </a:lnSpc>
              <a:spcBef>
                <a:spcPts val="600"/>
              </a:spcBef>
              <a:buFontTx/>
              <a:buNone/>
            </a:pPr>
            <a:r>
              <a:rPr lang="ru-RU" altLang="ru-RU" sz="1800" dirty="0">
                <a:latin typeface="Arial" panose="020B0604020202020204" pitchFamily="34" charset="0"/>
                <a:cs typeface="Times New Roman" panose="02020603050405020304" pitchFamily="18" charset="0"/>
              </a:rPr>
              <a:t>Основной вывод данной работы заключается в том, что </a:t>
            </a:r>
            <a:r>
              <a:rPr lang="ru-RU" altLang="ru-RU" sz="1800" b="1" dirty="0">
                <a:latin typeface="Arial" panose="020B0604020202020204" pitchFamily="34" charset="0"/>
                <a:cs typeface="Times New Roman" panose="02020603050405020304" pitchFamily="18" charset="0"/>
              </a:rPr>
              <a:t>предложена и реализована</a:t>
            </a:r>
            <a:r>
              <a:rPr lang="ru-RU" altLang="ru-RU" sz="1800" dirty="0">
                <a:latin typeface="Arial" panose="020B0604020202020204" pitchFamily="34" charset="0"/>
                <a:cs typeface="Times New Roman" panose="02020603050405020304" pitchFamily="18" charset="0"/>
              </a:rPr>
              <a:t> на практике </a:t>
            </a:r>
            <a:r>
              <a:rPr lang="ru-RU" altLang="ru-RU" sz="1800" b="1" dirty="0">
                <a:latin typeface="Arial" panose="020B0604020202020204" pitchFamily="34" charset="0"/>
                <a:cs typeface="Times New Roman" panose="02020603050405020304" pitchFamily="18" charset="0"/>
              </a:rPr>
              <a:t>методика оценки изменения вертикальных смещений поверхности с учетом изменений пористости и сжимаемости коллекторов газа в зависимости от выбранного режима эксплуатации</a:t>
            </a:r>
            <a:r>
              <a:rPr lang="ru-RU" altLang="ru-RU" sz="1800" dirty="0">
                <a:latin typeface="Arial" panose="020B0604020202020204" pitchFamily="34" charset="0"/>
                <a:cs typeface="Times New Roman" panose="02020603050405020304" pitchFamily="18" charset="0"/>
              </a:rPr>
              <a:t> </a:t>
            </a:r>
            <a:r>
              <a:rPr lang="ru-RU" altLang="ru-RU" sz="1800" dirty="0" err="1">
                <a:latin typeface="Arial" panose="020B0604020202020204" pitchFamily="34" charset="0"/>
                <a:cs typeface="Times New Roman" panose="02020603050405020304" pitchFamily="18" charset="0"/>
              </a:rPr>
              <a:t>Увязовского</a:t>
            </a:r>
            <a:r>
              <a:rPr lang="ru-RU" altLang="ru-RU" sz="1800" dirty="0">
                <a:latin typeface="Arial" panose="020B0604020202020204" pitchFamily="34" charset="0"/>
                <a:cs typeface="Times New Roman" panose="02020603050405020304" pitchFamily="18" charset="0"/>
              </a:rPr>
              <a:t> ПХГ </a:t>
            </a:r>
            <a:r>
              <a:rPr lang="ru-RU" altLang="ru-RU" sz="1800" b="1" dirty="0">
                <a:latin typeface="Arial" panose="020B0604020202020204" pitchFamily="34" charset="0"/>
                <a:cs typeface="Times New Roman" panose="02020603050405020304" pitchFamily="18" charset="0"/>
              </a:rPr>
              <a:t>с учетом фактических данных о пористости и сжимаемости коллекторов </a:t>
            </a:r>
            <a:r>
              <a:rPr lang="ru-RU" altLang="ru-RU" sz="1800" dirty="0">
                <a:latin typeface="Arial" panose="020B0604020202020204" pitchFamily="34" charset="0"/>
                <a:cs typeface="Times New Roman" panose="02020603050405020304" pitchFamily="18" charset="0"/>
              </a:rPr>
              <a:t>объекта хранения газа, которая может быть использована и на других аналогичных объектах.</a:t>
            </a:r>
          </a:p>
        </p:txBody>
      </p:sp>
      <p:sp>
        <p:nvSpPr>
          <p:cNvPr id="3075" name="Прямоугольник 2">
            <a:extLst>
              <a:ext uri="{FF2B5EF4-FFF2-40B4-BE49-F238E27FC236}">
                <a16:creationId xmlns:a16="http://schemas.microsoft.com/office/drawing/2014/main" id="{4B1F5191-4467-4F56-AAB4-AAC6C23B8436}"/>
              </a:ext>
            </a:extLst>
          </p:cNvPr>
          <p:cNvSpPr>
            <a:spLocks noChangeArrowheads="1"/>
          </p:cNvSpPr>
          <p:nvPr/>
        </p:nvSpPr>
        <p:spPr bwMode="auto">
          <a:xfrm>
            <a:off x="687239" y="6417494"/>
            <a:ext cx="10402887" cy="338554"/>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altLang="ru-RU" sz="1600" dirty="0" err="1">
                <a:latin typeface="Times New Roman" panose="02020603050405020304" pitchFamily="18" charset="0"/>
                <a:cs typeface="Times New Roman" panose="02020603050405020304" pitchFamily="18" charset="0"/>
              </a:rPr>
              <a:t>Увязовского</a:t>
            </a:r>
            <a:r>
              <a:rPr lang="ru-RU" altLang="ru-RU" sz="1600" dirty="0">
                <a:latin typeface="Times New Roman" panose="02020603050405020304" pitchFamily="18" charset="0"/>
                <a:cs typeface="Times New Roman" panose="02020603050405020304" pitchFamily="18" charset="0"/>
              </a:rPr>
              <a:t> ПХГ</a:t>
            </a:r>
          </a:p>
        </p:txBody>
      </p:sp>
      <p:sp>
        <p:nvSpPr>
          <p:cNvPr id="3076" name="Прямоугольник 3">
            <a:extLst>
              <a:ext uri="{FF2B5EF4-FFF2-40B4-BE49-F238E27FC236}">
                <a16:creationId xmlns:a16="http://schemas.microsoft.com/office/drawing/2014/main" id="{9EE2E0D7-3FF2-4302-845C-09FBBE63D314}"/>
              </a:ext>
            </a:extLst>
          </p:cNvPr>
          <p:cNvSpPr>
            <a:spLocks noChangeArrowheads="1"/>
          </p:cNvSpPr>
          <p:nvPr/>
        </p:nvSpPr>
        <p:spPr bwMode="auto">
          <a:xfrm>
            <a:off x="2429521" y="23812"/>
            <a:ext cx="6918325" cy="461963"/>
          </a:xfrm>
          <a:prstGeom prst="rect">
            <a:avLst/>
          </a:prstGeom>
          <a:solidFill>
            <a:schemeClr val="accent6">
              <a:lumMod val="20000"/>
              <a:lumOff val="8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Заключение</a:t>
            </a:r>
          </a:p>
        </p:txBody>
      </p:sp>
      <p:sp>
        <p:nvSpPr>
          <p:cNvPr id="2" name="Номер слайда 1">
            <a:extLst>
              <a:ext uri="{FF2B5EF4-FFF2-40B4-BE49-F238E27FC236}">
                <a16:creationId xmlns:a16="http://schemas.microsoft.com/office/drawing/2014/main" id="{9D5AB92A-5AD1-4B06-B46A-9557556C267D}"/>
              </a:ext>
            </a:extLst>
          </p:cNvPr>
          <p:cNvSpPr>
            <a:spLocks noGrp="1"/>
          </p:cNvSpPr>
          <p:nvPr>
            <p:ph type="sldNum" sz="quarter" idx="12"/>
          </p:nvPr>
        </p:nvSpPr>
        <p:spPr>
          <a:xfrm>
            <a:off x="9336087" y="6373909"/>
            <a:ext cx="2743200" cy="365125"/>
          </a:xfrm>
        </p:spPr>
        <p:txBody>
          <a:bodyPr/>
          <a:lstStyle/>
          <a:p>
            <a:pPr>
              <a:defRPr/>
            </a:pPr>
            <a:fld id="{2651CC19-0ECC-4E90-BBAE-6E3BAF524ABE}" type="slidenum">
              <a:rPr lang="ru-RU" sz="1400" smtClean="0">
                <a:latin typeface="Arial" panose="020B0604020202020204" pitchFamily="34" charset="0"/>
                <a:cs typeface="Arial" panose="020B0604020202020204" pitchFamily="34" charset="0"/>
              </a:rPr>
              <a:pPr>
                <a:defRPr/>
              </a:pPr>
              <a:t>15</a:t>
            </a:fld>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39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8A5B69FD-BE34-47E0-A8A0-3012C69FF9FD}"/>
              </a:ext>
            </a:extLst>
          </p:cNvPr>
          <p:cNvSpPr txBox="1">
            <a:spLocks noChangeArrowheads="1"/>
          </p:cNvSpPr>
          <p:nvPr/>
        </p:nvSpPr>
        <p:spPr bwMode="auto">
          <a:xfrm>
            <a:off x="2443163" y="3184525"/>
            <a:ext cx="74501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14000"/>
              </a:lnSpc>
              <a:spcAft>
                <a:spcPts val="600"/>
              </a:spcAft>
            </a:pPr>
            <a:r>
              <a:rPr lang="ru-RU" altLang="ru-RU" sz="3600" b="1">
                <a:solidFill>
                  <a:srgbClr val="000000"/>
                </a:solidFill>
                <a:latin typeface="Times New Roman" panose="02020603050405020304" pitchFamily="18" charset="0"/>
                <a:cs typeface="Times New Roman" panose="02020603050405020304" pitchFamily="18" charset="0"/>
              </a:rPr>
              <a:t>СПАСИБО ЗА ВНИМАНИЕ</a:t>
            </a:r>
          </a:p>
        </p:txBody>
      </p:sp>
      <p:sp>
        <p:nvSpPr>
          <p:cNvPr id="16388" name="TextBox 8">
            <a:extLst>
              <a:ext uri="{FF2B5EF4-FFF2-40B4-BE49-F238E27FC236}">
                <a16:creationId xmlns:a16="http://schemas.microsoft.com/office/drawing/2014/main" id="{867384CD-750C-4B03-AFA3-AA9119F102AC}"/>
              </a:ext>
            </a:extLst>
          </p:cNvPr>
          <p:cNvSpPr txBox="1">
            <a:spLocks noChangeArrowheads="1"/>
          </p:cNvSpPr>
          <p:nvPr/>
        </p:nvSpPr>
        <p:spPr bwMode="auto">
          <a:xfrm>
            <a:off x="1579535" y="142418"/>
            <a:ext cx="10287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b="1" dirty="0">
                <a:solidFill>
                  <a:srgbClr val="000000"/>
                </a:solidFill>
                <a:latin typeface="Times New Roman" panose="02020603050405020304" pitchFamily="18" charset="0"/>
              </a:rPr>
              <a:t>Триггерные эффекты в геосистемах 2022</a:t>
            </a:r>
          </a:p>
          <a:p>
            <a:pPr algn="ctr"/>
            <a:r>
              <a:rPr lang="en-US" altLang="ru-RU" b="1" dirty="0">
                <a:solidFill>
                  <a:srgbClr val="000000"/>
                </a:solidFill>
                <a:latin typeface="Times New Roman" panose="02020603050405020304" pitchFamily="18" charset="0"/>
              </a:rPr>
              <a:t>VI</a:t>
            </a:r>
            <a:r>
              <a:rPr lang="ru-RU" altLang="ru-RU" b="1" dirty="0">
                <a:solidFill>
                  <a:srgbClr val="000000"/>
                </a:solidFill>
                <a:latin typeface="Times New Roman" panose="02020603050405020304" pitchFamily="18" charset="0"/>
              </a:rPr>
              <a:t> международная конференция. Москва,  2</a:t>
            </a:r>
            <a:r>
              <a:rPr lang="en-US" altLang="ru-RU" b="1" dirty="0">
                <a:solidFill>
                  <a:srgbClr val="000000"/>
                </a:solidFill>
                <a:latin typeface="Times New Roman" panose="02020603050405020304" pitchFamily="18" charset="0"/>
              </a:rPr>
              <a:t>1  -  24 </a:t>
            </a:r>
            <a:r>
              <a:rPr lang="ru-RU" altLang="ru-RU" b="1" dirty="0">
                <a:solidFill>
                  <a:srgbClr val="000000"/>
                </a:solidFill>
                <a:latin typeface="Times New Roman" panose="02020603050405020304" pitchFamily="18" charset="0"/>
              </a:rPr>
              <a:t>июня 2022</a:t>
            </a:r>
            <a:endParaRPr lang="ru-RU" altLang="ru-RU" dirty="0">
              <a:solidFill>
                <a:srgbClr val="000000"/>
              </a:solidFill>
            </a:endParaRPr>
          </a:p>
        </p:txBody>
      </p:sp>
      <p:sp>
        <p:nvSpPr>
          <p:cNvPr id="9" name="TextBox 8">
            <a:extLst>
              <a:ext uri="{FF2B5EF4-FFF2-40B4-BE49-F238E27FC236}">
                <a16:creationId xmlns:a16="http://schemas.microsoft.com/office/drawing/2014/main" id="{A6731C26-11B6-419B-BB2A-2393F3E14635}"/>
              </a:ext>
            </a:extLst>
          </p:cNvPr>
          <p:cNvSpPr txBox="1"/>
          <p:nvPr/>
        </p:nvSpPr>
        <p:spPr>
          <a:xfrm>
            <a:off x="213361" y="6377028"/>
            <a:ext cx="11140437" cy="338554"/>
          </a:xfrm>
          <a:prstGeom prst="rect">
            <a:avLst/>
          </a:prstGeom>
          <a:solidFill>
            <a:srgbClr val="CCFFFF"/>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Оценка сжимаемости порового пространства при изменении эффективного давления на примере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Увязовского</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ПХГ</a:t>
            </a:r>
          </a:p>
        </p:txBody>
      </p:sp>
      <p:sp>
        <p:nvSpPr>
          <p:cNvPr id="2" name="Номер слайда 1">
            <a:extLst>
              <a:ext uri="{FF2B5EF4-FFF2-40B4-BE49-F238E27FC236}">
                <a16:creationId xmlns:a16="http://schemas.microsoft.com/office/drawing/2014/main" id="{8B3ACF7E-0389-DF7B-D1B0-6D5AB8B3D1E3}"/>
              </a:ext>
            </a:extLst>
          </p:cNvPr>
          <p:cNvSpPr>
            <a:spLocks noGrp="1"/>
          </p:cNvSpPr>
          <p:nvPr>
            <p:ph type="sldNum" sz="quarter" idx="12"/>
          </p:nvPr>
        </p:nvSpPr>
        <p:spPr>
          <a:xfrm flipH="1">
            <a:off x="11353798" y="6377028"/>
            <a:ext cx="624841" cy="344447"/>
          </a:xfrm>
        </p:spPr>
        <p:txBody>
          <a:bodyPr/>
          <a:lstStyle/>
          <a:p>
            <a:pPr>
              <a:defRPr/>
            </a:pPr>
            <a:fld id="{2651CC19-0ECC-4E90-BBAE-6E3BAF524ABE}" type="slidenum">
              <a:rPr lang="ru-RU" smtClean="0"/>
              <a:pPr>
                <a:defRPr/>
              </a:pPr>
              <a:t>16</a:t>
            </a:fld>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731C26-11B6-419B-BB2A-2393F3E14635}"/>
              </a:ext>
            </a:extLst>
          </p:cNvPr>
          <p:cNvSpPr txBox="1"/>
          <p:nvPr/>
        </p:nvSpPr>
        <p:spPr>
          <a:xfrm>
            <a:off x="422367" y="6377028"/>
            <a:ext cx="11140437" cy="307777"/>
          </a:xfrm>
          <a:prstGeom prst="rect">
            <a:avLst/>
          </a:prstGeom>
          <a:solidFill>
            <a:srgbClr val="CCFFFF"/>
          </a:solidFill>
        </p:spPr>
        <p:txBody>
          <a:bodyPr wrap="square">
            <a:spAutoFit/>
          </a:bodyPr>
          <a:lstStyle/>
          <a:p>
            <a:pPr algn="ctr"/>
            <a:r>
              <a:rPr lang="ru-RU" sz="14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 ДЕФОРМИРОВАНИЯ ГОРНЫХ ПОРОД</a:t>
            </a:r>
          </a:p>
        </p:txBody>
      </p:sp>
      <p:sp>
        <p:nvSpPr>
          <p:cNvPr id="2" name="Номер слайда 1">
            <a:extLst>
              <a:ext uri="{FF2B5EF4-FFF2-40B4-BE49-F238E27FC236}">
                <a16:creationId xmlns:a16="http://schemas.microsoft.com/office/drawing/2014/main" id="{8B3ACF7E-0389-DF7B-D1B0-6D5AB8B3D1E3}"/>
              </a:ext>
            </a:extLst>
          </p:cNvPr>
          <p:cNvSpPr>
            <a:spLocks noGrp="1"/>
          </p:cNvSpPr>
          <p:nvPr>
            <p:ph type="sldNum" sz="quarter" idx="12"/>
          </p:nvPr>
        </p:nvSpPr>
        <p:spPr>
          <a:xfrm flipH="1">
            <a:off x="11353798" y="6377028"/>
            <a:ext cx="624841" cy="344447"/>
          </a:xfrm>
        </p:spPr>
        <p:txBody>
          <a:bodyPr/>
          <a:lstStyle/>
          <a:p>
            <a:pPr>
              <a:defRPr/>
            </a:pPr>
            <a:fld id="{2651CC19-0ECC-4E90-BBAE-6E3BAF524ABE}" type="slidenum">
              <a:rPr lang="ru-RU" smtClean="0"/>
              <a:pPr>
                <a:defRPr/>
              </a:pPr>
              <a:t>17</a:t>
            </a:fld>
            <a:endParaRPr lang="ru-RU" dirty="0"/>
          </a:p>
        </p:txBody>
      </p:sp>
      <p:sp>
        <p:nvSpPr>
          <p:cNvPr id="7" name="TextBox 6">
            <a:extLst>
              <a:ext uri="{FF2B5EF4-FFF2-40B4-BE49-F238E27FC236}">
                <a16:creationId xmlns:a16="http://schemas.microsoft.com/office/drawing/2014/main" id="{D96A66C7-71C9-9D18-2BB0-656D76B00AD6}"/>
              </a:ext>
            </a:extLst>
          </p:cNvPr>
          <p:cNvSpPr txBox="1"/>
          <p:nvPr/>
        </p:nvSpPr>
        <p:spPr>
          <a:xfrm>
            <a:off x="213361" y="1148440"/>
            <a:ext cx="11765278" cy="4561120"/>
          </a:xfrm>
          <a:prstGeom prst="rect">
            <a:avLst/>
          </a:prstGeom>
          <a:noFill/>
        </p:spPr>
        <p:txBody>
          <a:bodyPr wrap="square">
            <a:spAutoFit/>
          </a:bodyPr>
          <a:lstStyle/>
          <a:p>
            <a:pPr algn="ctr">
              <a:lnSpc>
                <a:spcPct val="125000"/>
              </a:lnSpc>
              <a:spcAft>
                <a:spcPts val="600"/>
              </a:spcAft>
            </a:pPr>
            <a:r>
              <a:rPr lang="ru-RU" sz="2000" b="1" dirty="0">
                <a:latin typeface="Times New Roman" panose="02020603050405020304" pitchFamily="18" charset="0"/>
                <a:cs typeface="Times New Roman" panose="02020603050405020304" pitchFamily="18" charset="0"/>
              </a:rPr>
              <a:t>Основные ссылки</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Жуков В.С., Кузьмин Ю.О. Экспериментальная оценка коэффициентов сжимаемости трещин и межзерновых пор коллектора нефти и газа // Записки Горного Института. 2021. Т. 251. № 5. - С. 658-666. - </a:t>
            </a:r>
            <a:r>
              <a:rPr lang="en-US" dirty="0">
                <a:latin typeface="Times New Roman" panose="02020603050405020304" pitchFamily="18" charset="0"/>
                <a:cs typeface="Times New Roman" panose="02020603050405020304" pitchFamily="18" charset="0"/>
              </a:rPr>
              <a:t>DOI 10.31897/PMI.2021.5.5 </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Кузьмин Ю.О. Актуальные вопросы использования геодезических измерений при геодинамическом мониторинге объектов нефтегазового комплекса / Ю.О. Кузьмин // Вестник </a:t>
            </a:r>
            <a:r>
              <a:rPr lang="ru-RU" dirty="0" err="1">
                <a:latin typeface="Times New Roman" panose="02020603050405020304" pitchFamily="18" charset="0"/>
                <a:cs typeface="Times New Roman" panose="02020603050405020304" pitchFamily="18" charset="0"/>
              </a:rPr>
              <a:t>СГУГиТ</a:t>
            </a:r>
            <a:r>
              <a:rPr lang="ru-RU" dirty="0">
                <a:latin typeface="Times New Roman" panose="02020603050405020304" pitchFamily="18" charset="0"/>
                <a:cs typeface="Times New Roman" panose="02020603050405020304" pitchFamily="18" charset="0"/>
              </a:rPr>
              <a:t> (Сибирского государственного университета геосистем и технологий). – 2020. – Т. 25. – № 1. – С. 43-54. – </a:t>
            </a:r>
            <a:r>
              <a:rPr lang="en-US" dirty="0">
                <a:latin typeface="Times New Roman" panose="02020603050405020304" pitchFamily="18" charset="0"/>
                <a:cs typeface="Times New Roman" panose="02020603050405020304" pitchFamily="18" charset="0"/>
              </a:rPr>
              <a:t>DOI 10.33764/2411-1759-2020-25-1-43-54.</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Кузьмин Д.К. Моделирование смещений земной поверхности, полученных различными спутниками со встроенным модулем РСА (на примере мониторинга месторождений нефти и газа) / Д. К. Кузьмин // Проблемы недропользования. – 2021. – № 2(29). – С. 94-104. – </a:t>
            </a:r>
            <a:r>
              <a:rPr lang="en-US" dirty="0">
                <a:latin typeface="Times New Roman" panose="02020603050405020304" pitchFamily="18" charset="0"/>
                <a:cs typeface="Times New Roman" panose="02020603050405020304" pitchFamily="18" charset="0"/>
              </a:rPr>
              <a:t>DOI 10.25635/2313-1586.2021.02.094</a:t>
            </a:r>
          </a:p>
          <a:p>
            <a:pPr algn="just">
              <a:lnSpc>
                <a:spcPct val="125000"/>
              </a:lnSpc>
              <a:spcAft>
                <a:spcPts val="600"/>
              </a:spcAft>
            </a:pPr>
            <a:r>
              <a:rPr lang="en-US" dirty="0">
                <a:latin typeface="Times New Roman" panose="02020603050405020304" pitchFamily="18" charset="0"/>
                <a:cs typeface="Times New Roman" panose="02020603050405020304" pitchFamily="18" charset="0"/>
              </a:rPr>
              <a:t>Comparison of forecast estimates of seabed subsidence of the </a:t>
            </a:r>
            <a:r>
              <a:rPr lang="en-US" dirty="0" err="1">
                <a:latin typeface="Times New Roman" panose="02020603050405020304" pitchFamily="18" charset="0"/>
                <a:cs typeface="Times New Roman" panose="02020603050405020304" pitchFamily="18" charset="0"/>
              </a:rPr>
              <a:t>Yuzhno-Kirinskoye</a:t>
            </a:r>
            <a:r>
              <a:rPr lang="en-US" dirty="0">
                <a:latin typeface="Times New Roman" panose="02020603050405020304" pitchFamily="18" charset="0"/>
                <a:cs typeface="Times New Roman" panose="02020603050405020304" pitchFamily="18" charset="0"/>
              </a:rPr>
              <a:t> field / V.S. Zhukov, D.K. Kuzmin, Y.O. Kuzmin, I.V. </a:t>
            </a:r>
            <a:r>
              <a:rPr lang="en-US" dirty="0" err="1">
                <a:latin typeface="Times New Roman" panose="02020603050405020304" pitchFamily="18" charset="0"/>
                <a:cs typeface="Times New Roman" panose="02020603050405020304" pitchFamily="18" charset="0"/>
              </a:rPr>
              <a:t>Pleshkov</a:t>
            </a:r>
            <a:r>
              <a:rPr lang="en-US" dirty="0">
                <a:latin typeface="Times New Roman" panose="02020603050405020304" pitchFamily="18" charset="0"/>
                <a:cs typeface="Times New Roman" panose="02020603050405020304" pitchFamily="18" charset="0"/>
              </a:rPr>
              <a:t> // IOP Conference Series: Earth and Environmental Science: 4, </a:t>
            </a:r>
            <a:r>
              <a:rPr lang="en-US" dirty="0" err="1">
                <a:latin typeface="Times New Roman" panose="02020603050405020304" pitchFamily="18" charset="0"/>
                <a:cs typeface="Times New Roman" panose="02020603050405020304" pitchFamily="18" charset="0"/>
              </a:rPr>
              <a:t>Yuzhno-Sakhalinsk</a:t>
            </a:r>
            <a:r>
              <a:rPr lang="en-US" dirty="0">
                <a:latin typeface="Times New Roman" panose="02020603050405020304" pitchFamily="18" charset="0"/>
                <a:cs typeface="Times New Roman" panose="02020603050405020304" pitchFamily="18" charset="0"/>
              </a:rPr>
              <a:t>, 06–10 </a:t>
            </a:r>
            <a:r>
              <a:rPr lang="ru-RU" dirty="0">
                <a:latin typeface="Times New Roman" panose="02020603050405020304" pitchFamily="18" charset="0"/>
                <a:cs typeface="Times New Roman" panose="02020603050405020304" pitchFamily="18" charset="0"/>
              </a:rPr>
              <a:t>сентября 2021 года. – </a:t>
            </a:r>
            <a:r>
              <a:rPr lang="en-US" dirty="0" err="1">
                <a:latin typeface="Times New Roman" panose="02020603050405020304" pitchFamily="18" charset="0"/>
                <a:cs typeface="Times New Roman" panose="02020603050405020304" pitchFamily="18" charset="0"/>
              </a:rPr>
              <a:t>Yuzhno-Sakhalinsk</a:t>
            </a:r>
            <a:r>
              <a:rPr lang="en-US" dirty="0">
                <a:latin typeface="Times New Roman" panose="02020603050405020304" pitchFamily="18" charset="0"/>
                <a:cs typeface="Times New Roman" panose="02020603050405020304" pitchFamily="18" charset="0"/>
              </a:rPr>
              <a:t>, 2021. – P. 012019. – DOI 10.1088/1755-1315/946/1/012019.</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14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158020" y="788192"/>
            <a:ext cx="11875959" cy="5286704"/>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5000"/>
              </a:lnSpc>
              <a:spcBef>
                <a:spcPts val="0"/>
              </a:spcBef>
              <a:spcAft>
                <a:spcPts val="0"/>
              </a:spcAft>
              <a:buNone/>
            </a:pPr>
            <a:r>
              <a:rPr lang="ru-RU" altLang="ru-RU" sz="1800" dirty="0">
                <a:latin typeface="Arial" panose="020B0604020202020204" pitchFamily="34" charset="0"/>
                <a:cs typeface="Calibri" panose="020F0502020204030204" pitchFamily="34" charset="0"/>
              </a:rPr>
              <a:t>Обеспечение надежных и бесперебойных поставок газа с действующих и проектируемых подземных хранилищ газа требует сложных технологических подходов, что обеспечивается повышением их </a:t>
            </a:r>
            <a:r>
              <a:rPr lang="ru-RU" altLang="ru-RU" sz="1800" dirty="0" err="1">
                <a:latin typeface="Arial" panose="020B0604020202020204" pitchFamily="34" charset="0"/>
                <a:cs typeface="Calibri" panose="020F0502020204030204" pitchFamily="34" charset="0"/>
              </a:rPr>
              <a:t>наукоемкости</a:t>
            </a:r>
            <a:r>
              <a:rPr lang="ru-RU" altLang="ru-RU" sz="1800" dirty="0">
                <a:latin typeface="Arial" panose="020B0604020202020204" pitchFamily="34" charset="0"/>
                <a:cs typeface="Calibri" panose="020F0502020204030204" pitchFamily="34" charset="0"/>
              </a:rPr>
              <a:t> и безопасности. Для надежного прогнозирования безопасного увеличения объёмов закачки и отбора газа на ПХГ необходимо повышение точности их эксплуатации за счет учета влияния </a:t>
            </a:r>
            <a:r>
              <a:rPr lang="ru-RU" altLang="ru-RU" sz="1800" dirty="0" err="1">
                <a:latin typeface="Arial" panose="020B0604020202020204" pitchFamily="34" charset="0"/>
                <a:cs typeface="Calibri" panose="020F0502020204030204" pitchFamily="34" charset="0"/>
              </a:rPr>
              <a:t>геомеханических</a:t>
            </a:r>
            <a:r>
              <a:rPr lang="ru-RU" altLang="ru-RU" sz="1800" dirty="0">
                <a:latin typeface="Arial" panose="020B0604020202020204" pitchFamily="34" charset="0"/>
                <a:cs typeface="Calibri" panose="020F0502020204030204" pitchFamily="34" charset="0"/>
              </a:rPr>
              <a:t> процессов. Опубликовано большое число определений сжимаемости горных пород, основанных в основном на учете изменений пористости или деформации при увеличении эффективного давления от атмосферных до пластовых условий. Значительный диапазон величин коэффициентов сжимаемости сильно влияет на адекватность оценок изменений физических свойств и просадок земной поверхности подземных хранилищ газа. Поэтому актуально рассмотреть более детально имеющиеся походы к оценке сжимаемости и выбрать из них наиболее точные и адекватно отображающие деформации горных пород для получения адекватных оценок просадок земной поверхности. </a:t>
            </a:r>
          </a:p>
          <a:p>
            <a:pPr algn="just" eaLnBrk="1" hangingPunct="1">
              <a:lnSpc>
                <a:spcPct val="135000"/>
              </a:lnSpc>
              <a:spcBef>
                <a:spcPts val="0"/>
              </a:spcBef>
              <a:spcAft>
                <a:spcPts val="0"/>
              </a:spcAft>
              <a:buNone/>
            </a:pPr>
            <a:r>
              <a:rPr lang="ru-RU" altLang="ru-RU" sz="1800" b="1" dirty="0">
                <a:latin typeface="Arial" panose="020B0604020202020204" pitchFamily="34" charset="0"/>
                <a:cs typeface="Calibri" panose="020F0502020204030204" pitchFamily="34" charset="0"/>
              </a:rPr>
              <a:t>Основной задачей </a:t>
            </a:r>
            <a:r>
              <a:rPr lang="ru-RU" altLang="ru-RU" sz="1800" dirty="0">
                <a:latin typeface="Arial" panose="020B0604020202020204" pitchFamily="34" charset="0"/>
                <a:cs typeface="Calibri" panose="020F0502020204030204" pitchFamily="34" charset="0"/>
              </a:rPr>
              <a:t>данной работы являлась </a:t>
            </a:r>
            <a:r>
              <a:rPr lang="ru-RU" altLang="ru-RU" sz="1800" b="1" dirty="0">
                <a:latin typeface="Arial" panose="020B0604020202020204" pitchFamily="34" charset="0"/>
                <a:cs typeface="Calibri" panose="020F0502020204030204" pitchFamily="34" charset="0"/>
              </a:rPr>
              <a:t>количественная оценка</a:t>
            </a:r>
            <a:r>
              <a:rPr lang="ru-RU" altLang="ru-RU" sz="1800" dirty="0">
                <a:latin typeface="Arial" panose="020B0604020202020204" pitchFamily="34" charset="0"/>
                <a:cs typeface="Calibri" panose="020F0502020204030204" pitchFamily="34" charset="0"/>
              </a:rPr>
              <a:t> диапазона изменения </a:t>
            </a:r>
            <a:r>
              <a:rPr lang="ru-RU" altLang="ru-RU" sz="1800" b="1" dirty="0">
                <a:latin typeface="Arial" panose="020B0604020202020204" pitchFamily="34" charset="0"/>
                <a:cs typeface="Calibri" panose="020F0502020204030204" pitchFamily="34" charset="0"/>
              </a:rPr>
              <a:t>вертикальных смещений поверхности </a:t>
            </a:r>
            <a:r>
              <a:rPr lang="ru-RU" altLang="ru-RU" sz="1800" dirty="0">
                <a:latin typeface="Arial" panose="020B0604020202020204" pitchFamily="34" charset="0"/>
                <a:cs typeface="Calibri" panose="020F0502020204030204" pitchFamily="34" charset="0"/>
              </a:rPr>
              <a:t>в зависимости от выбранного режима эксплуатации ПХГ </a:t>
            </a:r>
            <a:r>
              <a:rPr lang="ru-RU" altLang="ru-RU" sz="1800" b="1" dirty="0">
                <a:latin typeface="Arial" panose="020B0604020202020204" pitchFamily="34" charset="0"/>
                <a:cs typeface="Calibri" panose="020F0502020204030204" pitchFamily="34" charset="0"/>
              </a:rPr>
              <a:t>с учетом фактических данных о пористости и сжимаемости коллекторов объекта хранения газа</a:t>
            </a:r>
            <a:r>
              <a:rPr lang="ru-RU" altLang="ru-RU" sz="1800" dirty="0">
                <a:latin typeface="Arial" panose="020B0604020202020204" pitchFamily="34" charset="0"/>
                <a:cs typeface="Calibri" panose="020F0502020204030204" pitchFamily="34" charset="0"/>
              </a:rPr>
              <a:t>.</a:t>
            </a: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9829800" y="107950"/>
            <a:ext cx="1765300" cy="461963"/>
          </a:xfrm>
          <a:prstGeom prst="rect">
            <a:avLst/>
          </a:prstGeom>
          <a:solidFill>
            <a:schemeClr val="accent6">
              <a:lumMod val="20000"/>
              <a:lumOff val="8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Введение</a:t>
            </a:r>
          </a:p>
        </p:txBody>
      </p:sp>
      <p:sp>
        <p:nvSpPr>
          <p:cNvPr id="6" name="TextBox 5">
            <a:extLst>
              <a:ext uri="{FF2B5EF4-FFF2-40B4-BE49-F238E27FC236}">
                <a16:creationId xmlns:a16="http://schemas.microsoft.com/office/drawing/2014/main" id="{8654B6D6-C07C-43CD-99A1-C49C137D93E3}"/>
              </a:ext>
            </a:extLst>
          </p:cNvPr>
          <p:cNvSpPr txBox="1"/>
          <p:nvPr/>
        </p:nvSpPr>
        <p:spPr>
          <a:xfrm>
            <a:off x="662322" y="6444855"/>
            <a:ext cx="10523838" cy="338554"/>
          </a:xfrm>
          <a:prstGeom prst="rect">
            <a:avLst/>
          </a:prstGeom>
          <a:solidFill>
            <a:srgbClr val="CCFFFF"/>
          </a:solidFill>
        </p:spPr>
        <p:txBody>
          <a:bodyPr wrap="square">
            <a:spAutoFit/>
          </a:bodyPr>
          <a:lstStyle/>
          <a:p>
            <a:pPr algn="ctr"/>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2" name="Номер слайда 1">
            <a:extLst>
              <a:ext uri="{FF2B5EF4-FFF2-40B4-BE49-F238E27FC236}">
                <a16:creationId xmlns:a16="http://schemas.microsoft.com/office/drawing/2014/main" id="{45A03061-4BDE-6EF5-D699-7CAA3E01AC14}"/>
              </a:ext>
            </a:extLst>
          </p:cNvPr>
          <p:cNvSpPr>
            <a:spLocks noGrp="1"/>
          </p:cNvSpPr>
          <p:nvPr>
            <p:ph type="sldNum" sz="quarter" idx="12"/>
          </p:nvPr>
        </p:nvSpPr>
        <p:spPr>
          <a:xfrm>
            <a:off x="11787051" y="6374674"/>
            <a:ext cx="404949" cy="408735"/>
          </a:xfrm>
        </p:spPr>
        <p:txBody>
          <a:bodyPr/>
          <a:lstStyle/>
          <a:p>
            <a:pPr algn="ctr">
              <a:defRPr/>
            </a:pPr>
            <a:fld id="{2651CC19-0ECC-4E90-BBAE-6E3BAF524ABE}" type="slidenum">
              <a:rPr lang="ru-RU" sz="1600" smtClean="0"/>
              <a:pPr algn="ctr">
                <a:defRPr/>
              </a:pPr>
              <a:t>2</a:t>
            </a:fld>
            <a:endParaRPr lang="ru-RU" sz="1600" dirty="0"/>
          </a:p>
        </p:txBody>
      </p:sp>
    </p:spTree>
    <p:extLst>
      <p:ext uri="{BB962C8B-B14F-4D97-AF65-F5344CB8AC3E}">
        <p14:creationId xmlns:p14="http://schemas.microsoft.com/office/powerpoint/2010/main" val="427724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161179" y="624761"/>
            <a:ext cx="5599541" cy="4611519"/>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ts val="600"/>
              </a:spcBef>
              <a:spcAft>
                <a:spcPts val="600"/>
              </a:spcAft>
              <a:buFontTx/>
              <a:buNone/>
            </a:pPr>
            <a:r>
              <a:rPr lang="ru-RU" altLang="ru-RU" sz="1800" dirty="0">
                <a:latin typeface="Arial" panose="020B0604020202020204" pitchFamily="34" charset="0"/>
                <a:cs typeface="Calibri" panose="020F0502020204030204" pitchFamily="34" charset="0"/>
              </a:rPr>
              <a:t>Объектом исследований являлось </a:t>
            </a:r>
            <a:r>
              <a:rPr lang="ru-RU" altLang="ru-RU" sz="1800" dirty="0" err="1">
                <a:latin typeface="Arial" panose="020B0604020202020204" pitchFamily="34" charset="0"/>
                <a:cs typeface="Calibri" panose="020F0502020204030204" pitchFamily="34" charset="0"/>
              </a:rPr>
              <a:t>Увязовское</a:t>
            </a:r>
            <a:r>
              <a:rPr lang="ru-RU" altLang="ru-RU" sz="1800" dirty="0">
                <a:latin typeface="Arial" panose="020B0604020202020204" pitchFamily="34" charset="0"/>
                <a:cs typeface="Calibri" panose="020F0502020204030204" pitchFamily="34" charset="0"/>
              </a:rPr>
              <a:t> ПХГ, созданное в 1998г в коллекторах щигровского горизонта верхнего девона - водоносном пласте антиклинальной структуры. Расположено в пределах Окско-</a:t>
            </a:r>
            <a:r>
              <a:rPr lang="ru-RU" altLang="ru-RU" sz="1800" dirty="0" err="1">
                <a:latin typeface="Arial" panose="020B0604020202020204" pitchFamily="34" charset="0"/>
                <a:cs typeface="Calibri" panose="020F0502020204030204" pitchFamily="34" charset="0"/>
              </a:rPr>
              <a:t>Цнинского</a:t>
            </a:r>
            <a:r>
              <a:rPr lang="ru-RU" altLang="ru-RU" sz="1800" dirty="0">
                <a:latin typeface="Arial" panose="020B0604020202020204" pitchFamily="34" charset="0"/>
                <a:cs typeface="Calibri" panose="020F0502020204030204" pitchFamily="34" charset="0"/>
              </a:rPr>
              <a:t> вала Русской плиты и в плане имеет вид правильного овала с размерами 20 на 4 км вдоль его длиной и короткой оси. Отбор газа из ПХГ за сезон 2022/2023г ожидается ~5 млрд.м</a:t>
            </a:r>
            <a:r>
              <a:rPr lang="ru-RU" altLang="ru-RU" sz="1800" baseline="30000" dirty="0">
                <a:latin typeface="Arial" panose="020B0604020202020204" pitchFamily="34" charset="0"/>
                <a:cs typeface="Calibri" panose="020F0502020204030204" pitchFamily="34" charset="0"/>
              </a:rPr>
              <a:t>3</a:t>
            </a:r>
            <a:r>
              <a:rPr lang="ru-RU" altLang="ru-RU" sz="1800" dirty="0">
                <a:latin typeface="Arial" panose="020B0604020202020204" pitchFamily="34" charset="0"/>
                <a:cs typeface="Calibri" panose="020F0502020204030204" pitchFamily="34" charset="0"/>
              </a:rPr>
              <a:t>. Пласт-коллектор состоит из двух песчаных пачек, разделенных глинистым </a:t>
            </a:r>
            <a:r>
              <a:rPr lang="ru-RU" altLang="ru-RU" sz="1800" dirty="0" err="1">
                <a:latin typeface="Arial" panose="020B0604020202020204" pitchFamily="34" charset="0"/>
                <a:cs typeface="Calibri" panose="020F0502020204030204" pitchFamily="34" charset="0"/>
              </a:rPr>
              <a:t>пропластком</a:t>
            </a:r>
            <a:r>
              <a:rPr lang="ru-RU" altLang="ru-RU" sz="1800" dirty="0">
                <a:latin typeface="Arial" panose="020B0604020202020204" pitchFamily="34" charset="0"/>
                <a:cs typeface="Calibri" panose="020F0502020204030204" pitchFamily="34" charset="0"/>
              </a:rPr>
              <a:t>. </a:t>
            </a:r>
            <a:endParaRPr lang="ru-RU" altLang="ru-RU" sz="1800" dirty="0">
              <a:latin typeface="Arial" panose="020B0604020202020204" pitchFamily="34" charset="0"/>
              <a:cs typeface="Times New Roman" panose="02020603050405020304" pitchFamily="18" charset="0"/>
            </a:endParaRP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991475" y="0"/>
            <a:ext cx="5499100"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Объект исследований</a:t>
            </a:r>
          </a:p>
        </p:txBody>
      </p:sp>
      <p:sp>
        <p:nvSpPr>
          <p:cNvPr id="6" name="TextBox 5">
            <a:extLst>
              <a:ext uri="{FF2B5EF4-FFF2-40B4-BE49-F238E27FC236}">
                <a16:creationId xmlns:a16="http://schemas.microsoft.com/office/drawing/2014/main" id="{8654B6D6-C07C-43CD-99A1-C49C137D93E3}"/>
              </a:ext>
            </a:extLst>
          </p:cNvPr>
          <p:cNvSpPr txBox="1"/>
          <p:nvPr/>
        </p:nvSpPr>
        <p:spPr>
          <a:xfrm>
            <a:off x="261258" y="6389383"/>
            <a:ext cx="10175966"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712495" y="6488668"/>
            <a:ext cx="497691" cy="369332"/>
          </a:xfrm>
          <a:prstGeom prst="rect">
            <a:avLst/>
          </a:prstGeom>
          <a:noFill/>
        </p:spPr>
        <p:txBody>
          <a:bodyPr wrap="square" rtlCol="0">
            <a:spAutoFit/>
          </a:bodyPr>
          <a:lstStyle/>
          <a:p>
            <a:pPr algn="ctr"/>
            <a:fld id="{CA4C558F-95B8-484E-8BAA-D7CEFFFF2715}" type="slidenum">
              <a:rPr lang="ru-RU" smtClean="0"/>
              <a:pPr algn="ctr"/>
              <a:t>3</a:t>
            </a:fld>
            <a:endParaRPr lang="ru-RU" dirty="0"/>
          </a:p>
        </p:txBody>
      </p:sp>
      <p:pic>
        <p:nvPicPr>
          <p:cNvPr id="5" name="Рисунок 4">
            <a:extLst>
              <a:ext uri="{FF2B5EF4-FFF2-40B4-BE49-F238E27FC236}">
                <a16:creationId xmlns:a16="http://schemas.microsoft.com/office/drawing/2014/main" id="{8FAEB74D-714A-771A-0908-A08F523BCAD4}"/>
              </a:ext>
            </a:extLst>
          </p:cNvPr>
          <p:cNvPicPr>
            <a:picLocks noChangeAspect="1"/>
          </p:cNvPicPr>
          <p:nvPr/>
        </p:nvPicPr>
        <p:blipFill>
          <a:blip r:embed="rId2"/>
          <a:stretch>
            <a:fillRect/>
          </a:stretch>
        </p:blipFill>
        <p:spPr>
          <a:xfrm>
            <a:off x="6049968" y="649274"/>
            <a:ext cx="6142032" cy="5229011"/>
          </a:xfrm>
          <a:prstGeom prst="rect">
            <a:avLst/>
          </a:prstGeom>
        </p:spPr>
      </p:pic>
    </p:spTree>
    <p:extLst>
      <p:ext uri="{BB962C8B-B14F-4D97-AF65-F5344CB8AC3E}">
        <p14:creationId xmlns:p14="http://schemas.microsoft.com/office/powerpoint/2010/main" val="259986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161179" y="461665"/>
            <a:ext cx="6092802" cy="5858014"/>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ts val="600"/>
              </a:spcBef>
              <a:spcAft>
                <a:spcPts val="600"/>
              </a:spcAft>
              <a:buFontTx/>
              <a:buNone/>
            </a:pPr>
            <a:r>
              <a:rPr lang="ru-RU" altLang="ru-RU" sz="1800" dirty="0">
                <a:latin typeface="Arial" panose="020B0604020202020204" pitchFamily="34" charset="0"/>
                <a:cs typeface="Calibri" panose="020F0502020204030204" pitchFamily="34" charset="0"/>
              </a:rPr>
              <a:t>Основной объект закачки и хранения газа на </a:t>
            </a:r>
            <a:r>
              <a:rPr lang="ru-RU" altLang="ru-RU" sz="1800" dirty="0" err="1">
                <a:latin typeface="Arial" panose="020B0604020202020204" pitchFamily="34" charset="0"/>
                <a:cs typeface="Calibri" panose="020F0502020204030204" pitchFamily="34" charset="0"/>
              </a:rPr>
              <a:t>Увязовском</a:t>
            </a:r>
            <a:r>
              <a:rPr lang="ru-RU" altLang="ru-RU" sz="1800" dirty="0">
                <a:latin typeface="Arial" panose="020B0604020202020204" pitchFamily="34" charset="0"/>
                <a:cs typeface="Calibri" panose="020F0502020204030204" pitchFamily="34" charset="0"/>
              </a:rPr>
              <a:t> ПХГ сложен </a:t>
            </a:r>
            <a:r>
              <a:rPr lang="ru-RU" altLang="ru-RU" sz="1800" dirty="0" err="1">
                <a:latin typeface="Arial" panose="020B0604020202020204" pitchFamily="34" charset="0"/>
                <a:cs typeface="Calibri" panose="020F0502020204030204" pitchFamily="34" charset="0"/>
              </a:rPr>
              <a:t>переслаиванием</a:t>
            </a:r>
            <a:r>
              <a:rPr lang="ru-RU" altLang="ru-RU" sz="1800" dirty="0">
                <a:latin typeface="Arial" panose="020B0604020202020204" pitchFamily="34" charset="0"/>
                <a:cs typeface="Calibri" panose="020F0502020204030204" pitchFamily="34" charset="0"/>
              </a:rPr>
              <a:t> песчаников, алевролитов с подчиненными прослоями глинистых алевролитов. Верхняя часть пласта (</a:t>
            </a:r>
            <a:r>
              <a:rPr lang="ru-RU" altLang="ru-RU" sz="1800" dirty="0" err="1">
                <a:latin typeface="Arial" panose="020B0604020202020204" pitchFamily="34" charset="0"/>
                <a:cs typeface="Calibri" panose="020F0502020204030204" pitchFamily="34" charset="0"/>
              </a:rPr>
              <a:t>щигры</a:t>
            </a:r>
            <a:r>
              <a:rPr lang="ru-RU" altLang="ru-RU" sz="1800" dirty="0">
                <a:latin typeface="Arial" panose="020B0604020202020204" pitchFamily="34" charset="0"/>
                <a:cs typeface="Calibri" panose="020F0502020204030204" pitchFamily="34" charset="0"/>
              </a:rPr>
              <a:t> 1) толщиной до 11-30м (в среднем 15м) сложена песчаниками мелкозернистыми, хорошо сортированными, сильно </a:t>
            </a:r>
            <a:r>
              <a:rPr lang="ru-RU" altLang="ru-RU" sz="1800" dirty="0" err="1">
                <a:latin typeface="Arial" panose="020B0604020202020204" pitchFamily="34" charset="0"/>
                <a:cs typeface="Calibri" panose="020F0502020204030204" pitchFamily="34" charset="0"/>
              </a:rPr>
              <a:t>алевритистыми</a:t>
            </a:r>
            <a:r>
              <a:rPr lang="ru-RU" altLang="ru-RU" sz="1800" dirty="0">
                <a:latin typeface="Arial" panose="020B0604020202020204" pitchFamily="34" charset="0"/>
                <a:cs typeface="Calibri" panose="020F0502020204030204" pitchFamily="34" charset="0"/>
              </a:rPr>
              <a:t>, обогащенными крупноалевритовым материалом, глинистая фракция составляет в среднем 5-10%. Нижняя часть пласта (</a:t>
            </a:r>
            <a:r>
              <a:rPr lang="ru-RU" altLang="ru-RU" sz="1800" dirty="0" err="1">
                <a:latin typeface="Arial" panose="020B0604020202020204" pitchFamily="34" charset="0"/>
                <a:cs typeface="Calibri" panose="020F0502020204030204" pitchFamily="34" charset="0"/>
              </a:rPr>
              <a:t>щигры</a:t>
            </a:r>
            <a:r>
              <a:rPr lang="ru-RU" altLang="ru-RU" sz="1800" dirty="0">
                <a:latin typeface="Arial" panose="020B0604020202020204" pitchFamily="34" charset="0"/>
                <a:cs typeface="Calibri" panose="020F0502020204030204" pitchFamily="34" charset="0"/>
              </a:rPr>
              <a:t> 2) толщиной до 30-35м (в среднем 20м) сложена однородными мелкозернистыми песчаниками с глинистостью менее 5%. Минерально-петрографический состав верхней и нижней частей пласта полностью идентичен.</a:t>
            </a:r>
            <a:endParaRPr lang="ru-RU" altLang="ru-RU" sz="1800" dirty="0">
              <a:latin typeface="Arial" panose="020B0604020202020204" pitchFamily="34" charset="0"/>
              <a:cs typeface="Times New Roman" panose="02020603050405020304" pitchFamily="18" charset="0"/>
            </a:endParaRP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991475" y="0"/>
            <a:ext cx="4377359"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Объект исследований</a:t>
            </a:r>
          </a:p>
        </p:txBody>
      </p:sp>
      <p:sp>
        <p:nvSpPr>
          <p:cNvPr id="6" name="TextBox 5">
            <a:extLst>
              <a:ext uri="{FF2B5EF4-FFF2-40B4-BE49-F238E27FC236}">
                <a16:creationId xmlns:a16="http://schemas.microsoft.com/office/drawing/2014/main" id="{8654B6D6-C07C-43CD-99A1-C49C137D93E3}"/>
              </a:ext>
            </a:extLst>
          </p:cNvPr>
          <p:cNvSpPr txBox="1"/>
          <p:nvPr/>
        </p:nvSpPr>
        <p:spPr>
          <a:xfrm>
            <a:off x="261258" y="6389383"/>
            <a:ext cx="10175966"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712495" y="6488668"/>
            <a:ext cx="497691" cy="369332"/>
          </a:xfrm>
          <a:prstGeom prst="rect">
            <a:avLst/>
          </a:prstGeom>
          <a:noFill/>
        </p:spPr>
        <p:txBody>
          <a:bodyPr wrap="square" rtlCol="0">
            <a:spAutoFit/>
          </a:bodyPr>
          <a:lstStyle/>
          <a:p>
            <a:pPr algn="ctr"/>
            <a:fld id="{CA4C558F-95B8-484E-8BAA-D7CEFFFF2715}" type="slidenum">
              <a:rPr lang="ru-RU" smtClean="0"/>
              <a:pPr algn="ctr"/>
              <a:t>4</a:t>
            </a:fld>
            <a:endParaRPr lang="ru-RU" dirty="0"/>
          </a:p>
        </p:txBody>
      </p:sp>
      <p:pic>
        <p:nvPicPr>
          <p:cNvPr id="2" name="Рисунок 1">
            <a:extLst>
              <a:ext uri="{FF2B5EF4-FFF2-40B4-BE49-F238E27FC236}">
                <a16:creationId xmlns:a16="http://schemas.microsoft.com/office/drawing/2014/main" id="{17049CB4-A231-9743-3E53-B583366757C8}"/>
              </a:ext>
            </a:extLst>
          </p:cNvPr>
          <p:cNvPicPr>
            <a:picLocks noChangeAspect="1"/>
          </p:cNvPicPr>
          <p:nvPr/>
        </p:nvPicPr>
        <p:blipFill>
          <a:blip r:embed="rId2"/>
          <a:stretch>
            <a:fillRect/>
          </a:stretch>
        </p:blipFill>
        <p:spPr>
          <a:xfrm>
            <a:off x="6169549" y="230832"/>
            <a:ext cx="5938019" cy="5309631"/>
          </a:xfrm>
          <a:prstGeom prst="rect">
            <a:avLst/>
          </a:prstGeom>
        </p:spPr>
      </p:pic>
      <p:sp>
        <p:nvSpPr>
          <p:cNvPr id="9" name="TextBox 8">
            <a:extLst>
              <a:ext uri="{FF2B5EF4-FFF2-40B4-BE49-F238E27FC236}">
                <a16:creationId xmlns:a16="http://schemas.microsoft.com/office/drawing/2014/main" id="{1F3E0AB1-FD39-90A2-65E5-D826D2BA1455}"/>
              </a:ext>
            </a:extLst>
          </p:cNvPr>
          <p:cNvSpPr txBox="1"/>
          <p:nvPr/>
        </p:nvSpPr>
        <p:spPr>
          <a:xfrm>
            <a:off x="6250139" y="5617834"/>
            <a:ext cx="5861272" cy="584775"/>
          </a:xfrm>
          <a:prstGeom prst="rect">
            <a:avLst/>
          </a:prstGeom>
          <a:noFill/>
        </p:spPr>
        <p:txBody>
          <a:bodyPr wrap="square">
            <a:spAutoFit/>
          </a:bodyPr>
          <a:lstStyle/>
          <a:p>
            <a:pPr algn="ctr"/>
            <a:r>
              <a:rPr lang="ru-RU" sz="1600" i="1" dirty="0">
                <a:latin typeface="Arial" panose="020B0604020202020204" pitchFamily="34" charset="0"/>
                <a:cs typeface="Arial" panose="020B0604020202020204" pitchFamily="34" charset="0"/>
              </a:rPr>
              <a:t>Рис. 1. Схематический профиль </a:t>
            </a:r>
            <a:r>
              <a:rPr lang="ru-RU" sz="1600" i="1" dirty="0" err="1">
                <a:latin typeface="Arial" panose="020B0604020202020204" pitchFamily="34" charset="0"/>
                <a:cs typeface="Arial" panose="020B0604020202020204" pitchFamily="34" charset="0"/>
              </a:rPr>
              <a:t>Увязовского</a:t>
            </a:r>
            <a:r>
              <a:rPr lang="ru-RU" sz="1600" i="1" dirty="0">
                <a:latin typeface="Arial" panose="020B0604020202020204" pitchFamily="34" charset="0"/>
                <a:cs typeface="Arial" panose="020B0604020202020204" pitchFamily="34" charset="0"/>
              </a:rPr>
              <a:t> ПХГ вдоль длинной оси структуры (по [Семенов, 2010]).</a:t>
            </a:r>
          </a:p>
        </p:txBody>
      </p:sp>
    </p:spTree>
    <p:extLst>
      <p:ext uri="{BB962C8B-B14F-4D97-AF65-F5344CB8AC3E}">
        <p14:creationId xmlns:p14="http://schemas.microsoft.com/office/powerpoint/2010/main" val="330457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148047" y="973611"/>
            <a:ext cx="6342528" cy="4912755"/>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5000"/>
              </a:lnSpc>
              <a:spcBef>
                <a:spcPts val="600"/>
              </a:spcBef>
              <a:spcAft>
                <a:spcPts val="600"/>
              </a:spcAft>
              <a:buFontTx/>
              <a:buNone/>
            </a:pPr>
            <a:r>
              <a:rPr lang="ru-RU" altLang="ru-RU" sz="1800" dirty="0">
                <a:latin typeface="Arial" panose="020B0604020202020204" pitchFamily="34" charset="0"/>
                <a:cs typeface="Calibri" panose="020F0502020204030204" pitchFamily="34" charset="0"/>
              </a:rPr>
              <a:t>Были исследованы 22 образца алевролитов крупнозернистых </a:t>
            </a:r>
            <a:r>
              <a:rPr lang="ru-RU" altLang="ru-RU" sz="1800" dirty="0" err="1">
                <a:latin typeface="Arial" panose="020B0604020202020204" pitchFamily="34" charset="0"/>
                <a:cs typeface="Calibri" panose="020F0502020204030204" pitchFamily="34" charset="0"/>
              </a:rPr>
              <a:t>Увязовского</a:t>
            </a:r>
            <a:r>
              <a:rPr lang="ru-RU" altLang="ru-RU" sz="1800" dirty="0">
                <a:latin typeface="Arial" panose="020B0604020202020204" pitchFamily="34" charset="0"/>
                <a:cs typeface="Calibri" panose="020F0502020204030204" pitchFamily="34" charset="0"/>
              </a:rPr>
              <a:t> ПХГ, имевшие в атмосферных условиях пористость от 18,4 % до 38,1% и проницаемость от 148 до 3035 </a:t>
            </a:r>
            <a:r>
              <a:rPr lang="ru-RU" altLang="ru-RU" sz="1800" dirty="0" err="1">
                <a:latin typeface="Arial" panose="020B0604020202020204" pitchFamily="34" charset="0"/>
                <a:cs typeface="Calibri" panose="020F0502020204030204" pitchFamily="34" charset="0"/>
              </a:rPr>
              <a:t>мД</a:t>
            </a:r>
            <a:r>
              <a:rPr lang="ru-RU" altLang="ru-RU" sz="1800" dirty="0">
                <a:latin typeface="Arial" panose="020B0604020202020204" pitchFamily="34" charset="0"/>
                <a:cs typeface="Calibri" panose="020F0502020204030204" pitchFamily="34" charset="0"/>
              </a:rPr>
              <a:t>, изготовленные из керна, отобранного с глубины 765-810 метров. Анализ зависимости плотности от пористости исследованных образцов в атмосферных и пластовых условиях (рис. 2а) свидетельствует об их в тесной взаимосвязи и однородности исследуемой коллекции. Моделирование пластовых условий (всестороннее давление </a:t>
            </a:r>
            <a:r>
              <a:rPr lang="ru-RU" altLang="ru-RU" sz="1800" i="1" dirty="0" err="1">
                <a:latin typeface="Arial" panose="020B0604020202020204" pitchFamily="34" charset="0"/>
                <a:cs typeface="Calibri" panose="020F0502020204030204" pitchFamily="34" charset="0"/>
              </a:rPr>
              <a:t>Р</a:t>
            </a:r>
            <a:r>
              <a:rPr lang="ru-RU" altLang="ru-RU" sz="1800" i="1" baseline="-25000" dirty="0" err="1">
                <a:latin typeface="Arial" panose="020B0604020202020204" pitchFamily="34" charset="0"/>
                <a:cs typeface="Calibri" panose="020F0502020204030204" pitchFamily="34" charset="0"/>
              </a:rPr>
              <a:t>вс</a:t>
            </a:r>
            <a:r>
              <a:rPr lang="ru-RU" altLang="ru-RU" sz="1800" dirty="0">
                <a:latin typeface="Arial" panose="020B0604020202020204" pitchFamily="34" charset="0"/>
                <a:cs typeface="Calibri" panose="020F0502020204030204" pitchFamily="34" charset="0"/>
              </a:rPr>
              <a:t> 20,0 МПа, поровое давление </a:t>
            </a:r>
            <a:r>
              <a:rPr lang="ru-RU" altLang="ru-RU" sz="1800" i="1" dirty="0" err="1">
                <a:latin typeface="Arial" panose="020B0604020202020204" pitchFamily="34" charset="0"/>
                <a:cs typeface="Calibri" panose="020F0502020204030204" pitchFamily="34" charset="0"/>
              </a:rPr>
              <a:t>Р</a:t>
            </a:r>
            <a:r>
              <a:rPr lang="ru-RU" altLang="ru-RU" sz="1800" i="1" baseline="-25000" dirty="0" err="1">
                <a:latin typeface="Arial" panose="020B0604020202020204" pitchFamily="34" charset="0"/>
                <a:cs typeface="Calibri" panose="020F0502020204030204" pitchFamily="34" charset="0"/>
              </a:rPr>
              <a:t>пор</a:t>
            </a:r>
            <a:r>
              <a:rPr lang="ru-RU" altLang="ru-RU" sz="1800" dirty="0">
                <a:latin typeface="Arial" panose="020B0604020202020204" pitchFamily="34" charset="0"/>
                <a:cs typeface="Calibri" panose="020F0502020204030204" pitchFamily="34" charset="0"/>
              </a:rPr>
              <a:t> 10,0 МПа и температура 22°С) выполнялось в соответствии с методикой [Жуков, </a:t>
            </a:r>
            <a:r>
              <a:rPr lang="ru-RU" altLang="ru-RU" sz="1800" dirty="0" err="1">
                <a:latin typeface="Arial" panose="020B0604020202020204" pitchFamily="34" charset="0"/>
                <a:cs typeface="Calibri" panose="020F0502020204030204" pitchFamily="34" charset="0"/>
              </a:rPr>
              <a:t>Люгай</a:t>
            </a:r>
            <a:r>
              <a:rPr lang="ru-RU" altLang="ru-RU" sz="1800" dirty="0">
                <a:latin typeface="Arial" panose="020B0604020202020204" pitchFamily="34" charset="0"/>
                <a:cs typeface="Calibri" panose="020F0502020204030204" pitchFamily="34" charset="0"/>
              </a:rPr>
              <a:t>, 2016]. </a:t>
            </a:r>
            <a:endParaRPr lang="ru-RU" altLang="ru-RU" sz="1800" dirty="0">
              <a:latin typeface="Arial" panose="020B0604020202020204" pitchFamily="34" charset="0"/>
              <a:cs typeface="Times New Roman" panose="02020603050405020304" pitchFamily="18" charset="0"/>
            </a:endParaRP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991475" y="0"/>
            <a:ext cx="5499100"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Объект исследований</a:t>
            </a:r>
          </a:p>
        </p:txBody>
      </p:sp>
      <p:sp>
        <p:nvSpPr>
          <p:cNvPr id="6" name="TextBox 5">
            <a:extLst>
              <a:ext uri="{FF2B5EF4-FFF2-40B4-BE49-F238E27FC236}">
                <a16:creationId xmlns:a16="http://schemas.microsoft.com/office/drawing/2014/main" id="{8654B6D6-C07C-43CD-99A1-C49C137D93E3}"/>
              </a:ext>
            </a:extLst>
          </p:cNvPr>
          <p:cNvSpPr txBox="1"/>
          <p:nvPr/>
        </p:nvSpPr>
        <p:spPr>
          <a:xfrm>
            <a:off x="261258" y="6389383"/>
            <a:ext cx="10175966"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712495" y="6488668"/>
            <a:ext cx="497691" cy="369332"/>
          </a:xfrm>
          <a:prstGeom prst="rect">
            <a:avLst/>
          </a:prstGeom>
          <a:noFill/>
        </p:spPr>
        <p:txBody>
          <a:bodyPr wrap="square" rtlCol="0">
            <a:spAutoFit/>
          </a:bodyPr>
          <a:lstStyle/>
          <a:p>
            <a:pPr algn="ctr"/>
            <a:fld id="{CA4C558F-95B8-484E-8BAA-D7CEFFFF2715}" type="slidenum">
              <a:rPr lang="ru-RU" smtClean="0"/>
              <a:pPr algn="ctr"/>
              <a:t>5</a:t>
            </a:fld>
            <a:endParaRPr lang="ru-RU" dirty="0"/>
          </a:p>
        </p:txBody>
      </p:sp>
      <p:pic>
        <p:nvPicPr>
          <p:cNvPr id="3" name="Рисунок 2">
            <a:extLst>
              <a:ext uri="{FF2B5EF4-FFF2-40B4-BE49-F238E27FC236}">
                <a16:creationId xmlns:a16="http://schemas.microsoft.com/office/drawing/2014/main" id="{E2363384-1040-0F08-8F05-989321F2939C}"/>
              </a:ext>
            </a:extLst>
          </p:cNvPr>
          <p:cNvPicPr>
            <a:picLocks noChangeAspect="1"/>
          </p:cNvPicPr>
          <p:nvPr/>
        </p:nvPicPr>
        <p:blipFill>
          <a:blip r:embed="rId2"/>
          <a:stretch>
            <a:fillRect/>
          </a:stretch>
        </p:blipFill>
        <p:spPr>
          <a:xfrm>
            <a:off x="6866640" y="517893"/>
            <a:ext cx="5271678" cy="4912755"/>
          </a:xfrm>
          <a:prstGeom prst="rect">
            <a:avLst/>
          </a:prstGeom>
        </p:spPr>
      </p:pic>
      <p:sp>
        <p:nvSpPr>
          <p:cNvPr id="9" name="TextBox 8">
            <a:extLst>
              <a:ext uri="{FF2B5EF4-FFF2-40B4-BE49-F238E27FC236}">
                <a16:creationId xmlns:a16="http://schemas.microsoft.com/office/drawing/2014/main" id="{807A26A6-EEDE-C90C-F4DD-B52741761803}"/>
              </a:ext>
            </a:extLst>
          </p:cNvPr>
          <p:cNvSpPr txBox="1"/>
          <p:nvPr/>
        </p:nvSpPr>
        <p:spPr>
          <a:xfrm>
            <a:off x="7041398" y="5468890"/>
            <a:ext cx="5002555" cy="584775"/>
          </a:xfrm>
          <a:prstGeom prst="rect">
            <a:avLst/>
          </a:prstGeom>
          <a:noFill/>
        </p:spPr>
        <p:txBody>
          <a:bodyPr wrap="square">
            <a:spAutoFit/>
          </a:bodyPr>
          <a:lstStyle/>
          <a:p>
            <a:pPr algn="ctr"/>
            <a:r>
              <a:rPr lang="ru-RU" sz="1600" i="1" dirty="0">
                <a:latin typeface="Arial" panose="020B0604020202020204" pitchFamily="34" charset="0"/>
                <a:cs typeface="Arial" panose="020B0604020202020204" pitchFamily="34" charset="0"/>
              </a:rPr>
              <a:t>Рис.2 а. Зависимости плотности и пористости  при атмосферных и пластовых условиях.</a:t>
            </a:r>
          </a:p>
        </p:txBody>
      </p:sp>
    </p:spTree>
    <p:extLst>
      <p:ext uri="{BB962C8B-B14F-4D97-AF65-F5344CB8AC3E}">
        <p14:creationId xmlns:p14="http://schemas.microsoft.com/office/powerpoint/2010/main" val="85705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161179" y="461665"/>
            <a:ext cx="6605382" cy="5660652"/>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5000"/>
              </a:lnSpc>
              <a:spcBef>
                <a:spcPts val="600"/>
              </a:spcBef>
              <a:spcAft>
                <a:spcPts val="600"/>
              </a:spcAft>
              <a:buFontTx/>
              <a:buNone/>
            </a:pPr>
            <a:r>
              <a:rPr lang="ru-RU" altLang="ru-RU" sz="1800" dirty="0">
                <a:latin typeface="Arial" panose="020B0604020202020204" pitchFamily="34" charset="0"/>
                <a:cs typeface="Calibri" panose="020F0502020204030204" pitchFamily="34" charset="0"/>
              </a:rPr>
              <a:t>При этом непосредственно измерялся объём поровой жидкости, выдавливаемой из образца при увеличении его всестороннего обжатия, что позволило рассчитать не только изменения пористости, но и объёмные деформации образца и его порового пространства. Они рассчитывались с учетом того, что коэффициент сжимаемости скелета горной породы на несколько порядков превосходит коэффициент сжимаемости порового пространства [Жуков, Кузьмин, 2021 ЗГИ]. Зависимость пористости в пластовых условиях (при эффективном давлении 5,0 и 10,0 МПа) от пористости в атмосферных условиях с высокой степенью достоверности аппроксимации (детерминации) описывается линейным уравнением (рис. 2б), что свидетельствует о зависимости пористости от напряженного состояния.</a:t>
            </a:r>
            <a:endParaRPr lang="ru-RU" altLang="ru-RU" sz="1800" dirty="0">
              <a:latin typeface="Arial" panose="020B0604020202020204" pitchFamily="34" charset="0"/>
              <a:cs typeface="Times New Roman" panose="02020603050405020304" pitchFamily="18" charset="0"/>
            </a:endParaRP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991475" y="0"/>
            <a:ext cx="5499100"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Объект исследований</a:t>
            </a:r>
          </a:p>
        </p:txBody>
      </p:sp>
      <p:sp>
        <p:nvSpPr>
          <p:cNvPr id="6" name="TextBox 5">
            <a:extLst>
              <a:ext uri="{FF2B5EF4-FFF2-40B4-BE49-F238E27FC236}">
                <a16:creationId xmlns:a16="http://schemas.microsoft.com/office/drawing/2014/main" id="{8654B6D6-C07C-43CD-99A1-C49C137D93E3}"/>
              </a:ext>
            </a:extLst>
          </p:cNvPr>
          <p:cNvSpPr txBox="1"/>
          <p:nvPr/>
        </p:nvSpPr>
        <p:spPr>
          <a:xfrm>
            <a:off x="261258" y="6389383"/>
            <a:ext cx="10502536"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712495" y="6488668"/>
            <a:ext cx="497691" cy="369332"/>
          </a:xfrm>
          <a:prstGeom prst="rect">
            <a:avLst/>
          </a:prstGeom>
          <a:noFill/>
        </p:spPr>
        <p:txBody>
          <a:bodyPr wrap="square" rtlCol="0">
            <a:spAutoFit/>
          </a:bodyPr>
          <a:lstStyle/>
          <a:p>
            <a:pPr algn="ctr"/>
            <a:fld id="{CA4C558F-95B8-484E-8BAA-D7CEFFFF2715}" type="slidenum">
              <a:rPr lang="ru-RU" smtClean="0"/>
              <a:pPr algn="ctr"/>
              <a:t>6</a:t>
            </a:fld>
            <a:endParaRPr lang="ru-RU" dirty="0"/>
          </a:p>
        </p:txBody>
      </p:sp>
      <p:pic>
        <p:nvPicPr>
          <p:cNvPr id="2" name="Рисунок 1">
            <a:extLst>
              <a:ext uri="{FF2B5EF4-FFF2-40B4-BE49-F238E27FC236}">
                <a16:creationId xmlns:a16="http://schemas.microsoft.com/office/drawing/2014/main" id="{CAF5C566-C478-A150-A7B9-9CA477930EFB}"/>
              </a:ext>
            </a:extLst>
          </p:cNvPr>
          <p:cNvPicPr>
            <a:picLocks noChangeAspect="1"/>
          </p:cNvPicPr>
          <p:nvPr/>
        </p:nvPicPr>
        <p:blipFill>
          <a:blip r:embed="rId2"/>
          <a:stretch>
            <a:fillRect/>
          </a:stretch>
        </p:blipFill>
        <p:spPr>
          <a:xfrm>
            <a:off x="6898336" y="897036"/>
            <a:ext cx="5063004" cy="4537111"/>
          </a:xfrm>
          <a:prstGeom prst="rect">
            <a:avLst/>
          </a:prstGeom>
        </p:spPr>
      </p:pic>
      <p:sp>
        <p:nvSpPr>
          <p:cNvPr id="9" name="TextBox 8">
            <a:extLst>
              <a:ext uri="{FF2B5EF4-FFF2-40B4-BE49-F238E27FC236}">
                <a16:creationId xmlns:a16="http://schemas.microsoft.com/office/drawing/2014/main" id="{7A004C6B-ED45-1C18-8CA3-49C25B4F7E4E}"/>
              </a:ext>
            </a:extLst>
          </p:cNvPr>
          <p:cNvSpPr txBox="1"/>
          <p:nvPr/>
        </p:nvSpPr>
        <p:spPr>
          <a:xfrm>
            <a:off x="6898336" y="5569735"/>
            <a:ext cx="5063004" cy="584775"/>
          </a:xfrm>
          <a:prstGeom prst="rect">
            <a:avLst/>
          </a:prstGeom>
          <a:noFill/>
        </p:spPr>
        <p:txBody>
          <a:bodyPr wrap="square">
            <a:spAutoFit/>
          </a:bodyPr>
          <a:lstStyle/>
          <a:p>
            <a:pPr algn="ctr"/>
            <a:r>
              <a:rPr lang="ru-RU" sz="1600" i="1" dirty="0">
                <a:latin typeface="Arial" panose="020B0604020202020204" pitchFamily="34" charset="0"/>
                <a:cs typeface="Arial" panose="020B0604020202020204" pitchFamily="34" charset="0"/>
              </a:rPr>
              <a:t>Рис.2</a:t>
            </a:r>
            <a:r>
              <a:rPr lang="en-US" sz="1600" i="1" dirty="0">
                <a:latin typeface="Arial" panose="020B0604020202020204" pitchFamily="34" charset="0"/>
                <a:cs typeface="Arial" panose="020B0604020202020204" pitchFamily="34" charset="0"/>
              </a:rPr>
              <a:t> </a:t>
            </a:r>
            <a:r>
              <a:rPr lang="ru-RU" sz="1600" i="1" dirty="0">
                <a:latin typeface="Arial" panose="020B0604020202020204" pitchFamily="34" charset="0"/>
                <a:cs typeface="Arial" panose="020B0604020202020204" pitchFamily="34" charset="0"/>
              </a:rPr>
              <a:t>б. Изменения пористости при переходе от атмосферных условий к пластовым. </a:t>
            </a:r>
          </a:p>
        </p:txBody>
      </p:sp>
    </p:spTree>
    <p:extLst>
      <p:ext uri="{BB962C8B-B14F-4D97-AF65-F5344CB8AC3E}">
        <p14:creationId xmlns:p14="http://schemas.microsoft.com/office/powerpoint/2010/main" val="140522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26771" y="17714"/>
            <a:ext cx="833845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коэффициента объемной сжимаемости пор</a:t>
            </a:r>
          </a:p>
        </p:txBody>
      </p:sp>
      <p:sp>
        <p:nvSpPr>
          <p:cNvPr id="6" name="TextBox 5">
            <a:extLst>
              <a:ext uri="{FF2B5EF4-FFF2-40B4-BE49-F238E27FC236}">
                <a16:creationId xmlns:a16="http://schemas.microsoft.com/office/drawing/2014/main" id="{8654B6D6-C07C-43CD-99A1-C49C137D93E3}"/>
              </a:ext>
            </a:extLst>
          </p:cNvPr>
          <p:cNvSpPr txBox="1"/>
          <p:nvPr/>
        </p:nvSpPr>
        <p:spPr>
          <a:xfrm>
            <a:off x="195943" y="645871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7</a:t>
            </a:fld>
            <a:endParaRPr lang="ru-RU"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6C98DBF-161E-B30E-56F7-745B9D11270B}"/>
                  </a:ext>
                </a:extLst>
              </p:cNvPr>
              <p:cNvSpPr txBox="1"/>
              <p:nvPr/>
            </p:nvSpPr>
            <p:spPr>
              <a:xfrm>
                <a:off x="472044" y="1147763"/>
                <a:ext cx="10907881" cy="4879541"/>
              </a:xfrm>
              <a:prstGeom prst="rect">
                <a:avLst/>
              </a:prstGeom>
              <a:noFill/>
            </p:spPr>
            <p:txBody>
              <a:bodyPr wrap="square">
                <a:spAutoFit/>
              </a:bodyPr>
              <a:lstStyle/>
              <a:p>
                <a:pPr algn="just"/>
                <a:r>
                  <a:rPr lang="ru-RU" sz="2000" dirty="0"/>
                  <a:t>Коэффициент сжимаемости порового пространства </a:t>
                </a:r>
                <a:r>
                  <a:rPr lang="ru-RU" sz="2000" i="1" dirty="0"/>
                  <a:t>С</a:t>
                </a:r>
                <a:r>
                  <a:rPr lang="en-US" sz="2000" i="1" baseline="-25000" dirty="0"/>
                  <a:t>p</a:t>
                </a:r>
                <a:r>
                  <a:rPr lang="en-US" sz="2000" dirty="0"/>
                  <a:t> </a:t>
                </a:r>
                <a:r>
                  <a:rPr lang="ru-RU" sz="2000" dirty="0"/>
                  <a:t>можно определить, также используя величины изменения объёма порового пространства и эффективного давления при их ступенчатом изменении по выражению (1):</a:t>
                </a:r>
              </a:p>
              <a:p>
                <a:pPr algn="r"/>
                <a14:m>
                  <m:oMath xmlns:m="http://schemas.openxmlformats.org/officeDocument/2006/math">
                    <m:sSub>
                      <m:sSubPr>
                        <m:ctrlPr>
                          <a:rPr lang="ru-RU" sz="2000" i="1">
                            <a:latin typeface="Cambria Math" panose="02040503050406030204" pitchFamily="18" charset="0"/>
                          </a:rPr>
                        </m:ctrlPr>
                      </m:sSubPr>
                      <m:e>
                        <m:r>
                          <a:rPr lang="ru-RU" sz="2000" i="1">
                            <a:latin typeface="Cambria Math" panose="02040503050406030204" pitchFamily="18" charset="0"/>
                          </a:rPr>
                          <m:t>𝐶</m:t>
                        </m:r>
                      </m:e>
                      <m:sub>
                        <m:r>
                          <a:rPr lang="ru-RU" sz="2000" i="1">
                            <a:latin typeface="Cambria Math" panose="02040503050406030204" pitchFamily="18" charset="0"/>
                          </a:rPr>
                          <m:t>𝑝</m:t>
                        </m:r>
                      </m:sub>
                    </m:sSub>
                    <m:r>
                      <a:rPr lang="ru-RU" sz="2000" i="1">
                        <a:latin typeface="Cambria Math" panose="02040503050406030204" pitchFamily="18" charset="0"/>
                      </a:rPr>
                      <m:t>=</m:t>
                    </m:r>
                    <m:f>
                      <m:fPr>
                        <m:type m:val="lin"/>
                        <m:ctrlPr>
                          <a:rPr lang="ru-RU" sz="2000" i="1">
                            <a:latin typeface="Cambria Math" panose="02040503050406030204" pitchFamily="18" charset="0"/>
                          </a:rPr>
                        </m:ctrlPr>
                      </m:fPr>
                      <m:num>
                        <m:d>
                          <m:dPr>
                            <m:ctrlPr>
                              <a:rPr lang="ru-RU" sz="2000" i="1">
                                <a:latin typeface="Cambria Math" panose="02040503050406030204" pitchFamily="18" charset="0"/>
                              </a:rPr>
                            </m:ctrlPr>
                          </m:dPr>
                          <m:e>
                            <m:f>
                              <m:fPr>
                                <m:ctrlPr>
                                  <a:rPr lang="ru-RU" sz="2000" i="1">
                                    <a:latin typeface="Cambria Math" panose="02040503050406030204" pitchFamily="18" charset="0"/>
                                  </a:rPr>
                                </m:ctrlPr>
                              </m:fPr>
                              <m:num>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𝑉</m:t>
                                    </m:r>
                                  </m:e>
                                  <m:sub>
                                    <m:r>
                                      <a:rPr lang="ru-RU" sz="2000" i="1">
                                        <a:latin typeface="Cambria Math" panose="02040503050406030204" pitchFamily="18" charset="0"/>
                                      </a:rPr>
                                      <m:t>𝑝</m:t>
                                    </m:r>
                                  </m:sub>
                                </m:sSub>
                              </m:num>
                              <m:den>
                                <m:sSub>
                                  <m:sSubPr>
                                    <m:ctrlPr>
                                      <a:rPr lang="ru-RU" sz="2000" i="1">
                                        <a:latin typeface="Cambria Math" panose="02040503050406030204" pitchFamily="18" charset="0"/>
                                      </a:rPr>
                                    </m:ctrlPr>
                                  </m:sSubPr>
                                  <m:e>
                                    <m:r>
                                      <a:rPr lang="ru-RU" sz="2000" i="1">
                                        <a:latin typeface="Cambria Math" panose="02040503050406030204" pitchFamily="18" charset="0"/>
                                      </a:rPr>
                                      <m:t>𝑉</m:t>
                                    </m:r>
                                  </m:e>
                                  <m:sub>
                                    <m:r>
                                      <a:rPr lang="ru-RU" sz="2000" i="1">
                                        <a:latin typeface="Cambria Math" panose="02040503050406030204" pitchFamily="18" charset="0"/>
                                      </a:rPr>
                                      <m:t>𝑝</m:t>
                                    </m:r>
                                    <m:r>
                                      <a:rPr lang="ru-RU" sz="2000" i="1">
                                        <a:latin typeface="Cambria Math" panose="02040503050406030204" pitchFamily="18" charset="0"/>
                                      </a:rPr>
                                      <m:t>0</m:t>
                                    </m:r>
                                  </m:sub>
                                </m:sSub>
                              </m:den>
                            </m:f>
                          </m:e>
                        </m:d>
                      </m:num>
                      <m:den>
                        <m:r>
                          <a:rPr lang="ru-RU" sz="2000" i="1">
                            <a:latin typeface="Cambria Math" panose="02040503050406030204" pitchFamily="18" charset="0"/>
                          </a:rPr>
                          <m:t>∆</m:t>
                        </m:r>
                      </m:den>
                    </m:f>
                    <m:sSub>
                      <m:sSubPr>
                        <m:ctrlPr>
                          <a:rPr lang="ru-RU" sz="2000" i="1">
                            <a:latin typeface="Cambria Math" panose="02040503050406030204" pitchFamily="18" charset="0"/>
                          </a:rPr>
                        </m:ctrlPr>
                      </m:sSubPr>
                      <m:e>
                        <m:r>
                          <a:rPr lang="ru-RU" sz="2000" i="1">
                            <a:latin typeface="Cambria Math" panose="02040503050406030204" pitchFamily="18" charset="0"/>
                          </a:rPr>
                          <m:t>𝑃</m:t>
                        </m:r>
                      </m:e>
                      <m:sub>
                        <m:r>
                          <a:rPr lang="ru-RU" sz="2000" i="1">
                            <a:latin typeface="Cambria Math" panose="02040503050406030204" pitchFamily="18" charset="0"/>
                          </a:rPr>
                          <m:t>𝑒𝑓</m:t>
                        </m:r>
                        <m:r>
                          <a:rPr lang="en-US" sz="2000" i="1">
                            <a:latin typeface="Cambria Math" panose="02040503050406030204" pitchFamily="18" charset="0"/>
                          </a:rPr>
                          <m:t>𝑓</m:t>
                        </m:r>
                      </m:sub>
                    </m:sSub>
                  </m:oMath>
                </a14:m>
                <a:r>
                  <a:rPr lang="ru-RU" sz="2000" dirty="0"/>
                  <a:t>                                                (</a:t>
                </a:r>
                <a:r>
                  <a:rPr lang="en-US" sz="2000" dirty="0"/>
                  <a:t>1</a:t>
                </a:r>
                <a:r>
                  <a:rPr lang="ru-RU" sz="2000" dirty="0"/>
                  <a:t>), </a:t>
                </a:r>
              </a:p>
              <a:p>
                <a:pPr algn="just"/>
                <a:r>
                  <a:rPr lang="ru-RU" sz="2000" dirty="0"/>
                  <a:t>где, Δ</a:t>
                </a:r>
                <a:r>
                  <a:rPr lang="ru-RU" sz="2000" i="1" dirty="0"/>
                  <a:t>V</a:t>
                </a:r>
                <a:r>
                  <a:rPr lang="en-US" sz="2000" i="1" baseline="-25000" dirty="0"/>
                  <a:t>p</a:t>
                </a:r>
                <a:r>
                  <a:rPr lang="ru-RU" sz="2000" dirty="0"/>
                  <a:t> – изменение объёма порового пространства (объём поровой жидкости, выдавливаемой из образца), см</a:t>
                </a:r>
                <a:r>
                  <a:rPr lang="ru-RU" sz="2000" baseline="30000" dirty="0"/>
                  <a:t>3</a:t>
                </a:r>
                <a:r>
                  <a:rPr lang="ru-RU" sz="2000" dirty="0"/>
                  <a:t>; </a:t>
                </a:r>
                <a:r>
                  <a:rPr lang="ru-RU" sz="2000" i="1" dirty="0"/>
                  <a:t>V</a:t>
                </a:r>
                <a:r>
                  <a:rPr lang="en-US" sz="2000" i="1" baseline="-25000" dirty="0"/>
                  <a:t>p</a:t>
                </a:r>
                <a:r>
                  <a:rPr lang="ru-RU" sz="2000" i="1" baseline="-25000" dirty="0"/>
                  <a:t>0</a:t>
                </a:r>
                <a:r>
                  <a:rPr lang="ru-RU" sz="2000" dirty="0"/>
                  <a:t> – начальный объём порового пространства образца, см</a:t>
                </a:r>
                <a:r>
                  <a:rPr lang="ru-RU" sz="2000" baseline="30000" dirty="0"/>
                  <a:t>3</a:t>
                </a:r>
                <a:r>
                  <a:rPr lang="ru-RU" sz="2000" dirty="0"/>
                  <a:t>; Δ</a:t>
                </a:r>
                <a:r>
                  <a:rPr lang="ru-RU" sz="2000" i="1" dirty="0"/>
                  <a:t>P</a:t>
                </a:r>
                <a:r>
                  <a:rPr lang="en-US" sz="2000" i="1" baseline="-25000" dirty="0"/>
                  <a:t>eff  </a:t>
                </a:r>
                <a:r>
                  <a:rPr lang="ru-RU" sz="2000" dirty="0"/>
                  <a:t>– изменения эффективного давления, ГПа.                                                     </a:t>
                </a:r>
              </a:p>
              <a:p>
                <a:pPr algn="just"/>
                <a:r>
                  <a:rPr lang="ru-RU" sz="2000" dirty="0"/>
                  <a:t>На практике измеряется пористость, </a:t>
                </a:r>
                <a:r>
                  <a:rPr lang="en-US" sz="2000" i="1" dirty="0"/>
                  <a:t>m </a:t>
                </a:r>
                <a:r>
                  <a:rPr lang="ru-RU" sz="2000" dirty="0"/>
                  <a:t>= </a:t>
                </a:r>
                <a:r>
                  <a:rPr lang="en-US" sz="2000" i="1" dirty="0" err="1"/>
                  <a:t>Vp</a:t>
                </a:r>
                <a:r>
                  <a:rPr lang="ru-RU" sz="2000" dirty="0"/>
                  <a:t>/</a:t>
                </a:r>
                <a:r>
                  <a:rPr lang="en-US" sz="2000" i="1" dirty="0"/>
                  <a:t>V</a:t>
                </a:r>
                <a:r>
                  <a:rPr lang="ru-RU" sz="2000" i="1" dirty="0"/>
                  <a:t>.</a:t>
                </a:r>
                <a:r>
                  <a:rPr lang="ru-RU" sz="2000" dirty="0"/>
                  <a:t> Но, так как </a:t>
                </a:r>
                <a:r>
                  <a:rPr lang="en-US" sz="2000" dirty="0">
                    <a:sym typeface="Symbol" panose="05050102010706020507" pitchFamily="18" charset="2"/>
                  </a:rPr>
                  <a:t></a:t>
                </a:r>
                <a:r>
                  <a:rPr lang="en-US" sz="2000" i="1" dirty="0"/>
                  <a:t>m</a:t>
                </a:r>
                <a:r>
                  <a:rPr lang="ru-RU" sz="2000" dirty="0"/>
                  <a:t>/</a:t>
                </a:r>
                <a:r>
                  <a:rPr lang="en-US" sz="2000" i="1" dirty="0"/>
                  <a:t>m</a:t>
                </a:r>
                <a:r>
                  <a:rPr lang="ru-RU" sz="2000" dirty="0"/>
                  <a:t> = </a:t>
                </a:r>
                <a:r>
                  <a:rPr lang="en-US" sz="2000" dirty="0">
                    <a:sym typeface="Symbol" panose="05050102010706020507" pitchFamily="18" charset="2"/>
                  </a:rPr>
                  <a:t></a:t>
                </a:r>
                <a:r>
                  <a:rPr lang="en-US" sz="2000" i="1" dirty="0" err="1"/>
                  <a:t>Vp</a:t>
                </a:r>
                <a:r>
                  <a:rPr lang="ru-RU" sz="2000" dirty="0"/>
                  <a:t>/</a:t>
                </a:r>
                <a:r>
                  <a:rPr lang="en-US" sz="2000" i="1" dirty="0" err="1"/>
                  <a:t>Vp</a:t>
                </a:r>
                <a:r>
                  <a:rPr lang="ru-RU" sz="2000" i="1" dirty="0"/>
                  <a:t>,</a:t>
                </a:r>
                <a:r>
                  <a:rPr lang="ru-RU" sz="2000" dirty="0"/>
                  <a:t> то выражение (1) можно записать как:</a:t>
                </a:r>
              </a:p>
              <a:p>
                <a:pPr algn="r"/>
                <a:r>
                  <a:rPr lang="ru-RU" sz="2000" dirty="0"/>
                  <a:t>  </a:t>
                </a:r>
                <a14:m>
                  <m:oMath xmlns:m="http://schemas.openxmlformats.org/officeDocument/2006/math">
                    <m:sSub>
                      <m:sSubPr>
                        <m:ctrlPr>
                          <a:rPr lang="ru-RU" sz="2000" i="1">
                            <a:latin typeface="Cambria Math" panose="02040503050406030204" pitchFamily="18" charset="0"/>
                          </a:rPr>
                        </m:ctrlPr>
                      </m:sSubPr>
                      <m:e>
                        <m:r>
                          <a:rPr lang="ru-RU" sz="2000" i="1">
                            <a:latin typeface="Cambria Math" panose="02040503050406030204" pitchFamily="18" charset="0"/>
                          </a:rPr>
                          <m:t>𝐶</m:t>
                        </m:r>
                      </m:e>
                      <m:sub>
                        <m:r>
                          <a:rPr lang="ru-RU" sz="2000" i="1">
                            <a:latin typeface="Cambria Math" panose="02040503050406030204" pitchFamily="18" charset="0"/>
                          </a:rPr>
                          <m:t>𝑝</m:t>
                        </m:r>
                      </m:sub>
                    </m:sSub>
                    <m:r>
                      <a:rPr lang="ru-RU" sz="2000" i="1">
                        <a:latin typeface="Cambria Math" panose="02040503050406030204" pitchFamily="18" charset="0"/>
                      </a:rPr>
                      <m:t>=</m:t>
                    </m:r>
                    <m:f>
                      <m:fPr>
                        <m:type m:val="lin"/>
                        <m:ctrlPr>
                          <a:rPr lang="ru-RU" sz="2000" i="1">
                            <a:latin typeface="Cambria Math" panose="02040503050406030204" pitchFamily="18" charset="0"/>
                          </a:rPr>
                        </m:ctrlPr>
                      </m:fPr>
                      <m:num>
                        <m:d>
                          <m:dPr>
                            <m:ctrlPr>
                              <a:rPr lang="ru-RU" sz="2000" i="1">
                                <a:latin typeface="Cambria Math" panose="02040503050406030204" pitchFamily="18" charset="0"/>
                              </a:rPr>
                            </m:ctrlPr>
                          </m:dPr>
                          <m:e>
                            <m:f>
                              <m:fPr>
                                <m:ctrlPr>
                                  <a:rPr lang="ru-RU" sz="2000" i="1">
                                    <a:latin typeface="Cambria Math" panose="02040503050406030204" pitchFamily="18" charset="0"/>
                                  </a:rPr>
                                </m:ctrlPr>
                              </m:fPr>
                              <m:num>
                                <m:r>
                                  <a:rPr lang="ru-RU" sz="2000" i="1">
                                    <a:latin typeface="Cambria Math" panose="02040503050406030204" pitchFamily="18" charset="0"/>
                                  </a:rPr>
                                  <m:t>−</m:t>
                                </m:r>
                                <m:r>
                                  <a:rPr lang="ru-RU" sz="2000">
                                    <a:latin typeface="Cambria Math" panose="02040503050406030204" pitchFamily="18" charset="0"/>
                                    <a:sym typeface="Symbol" panose="05050102010706020507" pitchFamily="18" charset="2"/>
                                  </a:rPr>
                                  <m:t></m:t>
                                </m:r>
                                <m:r>
                                  <a:rPr lang="en-US" sz="2000" i="1">
                                    <a:latin typeface="Cambria Math" panose="02040503050406030204" pitchFamily="18" charset="0"/>
                                  </a:rPr>
                                  <m:t>𝑚</m:t>
                                </m:r>
                              </m:num>
                              <m:den>
                                <m:sSub>
                                  <m:sSubPr>
                                    <m:ctrlPr>
                                      <a:rPr lang="ru-RU" sz="2000" i="1">
                                        <a:latin typeface="Cambria Math" panose="02040503050406030204" pitchFamily="18" charset="0"/>
                                      </a:rPr>
                                    </m:ctrlPr>
                                  </m:sSubPr>
                                  <m:e>
                                    <m:r>
                                      <a:rPr lang="ru-RU" sz="2000" i="1">
                                        <a:latin typeface="Cambria Math" panose="02040503050406030204" pitchFamily="18" charset="0"/>
                                      </a:rPr>
                                      <m:t>𝑚</m:t>
                                    </m:r>
                                  </m:e>
                                  <m:sub>
                                    <m:r>
                                      <a:rPr lang="ru-RU" sz="2000" i="1">
                                        <a:latin typeface="Cambria Math" panose="02040503050406030204" pitchFamily="18" charset="0"/>
                                      </a:rPr>
                                      <m:t>0</m:t>
                                    </m:r>
                                  </m:sub>
                                </m:sSub>
                              </m:den>
                            </m:f>
                          </m:e>
                        </m:d>
                      </m:num>
                      <m:den>
                        <m:r>
                          <a:rPr lang="ru-RU" sz="2000" i="1">
                            <a:latin typeface="Cambria Math" panose="02040503050406030204" pitchFamily="18" charset="0"/>
                          </a:rPr>
                          <m:t>∆</m:t>
                        </m:r>
                      </m:den>
                    </m:f>
                    <m:sSub>
                      <m:sSubPr>
                        <m:ctrlPr>
                          <a:rPr lang="ru-RU" sz="2000" i="1">
                            <a:latin typeface="Cambria Math" panose="02040503050406030204" pitchFamily="18" charset="0"/>
                          </a:rPr>
                        </m:ctrlPr>
                      </m:sSubPr>
                      <m:e>
                        <m:r>
                          <a:rPr lang="ru-RU" sz="2000" i="1">
                            <a:latin typeface="Cambria Math" panose="02040503050406030204" pitchFamily="18" charset="0"/>
                          </a:rPr>
                          <m:t>𝑃</m:t>
                        </m:r>
                      </m:e>
                      <m:sub>
                        <m:r>
                          <a:rPr lang="ru-RU" sz="2000" i="1">
                            <a:latin typeface="Cambria Math" panose="02040503050406030204" pitchFamily="18" charset="0"/>
                          </a:rPr>
                          <m:t>𝑒𝑓</m:t>
                        </m:r>
                        <m:r>
                          <a:rPr lang="en-US" sz="2000" i="1">
                            <a:latin typeface="Cambria Math" panose="02040503050406030204" pitchFamily="18" charset="0"/>
                          </a:rPr>
                          <m:t>𝑓</m:t>
                        </m:r>
                      </m:sub>
                    </m:sSub>
                  </m:oMath>
                </a14:m>
                <a:r>
                  <a:rPr lang="ru-RU" sz="2000" dirty="0"/>
                  <a:t>                                                      (2)</a:t>
                </a:r>
              </a:p>
              <a:p>
                <a:pPr algn="just"/>
                <a:r>
                  <a:rPr lang="ru-RU" sz="2000" dirty="0"/>
                  <a:t>При исследованиях фильтрационно-емкостных свойств образцов породы пласта-коллектора определяется изменение пористости образца при моделировании изменения эффективного давления на образец (рис.2б), что позволяет по изменениям пористости оценить сжимаемость порового пространства. </a:t>
                </a:r>
              </a:p>
            </p:txBody>
          </p:sp>
        </mc:Choice>
        <mc:Fallback>
          <p:sp>
            <p:nvSpPr>
              <p:cNvPr id="8" name="TextBox 7">
                <a:extLst>
                  <a:ext uri="{FF2B5EF4-FFF2-40B4-BE49-F238E27FC236}">
                    <a16:creationId xmlns:a16="http://schemas.microsoft.com/office/drawing/2014/main" id="{66C98DBF-161E-B30E-56F7-745B9D11270B}"/>
                  </a:ext>
                </a:extLst>
              </p:cNvPr>
              <p:cNvSpPr txBox="1">
                <a:spLocks noRot="1" noChangeAspect="1" noMove="1" noResize="1" noEditPoints="1" noAdjustHandles="1" noChangeArrowheads="1" noChangeShapeType="1" noTextEdit="1"/>
              </p:cNvSpPr>
              <p:nvPr/>
            </p:nvSpPr>
            <p:spPr>
              <a:xfrm>
                <a:off x="472044" y="1147763"/>
                <a:ext cx="10907881" cy="4879541"/>
              </a:xfrm>
              <a:prstGeom prst="rect">
                <a:avLst/>
              </a:prstGeom>
              <a:blipFill>
                <a:blip r:embed="rId2"/>
                <a:stretch>
                  <a:fillRect l="-559" t="-624" r="-1006" b="-1248"/>
                </a:stretch>
              </a:blipFill>
            </p:spPr>
            <p:txBody>
              <a:bodyPr/>
              <a:lstStyle/>
              <a:p>
                <a:r>
                  <a:rPr lang="ru-RU">
                    <a:noFill/>
                  </a:rPr>
                  <a:t> </a:t>
                </a:r>
              </a:p>
            </p:txBody>
          </p:sp>
        </mc:Fallback>
      </mc:AlternateContent>
    </p:spTree>
    <p:extLst>
      <p:ext uri="{BB962C8B-B14F-4D97-AF65-F5344CB8AC3E}">
        <p14:creationId xmlns:p14="http://schemas.microsoft.com/office/powerpoint/2010/main" val="37539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26771" y="17714"/>
            <a:ext cx="833845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коэффициента объемной сжимаемости пор</a:t>
            </a:r>
          </a:p>
        </p:txBody>
      </p:sp>
      <p:sp>
        <p:nvSpPr>
          <p:cNvPr id="6" name="TextBox 5">
            <a:extLst>
              <a:ext uri="{FF2B5EF4-FFF2-40B4-BE49-F238E27FC236}">
                <a16:creationId xmlns:a16="http://schemas.microsoft.com/office/drawing/2014/main" id="{8654B6D6-C07C-43CD-99A1-C49C137D93E3}"/>
              </a:ext>
            </a:extLst>
          </p:cNvPr>
          <p:cNvSpPr txBox="1"/>
          <p:nvPr/>
        </p:nvSpPr>
        <p:spPr>
          <a:xfrm>
            <a:off x="195943" y="645871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8</a:t>
            </a:fld>
            <a:endParaRPr lang="ru-RU" dirty="0"/>
          </a:p>
        </p:txBody>
      </p:sp>
      <p:sp>
        <p:nvSpPr>
          <p:cNvPr id="8" name="TextBox 7">
            <a:extLst>
              <a:ext uri="{FF2B5EF4-FFF2-40B4-BE49-F238E27FC236}">
                <a16:creationId xmlns:a16="http://schemas.microsoft.com/office/drawing/2014/main" id="{66C98DBF-161E-B30E-56F7-745B9D11270B}"/>
              </a:ext>
            </a:extLst>
          </p:cNvPr>
          <p:cNvSpPr txBox="1"/>
          <p:nvPr/>
        </p:nvSpPr>
        <p:spPr>
          <a:xfrm>
            <a:off x="148047" y="479379"/>
            <a:ext cx="5947953" cy="5434436"/>
          </a:xfrm>
          <a:prstGeom prst="rect">
            <a:avLst/>
          </a:prstGeom>
          <a:noFill/>
        </p:spPr>
        <p:txBody>
          <a:bodyPr wrap="square">
            <a:spAutoFit/>
          </a:bodyPr>
          <a:lstStyle/>
          <a:p>
            <a:pPr indent="360000" algn="just">
              <a:lnSpc>
                <a:spcPct val="114000"/>
              </a:lnSpc>
            </a:pPr>
            <a:r>
              <a:rPr lang="ru-RU" dirty="0">
                <a:latin typeface="Arial" panose="020B0604020202020204" pitchFamily="34" charset="0"/>
                <a:cs typeface="Arial" panose="020B0604020202020204" pitchFamily="34" charset="0"/>
              </a:rPr>
              <a:t>При исследованиях фильтрационно-емкостных свойств образцов породы пласта-коллектора определяется изменение пористости образца при моделировании изменения эффективного давления на образец (рис.3), что позволяет напрямую оценить сжимаемость порового пространства. Нами по результатам экспериментальных исследований образцов были рассчитаны коэффициенты сжимаемости порового пространства на участках увеличения эффективного давления от атмосферных условий до условий, моделирующих пластовые (рис.3). Предложенные уравнения (1) и (2) позволяют рассчитать </a:t>
            </a:r>
            <a:r>
              <a:rPr lang="ru-RU" i="1" dirty="0" err="1">
                <a:latin typeface="Arial" panose="020B0604020202020204" pitchFamily="34" charset="0"/>
                <a:cs typeface="Arial" panose="020B0604020202020204" pitchFamily="34" charset="0"/>
              </a:rPr>
              <a:t>C</a:t>
            </a:r>
            <a:r>
              <a:rPr lang="ru-RU" i="1" baseline="-25000" dirty="0" err="1">
                <a:latin typeface="Arial" panose="020B0604020202020204" pitchFamily="34" charset="0"/>
                <a:cs typeface="Arial" panose="020B0604020202020204" pitchFamily="34" charset="0"/>
              </a:rPr>
              <a:t>p</a:t>
            </a:r>
            <a:r>
              <a:rPr lang="ru-RU" dirty="0">
                <a:latin typeface="Arial" panose="020B0604020202020204" pitchFamily="34" charset="0"/>
                <a:cs typeface="Arial" panose="020B0604020202020204" pitchFamily="34" charset="0"/>
              </a:rPr>
              <a:t> сжимаемость порового пространства, по зависимости (2) нормированной пористости от изменения эффективного давления (</a:t>
            </a:r>
            <a:r>
              <a:rPr lang="ru-RU" i="1" dirty="0" err="1">
                <a:latin typeface="Arial" panose="020B0604020202020204" pitchFamily="34" charset="0"/>
                <a:cs typeface="Arial" panose="020B0604020202020204" pitchFamily="34" charset="0"/>
              </a:rPr>
              <a:t>P</a:t>
            </a:r>
            <a:r>
              <a:rPr lang="ru-RU" i="1" baseline="-25000" dirty="0" err="1">
                <a:latin typeface="Arial" panose="020B0604020202020204" pitchFamily="34" charset="0"/>
                <a:cs typeface="Arial" panose="020B0604020202020204" pitchFamily="34" charset="0"/>
              </a:rPr>
              <a:t>i</a:t>
            </a:r>
            <a:r>
              <a:rPr lang="ru-RU" dirty="0">
                <a:latin typeface="Arial" panose="020B0604020202020204" pitchFamily="34" charset="0"/>
                <a:cs typeface="Arial" panose="020B0604020202020204" pitchFamily="34" charset="0"/>
              </a:rPr>
              <a:t> - </a:t>
            </a:r>
            <a:r>
              <a:rPr lang="ru-RU" i="1" dirty="0">
                <a:latin typeface="Arial" panose="020B0604020202020204" pitchFamily="34" charset="0"/>
                <a:cs typeface="Arial" panose="020B0604020202020204" pitchFamily="34" charset="0"/>
              </a:rPr>
              <a:t>P</a:t>
            </a:r>
            <a:r>
              <a:rPr lang="ru-RU" baseline="-25000" dirty="0">
                <a:latin typeface="Arial" panose="020B0604020202020204" pitchFamily="34" charset="0"/>
                <a:cs typeface="Arial" panose="020B0604020202020204" pitchFamily="34" charset="0"/>
              </a:rPr>
              <a:t>0</a:t>
            </a:r>
            <a:r>
              <a:rPr lang="ru-RU" dirty="0">
                <a:latin typeface="Arial" panose="020B0604020202020204" pitchFamily="34" charset="0"/>
                <a:cs typeface="Arial" panose="020B0604020202020204" pitchFamily="34" charset="0"/>
              </a:rPr>
              <a:t>), которое напрямую связано с изменением пластового давления в пласте (рис. 3).</a:t>
            </a:r>
          </a:p>
        </p:txBody>
      </p:sp>
      <p:sp>
        <p:nvSpPr>
          <p:cNvPr id="9" name="TextBox 8">
            <a:extLst>
              <a:ext uri="{FF2B5EF4-FFF2-40B4-BE49-F238E27FC236}">
                <a16:creationId xmlns:a16="http://schemas.microsoft.com/office/drawing/2014/main" id="{42624501-821B-357D-A31E-FBC911597425}"/>
              </a:ext>
            </a:extLst>
          </p:cNvPr>
          <p:cNvSpPr txBox="1"/>
          <p:nvPr/>
        </p:nvSpPr>
        <p:spPr>
          <a:xfrm>
            <a:off x="6241282" y="5076894"/>
            <a:ext cx="5880424" cy="1077218"/>
          </a:xfrm>
          <a:prstGeom prst="rect">
            <a:avLst/>
          </a:prstGeom>
          <a:noFill/>
        </p:spPr>
        <p:txBody>
          <a:bodyPr wrap="square">
            <a:spAutoFit/>
          </a:bodyPr>
          <a:lstStyle/>
          <a:p>
            <a:pPr algn="ctr"/>
            <a:r>
              <a:rPr lang="ru-RU" sz="1600" i="1" dirty="0">
                <a:latin typeface="Arial" panose="020B0604020202020204" pitchFamily="34" charset="0"/>
                <a:cs typeface="Arial" panose="020B0604020202020204" pitchFamily="34" charset="0"/>
              </a:rPr>
              <a:t>Рис.3. Изменения коэффициента сжимаемости пор от величины эффективного давления при моделировании пластовых условий. Стандартная погрешность показана вертикальными голубыми линями</a:t>
            </a:r>
          </a:p>
        </p:txBody>
      </p:sp>
      <p:pic>
        <p:nvPicPr>
          <p:cNvPr id="2" name="Рисунок 1"/>
          <p:cNvPicPr>
            <a:picLocks noChangeAspect="1"/>
          </p:cNvPicPr>
          <p:nvPr/>
        </p:nvPicPr>
        <p:blipFill>
          <a:blip r:embed="rId2"/>
          <a:stretch>
            <a:fillRect/>
          </a:stretch>
        </p:blipFill>
        <p:spPr>
          <a:xfrm>
            <a:off x="6170988" y="561687"/>
            <a:ext cx="6021011" cy="4361122"/>
          </a:xfrm>
          <a:prstGeom prst="rect">
            <a:avLst/>
          </a:prstGeom>
        </p:spPr>
      </p:pic>
    </p:spTree>
    <p:extLst>
      <p:ext uri="{BB962C8B-B14F-4D97-AF65-F5344CB8AC3E}">
        <p14:creationId xmlns:p14="http://schemas.microsoft.com/office/powerpoint/2010/main" val="227726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1926771" y="17714"/>
            <a:ext cx="833845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Определение коэффициента объемной сжимаемости пор</a:t>
            </a:r>
          </a:p>
        </p:txBody>
      </p:sp>
      <p:sp>
        <p:nvSpPr>
          <p:cNvPr id="6" name="TextBox 5">
            <a:extLst>
              <a:ext uri="{FF2B5EF4-FFF2-40B4-BE49-F238E27FC236}">
                <a16:creationId xmlns:a16="http://schemas.microsoft.com/office/drawing/2014/main" id="{8654B6D6-C07C-43CD-99A1-C49C137D93E3}"/>
              </a:ext>
            </a:extLst>
          </p:cNvPr>
          <p:cNvSpPr txBox="1"/>
          <p:nvPr/>
        </p:nvSpPr>
        <p:spPr>
          <a:xfrm>
            <a:off x="195943" y="6458711"/>
            <a:ext cx="10946674" cy="338554"/>
          </a:xfrm>
          <a:prstGeom prst="rect">
            <a:avLst/>
          </a:prstGeom>
          <a:solidFill>
            <a:srgbClr val="CCFFFF"/>
          </a:solidFill>
        </p:spPr>
        <p:txBody>
          <a:bodyPr wrap="square">
            <a:spAutoFit/>
          </a:bodyPr>
          <a:lstStyle/>
          <a:p>
            <a:r>
              <a:rPr lang="ru-RU" sz="1600" dirty="0">
                <a:latin typeface="Times New Roman" panose="02020603050405020304" pitchFamily="18" charset="0"/>
                <a:cs typeface="Times New Roman" panose="02020603050405020304" pitchFamily="18" charset="0"/>
              </a:rPr>
              <a:t>Оценка сжимаемости порового пространства при изменении эффективного давления на примере </a:t>
            </a:r>
            <a:r>
              <a:rPr lang="ru-RU" sz="1600" dirty="0" err="1">
                <a:latin typeface="Times New Roman" panose="02020603050405020304" pitchFamily="18" charset="0"/>
                <a:cs typeface="Times New Roman" panose="02020603050405020304" pitchFamily="18" charset="0"/>
              </a:rPr>
              <a:t>Увязовского</a:t>
            </a:r>
            <a:r>
              <a:rPr lang="ru-RU" sz="1600" dirty="0">
                <a:latin typeface="Times New Roman" panose="02020603050405020304" pitchFamily="18" charset="0"/>
                <a:cs typeface="Times New Roman" panose="02020603050405020304" pitchFamily="18" charset="0"/>
              </a:rPr>
              <a:t> ПХГ</a:t>
            </a:r>
          </a:p>
        </p:txBody>
      </p:sp>
      <p:sp>
        <p:nvSpPr>
          <p:cNvPr id="4" name="TextBox 3">
            <a:extLst>
              <a:ext uri="{FF2B5EF4-FFF2-40B4-BE49-F238E27FC236}">
                <a16:creationId xmlns:a16="http://schemas.microsoft.com/office/drawing/2014/main" id="{1D50652B-8130-934D-C471-2AD4E122B9F2}"/>
              </a:ext>
            </a:extLst>
          </p:cNvPr>
          <p:cNvSpPr txBox="1"/>
          <p:nvPr/>
        </p:nvSpPr>
        <p:spPr>
          <a:xfrm>
            <a:off x="11379925" y="6462283"/>
            <a:ext cx="497691" cy="369332"/>
          </a:xfrm>
          <a:prstGeom prst="rect">
            <a:avLst/>
          </a:prstGeom>
          <a:noFill/>
        </p:spPr>
        <p:txBody>
          <a:bodyPr wrap="square" rtlCol="0">
            <a:spAutoFit/>
          </a:bodyPr>
          <a:lstStyle/>
          <a:p>
            <a:pPr algn="ctr"/>
            <a:fld id="{CA4C558F-95B8-484E-8BAA-D7CEFFFF2715}" type="slidenum">
              <a:rPr lang="ru-RU" smtClean="0"/>
              <a:pPr algn="ctr"/>
              <a:t>9</a:t>
            </a:fld>
            <a:endParaRPr lang="ru-RU" dirty="0"/>
          </a:p>
        </p:txBody>
      </p:sp>
      <p:sp>
        <p:nvSpPr>
          <p:cNvPr id="8" name="TextBox 7">
            <a:extLst>
              <a:ext uri="{FF2B5EF4-FFF2-40B4-BE49-F238E27FC236}">
                <a16:creationId xmlns:a16="http://schemas.microsoft.com/office/drawing/2014/main" id="{66C98DBF-161E-B30E-56F7-745B9D11270B}"/>
              </a:ext>
            </a:extLst>
          </p:cNvPr>
          <p:cNvSpPr txBox="1"/>
          <p:nvPr/>
        </p:nvSpPr>
        <p:spPr>
          <a:xfrm>
            <a:off x="148046" y="869677"/>
            <a:ext cx="5947953" cy="5118645"/>
          </a:xfrm>
          <a:prstGeom prst="rect">
            <a:avLst/>
          </a:prstGeom>
          <a:noFill/>
        </p:spPr>
        <p:txBody>
          <a:bodyPr wrap="square">
            <a:spAutoFit/>
          </a:bodyPr>
          <a:lstStyle/>
          <a:p>
            <a:pPr indent="360000" algn="just">
              <a:lnSpc>
                <a:spcPct val="114000"/>
              </a:lnSpc>
            </a:pPr>
            <a:r>
              <a:rPr lang="ru-RU" dirty="0">
                <a:latin typeface="Arial" panose="020B0604020202020204" pitchFamily="34" charset="0"/>
                <a:cs typeface="Arial" panose="020B0604020202020204" pitchFamily="34" charset="0"/>
              </a:rPr>
              <a:t>На рисунке 3 графически получена средняя величина коэффициента объёмной сжимаемости порового пространства -0,003428 1/МПа при увеличении эффективного давления от атмосферного 0,1 МПа до 10 МПа. Это значение соответствует величине показателя степени экспоненциального уравнения аппроксимации зависимости средней величины пористости от эффективного давления по уравнению (1). Очевидно, что и пористость, и сжимаемость пор (формула (1) и рис. 2б и 3), имеют тенденцию к уменьшению с ростом эффективного давления. Поэтому необходимо получить более точную величину сжимаемости пор в диапазоне изменений эффективного давления характерном процессам закачки-отбора газа, а именно при 5,0-10,0 МПа</a:t>
            </a:r>
          </a:p>
        </p:txBody>
      </p:sp>
      <p:pic>
        <p:nvPicPr>
          <p:cNvPr id="5" name="Рисунок 4"/>
          <p:cNvPicPr>
            <a:picLocks noChangeAspect="1"/>
          </p:cNvPicPr>
          <p:nvPr/>
        </p:nvPicPr>
        <p:blipFill>
          <a:blip r:embed="rId2"/>
          <a:stretch>
            <a:fillRect/>
          </a:stretch>
        </p:blipFill>
        <p:spPr>
          <a:xfrm>
            <a:off x="6163529" y="575384"/>
            <a:ext cx="6028471" cy="4366526"/>
          </a:xfrm>
          <a:prstGeom prst="rect">
            <a:avLst/>
          </a:prstGeom>
        </p:spPr>
      </p:pic>
      <p:sp>
        <p:nvSpPr>
          <p:cNvPr id="7" name="Прямоугольник 6"/>
          <p:cNvSpPr/>
          <p:nvPr/>
        </p:nvSpPr>
        <p:spPr>
          <a:xfrm>
            <a:off x="6095999" y="4941910"/>
            <a:ext cx="6096000" cy="1569660"/>
          </a:xfrm>
          <a:prstGeom prst="rect">
            <a:avLst/>
          </a:prstGeom>
        </p:spPr>
        <p:txBody>
          <a:bodyPr>
            <a:spAutoFit/>
          </a:bodyPr>
          <a:lstStyle/>
          <a:p>
            <a:pPr algn="ctr"/>
            <a:r>
              <a:rPr lang="ru-RU" sz="1600" i="1" dirty="0">
                <a:latin typeface="Arial" panose="020B0604020202020204" pitchFamily="34" charset="0"/>
                <a:cs typeface="Arial" panose="020B0604020202020204" pitchFamily="34" charset="0"/>
              </a:rPr>
              <a:t>Ср для 22 исследованных образцов изменяется от -0,002856 до -0,005157 1/МПа, при изменении эффективного давления от 0,1 до 5,0 МПа, составляя в среднем -0,003977 1/МПа и от - 0,002516 до -0,004253 1/МПа; а при изменении эффективного давления от 0,1 до 10,0 МПа, составляя в среднем -0,003428 1/МПа</a:t>
            </a:r>
          </a:p>
        </p:txBody>
      </p:sp>
    </p:spTree>
    <p:extLst>
      <p:ext uri="{BB962C8B-B14F-4D97-AF65-F5344CB8AC3E}">
        <p14:creationId xmlns:p14="http://schemas.microsoft.com/office/powerpoint/2010/main" val="12595878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2620</Words>
  <Application>Microsoft Office PowerPoint</Application>
  <PresentationFormat>Широкоэкранный</PresentationFormat>
  <Paragraphs>131</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Cambria Math</vt:lpstr>
      <vt:lpstr>Times New Roman</vt:lpstr>
      <vt:lpstr>Тема Office</vt:lpstr>
      <vt:lpstr>Оценка сжимаемости порового пространства при изменении эффективного давления на примере Увязовского ПХГ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геодинамического состояния  месторождений УВ с учетом изменения петрофизических параметров в процессе разработки.</dc:title>
  <dc:creator>Виталий Жуков</dc:creator>
  <cp:lastModifiedBy>Виталий Жуков</cp:lastModifiedBy>
  <cp:revision>44</cp:revision>
  <dcterms:created xsi:type="dcterms:W3CDTF">2020-07-01T08:37:51Z</dcterms:created>
  <dcterms:modified xsi:type="dcterms:W3CDTF">2022-06-22T05:41:17Z</dcterms:modified>
</cp:coreProperties>
</file>