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96" r:id="rId4"/>
    <p:sldId id="276" r:id="rId5"/>
    <p:sldId id="297" r:id="rId6"/>
    <p:sldId id="277" r:id="rId7"/>
    <p:sldId id="290" r:id="rId8"/>
    <p:sldId id="265" r:id="rId9"/>
    <p:sldId id="298" r:id="rId10"/>
    <p:sldId id="299" r:id="rId11"/>
    <p:sldId id="300" r:id="rId12"/>
    <p:sldId id="301" r:id="rId13"/>
    <p:sldId id="302" r:id="rId14"/>
    <p:sldId id="303" r:id="rId15"/>
    <p:sldId id="304" r:id="rId16"/>
    <p:sldId id="305" r:id="rId17"/>
    <p:sldId id="306" r:id="rId18"/>
    <p:sldId id="293" r:id="rId19"/>
    <p:sldId id="273" r:id="rId20"/>
    <p:sldId id="307" r:id="rId21"/>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3" d="100"/>
          <a:sy n="73" d="100"/>
        </p:scale>
        <p:origin x="96"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A1A32-ABE4-431B-8625-28E4F718F4F5}" type="datetimeFigureOut">
              <a:rPr lang="ru-RU" smtClean="0"/>
              <a:t>22.06.2022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E7B31-30E8-46EC-B121-2DCC36B1AB69}" type="slidenum">
              <a:rPr lang="ru-RU" smtClean="0"/>
              <a:t>‹#›</a:t>
            </a:fld>
            <a:endParaRPr lang="ru-RU"/>
          </a:p>
        </p:txBody>
      </p:sp>
    </p:spTree>
    <p:extLst>
      <p:ext uri="{BB962C8B-B14F-4D97-AF65-F5344CB8AC3E}">
        <p14:creationId xmlns:p14="http://schemas.microsoft.com/office/powerpoint/2010/main" val="88371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2EF07A8-2F3A-4326-A312-E6B00290603A}"/>
              </a:ext>
            </a:extLst>
          </p:cNvPr>
          <p:cNvSpPr>
            <a:spLocks noGrp="1"/>
          </p:cNvSpPr>
          <p:nvPr>
            <p:ph type="dt" sz="half" idx="10"/>
          </p:nvPr>
        </p:nvSpPr>
        <p:spPr/>
        <p:txBody>
          <a:bodyPr/>
          <a:lstStyle>
            <a:lvl1pPr>
              <a:defRPr/>
            </a:lvl1pPr>
          </a:lstStyle>
          <a:p>
            <a:pPr>
              <a:defRPr/>
            </a:pPr>
            <a:fld id="{EE682B82-3EDF-4884-BC3C-64C068644567}" type="datetime1">
              <a:rPr lang="ru-RU" smtClean="0"/>
              <a:t>22.06.2022</a:t>
            </a:fld>
            <a:endParaRPr lang="ru-RU"/>
          </a:p>
        </p:txBody>
      </p:sp>
      <p:sp>
        <p:nvSpPr>
          <p:cNvPr id="5" name="Нижний колонтитул 4">
            <a:extLst>
              <a:ext uri="{FF2B5EF4-FFF2-40B4-BE49-F238E27FC236}">
                <a16:creationId xmlns:a16="http://schemas.microsoft.com/office/drawing/2014/main" id="{0602A714-B548-4BF0-9E2B-29152B6105D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DA73DDC-A695-4129-B3D9-3767AD39F4E8}"/>
              </a:ext>
            </a:extLst>
          </p:cNvPr>
          <p:cNvSpPr>
            <a:spLocks noGrp="1"/>
          </p:cNvSpPr>
          <p:nvPr>
            <p:ph type="sldNum" sz="quarter" idx="12"/>
          </p:nvPr>
        </p:nvSpPr>
        <p:spPr/>
        <p:txBody>
          <a:bodyPr/>
          <a:lstStyle>
            <a:lvl1pPr>
              <a:defRPr/>
            </a:lvl1pPr>
          </a:lstStyle>
          <a:p>
            <a:pPr>
              <a:defRPr/>
            </a:pPr>
            <a:fld id="{1AEE162F-956D-4B21-966F-97CAA292E291}" type="slidenum">
              <a:rPr lang="ru-RU"/>
              <a:pPr>
                <a:defRPr/>
              </a:pPr>
              <a:t>‹#›</a:t>
            </a:fld>
            <a:endParaRPr lang="ru-RU"/>
          </a:p>
        </p:txBody>
      </p:sp>
    </p:spTree>
    <p:extLst>
      <p:ext uri="{BB962C8B-B14F-4D97-AF65-F5344CB8AC3E}">
        <p14:creationId xmlns:p14="http://schemas.microsoft.com/office/powerpoint/2010/main" val="208346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C475739-3DC6-4390-B632-F6046CC3D552}"/>
              </a:ext>
            </a:extLst>
          </p:cNvPr>
          <p:cNvSpPr>
            <a:spLocks noGrp="1"/>
          </p:cNvSpPr>
          <p:nvPr>
            <p:ph type="dt" sz="half" idx="10"/>
          </p:nvPr>
        </p:nvSpPr>
        <p:spPr/>
        <p:txBody>
          <a:bodyPr/>
          <a:lstStyle>
            <a:lvl1pPr>
              <a:defRPr/>
            </a:lvl1pPr>
          </a:lstStyle>
          <a:p>
            <a:pPr>
              <a:defRPr/>
            </a:pPr>
            <a:fld id="{DFF8A25D-59A5-4970-BF9C-0B682770E46A}" type="datetime1">
              <a:rPr lang="ru-RU" smtClean="0"/>
              <a:t>22.06.2022</a:t>
            </a:fld>
            <a:endParaRPr lang="ru-RU"/>
          </a:p>
        </p:txBody>
      </p:sp>
      <p:sp>
        <p:nvSpPr>
          <p:cNvPr id="5" name="Нижний колонтитул 4">
            <a:extLst>
              <a:ext uri="{FF2B5EF4-FFF2-40B4-BE49-F238E27FC236}">
                <a16:creationId xmlns:a16="http://schemas.microsoft.com/office/drawing/2014/main" id="{19E0F539-2815-4A24-BE4E-7447A62FB3F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2F91C7A-1E53-42AA-B03B-7B815E81ACE2}"/>
              </a:ext>
            </a:extLst>
          </p:cNvPr>
          <p:cNvSpPr>
            <a:spLocks noGrp="1"/>
          </p:cNvSpPr>
          <p:nvPr>
            <p:ph type="sldNum" sz="quarter" idx="12"/>
          </p:nvPr>
        </p:nvSpPr>
        <p:spPr/>
        <p:txBody>
          <a:bodyPr/>
          <a:lstStyle>
            <a:lvl1pPr>
              <a:defRPr/>
            </a:lvl1pPr>
          </a:lstStyle>
          <a:p>
            <a:pPr>
              <a:defRPr/>
            </a:pPr>
            <a:fld id="{0DE89872-8FC0-4EB2-8405-DDE28F4A5C78}" type="slidenum">
              <a:rPr lang="ru-RU"/>
              <a:pPr>
                <a:defRPr/>
              </a:pPr>
              <a:t>‹#›</a:t>
            </a:fld>
            <a:endParaRPr lang="ru-RU"/>
          </a:p>
        </p:txBody>
      </p:sp>
    </p:spTree>
    <p:extLst>
      <p:ext uri="{BB962C8B-B14F-4D97-AF65-F5344CB8AC3E}">
        <p14:creationId xmlns:p14="http://schemas.microsoft.com/office/powerpoint/2010/main" val="268959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CB3755-97E4-49FF-B039-75B5EAC5BD89}"/>
              </a:ext>
            </a:extLst>
          </p:cNvPr>
          <p:cNvSpPr>
            <a:spLocks noGrp="1"/>
          </p:cNvSpPr>
          <p:nvPr>
            <p:ph type="dt" sz="half" idx="10"/>
          </p:nvPr>
        </p:nvSpPr>
        <p:spPr/>
        <p:txBody>
          <a:bodyPr/>
          <a:lstStyle>
            <a:lvl1pPr>
              <a:defRPr/>
            </a:lvl1pPr>
          </a:lstStyle>
          <a:p>
            <a:pPr>
              <a:defRPr/>
            </a:pPr>
            <a:fld id="{141DB7F5-08DB-4927-BADA-0E2C191C8E55}" type="datetime1">
              <a:rPr lang="ru-RU" smtClean="0"/>
              <a:t>22.06.2022</a:t>
            </a:fld>
            <a:endParaRPr lang="ru-RU"/>
          </a:p>
        </p:txBody>
      </p:sp>
      <p:sp>
        <p:nvSpPr>
          <p:cNvPr id="5" name="Нижний колонтитул 4">
            <a:extLst>
              <a:ext uri="{FF2B5EF4-FFF2-40B4-BE49-F238E27FC236}">
                <a16:creationId xmlns:a16="http://schemas.microsoft.com/office/drawing/2014/main" id="{94BF5806-201D-4885-A8C0-F8C17AD82A4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AD835F3-7782-48E8-9E13-415E9DD1D77C}"/>
              </a:ext>
            </a:extLst>
          </p:cNvPr>
          <p:cNvSpPr>
            <a:spLocks noGrp="1"/>
          </p:cNvSpPr>
          <p:nvPr>
            <p:ph type="sldNum" sz="quarter" idx="12"/>
          </p:nvPr>
        </p:nvSpPr>
        <p:spPr/>
        <p:txBody>
          <a:bodyPr/>
          <a:lstStyle>
            <a:lvl1pPr>
              <a:defRPr/>
            </a:lvl1pPr>
          </a:lstStyle>
          <a:p>
            <a:pPr>
              <a:defRPr/>
            </a:pPr>
            <a:fld id="{31922839-28D4-4E1C-8FDE-0BF352584474}" type="slidenum">
              <a:rPr lang="ru-RU"/>
              <a:pPr>
                <a:defRPr/>
              </a:pPr>
              <a:t>‹#›</a:t>
            </a:fld>
            <a:endParaRPr lang="ru-RU"/>
          </a:p>
        </p:txBody>
      </p:sp>
    </p:spTree>
    <p:extLst>
      <p:ext uri="{BB962C8B-B14F-4D97-AF65-F5344CB8AC3E}">
        <p14:creationId xmlns:p14="http://schemas.microsoft.com/office/powerpoint/2010/main" val="401650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D45B0927-6F7D-40D6-A1BF-19E0C255E870}" type="datetime1">
              <a:rPr lang="ru-RU" smtClean="0"/>
              <a:t>22.06.2022</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945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0B03C658-CAF4-457D-8AB4-C799605EDC46}" type="datetime1">
              <a:rPr lang="ru-RU" smtClean="0"/>
              <a:t>22.06.2022</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2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5675F2B6-19FF-4307-81EC-6A936CC8CE4F}" type="datetime1">
              <a:rPr lang="ru-RU" smtClean="0"/>
              <a:t>22.06.2022</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95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ED12DEB8-2F9D-44F1-9B61-011D0D48841F}" type="datetime1">
              <a:rPr lang="ru-RU" smtClean="0"/>
              <a:t>22.06.2022</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79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C608C32F-B36E-43FB-A2E7-6655F00B2EE4}" type="datetime1">
              <a:rPr lang="ru-RU" smtClean="0"/>
              <a:t>22.06.2022</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088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99C625FD-11CE-43E4-8AC3-B23E21529825}" type="datetime1">
              <a:rPr lang="ru-RU" smtClean="0"/>
              <a:t>22.06.2022</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30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445EAB2-9541-408A-8D3E-60230293AE21}" type="datetime1">
              <a:rPr lang="ru-RU" smtClean="0"/>
              <a:t>22.06.2022</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929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1CCA66F9-5FC1-4C50-9F0C-5BCD028E36C4}" type="datetime1">
              <a:rPr lang="ru-RU" smtClean="0"/>
              <a:t>22.06.2022</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23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7339DF5-E0E6-4813-8259-685447DF04C9}"/>
              </a:ext>
            </a:extLst>
          </p:cNvPr>
          <p:cNvSpPr>
            <a:spLocks noGrp="1"/>
          </p:cNvSpPr>
          <p:nvPr>
            <p:ph type="dt" sz="half" idx="10"/>
          </p:nvPr>
        </p:nvSpPr>
        <p:spPr/>
        <p:txBody>
          <a:bodyPr/>
          <a:lstStyle>
            <a:lvl1pPr>
              <a:defRPr/>
            </a:lvl1pPr>
          </a:lstStyle>
          <a:p>
            <a:pPr>
              <a:defRPr/>
            </a:pPr>
            <a:fld id="{1C87FE80-0E34-405F-86BD-7855B3F94ECB}" type="datetime1">
              <a:rPr lang="ru-RU" smtClean="0"/>
              <a:t>22.06.2022</a:t>
            </a:fld>
            <a:endParaRPr lang="ru-RU"/>
          </a:p>
        </p:txBody>
      </p:sp>
      <p:sp>
        <p:nvSpPr>
          <p:cNvPr id="5" name="Нижний колонтитул 4">
            <a:extLst>
              <a:ext uri="{FF2B5EF4-FFF2-40B4-BE49-F238E27FC236}">
                <a16:creationId xmlns:a16="http://schemas.microsoft.com/office/drawing/2014/main" id="{4BE1C7BA-50FB-405E-9C65-1097E75CD31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6A94B613-CAA6-4B7B-8D49-4F60D39273A2}"/>
              </a:ext>
            </a:extLst>
          </p:cNvPr>
          <p:cNvSpPr>
            <a:spLocks noGrp="1"/>
          </p:cNvSpPr>
          <p:nvPr>
            <p:ph type="sldNum" sz="quarter" idx="12"/>
          </p:nvPr>
        </p:nvSpPr>
        <p:spPr/>
        <p:txBody>
          <a:bodyPr/>
          <a:lstStyle>
            <a:lvl1pPr>
              <a:defRPr/>
            </a:lvl1pPr>
          </a:lstStyle>
          <a:p>
            <a:pPr>
              <a:defRPr/>
            </a:pPr>
            <a:fld id="{F596B478-AEB1-44B6-B20A-E65518CAC090}" type="slidenum">
              <a:rPr lang="ru-RU"/>
              <a:pPr>
                <a:defRPr/>
              </a:pPr>
              <a:t>‹#›</a:t>
            </a:fld>
            <a:endParaRPr lang="ru-RU"/>
          </a:p>
        </p:txBody>
      </p:sp>
    </p:spTree>
    <p:extLst>
      <p:ext uri="{BB962C8B-B14F-4D97-AF65-F5344CB8AC3E}">
        <p14:creationId xmlns:p14="http://schemas.microsoft.com/office/powerpoint/2010/main" val="3202190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A7697A26-FBA0-4FC4-BC8D-C4B71FC2816C}" type="datetime1">
              <a:rPr lang="ru-RU" smtClean="0"/>
              <a:t>22.06.2022</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160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D05478E8-4ACE-4588-AB33-65EA22FDB151}" type="datetime1">
              <a:rPr lang="ru-RU" smtClean="0"/>
              <a:t>22.06.2022</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37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57043171-43AA-44CD-A020-7263A6BAD457}" type="datetime1">
              <a:rPr lang="ru-RU" smtClean="0"/>
              <a:t>22.06.2022</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12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867C7C9-A7F9-48D0-881B-A415FBE1C7B3}"/>
              </a:ext>
            </a:extLst>
          </p:cNvPr>
          <p:cNvSpPr>
            <a:spLocks noGrp="1"/>
          </p:cNvSpPr>
          <p:nvPr>
            <p:ph type="dt" sz="half" idx="10"/>
          </p:nvPr>
        </p:nvSpPr>
        <p:spPr/>
        <p:txBody>
          <a:bodyPr/>
          <a:lstStyle>
            <a:lvl1pPr>
              <a:defRPr/>
            </a:lvl1pPr>
          </a:lstStyle>
          <a:p>
            <a:pPr>
              <a:defRPr/>
            </a:pPr>
            <a:fld id="{0AF52395-EC87-44B7-8AF7-BFE93BCB473E}" type="datetime1">
              <a:rPr lang="ru-RU" smtClean="0"/>
              <a:t>22.06.2022</a:t>
            </a:fld>
            <a:endParaRPr lang="ru-RU"/>
          </a:p>
        </p:txBody>
      </p:sp>
      <p:sp>
        <p:nvSpPr>
          <p:cNvPr id="5" name="Нижний колонтитул 4">
            <a:extLst>
              <a:ext uri="{FF2B5EF4-FFF2-40B4-BE49-F238E27FC236}">
                <a16:creationId xmlns:a16="http://schemas.microsoft.com/office/drawing/2014/main" id="{53B7FAF4-625F-47C8-8303-D2396A2D03D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BA1308D-BB04-4E83-96C9-F865C2C44705}"/>
              </a:ext>
            </a:extLst>
          </p:cNvPr>
          <p:cNvSpPr>
            <a:spLocks noGrp="1"/>
          </p:cNvSpPr>
          <p:nvPr>
            <p:ph type="sldNum" sz="quarter" idx="12"/>
          </p:nvPr>
        </p:nvSpPr>
        <p:spPr/>
        <p:txBody>
          <a:bodyPr/>
          <a:lstStyle>
            <a:lvl1pPr>
              <a:defRPr/>
            </a:lvl1pPr>
          </a:lstStyle>
          <a:p>
            <a:pPr>
              <a:defRPr/>
            </a:pPr>
            <a:fld id="{B06D289B-8337-448D-BC8E-7267C74631FF}" type="slidenum">
              <a:rPr lang="ru-RU"/>
              <a:pPr>
                <a:defRPr/>
              </a:pPr>
              <a:t>‹#›</a:t>
            </a:fld>
            <a:endParaRPr lang="ru-RU"/>
          </a:p>
        </p:txBody>
      </p:sp>
    </p:spTree>
    <p:extLst>
      <p:ext uri="{BB962C8B-B14F-4D97-AF65-F5344CB8AC3E}">
        <p14:creationId xmlns:p14="http://schemas.microsoft.com/office/powerpoint/2010/main" val="944728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23EA7CD4-C0D3-4BE2-9334-D2F91FA70518}"/>
              </a:ext>
            </a:extLst>
          </p:cNvPr>
          <p:cNvSpPr>
            <a:spLocks noGrp="1"/>
          </p:cNvSpPr>
          <p:nvPr>
            <p:ph type="dt" sz="half" idx="10"/>
          </p:nvPr>
        </p:nvSpPr>
        <p:spPr/>
        <p:txBody>
          <a:bodyPr/>
          <a:lstStyle>
            <a:lvl1pPr>
              <a:defRPr/>
            </a:lvl1pPr>
          </a:lstStyle>
          <a:p>
            <a:pPr>
              <a:defRPr/>
            </a:pPr>
            <a:fld id="{29803D50-32AC-408F-9C43-1D4F2975DE4B}" type="datetime1">
              <a:rPr lang="ru-RU" smtClean="0"/>
              <a:t>22.06.2022</a:t>
            </a:fld>
            <a:endParaRPr lang="ru-RU"/>
          </a:p>
        </p:txBody>
      </p:sp>
      <p:sp>
        <p:nvSpPr>
          <p:cNvPr id="6" name="Нижний колонтитул 4">
            <a:extLst>
              <a:ext uri="{FF2B5EF4-FFF2-40B4-BE49-F238E27FC236}">
                <a16:creationId xmlns:a16="http://schemas.microsoft.com/office/drawing/2014/main" id="{3C8D3635-0C07-43A6-B078-1E73E9763982}"/>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6895A6CE-7412-45ED-8CF8-952E3D302405}"/>
              </a:ext>
            </a:extLst>
          </p:cNvPr>
          <p:cNvSpPr>
            <a:spLocks noGrp="1"/>
          </p:cNvSpPr>
          <p:nvPr>
            <p:ph type="sldNum" sz="quarter" idx="12"/>
          </p:nvPr>
        </p:nvSpPr>
        <p:spPr/>
        <p:txBody>
          <a:bodyPr/>
          <a:lstStyle>
            <a:lvl1pPr>
              <a:defRPr/>
            </a:lvl1pPr>
          </a:lstStyle>
          <a:p>
            <a:pPr>
              <a:defRPr/>
            </a:pPr>
            <a:fld id="{2D0BA291-8E43-4D6C-8458-2FF6A43F176A}" type="slidenum">
              <a:rPr lang="ru-RU"/>
              <a:pPr>
                <a:defRPr/>
              </a:pPr>
              <a:t>‹#›</a:t>
            </a:fld>
            <a:endParaRPr lang="ru-RU"/>
          </a:p>
        </p:txBody>
      </p:sp>
    </p:spTree>
    <p:extLst>
      <p:ext uri="{BB962C8B-B14F-4D97-AF65-F5344CB8AC3E}">
        <p14:creationId xmlns:p14="http://schemas.microsoft.com/office/powerpoint/2010/main" val="84952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5E290E11-3B45-43DC-9E3D-7B58B5F90CB8}"/>
              </a:ext>
            </a:extLst>
          </p:cNvPr>
          <p:cNvSpPr>
            <a:spLocks noGrp="1"/>
          </p:cNvSpPr>
          <p:nvPr>
            <p:ph type="dt" sz="half" idx="10"/>
          </p:nvPr>
        </p:nvSpPr>
        <p:spPr/>
        <p:txBody>
          <a:bodyPr/>
          <a:lstStyle>
            <a:lvl1pPr>
              <a:defRPr/>
            </a:lvl1pPr>
          </a:lstStyle>
          <a:p>
            <a:pPr>
              <a:defRPr/>
            </a:pPr>
            <a:fld id="{224FC62C-E420-437F-8E8F-5BCE26E03EDA}" type="datetime1">
              <a:rPr lang="ru-RU" smtClean="0"/>
              <a:t>22.06.2022</a:t>
            </a:fld>
            <a:endParaRPr lang="ru-RU"/>
          </a:p>
        </p:txBody>
      </p:sp>
      <p:sp>
        <p:nvSpPr>
          <p:cNvPr id="8" name="Нижний колонтитул 4">
            <a:extLst>
              <a:ext uri="{FF2B5EF4-FFF2-40B4-BE49-F238E27FC236}">
                <a16:creationId xmlns:a16="http://schemas.microsoft.com/office/drawing/2014/main" id="{8C620F0C-65B0-4AD7-BCD3-16D401BA2BC7}"/>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05B5991B-F81F-4872-AA5F-65494F8D34FD}"/>
              </a:ext>
            </a:extLst>
          </p:cNvPr>
          <p:cNvSpPr>
            <a:spLocks noGrp="1"/>
          </p:cNvSpPr>
          <p:nvPr>
            <p:ph type="sldNum" sz="quarter" idx="12"/>
          </p:nvPr>
        </p:nvSpPr>
        <p:spPr/>
        <p:txBody>
          <a:bodyPr/>
          <a:lstStyle>
            <a:lvl1pPr>
              <a:defRPr/>
            </a:lvl1pPr>
          </a:lstStyle>
          <a:p>
            <a:pPr>
              <a:defRPr/>
            </a:pPr>
            <a:fld id="{413AC4A5-A5EF-4C84-B967-C2F11B9E77E2}" type="slidenum">
              <a:rPr lang="ru-RU"/>
              <a:pPr>
                <a:defRPr/>
              </a:pPr>
              <a:t>‹#›</a:t>
            </a:fld>
            <a:endParaRPr lang="ru-RU"/>
          </a:p>
        </p:txBody>
      </p:sp>
    </p:spTree>
    <p:extLst>
      <p:ext uri="{BB962C8B-B14F-4D97-AF65-F5344CB8AC3E}">
        <p14:creationId xmlns:p14="http://schemas.microsoft.com/office/powerpoint/2010/main" val="191029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29B16753-6365-4AE3-B099-AF1DCDD09BDD}"/>
              </a:ext>
            </a:extLst>
          </p:cNvPr>
          <p:cNvSpPr>
            <a:spLocks noGrp="1"/>
          </p:cNvSpPr>
          <p:nvPr>
            <p:ph type="dt" sz="half" idx="10"/>
          </p:nvPr>
        </p:nvSpPr>
        <p:spPr/>
        <p:txBody>
          <a:bodyPr/>
          <a:lstStyle>
            <a:lvl1pPr>
              <a:defRPr/>
            </a:lvl1pPr>
          </a:lstStyle>
          <a:p>
            <a:pPr>
              <a:defRPr/>
            </a:pPr>
            <a:fld id="{BDD1805C-C5EB-4641-B791-5102A09358A0}" type="datetime1">
              <a:rPr lang="ru-RU" smtClean="0"/>
              <a:t>22.06.2022</a:t>
            </a:fld>
            <a:endParaRPr lang="ru-RU"/>
          </a:p>
        </p:txBody>
      </p:sp>
      <p:sp>
        <p:nvSpPr>
          <p:cNvPr id="4" name="Нижний колонтитул 4">
            <a:extLst>
              <a:ext uri="{FF2B5EF4-FFF2-40B4-BE49-F238E27FC236}">
                <a16:creationId xmlns:a16="http://schemas.microsoft.com/office/drawing/2014/main" id="{5A282234-C7E5-4469-BB26-217191C36FED}"/>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0A982F1F-9D15-45D8-AD2C-57139ACB00FC}"/>
              </a:ext>
            </a:extLst>
          </p:cNvPr>
          <p:cNvSpPr>
            <a:spLocks noGrp="1"/>
          </p:cNvSpPr>
          <p:nvPr>
            <p:ph type="sldNum" sz="quarter" idx="12"/>
          </p:nvPr>
        </p:nvSpPr>
        <p:spPr/>
        <p:txBody>
          <a:bodyPr/>
          <a:lstStyle>
            <a:lvl1pPr>
              <a:defRPr/>
            </a:lvl1pPr>
          </a:lstStyle>
          <a:p>
            <a:pPr>
              <a:defRPr/>
            </a:pPr>
            <a:fld id="{584927C7-2F0A-4BBB-87BA-92C919F418C7}" type="slidenum">
              <a:rPr lang="ru-RU"/>
              <a:pPr>
                <a:defRPr/>
              </a:pPr>
              <a:t>‹#›</a:t>
            </a:fld>
            <a:endParaRPr lang="ru-RU"/>
          </a:p>
        </p:txBody>
      </p:sp>
    </p:spTree>
    <p:extLst>
      <p:ext uri="{BB962C8B-B14F-4D97-AF65-F5344CB8AC3E}">
        <p14:creationId xmlns:p14="http://schemas.microsoft.com/office/powerpoint/2010/main" val="224802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524F1F97-B4FF-4146-B87F-A89EE9027FA4}"/>
              </a:ext>
            </a:extLst>
          </p:cNvPr>
          <p:cNvSpPr>
            <a:spLocks noGrp="1"/>
          </p:cNvSpPr>
          <p:nvPr>
            <p:ph type="dt" sz="half" idx="10"/>
          </p:nvPr>
        </p:nvSpPr>
        <p:spPr/>
        <p:txBody>
          <a:bodyPr/>
          <a:lstStyle>
            <a:lvl1pPr>
              <a:defRPr/>
            </a:lvl1pPr>
          </a:lstStyle>
          <a:p>
            <a:pPr>
              <a:defRPr/>
            </a:pPr>
            <a:fld id="{40B080BA-D58F-4F45-A6D0-917A9E0D40F1}" type="datetime1">
              <a:rPr lang="ru-RU" smtClean="0"/>
              <a:t>22.06.2022</a:t>
            </a:fld>
            <a:endParaRPr lang="ru-RU"/>
          </a:p>
        </p:txBody>
      </p:sp>
      <p:sp>
        <p:nvSpPr>
          <p:cNvPr id="3" name="Нижний колонтитул 4">
            <a:extLst>
              <a:ext uri="{FF2B5EF4-FFF2-40B4-BE49-F238E27FC236}">
                <a16:creationId xmlns:a16="http://schemas.microsoft.com/office/drawing/2014/main" id="{F427971A-B073-4411-9919-AAF1959203EE}"/>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5EF5F459-99C5-45A7-8E8A-C51A1C11F14D}"/>
              </a:ext>
            </a:extLst>
          </p:cNvPr>
          <p:cNvSpPr>
            <a:spLocks noGrp="1"/>
          </p:cNvSpPr>
          <p:nvPr>
            <p:ph type="sldNum" sz="quarter" idx="12"/>
          </p:nvPr>
        </p:nvSpPr>
        <p:spPr/>
        <p:txBody>
          <a:bodyPr/>
          <a:lstStyle>
            <a:lvl1pPr>
              <a:defRPr/>
            </a:lvl1pPr>
          </a:lstStyle>
          <a:p>
            <a:pPr>
              <a:defRPr/>
            </a:pPr>
            <a:fld id="{2651CC19-0ECC-4E90-BBAE-6E3BAF524ABE}" type="slidenum">
              <a:rPr lang="ru-RU"/>
              <a:pPr>
                <a:defRPr/>
              </a:pPr>
              <a:t>‹#›</a:t>
            </a:fld>
            <a:endParaRPr lang="ru-RU"/>
          </a:p>
        </p:txBody>
      </p:sp>
    </p:spTree>
    <p:extLst>
      <p:ext uri="{BB962C8B-B14F-4D97-AF65-F5344CB8AC3E}">
        <p14:creationId xmlns:p14="http://schemas.microsoft.com/office/powerpoint/2010/main" val="311899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B31BD726-E866-49CF-9B39-41347FF3657C}"/>
              </a:ext>
            </a:extLst>
          </p:cNvPr>
          <p:cNvSpPr>
            <a:spLocks noGrp="1"/>
          </p:cNvSpPr>
          <p:nvPr>
            <p:ph type="dt" sz="half" idx="10"/>
          </p:nvPr>
        </p:nvSpPr>
        <p:spPr/>
        <p:txBody>
          <a:bodyPr/>
          <a:lstStyle>
            <a:lvl1pPr>
              <a:defRPr/>
            </a:lvl1pPr>
          </a:lstStyle>
          <a:p>
            <a:pPr>
              <a:defRPr/>
            </a:pPr>
            <a:fld id="{66400E4B-2BE7-4033-A8A0-0FC1F1E32B1F}" type="datetime1">
              <a:rPr lang="ru-RU" smtClean="0"/>
              <a:t>22.06.2022</a:t>
            </a:fld>
            <a:endParaRPr lang="ru-RU"/>
          </a:p>
        </p:txBody>
      </p:sp>
      <p:sp>
        <p:nvSpPr>
          <p:cNvPr id="6" name="Нижний колонтитул 4">
            <a:extLst>
              <a:ext uri="{FF2B5EF4-FFF2-40B4-BE49-F238E27FC236}">
                <a16:creationId xmlns:a16="http://schemas.microsoft.com/office/drawing/2014/main" id="{F1425951-666B-4949-8C6A-2D017DD16AE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64CF26DE-E82F-4DDA-8824-3E97DCD3CEA3}"/>
              </a:ext>
            </a:extLst>
          </p:cNvPr>
          <p:cNvSpPr>
            <a:spLocks noGrp="1"/>
          </p:cNvSpPr>
          <p:nvPr>
            <p:ph type="sldNum" sz="quarter" idx="12"/>
          </p:nvPr>
        </p:nvSpPr>
        <p:spPr/>
        <p:txBody>
          <a:bodyPr/>
          <a:lstStyle>
            <a:lvl1pPr>
              <a:defRPr/>
            </a:lvl1pPr>
          </a:lstStyle>
          <a:p>
            <a:pPr>
              <a:defRPr/>
            </a:pPr>
            <a:fld id="{48CB5A67-4946-4719-9A8C-606848C8E8E4}" type="slidenum">
              <a:rPr lang="ru-RU"/>
              <a:pPr>
                <a:defRPr/>
              </a:pPr>
              <a:t>‹#›</a:t>
            </a:fld>
            <a:endParaRPr lang="ru-RU"/>
          </a:p>
        </p:txBody>
      </p:sp>
    </p:spTree>
    <p:extLst>
      <p:ext uri="{BB962C8B-B14F-4D97-AF65-F5344CB8AC3E}">
        <p14:creationId xmlns:p14="http://schemas.microsoft.com/office/powerpoint/2010/main" val="343612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CC217BC3-EFEA-432D-B34B-C77BB996D846}"/>
              </a:ext>
            </a:extLst>
          </p:cNvPr>
          <p:cNvSpPr>
            <a:spLocks noGrp="1"/>
          </p:cNvSpPr>
          <p:nvPr>
            <p:ph type="dt" sz="half" idx="10"/>
          </p:nvPr>
        </p:nvSpPr>
        <p:spPr/>
        <p:txBody>
          <a:bodyPr/>
          <a:lstStyle>
            <a:lvl1pPr>
              <a:defRPr/>
            </a:lvl1pPr>
          </a:lstStyle>
          <a:p>
            <a:pPr>
              <a:defRPr/>
            </a:pPr>
            <a:fld id="{38336B0B-F2D4-4692-97EE-AAF654ACCFC5}" type="datetime1">
              <a:rPr lang="ru-RU" smtClean="0"/>
              <a:t>22.06.2022</a:t>
            </a:fld>
            <a:endParaRPr lang="ru-RU"/>
          </a:p>
        </p:txBody>
      </p:sp>
      <p:sp>
        <p:nvSpPr>
          <p:cNvPr id="6" name="Нижний колонтитул 4">
            <a:extLst>
              <a:ext uri="{FF2B5EF4-FFF2-40B4-BE49-F238E27FC236}">
                <a16:creationId xmlns:a16="http://schemas.microsoft.com/office/drawing/2014/main" id="{DEF678FE-0E6D-432F-9223-CC6179D90F86}"/>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B0CFA86F-C94E-4340-97FA-CB7E7D2B8902}"/>
              </a:ext>
            </a:extLst>
          </p:cNvPr>
          <p:cNvSpPr>
            <a:spLocks noGrp="1"/>
          </p:cNvSpPr>
          <p:nvPr>
            <p:ph type="sldNum" sz="quarter" idx="12"/>
          </p:nvPr>
        </p:nvSpPr>
        <p:spPr/>
        <p:txBody>
          <a:bodyPr/>
          <a:lstStyle>
            <a:lvl1pPr>
              <a:defRPr/>
            </a:lvl1pPr>
          </a:lstStyle>
          <a:p>
            <a:pPr>
              <a:defRPr/>
            </a:pPr>
            <a:fld id="{9DD691CD-126D-4E67-9BD8-0AAE0AD862B5}" type="slidenum">
              <a:rPr lang="ru-RU"/>
              <a:pPr>
                <a:defRPr/>
              </a:pPr>
              <a:t>‹#›</a:t>
            </a:fld>
            <a:endParaRPr lang="ru-RU"/>
          </a:p>
        </p:txBody>
      </p:sp>
    </p:spTree>
    <p:extLst>
      <p:ext uri="{BB962C8B-B14F-4D97-AF65-F5344CB8AC3E}">
        <p14:creationId xmlns:p14="http://schemas.microsoft.com/office/powerpoint/2010/main" val="47911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A171D2C9-F2FA-4204-AFA4-6E4C402A7D9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D08454A5-2954-4D7C-ABFF-18D054E869B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B766DAC8-AB7F-4464-B9CA-7A73B33A3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A0599E-799F-4405-9FDF-F2BCBAA2FEA6}" type="datetime1">
              <a:rPr lang="ru-RU" smtClean="0"/>
              <a:t>22.06.2022</a:t>
            </a:fld>
            <a:endParaRPr lang="ru-RU"/>
          </a:p>
        </p:txBody>
      </p:sp>
      <p:sp>
        <p:nvSpPr>
          <p:cNvPr id="5" name="Нижний колонтитул 4">
            <a:extLst>
              <a:ext uri="{FF2B5EF4-FFF2-40B4-BE49-F238E27FC236}">
                <a16:creationId xmlns:a16="http://schemas.microsoft.com/office/drawing/2014/main" id="{731C43C9-7EF5-427D-945A-5B473D344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CF1BC73B-9D0B-45B9-BE4A-E5908219D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2C31D9E-F1B2-4912-BBB8-30EB93E4429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CB47D7C6-2FD0-4995-A63E-93816E20EA2F}" type="datetime1">
              <a:rPr lang="ru-RU" smtClean="0"/>
              <a:t>22.06.2022</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305955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7DE8EE8A-0F5C-4042-A484-7EAF1322225C}"/>
              </a:ext>
            </a:extLst>
          </p:cNvPr>
          <p:cNvSpPr>
            <a:spLocks noGrp="1" noChangeArrowheads="1"/>
          </p:cNvSpPr>
          <p:nvPr>
            <p:ph type="ctrTitle"/>
          </p:nvPr>
        </p:nvSpPr>
        <p:spPr>
          <a:xfrm>
            <a:off x="1638318" y="1668163"/>
            <a:ext cx="9433525" cy="2393992"/>
          </a:xfrm>
        </p:spPr>
        <p:txBody>
          <a:bodyPr/>
          <a:lstStyle/>
          <a:p>
            <a:pPr eaLnBrk="1" hangingPunct="1">
              <a:lnSpc>
                <a:spcPct val="130000"/>
              </a:lnSpc>
            </a:pPr>
            <a:r>
              <a:rPr lang="ru-RU" altLang="ru-RU" sz="4000" b="1" dirty="0">
                <a:latin typeface="Times New Roman" panose="02020603050405020304" pitchFamily="18" charset="0"/>
                <a:cs typeface="Times New Roman" panose="02020603050405020304" pitchFamily="18" charset="0"/>
              </a:rPr>
              <a:t>Изменения структуры пористости </a:t>
            </a:r>
            <a:br>
              <a:rPr lang="ru-RU" altLang="ru-RU" sz="4000" b="1" dirty="0">
                <a:latin typeface="Times New Roman" panose="02020603050405020304" pitchFamily="18" charset="0"/>
                <a:cs typeface="Times New Roman" panose="02020603050405020304" pitchFamily="18" charset="0"/>
              </a:rPr>
            </a:br>
            <a:r>
              <a:rPr lang="ru-RU" altLang="ru-RU" sz="4000" b="1" dirty="0">
                <a:latin typeface="Times New Roman" panose="02020603050405020304" pitchFamily="18" charset="0"/>
                <a:cs typeface="Times New Roman" panose="02020603050405020304" pitchFamily="18" charset="0"/>
              </a:rPr>
              <a:t>при нарушении упругого характера деформирования горных пород</a:t>
            </a:r>
          </a:p>
        </p:txBody>
      </p:sp>
      <p:sp>
        <p:nvSpPr>
          <p:cNvPr id="3" name="Подзаголовок 2">
            <a:extLst>
              <a:ext uri="{FF2B5EF4-FFF2-40B4-BE49-F238E27FC236}">
                <a16:creationId xmlns:a16="http://schemas.microsoft.com/office/drawing/2014/main" id="{8DC73965-947C-4288-94A4-4D921C142E3D}"/>
              </a:ext>
            </a:extLst>
          </p:cNvPr>
          <p:cNvSpPr>
            <a:spLocks noGrp="1"/>
          </p:cNvSpPr>
          <p:nvPr>
            <p:ph type="subTitle" idx="1"/>
          </p:nvPr>
        </p:nvSpPr>
        <p:spPr>
          <a:xfrm>
            <a:off x="653144" y="4566808"/>
            <a:ext cx="11403874" cy="1128598"/>
          </a:xfrm>
        </p:spPr>
        <p:txBody>
          <a:bodyPr rtlCol="0">
            <a:noAutofit/>
          </a:bodyPr>
          <a:lstStyle/>
          <a:p>
            <a:pPr algn="l" eaLnBrk="1" fontAlgn="auto" hangingPunct="1">
              <a:spcAft>
                <a:spcPts val="0"/>
              </a:spcAft>
              <a:defRPr/>
            </a:pPr>
            <a:r>
              <a:rPr lang="ru-RU" u="sng" dirty="0">
                <a:latin typeface="Times New Roman" panose="02020603050405020304" pitchFamily="18" charset="0"/>
                <a:cs typeface="Times New Roman" panose="02020603050405020304" pitchFamily="18" charset="0"/>
              </a:rPr>
              <a:t>Жуков В.С.</a:t>
            </a:r>
            <a:r>
              <a:rPr lang="ru-RU" sz="2000" dirty="0">
                <a:latin typeface="Times New Roman" panose="02020603050405020304" pitchFamily="18" charset="0"/>
                <a:cs typeface="Times New Roman" panose="02020603050405020304" pitchFamily="18" charset="0"/>
              </a:rPr>
              <a:t>, д.т.н. </a:t>
            </a:r>
            <a:r>
              <a:rPr lang="ru-RU" sz="2000" dirty="0" err="1">
                <a:latin typeface="Times New Roman" panose="02020603050405020304" pitchFamily="18" charset="0"/>
                <a:cs typeface="Times New Roman" panose="02020603050405020304" pitchFamily="18" charset="0"/>
              </a:rPr>
              <a:t>г.н.с</a:t>
            </a:r>
            <a:r>
              <a:rPr lang="ru-RU" sz="2000" dirty="0">
                <a:latin typeface="Times New Roman" panose="02020603050405020304" pitchFamily="18" charset="0"/>
                <a:cs typeface="Times New Roman" panose="02020603050405020304" pitchFamily="18" charset="0"/>
              </a:rPr>
              <a:t>. лаб.201, Институт физики Земли им. О.Ю. Шмидта РАН</a:t>
            </a:r>
          </a:p>
          <a:p>
            <a:pPr algn="l" eaLnBrk="1" fontAlgn="auto" hangingPunct="1">
              <a:spcAft>
                <a:spcPts val="0"/>
              </a:spcAft>
              <a:defRPr/>
            </a:pPr>
            <a:r>
              <a:rPr lang="ru-RU" dirty="0">
                <a:latin typeface="Times New Roman" panose="02020603050405020304" pitchFamily="18" charset="0"/>
                <a:cs typeface="Times New Roman" panose="02020603050405020304" pitchFamily="18" charset="0"/>
              </a:rPr>
              <a:t>Кузьмин Ю.О.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д.ф-м.н</a:t>
            </a:r>
            <a:r>
              <a:rPr lang="ru-RU" sz="2000" dirty="0">
                <a:latin typeface="Times New Roman" panose="02020603050405020304" pitchFamily="18" charset="0"/>
                <a:cs typeface="Times New Roman" panose="02020603050405020304" pitchFamily="18" charset="0"/>
              </a:rPr>
              <a:t>, профессор, зам. Директора, Институт физики Земли им. О.Ю. Шмидта РАН</a:t>
            </a:r>
            <a:endParaRPr lang="ru-RU" sz="2000" dirty="0"/>
          </a:p>
        </p:txBody>
      </p:sp>
      <p:sp>
        <p:nvSpPr>
          <p:cNvPr id="2053" name="TextBox 7">
            <a:extLst>
              <a:ext uri="{FF2B5EF4-FFF2-40B4-BE49-F238E27FC236}">
                <a16:creationId xmlns:a16="http://schemas.microsoft.com/office/drawing/2014/main" id="{81D7B868-DBCF-46C1-97F7-117DFE31E3AB}"/>
              </a:ext>
            </a:extLst>
          </p:cNvPr>
          <p:cNvSpPr txBox="1">
            <a:spLocks noChangeArrowheads="1"/>
          </p:cNvSpPr>
          <p:nvPr/>
        </p:nvSpPr>
        <p:spPr bwMode="auto">
          <a:xfrm>
            <a:off x="1861166" y="6027003"/>
            <a:ext cx="100260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dirty="0">
                <a:latin typeface="Times New Roman" panose="02020603050405020304" pitchFamily="18" charset="0"/>
                <a:cs typeface="Times New Roman" panose="02020603050405020304" pitchFamily="18" charset="0"/>
              </a:rPr>
              <a:t>«Триггерные эффекты в геосистемах» 2022</a:t>
            </a:r>
          </a:p>
          <a:p>
            <a:pPr algn="ctr"/>
            <a:r>
              <a:rPr lang="ru-RU" altLang="ru-RU" sz="2400" dirty="0">
                <a:latin typeface="Times New Roman" panose="02020603050405020304" pitchFamily="18" charset="0"/>
                <a:cs typeface="Times New Roman" panose="02020603050405020304" pitchFamily="18" charset="0"/>
              </a:rPr>
              <a:t>6-ая Международная конференция 21-24 июня 2022, Москва, Россия</a:t>
            </a:r>
          </a:p>
        </p:txBody>
      </p:sp>
      <p:pic>
        <p:nvPicPr>
          <p:cNvPr id="2" name="Рисунок 1">
            <a:extLst>
              <a:ext uri="{FF2B5EF4-FFF2-40B4-BE49-F238E27FC236}">
                <a16:creationId xmlns:a16="http://schemas.microsoft.com/office/drawing/2014/main" id="{A180AA18-F03F-EEF4-88B7-3586A4E97D04}"/>
              </a:ext>
            </a:extLst>
          </p:cNvPr>
          <p:cNvPicPr>
            <a:picLocks noChangeAspect="1"/>
          </p:cNvPicPr>
          <p:nvPr/>
        </p:nvPicPr>
        <p:blipFill>
          <a:blip r:embed="rId2"/>
          <a:stretch>
            <a:fillRect/>
          </a:stretch>
        </p:blipFill>
        <p:spPr>
          <a:xfrm>
            <a:off x="10727453" y="86513"/>
            <a:ext cx="1449745" cy="1396297"/>
          </a:xfrm>
          <a:prstGeom prst="rect">
            <a:avLst/>
          </a:prstGeom>
        </p:spPr>
      </p:pic>
      <p:pic>
        <p:nvPicPr>
          <p:cNvPr id="5" name="Рисунок 4">
            <a:extLst>
              <a:ext uri="{FF2B5EF4-FFF2-40B4-BE49-F238E27FC236}">
                <a16:creationId xmlns:a16="http://schemas.microsoft.com/office/drawing/2014/main" id="{2C72161E-DCED-AE59-CAFB-9945D154FF7B}"/>
              </a:ext>
            </a:extLst>
          </p:cNvPr>
          <p:cNvPicPr>
            <a:picLocks noChangeAspect="1"/>
          </p:cNvPicPr>
          <p:nvPr/>
        </p:nvPicPr>
        <p:blipFill>
          <a:blip r:embed="rId3"/>
          <a:stretch>
            <a:fillRect/>
          </a:stretch>
        </p:blipFill>
        <p:spPr>
          <a:xfrm>
            <a:off x="14802" y="-24773"/>
            <a:ext cx="1697599" cy="1692936"/>
          </a:xfrm>
          <a:prstGeom prst="rect">
            <a:avLst/>
          </a:prstGeom>
        </p:spPr>
      </p:pic>
      <p:sp>
        <p:nvSpPr>
          <p:cNvPr id="6" name="Номер слайда 5">
            <a:extLst>
              <a:ext uri="{FF2B5EF4-FFF2-40B4-BE49-F238E27FC236}">
                <a16:creationId xmlns:a16="http://schemas.microsoft.com/office/drawing/2014/main" id="{B7A32848-3079-4058-9D7D-BFF46F8B47D6}"/>
              </a:ext>
            </a:extLst>
          </p:cNvPr>
          <p:cNvSpPr>
            <a:spLocks noGrp="1"/>
          </p:cNvSpPr>
          <p:nvPr>
            <p:ph type="sldNum" sz="quarter" idx="12"/>
          </p:nvPr>
        </p:nvSpPr>
        <p:spPr/>
        <p:txBody>
          <a:bodyPr/>
          <a:lstStyle/>
          <a:p>
            <a:pPr>
              <a:defRPr/>
            </a:pPr>
            <a:fld id="{1AEE162F-956D-4B21-966F-97CAA292E291}" type="slidenum">
              <a:rPr lang="ru-RU" smtClean="0"/>
              <a:pPr>
                <a:defRPr/>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112716" y="527397"/>
            <a:ext cx="7411490" cy="5909823"/>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Рост дополнительного осевого сжатия приводит к снижению величин как объёмной деформации образцов, так и общей пористости в обоих образцах 3012 (верхний) и 3134 (нижний), несмотря на двукратную разницу величин их трещинной пористости (0,125 и 0,250). Но в образце 3012 снижение общей и трещинной пористости продолжается до 0,9-0,95 от разрушающей нагрузки, т.е. практически до разрушения образца. А в образце 3134 увеличение объёмной деформации и снижение общей пористости при нагрузке около 0,65 от разрушающей нагрузки существенно изменяется, что видно по отклонению графиков от прямых линий, характеризующих упругую часть диаграммы Так же стоит отметить и противоположный характер графиков изменения объемной деформации и общей пористости. Это обусловлено, тем, что уменьшение объёмной деформации принято считать положительным, а уменьшение общей деформации принято считать отрицательным. Но эти две кривые отражают один и тот же процесс уменьшения объёма порового пространства с учетом того, что изменения объёма зерен минерального скелета в сотни раз меньше при воздействии осевого сжатия.. На графиках приведены изменения общей пористости и её компонент от их величин, определенных для каждого образца, до увеличения дополнительного осевого сжатия. </a:t>
            </a: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0" y="6581001"/>
            <a:ext cx="10779969" cy="276999"/>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a:t>
            </a:r>
            <a:r>
              <a:rPr lang="en-US" altLang="ru-RU" sz="1200" dirty="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112717" y="36742"/>
            <a:ext cx="7176358"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Обсуждение. </a:t>
            </a:r>
            <a:r>
              <a:rPr lang="ru-RU" altLang="ru-RU" sz="2000" b="1" i="1" dirty="0">
                <a:latin typeface="Times New Roman" panose="02020603050405020304" pitchFamily="18" charset="0"/>
                <a:cs typeface="Times New Roman" panose="02020603050405020304" pitchFamily="18" charset="0"/>
              </a:rPr>
              <a:t>Образцы с хрупким характером разрушения</a:t>
            </a:r>
            <a:endParaRPr lang="ru-RU" altLang="ru-RU" sz="2400" b="1" i="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459097"/>
            <a:ext cx="518657" cy="365125"/>
          </a:xfrm>
        </p:spPr>
        <p:txBody>
          <a:bodyPr/>
          <a:lstStyle/>
          <a:p>
            <a:pPr>
              <a:defRPr/>
            </a:pPr>
            <a:fld id="{2651CC19-0ECC-4E90-BBAE-6E3BAF524ABE}" type="slidenum">
              <a:rPr lang="ru-RU" sz="1400" smtClean="0"/>
              <a:pPr>
                <a:defRPr/>
              </a:pPr>
              <a:t>10</a:t>
            </a:fld>
            <a:endParaRPr lang="ru-RU" sz="1400" dirty="0"/>
          </a:p>
        </p:txBody>
      </p:sp>
      <p:pic>
        <p:nvPicPr>
          <p:cNvPr id="2" name="Рисунок 1">
            <a:extLst>
              <a:ext uri="{FF2B5EF4-FFF2-40B4-BE49-F238E27FC236}">
                <a16:creationId xmlns:a16="http://schemas.microsoft.com/office/drawing/2014/main" id="{074CE294-A432-A9E9-0EB5-FBE2025086C3}"/>
              </a:ext>
            </a:extLst>
          </p:cNvPr>
          <p:cNvPicPr>
            <a:picLocks noChangeAspect="1"/>
          </p:cNvPicPr>
          <p:nvPr/>
        </p:nvPicPr>
        <p:blipFill>
          <a:blip r:embed="rId2"/>
          <a:stretch>
            <a:fillRect/>
          </a:stretch>
        </p:blipFill>
        <p:spPr>
          <a:xfrm>
            <a:off x="8312330" y="287615"/>
            <a:ext cx="3683726" cy="3086365"/>
          </a:xfrm>
          <a:prstGeom prst="rect">
            <a:avLst/>
          </a:prstGeom>
        </p:spPr>
      </p:pic>
      <p:pic>
        <p:nvPicPr>
          <p:cNvPr id="3" name="Рисунок 2">
            <a:extLst>
              <a:ext uri="{FF2B5EF4-FFF2-40B4-BE49-F238E27FC236}">
                <a16:creationId xmlns:a16="http://schemas.microsoft.com/office/drawing/2014/main" id="{3B0A4924-16ED-3DCC-97AF-1575EF8D4229}"/>
              </a:ext>
            </a:extLst>
          </p:cNvPr>
          <p:cNvPicPr>
            <a:picLocks noChangeAspect="1"/>
          </p:cNvPicPr>
          <p:nvPr/>
        </p:nvPicPr>
        <p:blipFill>
          <a:blip r:embed="rId3"/>
          <a:stretch>
            <a:fillRect/>
          </a:stretch>
        </p:blipFill>
        <p:spPr>
          <a:xfrm>
            <a:off x="8304865" y="3428999"/>
            <a:ext cx="3683726" cy="3094023"/>
          </a:xfrm>
          <a:prstGeom prst="rect">
            <a:avLst/>
          </a:prstGeom>
        </p:spPr>
      </p:pic>
    </p:spTree>
    <p:extLst>
      <p:ext uri="{BB962C8B-B14F-4D97-AF65-F5344CB8AC3E}">
        <p14:creationId xmlns:p14="http://schemas.microsoft.com/office/powerpoint/2010/main" val="114884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112716" y="527397"/>
            <a:ext cx="7202484" cy="5909823"/>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Сопоставляя образцы 3012 и 3134, можно сказать, что для образца 3134 (нижний) с большей величиной трещинной пористости отклонение от упругого характера деформирования отмечено при 0,65 от величины разрушающей нагрузки, а для образца 3012 при 0,9-0,95 от разрушающей нагрузки. Образец 3012 разрушился при 42,75 МПа, а образец 3134 при 31,7 МПа. Рассмотрим так же и влияние изменения доли трещинной пористости на подготовку разрушения (рис.3). На рисунке 3 приведены изменения межзерновой пористости и добавлен график изменения доли трещинной пористости в общей пористости, который с некоторыми приближениями можно принять за график производной изменения трещинной пористости.</a:t>
            </a:r>
          </a:p>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В образце 3012 (верхний рисунок) отмечены более интенсивные, по сравнению с образцом 3134 (нижний), изменения трещиной пористости и соответственно её доли в общей пористости. Эти изменения и привели к отклонению графика «напряжение - межзерновая пористость» от упругого характера уже при нагрузке 0,3 от разрушающей. Очевидно, что в условиях хрупкого характера разрушения образцов межзерновая и трещинная компоненты общей пористости различным образом реагируют на изменения напряженного состояния . </a:t>
            </a: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0" y="6581001"/>
            <a:ext cx="10779969" cy="276999"/>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a:t>
            </a:r>
            <a:r>
              <a:rPr lang="en-US" altLang="ru-RU" sz="1200" dirty="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112717" y="36742"/>
            <a:ext cx="7045730"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Обсуждение. </a:t>
            </a:r>
            <a:r>
              <a:rPr lang="ru-RU" altLang="ru-RU" sz="2000" b="1" i="1" dirty="0">
                <a:latin typeface="Times New Roman" panose="02020603050405020304" pitchFamily="18" charset="0"/>
                <a:cs typeface="Times New Roman" panose="02020603050405020304" pitchFamily="18" charset="0"/>
              </a:rPr>
              <a:t>Образцы с хрупким характером разрушения</a:t>
            </a:r>
            <a:endParaRPr lang="ru-RU" altLang="ru-RU" sz="2400" b="1" i="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459097"/>
            <a:ext cx="518657" cy="365125"/>
          </a:xfrm>
        </p:spPr>
        <p:txBody>
          <a:bodyPr/>
          <a:lstStyle/>
          <a:p>
            <a:pPr>
              <a:defRPr/>
            </a:pPr>
            <a:fld id="{2651CC19-0ECC-4E90-BBAE-6E3BAF524ABE}" type="slidenum">
              <a:rPr lang="ru-RU" sz="1400" smtClean="0"/>
              <a:pPr>
                <a:defRPr/>
              </a:pPr>
              <a:t>11</a:t>
            </a:fld>
            <a:endParaRPr lang="ru-RU" sz="1400" dirty="0"/>
          </a:p>
        </p:txBody>
      </p:sp>
      <p:pic>
        <p:nvPicPr>
          <p:cNvPr id="5" name="Рисунок 4">
            <a:extLst>
              <a:ext uri="{FF2B5EF4-FFF2-40B4-BE49-F238E27FC236}">
                <a16:creationId xmlns:a16="http://schemas.microsoft.com/office/drawing/2014/main" id="{721B97AC-D0F2-8859-41E1-5094848BCEFA}"/>
              </a:ext>
            </a:extLst>
          </p:cNvPr>
          <p:cNvPicPr>
            <a:picLocks noChangeAspect="1"/>
          </p:cNvPicPr>
          <p:nvPr/>
        </p:nvPicPr>
        <p:blipFill>
          <a:blip r:embed="rId2"/>
          <a:stretch>
            <a:fillRect/>
          </a:stretch>
        </p:blipFill>
        <p:spPr>
          <a:xfrm>
            <a:off x="8146357" y="301649"/>
            <a:ext cx="3673597" cy="3047330"/>
          </a:xfrm>
          <a:prstGeom prst="rect">
            <a:avLst/>
          </a:prstGeom>
        </p:spPr>
      </p:pic>
      <p:pic>
        <p:nvPicPr>
          <p:cNvPr id="6" name="Рисунок 5">
            <a:extLst>
              <a:ext uri="{FF2B5EF4-FFF2-40B4-BE49-F238E27FC236}">
                <a16:creationId xmlns:a16="http://schemas.microsoft.com/office/drawing/2014/main" id="{03BACF73-A63D-48BD-13DB-5C1062BFFDCB}"/>
              </a:ext>
            </a:extLst>
          </p:cNvPr>
          <p:cNvPicPr>
            <a:picLocks noChangeAspect="1"/>
          </p:cNvPicPr>
          <p:nvPr/>
        </p:nvPicPr>
        <p:blipFill>
          <a:blip r:embed="rId3"/>
          <a:stretch>
            <a:fillRect/>
          </a:stretch>
        </p:blipFill>
        <p:spPr>
          <a:xfrm>
            <a:off x="8146358" y="3420869"/>
            <a:ext cx="3673598" cy="3062605"/>
          </a:xfrm>
          <a:prstGeom prst="rect">
            <a:avLst/>
          </a:prstGeom>
        </p:spPr>
      </p:pic>
    </p:spTree>
    <p:extLst>
      <p:ext uri="{BB962C8B-B14F-4D97-AF65-F5344CB8AC3E}">
        <p14:creationId xmlns:p14="http://schemas.microsoft.com/office/powerpoint/2010/main" val="226859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112714" y="822110"/>
            <a:ext cx="7293925" cy="5602046"/>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Рост дополнительного осевого сжатия приводит к снижению величин как объёмной деформации образцов, так и общей пористости в обоих образцах 3030 (верхний) и 3191 (нижний), несмотря на существенную разницу (в 1,4 раза) величин их трещинной пористости (0,229 и 0,319). Но в образце 3030 упругое (линейное) снижение общей и трещинной пористости продолжается до 0,50-0,55 от разрушающей нагрузки, а упругий (линейный) рост объёмной деформации прекращается при 0,4 от разрушающей нагрузки. А в образце 3191 и увеличение объёмной деформации, и снижение общей пористости существенно изменяется только при нагрузке около 0,55 от разрушающей нагрузки, что видно по отклонению графиков от прямых линий, характеризующих упругую часть диаграммы.</a:t>
            </a:r>
          </a:p>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Сопоставляя образцы 3030 (верхний) и 3191 (нижний), можно сказать, что для образца 3191 с большей величиной трещинной пористости отклонение от упругого характера деформирования отмечено при 0,55 от величины разрушающей нагрузки, а для образца 3030 при 0,40-0,45 от разрушающей нагрузки. Образец 3030 разрушился при 40,21 МПа, а образец 3191 при 38,05 МПа.</a:t>
            </a: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87086" y="6362557"/>
            <a:ext cx="6640782" cy="461665"/>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a:t>
            </a:r>
          </a:p>
          <a:p>
            <a:pPr algn="ctr" eaLnBrk="1" hangingPunct="1">
              <a:defRPr/>
            </a:pPr>
            <a:r>
              <a:rPr lang="ru-RU" altLang="ru-RU" sz="1200" dirty="0">
                <a:latin typeface="Times New Roman" panose="02020603050405020304" pitchFamily="18" charset="0"/>
                <a:cs typeface="Times New Roman" panose="02020603050405020304" pitchFamily="18" charset="0"/>
              </a:rPr>
              <a:t>УПРУГОГО ХАРАКТЕРА</a:t>
            </a:r>
            <a:r>
              <a:rPr lang="en-US" altLang="ru-RU" sz="1200" dirty="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1" y="52669"/>
            <a:ext cx="6191793" cy="769441"/>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Обсуждение. </a:t>
            </a:r>
            <a:r>
              <a:rPr lang="ru-RU" altLang="ru-RU" sz="2000" b="1" i="1" dirty="0">
                <a:latin typeface="Times New Roman" panose="02020603050405020304" pitchFamily="18" charset="0"/>
                <a:cs typeface="Times New Roman" panose="02020603050405020304" pitchFamily="18" charset="0"/>
              </a:rPr>
              <a:t>Образцы с упруго-пластичным </a:t>
            </a:r>
          </a:p>
          <a:p>
            <a:pPr algn="r" eaLnBrk="1" hangingPunct="1">
              <a:defRPr/>
            </a:pPr>
            <a:r>
              <a:rPr lang="ru-RU" altLang="ru-RU" sz="2000" b="1" i="1" dirty="0">
                <a:latin typeface="Times New Roman" panose="02020603050405020304" pitchFamily="18" charset="0"/>
                <a:cs typeface="Times New Roman" panose="02020603050405020304" pitchFamily="18" charset="0"/>
              </a:rPr>
              <a:t>характером разрушения</a:t>
            </a:r>
            <a:endParaRPr lang="ru-RU" altLang="ru-RU" sz="2400" b="1" i="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459097"/>
            <a:ext cx="518657" cy="365125"/>
          </a:xfrm>
        </p:spPr>
        <p:txBody>
          <a:bodyPr/>
          <a:lstStyle/>
          <a:p>
            <a:pPr>
              <a:defRPr/>
            </a:pPr>
            <a:fld id="{2651CC19-0ECC-4E90-BBAE-6E3BAF524ABE}" type="slidenum">
              <a:rPr lang="ru-RU" sz="1400" smtClean="0"/>
              <a:pPr>
                <a:defRPr/>
              </a:pPr>
              <a:t>12</a:t>
            </a:fld>
            <a:endParaRPr lang="ru-RU" sz="1400" dirty="0"/>
          </a:p>
        </p:txBody>
      </p:sp>
      <p:pic>
        <p:nvPicPr>
          <p:cNvPr id="2" name="Рисунок 1">
            <a:extLst>
              <a:ext uri="{FF2B5EF4-FFF2-40B4-BE49-F238E27FC236}">
                <a16:creationId xmlns:a16="http://schemas.microsoft.com/office/drawing/2014/main" id="{74668694-86F3-08BC-6FF0-BBE32B99F0ED}"/>
              </a:ext>
            </a:extLst>
          </p:cNvPr>
          <p:cNvPicPr>
            <a:picLocks noChangeAspect="1"/>
          </p:cNvPicPr>
          <p:nvPr/>
        </p:nvPicPr>
        <p:blipFill>
          <a:blip r:embed="rId2"/>
          <a:stretch>
            <a:fillRect/>
          </a:stretch>
        </p:blipFill>
        <p:spPr>
          <a:xfrm>
            <a:off x="7658692" y="-716"/>
            <a:ext cx="3901936" cy="3277301"/>
          </a:xfrm>
          <a:prstGeom prst="rect">
            <a:avLst/>
          </a:prstGeom>
        </p:spPr>
      </p:pic>
      <p:pic>
        <p:nvPicPr>
          <p:cNvPr id="3" name="Рисунок 2">
            <a:extLst>
              <a:ext uri="{FF2B5EF4-FFF2-40B4-BE49-F238E27FC236}">
                <a16:creationId xmlns:a16="http://schemas.microsoft.com/office/drawing/2014/main" id="{3FBC78DA-BA50-D048-D3A1-85CB85015AA7}"/>
              </a:ext>
            </a:extLst>
          </p:cNvPr>
          <p:cNvPicPr>
            <a:picLocks noChangeAspect="1"/>
          </p:cNvPicPr>
          <p:nvPr/>
        </p:nvPicPr>
        <p:blipFill>
          <a:blip r:embed="rId3"/>
          <a:stretch>
            <a:fillRect/>
          </a:stretch>
        </p:blipFill>
        <p:spPr>
          <a:xfrm>
            <a:off x="7658692" y="3364358"/>
            <a:ext cx="3901936" cy="3277301"/>
          </a:xfrm>
          <a:prstGeom prst="rect">
            <a:avLst/>
          </a:prstGeom>
        </p:spPr>
      </p:pic>
    </p:spTree>
    <p:extLst>
      <p:ext uri="{BB962C8B-B14F-4D97-AF65-F5344CB8AC3E}">
        <p14:creationId xmlns:p14="http://schemas.microsoft.com/office/powerpoint/2010/main" val="320857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73527" y="822110"/>
            <a:ext cx="7450679" cy="5909823"/>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Рассмотрим влияние доли трещинной пористости на переход от упругого деформирования к упруго-вязкому характеру разрушения. На рисунке изменения общей пористости заменили на изменения межзерновой пористости и добавили график изменения доли трещинной пористости в общей пористости, который с некоторыми приближениями можно принять за график производной изменения трещинной пористости. В образце 3030 (верхний) отмечены более интенсивные (по сравнению с образцом 3191) изменения трещиной пористости и соответственно её доли в общей пористости. Эти изменения и привели к отклонению графика напряжение - межзерновая пористость от упругого характера уже при нагрузке 0,4 от разрушающей, т.е. так же, как и для графика напряжение – объёмная деформация. В то же время в образце 3191 при нагрузке 0,9 от разрушающей были отмечены резкие изменения трещинной пористости и ее доли в общей пористости, которые привели к изменению наклона графиков и объёмной деформации и межзерновой пористости. Очевидно, что и в условиях упруго-пластичного характера разрушения межзерновая и трещинная компоненты общей пористости различным образом реагируют на изменения напряженного состояния и изменяют характер деформирования образцов.</a:t>
            </a: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6096001" y="6396335"/>
            <a:ext cx="5464628" cy="461665"/>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a:t>
            </a:r>
          </a:p>
          <a:p>
            <a:pPr algn="ctr" eaLnBrk="1" hangingPunct="1">
              <a:defRPr/>
            </a:pPr>
            <a:r>
              <a:rPr lang="ru-RU" altLang="ru-RU" sz="1200" dirty="0">
                <a:latin typeface="Times New Roman" panose="02020603050405020304" pitchFamily="18" charset="0"/>
                <a:cs typeface="Times New Roman" panose="02020603050405020304" pitchFamily="18" charset="0"/>
              </a:rPr>
              <a:t>УПРУГОГО ХАРАКТЕРА</a:t>
            </a:r>
            <a:r>
              <a:rPr lang="en-US" altLang="ru-RU" sz="1200" dirty="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1" y="52669"/>
            <a:ext cx="7524205" cy="769441"/>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Обсуждение. </a:t>
            </a:r>
            <a:r>
              <a:rPr lang="ru-RU" altLang="ru-RU" sz="2000" b="1" i="1" dirty="0">
                <a:latin typeface="Times New Roman" panose="02020603050405020304" pitchFamily="18" charset="0"/>
                <a:cs typeface="Times New Roman" panose="02020603050405020304" pitchFamily="18" charset="0"/>
              </a:rPr>
              <a:t>Образцы с упруго-пластичным </a:t>
            </a:r>
          </a:p>
          <a:p>
            <a:pPr algn="r" eaLnBrk="1" hangingPunct="1">
              <a:defRPr/>
            </a:pPr>
            <a:r>
              <a:rPr lang="ru-RU" altLang="ru-RU" sz="2000" b="1" i="1" dirty="0">
                <a:latin typeface="Times New Roman" panose="02020603050405020304" pitchFamily="18" charset="0"/>
                <a:cs typeface="Times New Roman" panose="02020603050405020304" pitchFamily="18" charset="0"/>
              </a:rPr>
              <a:t>характером разрушения</a:t>
            </a:r>
            <a:endParaRPr lang="ru-RU" altLang="ru-RU" sz="2400" b="1" i="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459097"/>
            <a:ext cx="518657" cy="365125"/>
          </a:xfrm>
        </p:spPr>
        <p:txBody>
          <a:bodyPr/>
          <a:lstStyle/>
          <a:p>
            <a:pPr>
              <a:defRPr/>
            </a:pPr>
            <a:fld id="{2651CC19-0ECC-4E90-BBAE-6E3BAF524ABE}" type="slidenum">
              <a:rPr lang="ru-RU" sz="1400" smtClean="0"/>
              <a:pPr>
                <a:defRPr/>
              </a:pPr>
              <a:t>13</a:t>
            </a:fld>
            <a:endParaRPr lang="ru-RU" sz="1400" dirty="0"/>
          </a:p>
        </p:txBody>
      </p:sp>
      <p:pic>
        <p:nvPicPr>
          <p:cNvPr id="5" name="Рисунок 4">
            <a:extLst>
              <a:ext uri="{FF2B5EF4-FFF2-40B4-BE49-F238E27FC236}">
                <a16:creationId xmlns:a16="http://schemas.microsoft.com/office/drawing/2014/main" id="{9899A5AC-5058-B4A9-BB92-E2CD92A95429}"/>
              </a:ext>
            </a:extLst>
          </p:cNvPr>
          <p:cNvPicPr>
            <a:picLocks noChangeAspect="1"/>
          </p:cNvPicPr>
          <p:nvPr/>
        </p:nvPicPr>
        <p:blipFill>
          <a:blip r:embed="rId2"/>
          <a:stretch>
            <a:fillRect/>
          </a:stretch>
        </p:blipFill>
        <p:spPr>
          <a:xfrm>
            <a:off x="8344487" y="52669"/>
            <a:ext cx="3734798" cy="3136919"/>
          </a:xfrm>
          <a:prstGeom prst="rect">
            <a:avLst/>
          </a:prstGeom>
        </p:spPr>
      </p:pic>
      <p:pic>
        <p:nvPicPr>
          <p:cNvPr id="6" name="Рисунок 5">
            <a:extLst>
              <a:ext uri="{FF2B5EF4-FFF2-40B4-BE49-F238E27FC236}">
                <a16:creationId xmlns:a16="http://schemas.microsoft.com/office/drawing/2014/main" id="{F40870A2-7432-4ED7-DE8C-5DA2139C3743}"/>
              </a:ext>
            </a:extLst>
          </p:cNvPr>
          <p:cNvPicPr>
            <a:picLocks noChangeAspect="1"/>
          </p:cNvPicPr>
          <p:nvPr/>
        </p:nvPicPr>
        <p:blipFill>
          <a:blip r:embed="rId3"/>
          <a:stretch>
            <a:fillRect/>
          </a:stretch>
        </p:blipFill>
        <p:spPr>
          <a:xfrm>
            <a:off x="7979476" y="3233414"/>
            <a:ext cx="3840480" cy="3225683"/>
          </a:xfrm>
          <a:prstGeom prst="rect">
            <a:avLst/>
          </a:prstGeom>
        </p:spPr>
      </p:pic>
    </p:spTree>
    <p:extLst>
      <p:ext uri="{BB962C8B-B14F-4D97-AF65-F5344CB8AC3E}">
        <p14:creationId xmlns:p14="http://schemas.microsoft.com/office/powerpoint/2010/main" val="34435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73527" y="822110"/>
            <a:ext cx="7450679" cy="5294270"/>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Рост дополнительного осевого сжатия приводит к снижению величин как объёмной деформации образцов, так и общей пористости в обоих образцах 3070 (верхний) и 3161 (нижний), несмотря на существенную разницу (в 3,6 раза) величин их трещинной пористости (0,184 и 0,661). </a:t>
            </a:r>
          </a:p>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Но в образце 3070 упругое (линейное) снижение общей пористости и объёмной деформации продолжается до 0,60-0,65 от разрушающей нагрузки, а упругий (линейный) рост трещинной пористости прекращается при 0,35 от разрушающей нагрузки. </a:t>
            </a:r>
          </a:p>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А в образце 3161 и увеличение объёмной деформации, и снижение общей пористости существенно изменяется только при нагрузке около 0,7 от разрушающей нагрузки, а упругий (линейный) рост трещинной пористости прекращается около 0,25 от разрушающей нагрузки, что видно по отклонению графиков от прямых линий, характеризующих упругую часть диаграммы. </a:t>
            </a:r>
          </a:p>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Сопоставляя образцы 3070 и 3161, можно сказать, что отклонение от упругого характера объёмного деформирования отмечено около 0,7 от величины разрушающей нагрузки.</a:t>
            </a: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0" y="6343666"/>
            <a:ext cx="7067006" cy="461665"/>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a:t>
            </a:r>
            <a:r>
              <a:rPr lang="en-US" altLang="ru-RU" sz="1200" dirty="0">
                <a:latin typeface="Times New Roman" panose="02020603050405020304" pitchFamily="18" charset="0"/>
                <a:cs typeface="Times New Roman" panose="02020603050405020304" pitchFamily="18" charset="0"/>
              </a:rPr>
              <a:t>  </a:t>
            </a:r>
            <a:endParaRPr lang="ru-RU" altLang="ru-RU" sz="1200" dirty="0">
              <a:latin typeface="Times New Roman" panose="02020603050405020304" pitchFamily="18" charset="0"/>
              <a:cs typeface="Times New Roman" panose="02020603050405020304" pitchFamily="18" charset="0"/>
            </a:endParaRPr>
          </a:p>
          <a:p>
            <a:pPr algn="ctr" eaLnBrk="1" hangingPunct="1">
              <a:defRPr/>
            </a:pP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112715" y="52669"/>
            <a:ext cx="7411491" cy="769441"/>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Обсуждение. </a:t>
            </a:r>
            <a:r>
              <a:rPr lang="ru-RU" altLang="ru-RU" sz="2000" b="1" i="1" dirty="0">
                <a:latin typeface="Times New Roman" panose="02020603050405020304" pitchFamily="18" charset="0"/>
                <a:cs typeface="Times New Roman" panose="02020603050405020304" pitchFamily="18" charset="0"/>
              </a:rPr>
              <a:t>Образцы с </a:t>
            </a:r>
            <a:r>
              <a:rPr lang="ru-RU" altLang="ru-RU" sz="2000" b="1" i="1" dirty="0" err="1">
                <a:latin typeface="Times New Roman" panose="02020603050405020304" pitchFamily="18" charset="0"/>
                <a:cs typeface="Times New Roman" panose="02020603050405020304" pitchFamily="18" charset="0"/>
              </a:rPr>
              <a:t>дилатансионным</a:t>
            </a:r>
            <a:r>
              <a:rPr lang="ru-RU" altLang="ru-RU" sz="2000" b="1" i="1" dirty="0">
                <a:latin typeface="Times New Roman" panose="02020603050405020304" pitchFamily="18" charset="0"/>
                <a:cs typeface="Times New Roman" panose="02020603050405020304" pitchFamily="18" charset="0"/>
              </a:rPr>
              <a:t> </a:t>
            </a:r>
          </a:p>
          <a:p>
            <a:pPr algn="r" eaLnBrk="1" hangingPunct="1">
              <a:defRPr/>
            </a:pPr>
            <a:r>
              <a:rPr lang="ru-RU" altLang="ru-RU" sz="2000" b="1" i="1" dirty="0">
                <a:latin typeface="Times New Roman" panose="02020603050405020304" pitchFamily="18" charset="0"/>
                <a:cs typeface="Times New Roman" panose="02020603050405020304" pitchFamily="18" charset="0"/>
              </a:rPr>
              <a:t>характером разрушения</a:t>
            </a:r>
            <a:endParaRPr lang="ru-RU" altLang="ru-RU" sz="2400" b="1" i="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459097"/>
            <a:ext cx="518657" cy="365125"/>
          </a:xfrm>
        </p:spPr>
        <p:txBody>
          <a:bodyPr/>
          <a:lstStyle/>
          <a:p>
            <a:pPr>
              <a:defRPr/>
            </a:pPr>
            <a:fld id="{2651CC19-0ECC-4E90-BBAE-6E3BAF524ABE}" type="slidenum">
              <a:rPr lang="ru-RU" sz="1400" smtClean="0"/>
              <a:pPr>
                <a:defRPr/>
              </a:pPr>
              <a:t>14</a:t>
            </a:fld>
            <a:endParaRPr lang="ru-RU" sz="1400" dirty="0"/>
          </a:p>
        </p:txBody>
      </p:sp>
      <p:pic>
        <p:nvPicPr>
          <p:cNvPr id="2" name="Рисунок 1">
            <a:extLst>
              <a:ext uri="{FF2B5EF4-FFF2-40B4-BE49-F238E27FC236}">
                <a16:creationId xmlns:a16="http://schemas.microsoft.com/office/drawing/2014/main" id="{B38EC645-CB57-FD8D-6908-387350CE4CF1}"/>
              </a:ext>
            </a:extLst>
          </p:cNvPr>
          <p:cNvPicPr>
            <a:picLocks noChangeAspect="1"/>
          </p:cNvPicPr>
          <p:nvPr/>
        </p:nvPicPr>
        <p:blipFill>
          <a:blip r:embed="rId2"/>
          <a:stretch>
            <a:fillRect/>
          </a:stretch>
        </p:blipFill>
        <p:spPr>
          <a:xfrm>
            <a:off x="8085909" y="52669"/>
            <a:ext cx="4032564" cy="3387018"/>
          </a:xfrm>
          <a:prstGeom prst="rect">
            <a:avLst/>
          </a:prstGeom>
        </p:spPr>
      </p:pic>
      <p:pic>
        <p:nvPicPr>
          <p:cNvPr id="3" name="Рисунок 2">
            <a:extLst>
              <a:ext uri="{FF2B5EF4-FFF2-40B4-BE49-F238E27FC236}">
                <a16:creationId xmlns:a16="http://schemas.microsoft.com/office/drawing/2014/main" id="{2466098A-C40C-870D-E276-F5634722A53F}"/>
              </a:ext>
            </a:extLst>
          </p:cNvPr>
          <p:cNvPicPr>
            <a:picLocks noChangeAspect="1"/>
          </p:cNvPicPr>
          <p:nvPr/>
        </p:nvPicPr>
        <p:blipFill>
          <a:blip r:embed="rId3"/>
          <a:stretch>
            <a:fillRect/>
          </a:stretch>
        </p:blipFill>
        <p:spPr>
          <a:xfrm>
            <a:off x="7628709" y="3439687"/>
            <a:ext cx="4032564" cy="3387018"/>
          </a:xfrm>
          <a:prstGeom prst="rect">
            <a:avLst/>
          </a:prstGeom>
        </p:spPr>
      </p:pic>
    </p:spTree>
    <p:extLst>
      <p:ext uri="{BB962C8B-B14F-4D97-AF65-F5344CB8AC3E}">
        <p14:creationId xmlns:p14="http://schemas.microsoft.com/office/powerpoint/2010/main" val="3195442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73527" y="822110"/>
            <a:ext cx="7450679" cy="4986493"/>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Однако для графиков трещинной пористости отклонение от линейного упругого характера образца 3070 происходит при 0,35 от разрушающей нагрузки, а у образца 3161 около 0,25. Образец 3070 разрушился при 54,42 МПа, а образец 3161 при 50,58 МПа. Рассмотрим так же и влияние изменения доли трещинной пористости на переход от упругого к </a:t>
            </a:r>
            <a:r>
              <a:rPr lang="ru-RU" altLang="ru-RU" sz="1600" dirty="0" err="1">
                <a:latin typeface="Arial" panose="020B0604020202020204" pitchFamily="34" charset="0"/>
                <a:cs typeface="Times New Roman" panose="02020603050405020304" pitchFamily="18" charset="0"/>
              </a:rPr>
              <a:t>дилатансионному</a:t>
            </a:r>
            <a:r>
              <a:rPr lang="ru-RU" altLang="ru-RU" sz="1600" dirty="0">
                <a:latin typeface="Arial" panose="020B0604020202020204" pitchFamily="34" charset="0"/>
                <a:cs typeface="Times New Roman" panose="02020603050405020304" pitchFamily="18" charset="0"/>
              </a:rPr>
              <a:t> характеру деформирования и подготовку разрушения. </a:t>
            </a:r>
          </a:p>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В образце 3070 (верхний) отмечены более интенсивные (по сравнению с образцом 3161) изменения трещинной пористости и соответственно её доли в общей пористости. Эти изменения и привели к отклонению графика напряжение - межзерновая пористость от упругого характера уже при нагрузке 0,4 от разрушающей, т.е. так же, как и для графика напряжение – объёмная деформация. </a:t>
            </a:r>
          </a:p>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В то же время в образце 3161 при нагрузке 0,9 от разрушающей были отмечены резкие изменения трещинной пористости и ее доли в общей пористости, которые привели к изменению наклона графиков и объёмной деформации и межзерновой пористости. </a:t>
            </a: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0" y="6343666"/>
            <a:ext cx="7067006" cy="461665"/>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a:t>
            </a:r>
            <a:r>
              <a:rPr lang="en-US" altLang="ru-RU" sz="1200" dirty="0">
                <a:latin typeface="Times New Roman" panose="02020603050405020304" pitchFamily="18" charset="0"/>
                <a:cs typeface="Times New Roman" panose="02020603050405020304" pitchFamily="18" charset="0"/>
              </a:rPr>
              <a:t>  </a:t>
            </a:r>
            <a:endParaRPr lang="ru-RU" altLang="ru-RU" sz="1200" dirty="0">
              <a:latin typeface="Times New Roman" panose="02020603050405020304" pitchFamily="18" charset="0"/>
              <a:cs typeface="Times New Roman" panose="02020603050405020304" pitchFamily="18" charset="0"/>
            </a:endParaRPr>
          </a:p>
          <a:p>
            <a:pPr algn="ctr" eaLnBrk="1" hangingPunct="1">
              <a:defRPr/>
            </a:pP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112715" y="52669"/>
            <a:ext cx="7411491" cy="769441"/>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Обсуждение. </a:t>
            </a:r>
            <a:r>
              <a:rPr lang="ru-RU" altLang="ru-RU" sz="2000" b="1" i="1" dirty="0">
                <a:latin typeface="Times New Roman" panose="02020603050405020304" pitchFamily="18" charset="0"/>
                <a:cs typeface="Times New Roman" panose="02020603050405020304" pitchFamily="18" charset="0"/>
              </a:rPr>
              <a:t>Образцы с </a:t>
            </a:r>
            <a:r>
              <a:rPr lang="ru-RU" altLang="ru-RU" sz="2000" b="1" i="1" dirty="0" err="1">
                <a:latin typeface="Times New Roman" panose="02020603050405020304" pitchFamily="18" charset="0"/>
                <a:cs typeface="Times New Roman" panose="02020603050405020304" pitchFamily="18" charset="0"/>
              </a:rPr>
              <a:t>дилатансионным</a:t>
            </a:r>
            <a:r>
              <a:rPr lang="ru-RU" altLang="ru-RU" sz="2000" b="1" i="1" dirty="0">
                <a:latin typeface="Times New Roman" panose="02020603050405020304" pitchFamily="18" charset="0"/>
                <a:cs typeface="Times New Roman" panose="02020603050405020304" pitchFamily="18" charset="0"/>
              </a:rPr>
              <a:t> </a:t>
            </a:r>
          </a:p>
          <a:p>
            <a:pPr algn="r" eaLnBrk="1" hangingPunct="1">
              <a:defRPr/>
            </a:pPr>
            <a:r>
              <a:rPr lang="ru-RU" altLang="ru-RU" sz="2000" b="1" i="1" dirty="0">
                <a:latin typeface="Times New Roman" panose="02020603050405020304" pitchFamily="18" charset="0"/>
                <a:cs typeface="Times New Roman" panose="02020603050405020304" pitchFamily="18" charset="0"/>
              </a:rPr>
              <a:t>характером разрушения</a:t>
            </a:r>
            <a:endParaRPr lang="ru-RU" altLang="ru-RU" sz="2400" b="1" i="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459097"/>
            <a:ext cx="518657" cy="365125"/>
          </a:xfrm>
        </p:spPr>
        <p:txBody>
          <a:bodyPr/>
          <a:lstStyle/>
          <a:p>
            <a:pPr>
              <a:defRPr/>
            </a:pPr>
            <a:fld id="{2651CC19-0ECC-4E90-BBAE-6E3BAF524ABE}" type="slidenum">
              <a:rPr lang="ru-RU" sz="1400" smtClean="0"/>
              <a:pPr>
                <a:defRPr/>
              </a:pPr>
              <a:t>15</a:t>
            </a:fld>
            <a:endParaRPr lang="ru-RU" sz="1400" dirty="0"/>
          </a:p>
        </p:txBody>
      </p:sp>
      <p:pic>
        <p:nvPicPr>
          <p:cNvPr id="5" name="Рисунок 4">
            <a:extLst>
              <a:ext uri="{FF2B5EF4-FFF2-40B4-BE49-F238E27FC236}">
                <a16:creationId xmlns:a16="http://schemas.microsoft.com/office/drawing/2014/main" id="{3D1819F2-D7DA-DE96-4E76-8AF6B6D3DFC7}"/>
              </a:ext>
            </a:extLst>
          </p:cNvPr>
          <p:cNvPicPr>
            <a:picLocks noChangeAspect="1"/>
          </p:cNvPicPr>
          <p:nvPr/>
        </p:nvPicPr>
        <p:blipFill>
          <a:blip r:embed="rId2"/>
          <a:stretch>
            <a:fillRect/>
          </a:stretch>
        </p:blipFill>
        <p:spPr>
          <a:xfrm>
            <a:off x="8089538" y="77945"/>
            <a:ext cx="3989747" cy="3351055"/>
          </a:xfrm>
          <a:prstGeom prst="rect">
            <a:avLst/>
          </a:prstGeom>
        </p:spPr>
      </p:pic>
      <p:pic>
        <p:nvPicPr>
          <p:cNvPr id="6" name="Рисунок 5">
            <a:extLst>
              <a:ext uri="{FF2B5EF4-FFF2-40B4-BE49-F238E27FC236}">
                <a16:creationId xmlns:a16="http://schemas.microsoft.com/office/drawing/2014/main" id="{2909E3C8-7E64-EB4B-77C1-C04844A2A155}"/>
              </a:ext>
            </a:extLst>
          </p:cNvPr>
          <p:cNvPicPr>
            <a:picLocks noChangeAspect="1"/>
          </p:cNvPicPr>
          <p:nvPr/>
        </p:nvPicPr>
        <p:blipFill>
          <a:blip r:embed="rId3"/>
          <a:stretch>
            <a:fillRect/>
          </a:stretch>
        </p:blipFill>
        <p:spPr>
          <a:xfrm>
            <a:off x="7942217" y="3523077"/>
            <a:ext cx="3877739" cy="3256978"/>
          </a:xfrm>
          <a:prstGeom prst="rect">
            <a:avLst/>
          </a:prstGeom>
        </p:spPr>
      </p:pic>
    </p:spTree>
    <p:extLst>
      <p:ext uri="{BB962C8B-B14F-4D97-AF65-F5344CB8AC3E}">
        <p14:creationId xmlns:p14="http://schemas.microsoft.com/office/powerpoint/2010/main" val="271505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73527" y="822110"/>
            <a:ext cx="7450679" cy="5602046"/>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При нагружении образца 3161 (нижний) до 0,3 от разрушающей нагрузки (предел прочности 50,58 МПа) отмечено снижение общей пористости за счет уменьшения трещинной компоненты. Затем до примерно 0,7 от разрушающей нагрузки снижение общей пористости происходит за счет снижения межзерновой пористости, а величина трещинной пористости стабилизируется. В интервале 0,76 - 0,79 от разрушающей нагрузки отмечается рост трещинной пористости, а затем она вновь значительно снижается вплоть до разрушения образца.</a:t>
            </a:r>
          </a:p>
          <a:p>
            <a:pPr indent="360000"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Очевидно, увеличение осевого сжатия до значения 0,8 от разрушающей нагрузки привело к снижению объёма межзерновых пор, а затем стал превалировать процесс закрытия мелких трещин, объём которых влияет на трещинную пористость. Одновременно с этим развивался </a:t>
            </a:r>
            <a:r>
              <a:rPr lang="ru-RU" altLang="ru-RU" sz="1600" dirty="0" err="1">
                <a:latin typeface="Arial" panose="020B0604020202020204" pitchFamily="34" charset="0"/>
                <a:cs typeface="Times New Roman" panose="02020603050405020304" pitchFamily="18" charset="0"/>
              </a:rPr>
              <a:t>дилатансионный</a:t>
            </a:r>
            <a:r>
              <a:rPr lang="ru-RU" altLang="ru-RU" sz="1600" dirty="0">
                <a:latin typeface="Arial" panose="020B0604020202020204" pitchFamily="34" charset="0"/>
                <a:cs typeface="Times New Roman" panose="02020603050405020304" pitchFamily="18" charset="0"/>
              </a:rPr>
              <a:t> процесс увеличения порового пространства образца, сопровождаемый ростом общей пористости за счет межзерновой компоненты, при этом величина трещинной пористости снижалась. И только после достижения максимальной нагрузки, при которой произошло разрушение образца (50,58МПа) был отмечен существенный рост трещинной пористости, сопровождавший сброс осевого сжатия.</a:t>
            </a: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284957" y="6380935"/>
            <a:ext cx="7067006" cy="461665"/>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a:t>
            </a:r>
            <a:r>
              <a:rPr lang="en-US" altLang="ru-RU" sz="1200" dirty="0">
                <a:latin typeface="Times New Roman" panose="02020603050405020304" pitchFamily="18" charset="0"/>
                <a:cs typeface="Times New Roman" panose="02020603050405020304" pitchFamily="18" charset="0"/>
              </a:rPr>
              <a:t>  </a:t>
            </a:r>
            <a:endParaRPr lang="ru-RU" altLang="ru-RU" sz="1200" dirty="0">
              <a:latin typeface="Times New Roman" panose="02020603050405020304" pitchFamily="18" charset="0"/>
              <a:cs typeface="Times New Roman" panose="02020603050405020304" pitchFamily="18" charset="0"/>
            </a:endParaRPr>
          </a:p>
          <a:p>
            <a:pPr algn="ctr" eaLnBrk="1" hangingPunct="1">
              <a:defRPr/>
            </a:pP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112715" y="52669"/>
            <a:ext cx="7411491" cy="769441"/>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Обсуждение. </a:t>
            </a:r>
            <a:r>
              <a:rPr lang="ru-RU" altLang="ru-RU" sz="2000" b="1" i="1" dirty="0">
                <a:latin typeface="Times New Roman" panose="02020603050405020304" pitchFamily="18" charset="0"/>
                <a:cs typeface="Times New Roman" panose="02020603050405020304" pitchFamily="18" charset="0"/>
              </a:rPr>
              <a:t>Образцы с </a:t>
            </a:r>
            <a:r>
              <a:rPr lang="ru-RU" altLang="ru-RU" sz="2000" b="1" i="1" dirty="0" err="1">
                <a:latin typeface="Times New Roman" panose="02020603050405020304" pitchFamily="18" charset="0"/>
                <a:cs typeface="Times New Roman" panose="02020603050405020304" pitchFamily="18" charset="0"/>
              </a:rPr>
              <a:t>дилатансионным</a:t>
            </a:r>
            <a:r>
              <a:rPr lang="ru-RU" altLang="ru-RU" sz="2000" b="1" i="1" dirty="0">
                <a:latin typeface="Times New Roman" panose="02020603050405020304" pitchFamily="18" charset="0"/>
                <a:cs typeface="Times New Roman" panose="02020603050405020304" pitchFamily="18" charset="0"/>
              </a:rPr>
              <a:t> </a:t>
            </a:r>
          </a:p>
          <a:p>
            <a:pPr algn="r" eaLnBrk="1" hangingPunct="1">
              <a:defRPr/>
            </a:pPr>
            <a:r>
              <a:rPr lang="ru-RU" altLang="ru-RU" sz="2000" b="1" i="1" dirty="0">
                <a:latin typeface="Times New Roman" panose="02020603050405020304" pitchFamily="18" charset="0"/>
                <a:cs typeface="Times New Roman" panose="02020603050405020304" pitchFamily="18" charset="0"/>
              </a:rPr>
              <a:t>характером разрушения</a:t>
            </a:r>
            <a:endParaRPr lang="ru-RU" altLang="ru-RU" sz="2400" b="1" i="1"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459097"/>
            <a:ext cx="518657" cy="365125"/>
          </a:xfrm>
        </p:spPr>
        <p:txBody>
          <a:bodyPr/>
          <a:lstStyle/>
          <a:p>
            <a:pPr>
              <a:defRPr/>
            </a:pPr>
            <a:fld id="{2651CC19-0ECC-4E90-BBAE-6E3BAF524ABE}" type="slidenum">
              <a:rPr lang="ru-RU" sz="1400" smtClean="0"/>
              <a:pPr>
                <a:defRPr/>
              </a:pPr>
              <a:t>16</a:t>
            </a:fld>
            <a:endParaRPr lang="ru-RU" sz="1400" dirty="0"/>
          </a:p>
        </p:txBody>
      </p:sp>
      <p:pic>
        <p:nvPicPr>
          <p:cNvPr id="5" name="Рисунок 4">
            <a:extLst>
              <a:ext uri="{FF2B5EF4-FFF2-40B4-BE49-F238E27FC236}">
                <a16:creationId xmlns:a16="http://schemas.microsoft.com/office/drawing/2014/main" id="{3D1819F2-D7DA-DE96-4E76-8AF6B6D3DFC7}"/>
              </a:ext>
            </a:extLst>
          </p:cNvPr>
          <p:cNvPicPr>
            <a:picLocks noChangeAspect="1"/>
          </p:cNvPicPr>
          <p:nvPr/>
        </p:nvPicPr>
        <p:blipFill>
          <a:blip r:embed="rId2"/>
          <a:stretch>
            <a:fillRect/>
          </a:stretch>
        </p:blipFill>
        <p:spPr>
          <a:xfrm>
            <a:off x="8089538" y="77945"/>
            <a:ext cx="3989747" cy="3351055"/>
          </a:xfrm>
          <a:prstGeom prst="rect">
            <a:avLst/>
          </a:prstGeom>
        </p:spPr>
      </p:pic>
      <p:pic>
        <p:nvPicPr>
          <p:cNvPr id="6" name="Рисунок 5">
            <a:extLst>
              <a:ext uri="{FF2B5EF4-FFF2-40B4-BE49-F238E27FC236}">
                <a16:creationId xmlns:a16="http://schemas.microsoft.com/office/drawing/2014/main" id="{2909E3C8-7E64-EB4B-77C1-C04844A2A155}"/>
              </a:ext>
            </a:extLst>
          </p:cNvPr>
          <p:cNvPicPr>
            <a:picLocks noChangeAspect="1"/>
          </p:cNvPicPr>
          <p:nvPr/>
        </p:nvPicPr>
        <p:blipFill>
          <a:blip r:embed="rId3"/>
          <a:stretch>
            <a:fillRect/>
          </a:stretch>
        </p:blipFill>
        <p:spPr>
          <a:xfrm>
            <a:off x="7942217" y="3523077"/>
            <a:ext cx="3877739" cy="3256978"/>
          </a:xfrm>
          <a:prstGeom prst="rect">
            <a:avLst/>
          </a:prstGeom>
        </p:spPr>
      </p:pic>
    </p:spTree>
    <p:extLst>
      <p:ext uri="{BB962C8B-B14F-4D97-AF65-F5344CB8AC3E}">
        <p14:creationId xmlns:p14="http://schemas.microsoft.com/office/powerpoint/2010/main" val="11487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EE731292-C9AD-457E-952B-9BB827749807}"/>
              </a:ext>
            </a:extLst>
          </p:cNvPr>
          <p:cNvSpPr>
            <a:spLocks noChangeArrowheads="1"/>
          </p:cNvSpPr>
          <p:nvPr/>
        </p:nvSpPr>
        <p:spPr bwMode="auto">
          <a:xfrm>
            <a:off x="171869" y="630867"/>
            <a:ext cx="11848261" cy="5136663"/>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600"/>
              </a:spcBef>
              <a:buFontTx/>
              <a:buNone/>
            </a:pPr>
            <a:r>
              <a:rPr lang="ru-RU" altLang="ru-RU" sz="1800" dirty="0">
                <a:latin typeface="Arial" panose="020B0604020202020204" pitchFamily="34" charset="0"/>
                <a:cs typeface="Times New Roman" panose="02020603050405020304" pitchFamily="18" charset="0"/>
              </a:rPr>
              <a:t>Анализ экспериментальных данных позволяет прийти к выводу, что изменения </a:t>
            </a:r>
            <a:r>
              <a:rPr lang="ru-RU" altLang="ru-RU" sz="1800" b="1" dirty="0">
                <a:latin typeface="Arial" panose="020B0604020202020204" pitchFamily="34" charset="0"/>
                <a:cs typeface="Times New Roman" panose="02020603050405020304" pitchFamily="18" charset="0"/>
              </a:rPr>
              <a:t>общей пористости </a:t>
            </a:r>
            <a:r>
              <a:rPr lang="ru-RU" altLang="ru-RU" sz="1800" dirty="0">
                <a:latin typeface="Arial" panose="020B0604020202020204" pitchFamily="34" charset="0"/>
                <a:cs typeface="Times New Roman" panose="02020603050405020304" pitchFamily="18" charset="0"/>
              </a:rPr>
              <a:t>и ее межзерновой компоненты в процессе роста осевого сжатия имеют характер, близкий к характеру изменений </a:t>
            </a:r>
            <a:r>
              <a:rPr lang="ru-RU" altLang="ru-RU" sz="1800" b="1" dirty="0">
                <a:latin typeface="Arial" panose="020B0604020202020204" pitchFamily="34" charset="0"/>
                <a:cs typeface="Times New Roman" panose="02020603050405020304" pitchFamily="18" charset="0"/>
              </a:rPr>
              <a:t>объёмной деформации</a:t>
            </a:r>
            <a:r>
              <a:rPr lang="ru-RU" altLang="ru-RU" sz="1800" dirty="0">
                <a:latin typeface="Arial" panose="020B0604020202020204" pitchFamily="34" charset="0"/>
                <a:cs typeface="Times New Roman" panose="02020603050405020304" pitchFamily="18" charset="0"/>
              </a:rPr>
              <a:t>, практически для всех исследованных образцов, за исключением образца 3161. </a:t>
            </a:r>
          </a:p>
          <a:p>
            <a:pPr algn="just" eaLnBrk="1" hangingPunct="1">
              <a:lnSpc>
                <a:spcPct val="125000"/>
              </a:lnSpc>
              <a:spcBef>
                <a:spcPts val="600"/>
              </a:spcBef>
              <a:buFontTx/>
              <a:buNone/>
            </a:pPr>
            <a:r>
              <a:rPr lang="ru-RU" altLang="ru-RU" sz="1800" dirty="0">
                <a:latin typeface="Arial" panose="020B0604020202020204" pitchFamily="34" charset="0"/>
                <a:cs typeface="Times New Roman" panose="02020603050405020304" pitchFamily="18" charset="0"/>
              </a:rPr>
              <a:t>В образце 3161, имевшего максимальную трещинную пористость 0,661% из всех исследованных образцов, характер изменений межзерновой компоненты пористости отличен от изменений общей пористости. Причиной этого может быть одновременное уменьшение общей пористости за счет снижения объёма трещин с самого начала роста осевого сжатия и до почти 0,3 от разрушающей нагрузки.</a:t>
            </a:r>
          </a:p>
          <a:p>
            <a:pPr algn="just" eaLnBrk="1" hangingPunct="1">
              <a:lnSpc>
                <a:spcPct val="125000"/>
              </a:lnSpc>
              <a:spcBef>
                <a:spcPts val="600"/>
              </a:spcBef>
              <a:buFontTx/>
              <a:buNone/>
            </a:pPr>
            <a:r>
              <a:rPr lang="ru-RU" altLang="ru-RU" sz="1800" b="1" dirty="0">
                <a:latin typeface="Arial" panose="020B0604020202020204" pitchFamily="34" charset="0"/>
                <a:cs typeface="Times New Roman" panose="02020603050405020304" pitchFamily="18" charset="0"/>
              </a:rPr>
              <a:t>Изменения трещинной пористости</a:t>
            </a:r>
            <a:r>
              <a:rPr lang="ru-RU" altLang="ru-RU" sz="1800" dirty="0">
                <a:latin typeface="Arial" panose="020B0604020202020204" pitchFamily="34" charset="0"/>
                <a:cs typeface="Times New Roman" panose="02020603050405020304" pitchFamily="18" charset="0"/>
              </a:rPr>
              <a:t>, несмотря на значительно меньшие величины её изменения, </a:t>
            </a:r>
            <a:r>
              <a:rPr lang="ru-RU" altLang="ru-RU" sz="1800" b="1" dirty="0">
                <a:latin typeface="Arial" panose="020B0604020202020204" pitchFamily="34" charset="0"/>
                <a:cs typeface="Times New Roman" panose="02020603050405020304" pitchFamily="18" charset="0"/>
              </a:rPr>
              <a:t>проявляют модулирующий </a:t>
            </a:r>
            <a:r>
              <a:rPr lang="ru-RU" altLang="ru-RU" sz="1800" dirty="0">
                <a:latin typeface="Arial" panose="020B0604020202020204" pitchFamily="34" charset="0"/>
                <a:cs typeface="Times New Roman" panose="02020603050405020304" pitchFamily="18" charset="0"/>
              </a:rPr>
              <a:t>(управляющий) характер </a:t>
            </a:r>
            <a:r>
              <a:rPr lang="ru-RU" altLang="ru-RU" sz="1800" b="1" dirty="0">
                <a:latin typeface="Arial" panose="020B0604020202020204" pitchFamily="34" charset="0"/>
                <a:cs typeface="Times New Roman" panose="02020603050405020304" pitchFamily="18" charset="0"/>
              </a:rPr>
              <a:t>при переходе от упругого</a:t>
            </a:r>
            <a:r>
              <a:rPr lang="ru-RU" altLang="ru-RU" sz="1800" dirty="0">
                <a:latin typeface="Arial" panose="020B0604020202020204" pitchFamily="34" charset="0"/>
                <a:cs typeface="Times New Roman" panose="02020603050405020304" pitchFamily="18" charset="0"/>
              </a:rPr>
              <a:t> (линейного) </a:t>
            </a:r>
            <a:r>
              <a:rPr lang="ru-RU" altLang="ru-RU" sz="1800" b="1" dirty="0">
                <a:latin typeface="Arial" panose="020B0604020202020204" pitchFamily="34" charset="0"/>
                <a:cs typeface="Times New Roman" panose="02020603050405020304" pitchFamily="18" charset="0"/>
              </a:rPr>
              <a:t>деформирования</a:t>
            </a:r>
            <a:r>
              <a:rPr lang="ru-RU" altLang="ru-RU" sz="1800" dirty="0">
                <a:latin typeface="Arial" panose="020B0604020202020204" pitchFamily="34" charset="0"/>
                <a:cs typeface="Times New Roman" panose="02020603050405020304" pitchFamily="18" charset="0"/>
              </a:rPr>
              <a:t> </a:t>
            </a:r>
            <a:r>
              <a:rPr lang="ru-RU" altLang="ru-RU" sz="1800" b="1" dirty="0">
                <a:latin typeface="Arial" panose="020B0604020202020204" pitchFamily="34" charset="0"/>
                <a:cs typeface="Times New Roman" panose="02020603050405020304" pitchFamily="18" charset="0"/>
              </a:rPr>
              <a:t>к хрупкому, упруго-пластичному и </a:t>
            </a:r>
            <a:r>
              <a:rPr lang="ru-RU" altLang="ru-RU" sz="1800" b="1" dirty="0" err="1">
                <a:latin typeface="Arial" panose="020B0604020202020204" pitchFamily="34" charset="0"/>
                <a:cs typeface="Times New Roman" panose="02020603050405020304" pitchFamily="18" charset="0"/>
              </a:rPr>
              <a:t>дилатансионному</a:t>
            </a:r>
            <a:r>
              <a:rPr lang="ru-RU" altLang="ru-RU" sz="1800" b="1" dirty="0">
                <a:latin typeface="Arial" panose="020B0604020202020204" pitchFamily="34" charset="0"/>
                <a:cs typeface="Times New Roman" panose="02020603050405020304" pitchFamily="18" charset="0"/>
              </a:rPr>
              <a:t> характеру их разрушения</a:t>
            </a:r>
            <a:r>
              <a:rPr lang="ru-RU" altLang="ru-RU" sz="1800" dirty="0">
                <a:latin typeface="Arial" panose="020B0604020202020204" pitchFamily="34" charset="0"/>
                <a:cs typeface="Times New Roman" panose="02020603050405020304" pitchFamily="18" charset="0"/>
              </a:rPr>
              <a:t>.</a:t>
            </a:r>
          </a:p>
          <a:p>
            <a:pPr algn="just" eaLnBrk="1" hangingPunct="1">
              <a:lnSpc>
                <a:spcPct val="125000"/>
              </a:lnSpc>
              <a:spcBef>
                <a:spcPts val="600"/>
              </a:spcBef>
              <a:buFontTx/>
              <a:buNone/>
            </a:pPr>
            <a:r>
              <a:rPr lang="ru-RU" altLang="ru-RU" sz="1800" dirty="0">
                <a:latin typeface="Arial" panose="020B0604020202020204" pitchFamily="34" charset="0"/>
                <a:cs typeface="Times New Roman" panose="02020603050405020304" pitchFamily="18" charset="0"/>
              </a:rPr>
              <a:t> Можно, в некоторой степени, считать </a:t>
            </a:r>
            <a:r>
              <a:rPr lang="ru-RU" altLang="ru-RU" sz="1800" b="1" dirty="0">
                <a:latin typeface="Arial" panose="020B0604020202020204" pitchFamily="34" charset="0"/>
                <a:cs typeface="Times New Roman" panose="02020603050405020304" pitchFamily="18" charset="0"/>
              </a:rPr>
              <a:t>резкие изменения трещинной пористости </a:t>
            </a:r>
            <a:r>
              <a:rPr lang="ru-RU" altLang="ru-RU" sz="1800" dirty="0">
                <a:latin typeface="Arial" panose="020B0604020202020204" pitchFamily="34" charset="0"/>
                <a:cs typeface="Times New Roman" panose="02020603050405020304" pitchFamily="18" charset="0"/>
              </a:rPr>
              <a:t>и доли трещинной пористости </a:t>
            </a:r>
            <a:r>
              <a:rPr lang="ru-RU" altLang="ru-RU" sz="1800" b="1" dirty="0">
                <a:latin typeface="Arial" panose="020B0604020202020204" pitchFamily="34" charset="0"/>
                <a:cs typeface="Times New Roman" panose="02020603050405020304" pitchFamily="18" charset="0"/>
              </a:rPr>
              <a:t>триггерами этих переходов</a:t>
            </a:r>
            <a:r>
              <a:rPr lang="ru-RU" altLang="ru-RU" sz="1800" dirty="0">
                <a:latin typeface="Arial" panose="020B0604020202020204" pitchFamily="34" charset="0"/>
                <a:cs typeface="Times New Roman" panose="02020603050405020304" pitchFamily="18" charset="0"/>
              </a:rPr>
              <a:t>. Очевидно, что межзерновая и трещинная компоненты общей пористости различным образом реагируют на изменения напряженного состояния и характера деформирования образцов.</a:t>
            </a:r>
          </a:p>
        </p:txBody>
      </p:sp>
      <p:sp>
        <p:nvSpPr>
          <p:cNvPr id="3075" name="Прямоугольник 2">
            <a:extLst>
              <a:ext uri="{FF2B5EF4-FFF2-40B4-BE49-F238E27FC236}">
                <a16:creationId xmlns:a16="http://schemas.microsoft.com/office/drawing/2014/main" id="{4B1F5191-4467-4F56-AAB4-AAC6C23B8436}"/>
              </a:ext>
            </a:extLst>
          </p:cNvPr>
          <p:cNvSpPr>
            <a:spLocks noChangeArrowheads="1"/>
          </p:cNvSpPr>
          <p:nvPr/>
        </p:nvSpPr>
        <p:spPr bwMode="auto">
          <a:xfrm>
            <a:off x="713604" y="6519001"/>
            <a:ext cx="9867311" cy="307777"/>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a:t>
            </a:r>
            <a:r>
              <a:rPr lang="ru-RU" altLang="ru-RU" sz="1400" dirty="0">
                <a:latin typeface="Times New Roman" panose="02020603050405020304" pitchFamily="18" charset="0"/>
                <a:cs typeface="Times New Roman" panose="02020603050405020304" pitchFamily="18" charset="0"/>
              </a:rPr>
              <a:t>ХАРАКТЕРА</a:t>
            </a:r>
            <a:r>
              <a:rPr lang="ru-RU" altLang="ru-RU" sz="1200" dirty="0">
                <a:latin typeface="Times New Roman" panose="02020603050405020304" pitchFamily="18" charset="0"/>
                <a:cs typeface="Times New Roman" panose="02020603050405020304" pitchFamily="18" charset="0"/>
              </a:rPr>
              <a:t> ДЕФОРМИРОВАНИЯ ГОРНЫХ ПОРОД</a:t>
            </a:r>
          </a:p>
        </p:txBody>
      </p:sp>
      <p:sp>
        <p:nvSpPr>
          <p:cNvPr id="3076" name="Прямоугольник 3">
            <a:extLst>
              <a:ext uri="{FF2B5EF4-FFF2-40B4-BE49-F238E27FC236}">
                <a16:creationId xmlns:a16="http://schemas.microsoft.com/office/drawing/2014/main" id="{9EE2E0D7-3FF2-4302-845C-09FBBE63D314}"/>
              </a:ext>
            </a:extLst>
          </p:cNvPr>
          <p:cNvSpPr>
            <a:spLocks noChangeArrowheads="1"/>
          </p:cNvSpPr>
          <p:nvPr/>
        </p:nvSpPr>
        <p:spPr bwMode="auto">
          <a:xfrm>
            <a:off x="2429521" y="23812"/>
            <a:ext cx="6918325" cy="461963"/>
          </a:xfrm>
          <a:prstGeom prst="rect">
            <a:avLst/>
          </a:prstGeom>
          <a:solidFill>
            <a:schemeClr val="accent6">
              <a:lumMod val="20000"/>
              <a:lumOff val="8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Заключение</a:t>
            </a:r>
          </a:p>
        </p:txBody>
      </p:sp>
      <p:sp>
        <p:nvSpPr>
          <p:cNvPr id="2" name="Номер слайда 1">
            <a:extLst>
              <a:ext uri="{FF2B5EF4-FFF2-40B4-BE49-F238E27FC236}">
                <a16:creationId xmlns:a16="http://schemas.microsoft.com/office/drawing/2014/main" id="{9D5AB92A-5AD1-4B06-B46A-9557556C267D}"/>
              </a:ext>
            </a:extLst>
          </p:cNvPr>
          <p:cNvSpPr>
            <a:spLocks noGrp="1"/>
          </p:cNvSpPr>
          <p:nvPr>
            <p:ph type="sldNum" sz="quarter" idx="12"/>
          </p:nvPr>
        </p:nvSpPr>
        <p:spPr>
          <a:xfrm>
            <a:off x="9336087" y="6373909"/>
            <a:ext cx="2743200" cy="365125"/>
          </a:xfrm>
        </p:spPr>
        <p:txBody>
          <a:bodyPr/>
          <a:lstStyle/>
          <a:p>
            <a:pPr>
              <a:defRPr/>
            </a:pPr>
            <a:fld id="{2651CC19-0ECC-4E90-BBAE-6E3BAF524ABE}" type="slidenum">
              <a:rPr lang="ru-RU" sz="1400" smtClean="0">
                <a:latin typeface="Arial" panose="020B0604020202020204" pitchFamily="34" charset="0"/>
                <a:cs typeface="Arial" panose="020B0604020202020204" pitchFamily="34" charset="0"/>
              </a:rPr>
              <a:pPr>
                <a:defRPr/>
              </a:pPr>
              <a:t>17</a:t>
            </a:fld>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39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a:extLst>
              <a:ext uri="{FF2B5EF4-FFF2-40B4-BE49-F238E27FC236}">
                <a16:creationId xmlns:a16="http://schemas.microsoft.com/office/drawing/2014/main" id="{8A5B69FD-BE34-47E0-A8A0-3012C69FF9FD}"/>
              </a:ext>
            </a:extLst>
          </p:cNvPr>
          <p:cNvSpPr txBox="1">
            <a:spLocks noChangeArrowheads="1"/>
          </p:cNvSpPr>
          <p:nvPr/>
        </p:nvSpPr>
        <p:spPr bwMode="auto">
          <a:xfrm>
            <a:off x="2443163" y="3184525"/>
            <a:ext cx="74501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14000"/>
              </a:lnSpc>
              <a:spcAft>
                <a:spcPts val="600"/>
              </a:spcAft>
            </a:pPr>
            <a:r>
              <a:rPr lang="ru-RU" altLang="ru-RU" sz="3600" b="1">
                <a:solidFill>
                  <a:srgbClr val="000000"/>
                </a:solidFill>
                <a:latin typeface="Times New Roman" panose="02020603050405020304" pitchFamily="18" charset="0"/>
                <a:cs typeface="Times New Roman" panose="02020603050405020304" pitchFamily="18" charset="0"/>
              </a:rPr>
              <a:t>СПАСИБО ЗА ВНИМАНИЕ</a:t>
            </a:r>
          </a:p>
        </p:txBody>
      </p:sp>
      <p:sp>
        <p:nvSpPr>
          <p:cNvPr id="16388" name="TextBox 8">
            <a:extLst>
              <a:ext uri="{FF2B5EF4-FFF2-40B4-BE49-F238E27FC236}">
                <a16:creationId xmlns:a16="http://schemas.microsoft.com/office/drawing/2014/main" id="{867384CD-750C-4B03-AFA3-AA9119F102AC}"/>
              </a:ext>
            </a:extLst>
          </p:cNvPr>
          <p:cNvSpPr txBox="1">
            <a:spLocks noChangeArrowheads="1"/>
          </p:cNvSpPr>
          <p:nvPr/>
        </p:nvSpPr>
        <p:spPr bwMode="auto">
          <a:xfrm>
            <a:off x="1579535" y="142418"/>
            <a:ext cx="10287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2400" b="1" dirty="0">
                <a:solidFill>
                  <a:srgbClr val="000000"/>
                </a:solidFill>
                <a:latin typeface="Times New Roman" panose="02020603050405020304" pitchFamily="18" charset="0"/>
              </a:rPr>
              <a:t>Триггерные эффекты в геосистемах 2022</a:t>
            </a:r>
          </a:p>
          <a:p>
            <a:pPr algn="ctr"/>
            <a:r>
              <a:rPr lang="en-US" altLang="ru-RU" b="1" dirty="0">
                <a:solidFill>
                  <a:srgbClr val="000000"/>
                </a:solidFill>
                <a:latin typeface="Times New Roman" panose="02020603050405020304" pitchFamily="18" charset="0"/>
              </a:rPr>
              <a:t>VI</a:t>
            </a:r>
            <a:r>
              <a:rPr lang="ru-RU" altLang="ru-RU" b="1" dirty="0">
                <a:solidFill>
                  <a:srgbClr val="000000"/>
                </a:solidFill>
                <a:latin typeface="Times New Roman" panose="02020603050405020304" pitchFamily="18" charset="0"/>
              </a:rPr>
              <a:t> международная конференция. Москва,  2</a:t>
            </a:r>
            <a:r>
              <a:rPr lang="en-US" altLang="ru-RU" b="1" dirty="0">
                <a:solidFill>
                  <a:srgbClr val="000000"/>
                </a:solidFill>
                <a:latin typeface="Times New Roman" panose="02020603050405020304" pitchFamily="18" charset="0"/>
              </a:rPr>
              <a:t>1  -  24 </a:t>
            </a:r>
            <a:r>
              <a:rPr lang="ru-RU" altLang="ru-RU" b="1" dirty="0">
                <a:solidFill>
                  <a:srgbClr val="000000"/>
                </a:solidFill>
                <a:latin typeface="Times New Roman" panose="02020603050405020304" pitchFamily="18" charset="0"/>
              </a:rPr>
              <a:t>июня 2022</a:t>
            </a:r>
            <a:endParaRPr lang="ru-RU" altLang="ru-RU" dirty="0">
              <a:solidFill>
                <a:srgbClr val="000000"/>
              </a:solidFill>
            </a:endParaRPr>
          </a:p>
        </p:txBody>
      </p:sp>
      <p:sp>
        <p:nvSpPr>
          <p:cNvPr id="9" name="TextBox 8">
            <a:extLst>
              <a:ext uri="{FF2B5EF4-FFF2-40B4-BE49-F238E27FC236}">
                <a16:creationId xmlns:a16="http://schemas.microsoft.com/office/drawing/2014/main" id="{A6731C26-11B6-419B-BB2A-2393F3E14635}"/>
              </a:ext>
            </a:extLst>
          </p:cNvPr>
          <p:cNvSpPr txBox="1"/>
          <p:nvPr/>
        </p:nvSpPr>
        <p:spPr>
          <a:xfrm>
            <a:off x="213361" y="6377028"/>
            <a:ext cx="11140437" cy="307777"/>
          </a:xfrm>
          <a:prstGeom prst="rect">
            <a:avLst/>
          </a:prstGeom>
          <a:solidFill>
            <a:srgbClr val="CCFFFF"/>
          </a:solidFill>
        </p:spPr>
        <p:txBody>
          <a:bodyPr wrap="square">
            <a:spAutoFit/>
          </a:bodyPr>
          <a:lstStyle/>
          <a:p>
            <a:pPr algn="ctr"/>
            <a:r>
              <a:rPr lang="ru-RU" sz="14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 ДЕФОРМИРОВАНИЯ ГОРНЫХ ПОРОД</a:t>
            </a:r>
          </a:p>
        </p:txBody>
      </p:sp>
      <p:sp>
        <p:nvSpPr>
          <p:cNvPr id="2" name="Номер слайда 1">
            <a:extLst>
              <a:ext uri="{FF2B5EF4-FFF2-40B4-BE49-F238E27FC236}">
                <a16:creationId xmlns:a16="http://schemas.microsoft.com/office/drawing/2014/main" id="{8B3ACF7E-0389-DF7B-D1B0-6D5AB8B3D1E3}"/>
              </a:ext>
            </a:extLst>
          </p:cNvPr>
          <p:cNvSpPr>
            <a:spLocks noGrp="1"/>
          </p:cNvSpPr>
          <p:nvPr>
            <p:ph type="sldNum" sz="quarter" idx="12"/>
          </p:nvPr>
        </p:nvSpPr>
        <p:spPr>
          <a:xfrm flipH="1">
            <a:off x="11353798" y="6377028"/>
            <a:ext cx="624841" cy="344447"/>
          </a:xfrm>
        </p:spPr>
        <p:txBody>
          <a:bodyPr/>
          <a:lstStyle/>
          <a:p>
            <a:pPr>
              <a:defRPr/>
            </a:pPr>
            <a:fld id="{2651CC19-0ECC-4E90-BBAE-6E3BAF524ABE}" type="slidenum">
              <a:rPr lang="ru-RU" smtClean="0"/>
              <a:pPr>
                <a:defRPr/>
              </a:pPr>
              <a:t>18</a:t>
            </a:fld>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6731C26-11B6-419B-BB2A-2393F3E14635}"/>
              </a:ext>
            </a:extLst>
          </p:cNvPr>
          <p:cNvSpPr txBox="1"/>
          <p:nvPr/>
        </p:nvSpPr>
        <p:spPr>
          <a:xfrm>
            <a:off x="422367" y="6377028"/>
            <a:ext cx="11140437" cy="307777"/>
          </a:xfrm>
          <a:prstGeom prst="rect">
            <a:avLst/>
          </a:prstGeom>
          <a:solidFill>
            <a:srgbClr val="CCFFFF"/>
          </a:solidFill>
        </p:spPr>
        <p:txBody>
          <a:bodyPr wrap="square">
            <a:spAutoFit/>
          </a:bodyPr>
          <a:lstStyle/>
          <a:p>
            <a:pPr algn="ctr"/>
            <a:r>
              <a:rPr lang="ru-RU" sz="14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 ДЕФОРМИРОВАНИЯ ГОРНЫХ ПОРОД</a:t>
            </a:r>
          </a:p>
        </p:txBody>
      </p:sp>
      <p:sp>
        <p:nvSpPr>
          <p:cNvPr id="2" name="Номер слайда 1">
            <a:extLst>
              <a:ext uri="{FF2B5EF4-FFF2-40B4-BE49-F238E27FC236}">
                <a16:creationId xmlns:a16="http://schemas.microsoft.com/office/drawing/2014/main" id="{8B3ACF7E-0389-DF7B-D1B0-6D5AB8B3D1E3}"/>
              </a:ext>
            </a:extLst>
          </p:cNvPr>
          <p:cNvSpPr>
            <a:spLocks noGrp="1"/>
          </p:cNvSpPr>
          <p:nvPr>
            <p:ph type="sldNum" sz="quarter" idx="12"/>
          </p:nvPr>
        </p:nvSpPr>
        <p:spPr>
          <a:xfrm flipH="1">
            <a:off x="11353798" y="6377028"/>
            <a:ext cx="624841" cy="344447"/>
          </a:xfrm>
        </p:spPr>
        <p:txBody>
          <a:bodyPr/>
          <a:lstStyle/>
          <a:p>
            <a:pPr>
              <a:defRPr/>
            </a:pPr>
            <a:fld id="{2651CC19-0ECC-4E90-BBAE-6E3BAF524ABE}" type="slidenum">
              <a:rPr lang="ru-RU" smtClean="0"/>
              <a:pPr>
                <a:defRPr/>
              </a:pPr>
              <a:t>19</a:t>
            </a:fld>
            <a:endParaRPr lang="ru-RU" dirty="0"/>
          </a:p>
        </p:txBody>
      </p:sp>
      <p:sp>
        <p:nvSpPr>
          <p:cNvPr id="7" name="TextBox 6">
            <a:extLst>
              <a:ext uri="{FF2B5EF4-FFF2-40B4-BE49-F238E27FC236}">
                <a16:creationId xmlns:a16="http://schemas.microsoft.com/office/drawing/2014/main" id="{D96A66C7-71C9-9D18-2BB0-656D76B00AD6}"/>
              </a:ext>
            </a:extLst>
          </p:cNvPr>
          <p:cNvSpPr txBox="1"/>
          <p:nvPr/>
        </p:nvSpPr>
        <p:spPr>
          <a:xfrm>
            <a:off x="213361" y="173195"/>
            <a:ext cx="11765278" cy="6100003"/>
          </a:xfrm>
          <a:prstGeom prst="rect">
            <a:avLst/>
          </a:prstGeom>
          <a:noFill/>
        </p:spPr>
        <p:txBody>
          <a:bodyPr wrap="square">
            <a:spAutoFit/>
          </a:bodyPr>
          <a:lstStyle/>
          <a:p>
            <a:pPr algn="ctr">
              <a:lnSpc>
                <a:spcPct val="125000"/>
              </a:lnSpc>
              <a:spcAft>
                <a:spcPts val="600"/>
              </a:spcAft>
            </a:pPr>
            <a:r>
              <a:rPr lang="ru-RU" sz="2000" b="1" dirty="0">
                <a:latin typeface="Times New Roman" panose="02020603050405020304" pitchFamily="18" charset="0"/>
                <a:cs typeface="Times New Roman" panose="02020603050405020304" pitchFamily="18" charset="0"/>
              </a:rPr>
              <a:t>Основные ссылки</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Жуков В.С., Салов Б.Г., Кузьмин Ю.О. Деформации и трещинообразование в образцах горных пород при длительном воздействии постоянных сжимающих напряжений // В Сборнике: Модельные и натурные исследования очагов землетрясений. М.: Наука. 1991. С.156-162.</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Жуков В.С., Кузьмин Ю.О. Физическое моделирование современных геодинамических процессов // Горный информационно-аналитический бюллетень №5. 2003. С.71-77.</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Жуков В.С. Оценка трещиноватости коллекторов по скорости распространения упругих волн // Вести газовой науки. 2012. №1(9). С.148-152.</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Жуков В.С., Семенов Е.О., Кузьмин Ю.О. Динамика физических свойств коллекторов при разработке месторождений нефти и газа // Вести газовой науки. №5(37), 2018. С.92-87.</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Жуков В.С., Кузьмин Ю.О. Экспериментальные исследования влияния трещиноватости горных пород и модельных материалов на скорость распространения продольной волны // Физика Земли. 2020. № 4. С.39-50. DOI 10.31857/S0002333720040109.</a:t>
            </a:r>
          </a:p>
          <a:p>
            <a:pPr algn="just">
              <a:lnSpc>
                <a:spcPct val="125000"/>
              </a:lnSpc>
              <a:spcAft>
                <a:spcPts val="600"/>
              </a:spcAft>
            </a:pPr>
            <a:r>
              <a:rPr lang="ru-RU" dirty="0">
                <a:latin typeface="Times New Roman" panose="02020603050405020304" pitchFamily="18" charset="0"/>
                <a:cs typeface="Times New Roman" panose="02020603050405020304" pitchFamily="18" charset="0"/>
              </a:rPr>
              <a:t>Жуков В.С., Кузьмин Ю.О., Тихоцкий С.А., Егоров Н.А., Фокин И.В. Изменения трещинной пористости при подготовке разрушения горных пород / В сборнике «Физико-химические и петрофизические исследования в науках о Земле – материалы 22 международной конференции». М.: ИГЕМ РАН, ГЕОХИ РАН, ИФЗ РАН. 2021. С.106-109.</a:t>
            </a:r>
          </a:p>
        </p:txBody>
      </p:sp>
    </p:spTree>
    <p:extLst>
      <p:ext uri="{BB962C8B-B14F-4D97-AF65-F5344CB8AC3E}">
        <p14:creationId xmlns:p14="http://schemas.microsoft.com/office/powerpoint/2010/main" val="411014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AE7F88AC-4041-4CAE-A29C-A854879F7A1D}"/>
              </a:ext>
            </a:extLst>
          </p:cNvPr>
          <p:cNvSpPr>
            <a:spLocks noChangeArrowheads="1"/>
          </p:cNvSpPr>
          <p:nvPr/>
        </p:nvSpPr>
        <p:spPr bwMode="auto">
          <a:xfrm>
            <a:off x="222422" y="630798"/>
            <a:ext cx="11677135" cy="5660652"/>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35000"/>
              </a:lnSpc>
              <a:spcBef>
                <a:spcPts val="0"/>
              </a:spcBef>
              <a:spcAft>
                <a:spcPts val="0"/>
              </a:spcAft>
              <a:buNone/>
            </a:pPr>
            <a:r>
              <a:rPr lang="ru-RU" altLang="ru-RU" sz="1800" dirty="0">
                <a:latin typeface="Arial" panose="020B0604020202020204" pitchFamily="34" charset="0"/>
                <a:cs typeface="Calibri" panose="020F0502020204030204" pitchFamily="34" charset="0"/>
              </a:rPr>
              <a:t>Исследованию деформационно-прочностных свойств горных пород к настоящему времени посвящено большое число теоретических и экспериментальных работ. Как правило, в горном деле и геологии нефти и газа этому направлению отводится отдельный раздел – механика горных пород. Характер современных геодинамических режимов различных регионов определяется наличием разрывных нарушений в масштабе от микротрещин до региональных тектонических разломов. Наличие трещин в горных породах также во многом влияет на их физические свойства горных пород Интенсивные вариации локального напряженно-деформированного состояния во времени были отмечены в нефтегазоносных осадочных бассейнов приуроченных к разломным зонам [Кузьмин, 1999, 2015, 2019; Жуков, Кузьмин, 2003; Кузьмин, Жуков, 2004; Жуков, Салов, Кузьмин, 1991]. </a:t>
            </a:r>
          </a:p>
          <a:p>
            <a:pPr algn="just" eaLnBrk="1" hangingPunct="1">
              <a:lnSpc>
                <a:spcPct val="135000"/>
              </a:lnSpc>
              <a:spcBef>
                <a:spcPts val="0"/>
              </a:spcBef>
              <a:spcAft>
                <a:spcPts val="0"/>
              </a:spcAft>
              <a:buNone/>
            </a:pPr>
            <a:r>
              <a:rPr lang="ru-RU" altLang="ru-RU" sz="1800" dirty="0">
                <a:latin typeface="Arial" panose="020B0604020202020204" pitchFamily="34" charset="0"/>
                <a:cs typeface="Calibri" panose="020F0502020204030204" pitchFamily="34" charset="0"/>
              </a:rPr>
              <a:t>Но к настоящему времени, даже на лабораторном уровне, недостаточно полно исследованы различные аспекты влияния структуры пористости и, в частности, соотношения межзерновой и трещинной пористости горных пород на характер деформирования и подготовку разрушения горных пород. </a:t>
            </a:r>
          </a:p>
          <a:p>
            <a:pPr algn="just" eaLnBrk="1" hangingPunct="1">
              <a:lnSpc>
                <a:spcPct val="135000"/>
              </a:lnSpc>
              <a:spcBef>
                <a:spcPts val="0"/>
              </a:spcBef>
              <a:spcAft>
                <a:spcPts val="0"/>
              </a:spcAft>
              <a:buNone/>
            </a:pPr>
            <a:r>
              <a:rPr lang="ru-RU" altLang="ru-RU" sz="1800" b="1" dirty="0">
                <a:latin typeface="Arial" panose="020B0604020202020204" pitchFamily="34" charset="0"/>
                <a:cs typeface="Calibri" panose="020F0502020204030204" pitchFamily="34" charset="0"/>
              </a:rPr>
              <a:t>Целью</a:t>
            </a:r>
            <a:r>
              <a:rPr lang="ru-RU" altLang="ru-RU" sz="1800" dirty="0">
                <a:latin typeface="Arial" panose="020B0604020202020204" pitchFamily="34" charset="0"/>
                <a:cs typeface="Calibri" panose="020F0502020204030204" pitchFamily="34" charset="0"/>
              </a:rPr>
              <a:t> данной работы являлось </a:t>
            </a:r>
            <a:r>
              <a:rPr lang="ru-RU" altLang="ru-RU" sz="1800" b="1" dirty="0">
                <a:latin typeface="Arial" panose="020B0604020202020204" pitchFamily="34" charset="0"/>
                <a:cs typeface="Calibri" panose="020F0502020204030204" pitchFamily="34" charset="0"/>
              </a:rPr>
              <a:t>изучение влияния структуры пористости и ее изменений </a:t>
            </a:r>
            <a:r>
              <a:rPr lang="ru-RU" altLang="ru-RU" sz="1800" dirty="0">
                <a:latin typeface="Arial" panose="020B0604020202020204" pitchFamily="34" charset="0"/>
                <a:cs typeface="Calibri" panose="020F0502020204030204" pitchFamily="34" charset="0"/>
              </a:rPr>
              <a:t>в образцах песчаника при осевом сжатии в условиях, моделирующих пластовые, и </a:t>
            </a:r>
            <a:r>
              <a:rPr lang="ru-RU" altLang="ru-RU" sz="1800" b="1" dirty="0">
                <a:latin typeface="Arial" panose="020B0604020202020204" pitchFamily="34" charset="0"/>
                <a:cs typeface="Calibri" panose="020F0502020204030204" pitchFamily="34" charset="0"/>
              </a:rPr>
              <a:t>при нарушении упругого характера деформации в процессе подготовки разрушения</a:t>
            </a:r>
            <a:r>
              <a:rPr lang="ru-RU" altLang="ru-RU" sz="1800" dirty="0">
                <a:latin typeface="Arial" panose="020B0604020202020204" pitchFamily="34" charset="0"/>
                <a:cs typeface="Calibri" panose="020F0502020204030204" pitchFamily="34" charset="0"/>
              </a:rPr>
              <a:t>.</a:t>
            </a:r>
          </a:p>
        </p:txBody>
      </p:sp>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9829800" y="107950"/>
            <a:ext cx="1765300" cy="461963"/>
          </a:xfrm>
          <a:prstGeom prst="rect">
            <a:avLst/>
          </a:prstGeom>
          <a:solidFill>
            <a:schemeClr val="accent6">
              <a:lumMod val="20000"/>
              <a:lumOff val="8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Введение</a:t>
            </a:r>
          </a:p>
        </p:txBody>
      </p:sp>
      <p:sp>
        <p:nvSpPr>
          <p:cNvPr id="6" name="TextBox 5">
            <a:extLst>
              <a:ext uri="{FF2B5EF4-FFF2-40B4-BE49-F238E27FC236}">
                <a16:creationId xmlns:a16="http://schemas.microsoft.com/office/drawing/2014/main" id="{8654B6D6-C07C-43CD-99A1-C49C137D93E3}"/>
              </a:ext>
            </a:extLst>
          </p:cNvPr>
          <p:cNvSpPr txBox="1"/>
          <p:nvPr/>
        </p:nvSpPr>
        <p:spPr>
          <a:xfrm>
            <a:off x="1668162" y="6411495"/>
            <a:ext cx="10523838" cy="307777"/>
          </a:xfrm>
          <a:prstGeom prst="rect">
            <a:avLst/>
          </a:prstGeom>
          <a:solidFill>
            <a:srgbClr val="CCFFFF"/>
          </a:solidFill>
        </p:spPr>
        <p:txBody>
          <a:bodyPr wrap="square">
            <a:spAutoFit/>
          </a:bodyPr>
          <a:lstStyle/>
          <a:p>
            <a:pPr algn="ctr"/>
            <a:r>
              <a:rPr lang="ru-RU" sz="14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 ДЕФОРМИРОВАНИЯ ГОРНЫХ ПОРОД</a:t>
            </a:r>
          </a:p>
        </p:txBody>
      </p:sp>
      <p:sp>
        <p:nvSpPr>
          <p:cNvPr id="2" name="Номер слайда 1">
            <a:extLst>
              <a:ext uri="{FF2B5EF4-FFF2-40B4-BE49-F238E27FC236}">
                <a16:creationId xmlns:a16="http://schemas.microsoft.com/office/drawing/2014/main" id="{45A03061-4BDE-6EF5-D699-7CAA3E01AC14}"/>
              </a:ext>
            </a:extLst>
          </p:cNvPr>
          <p:cNvSpPr>
            <a:spLocks noGrp="1"/>
          </p:cNvSpPr>
          <p:nvPr>
            <p:ph type="sldNum" sz="quarter" idx="12"/>
          </p:nvPr>
        </p:nvSpPr>
        <p:spPr>
          <a:xfrm>
            <a:off x="93619" y="6352335"/>
            <a:ext cx="428896" cy="365125"/>
          </a:xfrm>
        </p:spPr>
        <p:txBody>
          <a:bodyPr/>
          <a:lstStyle/>
          <a:p>
            <a:pPr algn="ctr">
              <a:defRPr/>
            </a:pPr>
            <a:fld id="{2651CC19-0ECC-4E90-BBAE-6E3BAF524ABE}" type="slidenum">
              <a:rPr lang="ru-RU" sz="1600" smtClean="0"/>
              <a:pPr algn="ctr">
                <a:defRPr/>
              </a:pPr>
              <a:t>2</a:t>
            </a:fld>
            <a:endParaRPr lang="ru-RU" sz="1600" dirty="0"/>
          </a:p>
        </p:txBody>
      </p:sp>
    </p:spTree>
    <p:extLst>
      <p:ext uri="{BB962C8B-B14F-4D97-AF65-F5344CB8AC3E}">
        <p14:creationId xmlns:p14="http://schemas.microsoft.com/office/powerpoint/2010/main" val="427724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AE7F88AC-4041-4CAE-A29C-A854879F7A1D}"/>
              </a:ext>
            </a:extLst>
          </p:cNvPr>
          <p:cNvSpPr>
            <a:spLocks noChangeArrowheads="1"/>
          </p:cNvSpPr>
          <p:nvPr/>
        </p:nvSpPr>
        <p:spPr bwMode="auto">
          <a:xfrm>
            <a:off x="216277" y="1669544"/>
            <a:ext cx="6093083" cy="4349909"/>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ts val="600"/>
              </a:spcBef>
              <a:spcAft>
                <a:spcPts val="600"/>
              </a:spcAft>
              <a:buFontTx/>
              <a:buNone/>
            </a:pPr>
            <a:r>
              <a:rPr lang="ru-RU" altLang="ru-RU" sz="1800" dirty="0">
                <a:latin typeface="Arial" panose="020B0604020202020204" pitchFamily="34" charset="0"/>
                <a:cs typeface="Calibri" panose="020F0502020204030204" pitchFamily="34" charset="0"/>
              </a:rPr>
              <a:t>Были исследованы образцы песчаников и алевролитов, изготовленных из керна Ленинградского НГКМ, отобранного с глубин 1700-1950м. Испытания проводились на водонасыщенных образцах диаметром 30мм и длиной 60мм при вертикальным сжатии по оси образцов. </a:t>
            </a:r>
          </a:p>
          <a:p>
            <a:pPr algn="just" eaLnBrk="1" hangingPunct="1">
              <a:lnSpc>
                <a:spcPct val="150000"/>
              </a:lnSpc>
              <a:spcBef>
                <a:spcPts val="600"/>
              </a:spcBef>
              <a:spcAft>
                <a:spcPts val="600"/>
              </a:spcAft>
              <a:buFontTx/>
              <a:buNone/>
            </a:pPr>
            <a:r>
              <a:rPr lang="ru-RU" altLang="ru-RU" sz="1800" dirty="0">
                <a:latin typeface="Arial" panose="020B0604020202020204" pitchFamily="34" charset="0"/>
                <a:cs typeface="Calibri" panose="020F0502020204030204" pitchFamily="34" charset="0"/>
              </a:rPr>
              <a:t>Пористость образцов в  атмосферных условиях составляла от 15,7% до 29,9%, объёмный вес (плотность) изменялся от 1,84 до 2,23 г/см</a:t>
            </a:r>
            <a:r>
              <a:rPr lang="ru-RU" altLang="ru-RU" sz="1800" baseline="30000" dirty="0">
                <a:latin typeface="Arial" panose="020B0604020202020204" pitchFamily="34" charset="0"/>
                <a:cs typeface="Calibri" panose="020F0502020204030204" pitchFamily="34" charset="0"/>
              </a:rPr>
              <a:t>3</a:t>
            </a:r>
            <a:r>
              <a:rPr lang="ru-RU" altLang="ru-RU" sz="1800" dirty="0">
                <a:latin typeface="Arial" panose="020B0604020202020204" pitchFamily="34" charset="0"/>
                <a:cs typeface="Calibri" panose="020F0502020204030204" pitchFamily="34" charset="0"/>
              </a:rPr>
              <a:t>,  скорости продольных волн изменялись от 3090 до 3820 м/с. </a:t>
            </a:r>
            <a:endParaRPr lang="ru-RU" altLang="ru-RU" sz="1800" dirty="0">
              <a:latin typeface="Arial" panose="020B0604020202020204" pitchFamily="34" charset="0"/>
              <a:cs typeface="Times New Roman" panose="02020603050405020304" pitchFamily="18" charset="0"/>
            </a:endParaRPr>
          </a:p>
        </p:txBody>
      </p:sp>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991475" y="0"/>
            <a:ext cx="5499100"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Объект исследований</a:t>
            </a:r>
          </a:p>
        </p:txBody>
      </p:sp>
      <p:sp>
        <p:nvSpPr>
          <p:cNvPr id="6" name="TextBox 5">
            <a:extLst>
              <a:ext uri="{FF2B5EF4-FFF2-40B4-BE49-F238E27FC236}">
                <a16:creationId xmlns:a16="http://schemas.microsoft.com/office/drawing/2014/main" id="{8654B6D6-C07C-43CD-99A1-C49C137D93E3}"/>
              </a:ext>
            </a:extLst>
          </p:cNvPr>
          <p:cNvSpPr txBox="1"/>
          <p:nvPr/>
        </p:nvSpPr>
        <p:spPr>
          <a:xfrm>
            <a:off x="991475" y="6519446"/>
            <a:ext cx="10969866" cy="307777"/>
          </a:xfrm>
          <a:prstGeom prst="rect">
            <a:avLst/>
          </a:prstGeom>
          <a:solidFill>
            <a:srgbClr val="CCFFFF"/>
          </a:solidFill>
        </p:spPr>
        <p:txBody>
          <a:bodyPr wrap="square">
            <a:spAutoFit/>
          </a:bodyPr>
          <a:lstStyle/>
          <a:p>
            <a:r>
              <a:rPr lang="ru-RU" sz="14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 ДЕФОРМИРОВАНИЯ ГОРНЫХ ПОРОД</a:t>
            </a:r>
          </a:p>
        </p:txBody>
      </p:sp>
      <p:pic>
        <p:nvPicPr>
          <p:cNvPr id="2" name="Рисунок 1">
            <a:extLst>
              <a:ext uri="{FF2B5EF4-FFF2-40B4-BE49-F238E27FC236}">
                <a16:creationId xmlns:a16="http://schemas.microsoft.com/office/drawing/2014/main" id="{8E1C2846-C8D8-4333-A977-7F4EBE53FAEE}"/>
              </a:ext>
            </a:extLst>
          </p:cNvPr>
          <p:cNvPicPr>
            <a:picLocks noChangeAspect="1"/>
          </p:cNvPicPr>
          <p:nvPr/>
        </p:nvPicPr>
        <p:blipFill>
          <a:blip r:embed="rId2"/>
          <a:stretch>
            <a:fillRect/>
          </a:stretch>
        </p:blipFill>
        <p:spPr>
          <a:xfrm>
            <a:off x="8387783" y="0"/>
            <a:ext cx="3698136" cy="3330718"/>
          </a:xfrm>
          <a:prstGeom prst="rect">
            <a:avLst/>
          </a:prstGeom>
        </p:spPr>
      </p:pic>
      <p:pic>
        <p:nvPicPr>
          <p:cNvPr id="3" name="Рисунок 2">
            <a:extLst>
              <a:ext uri="{FF2B5EF4-FFF2-40B4-BE49-F238E27FC236}">
                <a16:creationId xmlns:a16="http://schemas.microsoft.com/office/drawing/2014/main" id="{DCE0B038-5CEB-43D7-90E0-38BCBC2BB4D1}"/>
              </a:ext>
            </a:extLst>
          </p:cNvPr>
          <p:cNvPicPr>
            <a:picLocks noChangeAspect="1"/>
          </p:cNvPicPr>
          <p:nvPr/>
        </p:nvPicPr>
        <p:blipFill>
          <a:blip r:embed="rId3"/>
          <a:stretch>
            <a:fillRect/>
          </a:stretch>
        </p:blipFill>
        <p:spPr>
          <a:xfrm>
            <a:off x="8442881" y="3361440"/>
            <a:ext cx="3587940" cy="3231470"/>
          </a:xfrm>
          <a:prstGeom prst="rect">
            <a:avLst/>
          </a:prstGeom>
        </p:spPr>
      </p:pic>
      <p:sp>
        <p:nvSpPr>
          <p:cNvPr id="4" name="TextBox 3">
            <a:extLst>
              <a:ext uri="{FF2B5EF4-FFF2-40B4-BE49-F238E27FC236}">
                <a16:creationId xmlns:a16="http://schemas.microsoft.com/office/drawing/2014/main" id="{1D50652B-8130-934D-C471-2AD4E122B9F2}"/>
              </a:ext>
            </a:extLst>
          </p:cNvPr>
          <p:cNvSpPr txBox="1"/>
          <p:nvPr/>
        </p:nvSpPr>
        <p:spPr>
          <a:xfrm>
            <a:off x="77075" y="6442501"/>
            <a:ext cx="497691" cy="369332"/>
          </a:xfrm>
          <a:prstGeom prst="rect">
            <a:avLst/>
          </a:prstGeom>
          <a:noFill/>
        </p:spPr>
        <p:txBody>
          <a:bodyPr wrap="square" rtlCol="0">
            <a:spAutoFit/>
          </a:bodyPr>
          <a:lstStyle/>
          <a:p>
            <a:pPr algn="ctr"/>
            <a:fld id="{CA4C558F-95B8-484E-8BAA-D7CEFFFF2715}" type="slidenum">
              <a:rPr lang="ru-RU" smtClean="0"/>
              <a:pPr algn="ctr"/>
              <a:t>3</a:t>
            </a:fld>
            <a:endParaRPr lang="ru-RU" dirty="0"/>
          </a:p>
        </p:txBody>
      </p:sp>
      <p:sp>
        <p:nvSpPr>
          <p:cNvPr id="7" name="Номер слайда 6">
            <a:extLst>
              <a:ext uri="{FF2B5EF4-FFF2-40B4-BE49-F238E27FC236}">
                <a16:creationId xmlns:a16="http://schemas.microsoft.com/office/drawing/2014/main" id="{55342EDF-A84D-91E8-AA99-970B86FDF518}"/>
              </a:ext>
            </a:extLst>
          </p:cNvPr>
          <p:cNvSpPr>
            <a:spLocks noGrp="1"/>
          </p:cNvSpPr>
          <p:nvPr>
            <p:ph type="sldNum" sz="quarter" idx="12"/>
          </p:nvPr>
        </p:nvSpPr>
        <p:spPr/>
        <p:txBody>
          <a:bodyPr/>
          <a:lstStyle/>
          <a:p>
            <a:pPr>
              <a:defRPr/>
            </a:pPr>
            <a:fld id="{2651CC19-0ECC-4E90-BBAE-6E3BAF524ABE}" type="slidenum">
              <a:rPr lang="ru-RU" smtClean="0"/>
              <a:pPr>
                <a:defRPr/>
              </a:pPr>
              <a:t>3</a:t>
            </a:fld>
            <a:endParaRPr lang="ru-RU"/>
          </a:p>
        </p:txBody>
      </p:sp>
    </p:spTree>
    <p:extLst>
      <p:ext uri="{BB962C8B-B14F-4D97-AF65-F5344CB8AC3E}">
        <p14:creationId xmlns:p14="http://schemas.microsoft.com/office/powerpoint/2010/main" val="259986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6692900" y="0"/>
            <a:ext cx="5499100"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Объект исследований</a:t>
            </a:r>
          </a:p>
        </p:txBody>
      </p:sp>
      <p:sp>
        <p:nvSpPr>
          <p:cNvPr id="6" name="TextBox 5">
            <a:extLst>
              <a:ext uri="{FF2B5EF4-FFF2-40B4-BE49-F238E27FC236}">
                <a16:creationId xmlns:a16="http://schemas.microsoft.com/office/drawing/2014/main" id="{8654B6D6-C07C-43CD-99A1-C49C137D93E3}"/>
              </a:ext>
            </a:extLst>
          </p:cNvPr>
          <p:cNvSpPr txBox="1"/>
          <p:nvPr/>
        </p:nvSpPr>
        <p:spPr>
          <a:xfrm>
            <a:off x="991475" y="6519446"/>
            <a:ext cx="10969866" cy="307777"/>
          </a:xfrm>
          <a:prstGeom prst="rect">
            <a:avLst/>
          </a:prstGeom>
          <a:solidFill>
            <a:srgbClr val="CCFFFF"/>
          </a:solidFill>
        </p:spPr>
        <p:txBody>
          <a:bodyPr wrap="square">
            <a:spAutoFit/>
          </a:bodyPr>
          <a:lstStyle/>
          <a:p>
            <a:r>
              <a:rPr lang="ru-RU" sz="14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 ДЕФОРМИРОВАНИЯ ГОРНЫХ ПОРОД</a:t>
            </a:r>
          </a:p>
        </p:txBody>
      </p:sp>
      <p:sp>
        <p:nvSpPr>
          <p:cNvPr id="4" name="TextBox 3">
            <a:extLst>
              <a:ext uri="{FF2B5EF4-FFF2-40B4-BE49-F238E27FC236}">
                <a16:creationId xmlns:a16="http://schemas.microsoft.com/office/drawing/2014/main" id="{1D50652B-8130-934D-C471-2AD4E122B9F2}"/>
              </a:ext>
            </a:extLst>
          </p:cNvPr>
          <p:cNvSpPr txBox="1"/>
          <p:nvPr/>
        </p:nvSpPr>
        <p:spPr>
          <a:xfrm>
            <a:off x="77075" y="6442501"/>
            <a:ext cx="497691" cy="369332"/>
          </a:xfrm>
          <a:prstGeom prst="rect">
            <a:avLst/>
          </a:prstGeom>
          <a:noFill/>
        </p:spPr>
        <p:txBody>
          <a:bodyPr wrap="square" rtlCol="0">
            <a:spAutoFit/>
          </a:bodyPr>
          <a:lstStyle/>
          <a:p>
            <a:pPr algn="ctr"/>
            <a:fld id="{CA4C558F-95B8-484E-8BAA-D7CEFFFF2715}" type="slidenum">
              <a:rPr lang="ru-RU" smtClean="0"/>
              <a:pPr algn="ctr"/>
              <a:t>4</a:t>
            </a:fld>
            <a:endParaRPr lang="ru-RU" dirty="0"/>
          </a:p>
        </p:txBody>
      </p:sp>
      <p:sp>
        <p:nvSpPr>
          <p:cNvPr id="7" name="Номер слайда 6">
            <a:extLst>
              <a:ext uri="{FF2B5EF4-FFF2-40B4-BE49-F238E27FC236}">
                <a16:creationId xmlns:a16="http://schemas.microsoft.com/office/drawing/2014/main" id="{55342EDF-A84D-91E8-AA99-970B86FDF518}"/>
              </a:ext>
            </a:extLst>
          </p:cNvPr>
          <p:cNvSpPr>
            <a:spLocks noGrp="1"/>
          </p:cNvSpPr>
          <p:nvPr>
            <p:ph type="sldNum" sz="quarter" idx="12"/>
          </p:nvPr>
        </p:nvSpPr>
        <p:spPr/>
        <p:txBody>
          <a:bodyPr/>
          <a:lstStyle/>
          <a:p>
            <a:pPr>
              <a:defRPr/>
            </a:pPr>
            <a:fld id="{2651CC19-0ECC-4E90-BBAE-6E3BAF524ABE}" type="slidenum">
              <a:rPr lang="ru-RU" smtClean="0"/>
              <a:pPr>
                <a:defRPr/>
              </a:pPr>
              <a:t>4</a:t>
            </a:fld>
            <a:endParaRPr lang="ru-RU"/>
          </a:p>
        </p:txBody>
      </p:sp>
      <p:graphicFrame>
        <p:nvGraphicFramePr>
          <p:cNvPr id="5" name="Таблица 4">
            <a:extLst>
              <a:ext uri="{FF2B5EF4-FFF2-40B4-BE49-F238E27FC236}">
                <a16:creationId xmlns:a16="http://schemas.microsoft.com/office/drawing/2014/main" id="{DA8D625E-B16A-EA89-3F97-3943C7BEB979}"/>
              </a:ext>
            </a:extLst>
          </p:cNvPr>
          <p:cNvGraphicFramePr>
            <a:graphicFrameLocks noGrp="1"/>
          </p:cNvGraphicFramePr>
          <p:nvPr>
            <p:extLst>
              <p:ext uri="{D42A27DB-BD31-4B8C-83A1-F6EECF244321}">
                <p14:modId xmlns:p14="http://schemas.microsoft.com/office/powerpoint/2010/main" val="1087891074"/>
              </p:ext>
            </p:extLst>
          </p:nvPr>
        </p:nvGraphicFramePr>
        <p:xfrm>
          <a:off x="274320" y="461666"/>
          <a:ext cx="11507564" cy="5980833"/>
        </p:xfrm>
        <a:graphic>
          <a:graphicData uri="http://schemas.openxmlformats.org/drawingml/2006/table">
            <a:tbl>
              <a:tblPr firstRow="1" firstCol="1" bandRow="1"/>
              <a:tblGrid>
                <a:gridCol w="898838">
                  <a:extLst>
                    <a:ext uri="{9D8B030D-6E8A-4147-A177-3AD203B41FA5}">
                      <a16:colId xmlns:a16="http://schemas.microsoft.com/office/drawing/2014/main" val="1842150034"/>
                    </a:ext>
                  </a:extLst>
                </a:gridCol>
                <a:gridCol w="1010586">
                  <a:extLst>
                    <a:ext uri="{9D8B030D-6E8A-4147-A177-3AD203B41FA5}">
                      <a16:colId xmlns:a16="http://schemas.microsoft.com/office/drawing/2014/main" val="2374097693"/>
                    </a:ext>
                  </a:extLst>
                </a:gridCol>
                <a:gridCol w="1011801">
                  <a:extLst>
                    <a:ext uri="{9D8B030D-6E8A-4147-A177-3AD203B41FA5}">
                      <a16:colId xmlns:a16="http://schemas.microsoft.com/office/drawing/2014/main" val="1848189576"/>
                    </a:ext>
                  </a:extLst>
                </a:gridCol>
                <a:gridCol w="1011801">
                  <a:extLst>
                    <a:ext uri="{9D8B030D-6E8A-4147-A177-3AD203B41FA5}">
                      <a16:colId xmlns:a16="http://schemas.microsoft.com/office/drawing/2014/main" val="2367082274"/>
                    </a:ext>
                  </a:extLst>
                </a:gridCol>
                <a:gridCol w="1011801">
                  <a:extLst>
                    <a:ext uri="{9D8B030D-6E8A-4147-A177-3AD203B41FA5}">
                      <a16:colId xmlns:a16="http://schemas.microsoft.com/office/drawing/2014/main" val="1729789546"/>
                    </a:ext>
                  </a:extLst>
                </a:gridCol>
                <a:gridCol w="1011801">
                  <a:extLst>
                    <a:ext uri="{9D8B030D-6E8A-4147-A177-3AD203B41FA5}">
                      <a16:colId xmlns:a16="http://schemas.microsoft.com/office/drawing/2014/main" val="1410555334"/>
                    </a:ext>
                  </a:extLst>
                </a:gridCol>
                <a:gridCol w="1011801">
                  <a:extLst>
                    <a:ext uri="{9D8B030D-6E8A-4147-A177-3AD203B41FA5}">
                      <a16:colId xmlns:a16="http://schemas.microsoft.com/office/drawing/2014/main" val="548960198"/>
                    </a:ext>
                  </a:extLst>
                </a:gridCol>
                <a:gridCol w="1011801">
                  <a:extLst>
                    <a:ext uri="{9D8B030D-6E8A-4147-A177-3AD203B41FA5}">
                      <a16:colId xmlns:a16="http://schemas.microsoft.com/office/drawing/2014/main" val="1588242666"/>
                    </a:ext>
                  </a:extLst>
                </a:gridCol>
                <a:gridCol w="3527334">
                  <a:extLst>
                    <a:ext uri="{9D8B030D-6E8A-4147-A177-3AD203B41FA5}">
                      <a16:colId xmlns:a16="http://schemas.microsoft.com/office/drawing/2014/main" val="1306496643"/>
                    </a:ext>
                  </a:extLst>
                </a:gridCol>
              </a:tblGrid>
              <a:tr h="299444">
                <a:tc rowSpan="2">
                  <a:txBody>
                    <a:bodyPr/>
                    <a:lstStyle/>
                    <a:p>
                      <a:pPr algn="ctr">
                        <a:lnSpc>
                          <a:spcPct val="100000"/>
                        </a:lnSpc>
                        <a:spcBef>
                          <a:spcPts val="600"/>
                        </a:spcBef>
                        <a:spcAft>
                          <a:spcPts val="600"/>
                        </a:spcAft>
                      </a:pPr>
                      <a:r>
                        <a:rPr lang="ru-RU" sz="1600" b="1" kern="50" dirty="0">
                          <a:effectLst/>
                          <a:latin typeface="Arial" panose="020B0604020202020204" pitchFamily="34" charset="0"/>
                          <a:ea typeface="NSimSun" panose="02010609030101010101" pitchFamily="49" charset="-122"/>
                          <a:cs typeface="Arial" panose="020B0604020202020204" pitchFamily="34" charset="0"/>
                        </a:rPr>
                        <a:t>№ Образца</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ct val="100000"/>
                        </a:lnSpc>
                        <a:spcBef>
                          <a:spcPts val="600"/>
                        </a:spcBef>
                        <a:spcAft>
                          <a:spcPts val="600"/>
                        </a:spcAft>
                      </a:pPr>
                      <a:r>
                        <a:rPr lang="ru-RU" sz="1600" b="1" kern="50" dirty="0">
                          <a:effectLst/>
                          <a:latin typeface="Arial" panose="020B0604020202020204" pitchFamily="34" charset="0"/>
                          <a:ea typeface="NSimSun" panose="02010609030101010101" pitchFamily="49" charset="-122"/>
                          <a:cs typeface="Arial" panose="020B0604020202020204" pitchFamily="34" charset="0"/>
                        </a:rPr>
                        <a:t>При пластовых барических условиях до осевого сжатия</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00000"/>
                        </a:lnSpc>
                        <a:spcBef>
                          <a:spcPts val="600"/>
                        </a:spcBef>
                        <a:spcAft>
                          <a:spcPts val="600"/>
                        </a:spcAft>
                      </a:pPr>
                      <a:r>
                        <a:rPr lang="ru-RU" sz="1600" b="1" kern="50">
                          <a:effectLst/>
                          <a:latin typeface="Arial" panose="020B0604020202020204" pitchFamily="34" charset="0"/>
                          <a:ea typeface="NSimSun" panose="02010609030101010101" pitchFamily="49" charset="-122"/>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600"/>
                        </a:spcBef>
                        <a:spcAft>
                          <a:spcPts val="600"/>
                        </a:spcAft>
                      </a:pPr>
                      <a:r>
                        <a:rPr lang="ru-RU" sz="1600" b="1" kern="50">
                          <a:effectLst/>
                          <a:latin typeface="Arial" panose="020B0604020202020204" pitchFamily="34" charset="0"/>
                          <a:ea typeface="NSimSun" panose="02010609030101010101" pitchFamily="49" charset="-122"/>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600"/>
                        </a:spcBef>
                        <a:spcAft>
                          <a:spcPts val="600"/>
                        </a:spcAft>
                      </a:pPr>
                      <a:r>
                        <a:rPr lang="ru-RU" sz="1600" b="1" kern="50">
                          <a:effectLst/>
                          <a:latin typeface="Arial" panose="020B0604020202020204" pitchFamily="34" charset="0"/>
                          <a:ea typeface="NSimSun" panose="02010609030101010101" pitchFamily="49" charset="-122"/>
                          <a:cs typeface="Arial" panose="020B0604020202020204" pitchFamily="34" charset="0"/>
                        </a:rPr>
                        <a:t> </a:t>
                      </a:r>
                      <a:endParaRPr lang="ru-RU" sz="1600">
                        <a:effectLst/>
                        <a:latin typeface="Arial" panose="020B0604020202020204" pitchFamily="34" charset="0"/>
                        <a:ea typeface="Calibri" panose="020F0502020204030204" pitchFamily="34" charset="0"/>
                        <a:cs typeface="Arial" panose="020B0604020202020204" pitchFamily="34" charset="0"/>
                      </a:endParaRPr>
                    </a:p>
                    <a:p>
                      <a:pPr algn="ctr">
                        <a:lnSpc>
                          <a:spcPct val="100000"/>
                        </a:lnSpc>
                        <a:spcBef>
                          <a:spcPts val="600"/>
                        </a:spcBef>
                        <a:spcAft>
                          <a:spcPts val="600"/>
                        </a:spcAft>
                      </a:pPr>
                      <a:r>
                        <a:rPr lang="ru-RU" sz="1600" b="1" kern="50">
                          <a:effectLst/>
                          <a:latin typeface="Arial" panose="020B0604020202020204" pitchFamily="34" charset="0"/>
                          <a:ea typeface="NSimSun" panose="02010609030101010101" pitchFamily="49" charset="-122"/>
                          <a:cs typeface="Arial" panose="020B0604020202020204" pitchFamily="34" charset="0"/>
                        </a:rPr>
                        <a:t>Краткая литологическая характеристика</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952954"/>
                  </a:ext>
                </a:extLst>
              </a:tr>
              <a:tr h="1788277">
                <a:tc vMerge="1">
                  <a:txBody>
                    <a:bodyPr/>
                    <a:lstStyle/>
                    <a:p>
                      <a:endParaRPr lang="ru-RU"/>
                    </a:p>
                  </a:txBody>
                  <a:tcPr/>
                </a:tc>
                <a:tc>
                  <a:txBody>
                    <a:bodyPr/>
                    <a:lstStyle/>
                    <a:p>
                      <a:pPr algn="ctr">
                        <a:lnSpc>
                          <a:spcPct val="100000"/>
                        </a:lnSpc>
                        <a:spcBef>
                          <a:spcPts val="600"/>
                        </a:spcBef>
                        <a:spcAft>
                          <a:spcPts val="600"/>
                        </a:spcAft>
                      </a:pPr>
                      <a:r>
                        <a:rPr lang="ru-RU" sz="1600" b="1" kern="50" dirty="0">
                          <a:effectLst/>
                          <a:latin typeface="Arial" panose="020B0604020202020204" pitchFamily="34" charset="0"/>
                          <a:ea typeface="NSimSun" panose="02010609030101010101" pitchFamily="49" charset="-122"/>
                          <a:cs typeface="Arial" panose="020B0604020202020204" pitchFamily="34" charset="0"/>
                        </a:rPr>
                        <a:t>Скорость продольной волны, м/с</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b="1" kern="50" dirty="0">
                          <a:effectLst/>
                          <a:latin typeface="Arial" panose="020B0604020202020204" pitchFamily="34" charset="0"/>
                          <a:ea typeface="NSimSun" panose="02010609030101010101" pitchFamily="49" charset="-122"/>
                          <a:cs typeface="Arial" panose="020B0604020202020204" pitchFamily="34" charset="0"/>
                        </a:rPr>
                        <a:t>Скорость поперечной волны, м/с</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b="1" kern="50" dirty="0">
                          <a:effectLst/>
                          <a:latin typeface="Arial" panose="020B0604020202020204" pitchFamily="34" charset="0"/>
                          <a:ea typeface="NSimSun" panose="02010609030101010101" pitchFamily="49" charset="-122"/>
                          <a:cs typeface="Arial" panose="020B0604020202020204" pitchFamily="34" charset="0"/>
                        </a:rPr>
                        <a:t>Открытая пористость (по воде),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b="1" kern="50" dirty="0">
                          <a:effectLst/>
                          <a:latin typeface="Arial" panose="020B0604020202020204" pitchFamily="34" charset="0"/>
                          <a:ea typeface="NSimSun" panose="02010609030101010101" pitchFamily="49" charset="-122"/>
                          <a:cs typeface="Arial" panose="020B0604020202020204" pitchFamily="34" charset="0"/>
                        </a:rPr>
                        <a:t>Межзерновая пористость, %</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b="1" kern="50">
                          <a:effectLst/>
                          <a:latin typeface="Arial" panose="020B0604020202020204" pitchFamily="34" charset="0"/>
                          <a:ea typeface="NSimSun" panose="02010609030101010101" pitchFamily="49" charset="-122"/>
                          <a:cs typeface="Arial" panose="020B0604020202020204" pitchFamily="34" charset="0"/>
                        </a:rPr>
                        <a:t>Трещинная пористость, %</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b="1" kern="50">
                          <a:effectLst/>
                          <a:latin typeface="Arial" panose="020B0604020202020204" pitchFamily="34" charset="0"/>
                          <a:ea typeface="NSimSun" panose="02010609030101010101" pitchFamily="49" charset="-122"/>
                          <a:cs typeface="Arial" panose="020B0604020202020204" pitchFamily="34" charset="0"/>
                        </a:rPr>
                        <a:t>Доля трещинной пористости, %отн.</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b="1" kern="50">
                          <a:effectLst/>
                          <a:latin typeface="Arial" panose="020B0604020202020204" pitchFamily="34" charset="0"/>
                          <a:ea typeface="NSimSun" panose="02010609030101010101" pitchFamily="49" charset="-122"/>
                          <a:cs typeface="Arial" panose="020B0604020202020204" pitchFamily="34" charset="0"/>
                        </a:rPr>
                        <a:t>Максимальное доп осевое сжатие</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3986044284"/>
                  </a:ext>
                </a:extLst>
              </a:tr>
              <a:tr h="258297">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3012</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3064,0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1635,0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28,80</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28,677</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0,125</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0,433</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42,75</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 алевритовый</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743033"/>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3022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3066,3</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1779,0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27,09</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26,837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0,257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0,948</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44,73</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164593"/>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3030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3135,0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1736,0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26,73</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26,497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0,229</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0,857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40,21</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 алевро-глинистый</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083068"/>
                  </a:ext>
                </a:extLst>
              </a:tr>
              <a:tr h="263585">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3038</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3232,0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1469,1</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24,66</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24,352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0,311</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1,262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42,38</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 алевритовый</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848329"/>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3042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3116,9</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1641,0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24,36</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23,926</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0,430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1,765</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37,18</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 алевро-глинистый</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15307"/>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3047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3279,0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1550,0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25,53</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25,330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0,204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0,800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41,82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Алевролит глинисто-песчаный</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165815"/>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3064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3396,0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2034,2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25,39</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25,274</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0,119</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0,469</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67,43</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Песчаник м/з</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702928"/>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3070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3258,0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1919,0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26,01</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25,828</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0,184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0,707</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54,42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711874"/>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3087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3227,0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1831,0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chemeClr val="tx1"/>
                          </a:solidFill>
                          <a:effectLst/>
                          <a:latin typeface="Arial" panose="020B0604020202020204" pitchFamily="34" charset="0"/>
                          <a:ea typeface="NSimSun" panose="02010609030101010101" pitchFamily="49" charset="-122"/>
                          <a:cs typeface="Arial" panose="020B0604020202020204" pitchFamily="34" charset="0"/>
                        </a:rPr>
                        <a:t>27,24</a:t>
                      </a:r>
                      <a:endParaRPr lang="ru-RU"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27,130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00B050"/>
                          </a:solidFill>
                          <a:effectLst/>
                          <a:latin typeface="Arial" panose="020B0604020202020204" pitchFamily="34" charset="0"/>
                          <a:ea typeface="NSimSun" panose="02010609030101010101" pitchFamily="49" charset="-122"/>
                          <a:cs typeface="Arial" panose="020B0604020202020204" pitchFamily="34" charset="0"/>
                        </a:rPr>
                        <a:t>0,113</a:t>
                      </a:r>
                      <a:endParaRPr lang="ru-RU" sz="1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chemeClr val="tx1"/>
                          </a:solidFill>
                          <a:effectLst/>
                          <a:latin typeface="Arial" panose="020B0604020202020204" pitchFamily="34" charset="0"/>
                          <a:ea typeface="NSimSun" panose="02010609030101010101" pitchFamily="49" charset="-122"/>
                          <a:cs typeface="Arial" panose="020B0604020202020204" pitchFamily="34" charset="0"/>
                        </a:rPr>
                        <a:t>0,415</a:t>
                      </a:r>
                      <a:endParaRPr lang="ru-RU"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57,42</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799337"/>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3092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3352,0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1647,7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25,00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24,812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0,186</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0,745</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49,27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Алевролит песчанистый</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975029"/>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3126</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3156,0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1692,0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28,05</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b="0" kern="50" dirty="0">
                          <a:effectLst/>
                          <a:latin typeface="Arial" panose="020B0604020202020204" pitchFamily="34" charset="0"/>
                          <a:ea typeface="NSimSun" panose="02010609030101010101" pitchFamily="49" charset="-122"/>
                          <a:cs typeface="Arial" panose="020B0604020202020204" pitchFamily="34" charset="0"/>
                        </a:rPr>
                        <a:t>27,939</a:t>
                      </a:r>
                      <a:endParaRPr lang="ru-RU"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0,108</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00B050"/>
                          </a:solidFill>
                          <a:effectLst/>
                          <a:latin typeface="Arial" panose="020B0604020202020204" pitchFamily="34" charset="0"/>
                          <a:ea typeface="NSimSun" panose="02010609030101010101" pitchFamily="49" charset="-122"/>
                          <a:cs typeface="Arial" panose="020B0604020202020204" pitchFamily="34" charset="0"/>
                        </a:rPr>
                        <a:t>0,386</a:t>
                      </a:r>
                      <a:endParaRPr lang="ru-RU" sz="1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44,54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689063"/>
                  </a:ext>
                </a:extLst>
              </a:tr>
              <a:tr h="266378">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3134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3161,0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1379,0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26,18</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25,934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0,250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0,956</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00B050"/>
                          </a:solidFill>
                          <a:effectLst/>
                          <a:latin typeface="Arial" panose="020B0604020202020204" pitchFamily="34" charset="0"/>
                          <a:ea typeface="NSimSun" panose="02010609030101010101" pitchFamily="49" charset="-122"/>
                          <a:cs typeface="Arial" panose="020B0604020202020204" pitchFamily="34" charset="0"/>
                        </a:rPr>
                        <a:t>31,70</a:t>
                      </a:r>
                      <a:endParaRPr lang="ru-RU" sz="1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Алевролит песчано-глинистый</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431784"/>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3161</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3800,0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1841,0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00B050"/>
                          </a:solidFill>
                          <a:effectLst/>
                          <a:latin typeface="Arial" panose="020B0604020202020204" pitchFamily="34" charset="0"/>
                          <a:ea typeface="NSimSun" panose="02010609030101010101" pitchFamily="49" charset="-122"/>
                          <a:cs typeface="Arial" panose="020B0604020202020204" pitchFamily="34" charset="0"/>
                        </a:rPr>
                        <a:t>14,25</a:t>
                      </a:r>
                      <a:endParaRPr lang="ru-RU" sz="1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00B050"/>
                          </a:solidFill>
                          <a:effectLst/>
                          <a:latin typeface="Arial" panose="020B0604020202020204" pitchFamily="34" charset="0"/>
                          <a:ea typeface="NSimSun" panose="02010609030101010101" pitchFamily="49" charset="-122"/>
                          <a:cs typeface="Arial" panose="020B0604020202020204" pitchFamily="34" charset="0"/>
                        </a:rPr>
                        <a:t>13,590</a:t>
                      </a:r>
                      <a:endParaRPr lang="ru-RU" sz="16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0,661</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solidFill>
                            <a:srgbClr val="FF0000"/>
                          </a:solidFill>
                          <a:effectLst/>
                          <a:latin typeface="Arial" panose="020B0604020202020204" pitchFamily="34" charset="0"/>
                          <a:ea typeface="NSimSun" panose="02010609030101010101" pitchFamily="49" charset="-122"/>
                          <a:cs typeface="Arial" panose="020B0604020202020204" pitchFamily="34" charset="0"/>
                        </a:rPr>
                        <a:t>4,638</a:t>
                      </a:r>
                      <a:endParaRPr lang="ru-RU" sz="1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50,58</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Песчаник м/з алевритовый</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399483"/>
                  </a:ext>
                </a:extLst>
              </a:tr>
              <a:tr h="258297">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3178</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3203,0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1549,0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25,34</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25,053</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0,282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1,114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36,39</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Песчаник м/з алевритовый</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918186"/>
                  </a:ext>
                </a:extLst>
              </a:tr>
              <a:tr h="263585">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3191</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3407,0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a:effectLst/>
                          <a:latin typeface="Arial" panose="020B0604020202020204" pitchFamily="34" charset="0"/>
                          <a:ea typeface="NSimSun" panose="02010609030101010101" pitchFamily="49" charset="-122"/>
                          <a:cs typeface="Arial" panose="020B0604020202020204" pitchFamily="34" charset="0"/>
                        </a:rPr>
                        <a:t>1514,0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22,72</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22,404</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0,319</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1,406</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38,05</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600"/>
                        </a:spcAft>
                      </a:pPr>
                      <a:r>
                        <a:rPr lang="ru-RU" sz="1600" kern="50" dirty="0">
                          <a:effectLst/>
                          <a:latin typeface="Arial" panose="020B0604020202020204" pitchFamily="34" charset="0"/>
                          <a:ea typeface="NSimSun" panose="02010609030101010101" pitchFamily="49" charset="-122"/>
                          <a:cs typeface="Arial" panose="020B0604020202020204" pitchFamily="34" charset="0"/>
                        </a:rPr>
                        <a:t>Песчаник м/з</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382247"/>
                  </a:ext>
                </a:extLst>
              </a:tr>
            </a:tbl>
          </a:graphicData>
        </a:graphic>
      </p:graphicFrame>
    </p:spTree>
    <p:extLst>
      <p:ext uri="{BB962C8B-B14F-4D97-AF65-F5344CB8AC3E}">
        <p14:creationId xmlns:p14="http://schemas.microsoft.com/office/powerpoint/2010/main" val="37539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AE7F88AC-4041-4CAE-A29C-A854879F7A1D}"/>
              </a:ext>
            </a:extLst>
          </p:cNvPr>
          <p:cNvSpPr>
            <a:spLocks noChangeArrowheads="1"/>
          </p:cNvSpPr>
          <p:nvPr/>
        </p:nvSpPr>
        <p:spPr bwMode="auto">
          <a:xfrm>
            <a:off x="3921072" y="518267"/>
            <a:ext cx="8059117" cy="5944576"/>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spcAft>
                <a:spcPts val="0"/>
              </a:spcAft>
              <a:buFontTx/>
              <a:buNone/>
            </a:pPr>
            <a:r>
              <a:rPr lang="ru-RU" altLang="ru-RU" sz="1800" dirty="0">
                <a:latin typeface="Arial" panose="020B0604020202020204" pitchFamily="34" charset="0"/>
                <a:cs typeface="Calibri" panose="020F0502020204030204" pitchFamily="34" charset="0"/>
              </a:rPr>
              <a:t>Статические модули упругости (модуль Юнга и коэффициент Пуассона) определялись по кривым «напряжение – осевая деформация» и «осевая деформация – радиальная деформация».. Прочность на сжатие в условиях моделирующих пластовые определялась по ГОСТ 21153.8-88, ASTM D7012-14, ASTM D7070-08 и международным признанным методам ISRM: Blue Book (2007); Orange Book (2015).</a:t>
            </a:r>
          </a:p>
          <a:p>
            <a:pPr algn="just" eaLnBrk="1" hangingPunct="1">
              <a:lnSpc>
                <a:spcPct val="125000"/>
              </a:lnSpc>
              <a:spcBef>
                <a:spcPts val="0"/>
              </a:spcBef>
              <a:spcAft>
                <a:spcPts val="0"/>
              </a:spcAft>
              <a:buFontTx/>
              <a:buNone/>
            </a:pPr>
            <a:r>
              <a:rPr lang="ru-RU" altLang="ru-RU" sz="1800" dirty="0">
                <a:latin typeface="Arial" panose="020B0604020202020204" pitchFamily="34" charset="0"/>
                <a:cs typeface="Calibri" panose="020F0502020204030204" pitchFamily="34" charset="0"/>
              </a:rPr>
              <a:t> При нагружении образца регистрировались скорости упругих волн в образце, прикладываемые к образцу усилия и возникающие при этом осевая и радиальная деформации. В процессе испытаний определяли изменения осевой и радиальной и объёмной деформации при гидростатическом давлении в условиях изменения дополнительного (дифференциального) напряжения (ДН), определяемого как разница между создаваемым осевым напряжением и всесторонним давлением.</a:t>
            </a:r>
          </a:p>
          <a:p>
            <a:pPr algn="just" eaLnBrk="1" hangingPunct="1">
              <a:lnSpc>
                <a:spcPct val="125000"/>
              </a:lnSpc>
              <a:spcBef>
                <a:spcPts val="0"/>
              </a:spcBef>
              <a:spcAft>
                <a:spcPts val="0"/>
              </a:spcAft>
              <a:buFontTx/>
              <a:buNone/>
            </a:pPr>
            <a:r>
              <a:rPr lang="ru-RU" altLang="ru-RU" sz="1800" dirty="0" err="1">
                <a:latin typeface="Arial" panose="020B0604020202020204" pitchFamily="34" charset="0"/>
                <a:cs typeface="Calibri" panose="020F0502020204030204" pitchFamily="34" charset="0"/>
              </a:rPr>
              <a:t>Псевдотрехосные</a:t>
            </a:r>
            <a:r>
              <a:rPr lang="ru-RU" altLang="ru-RU" sz="1800" dirty="0">
                <a:latin typeface="Arial" panose="020B0604020202020204" pitchFamily="34" charset="0"/>
                <a:cs typeface="Calibri" panose="020F0502020204030204" pitchFamily="34" charset="0"/>
              </a:rPr>
              <a:t> испытания выполнены на </a:t>
            </a:r>
            <a:r>
              <a:rPr lang="ru-RU" altLang="ru-RU" sz="1800" dirty="0" err="1">
                <a:latin typeface="Arial" panose="020B0604020202020204" pitchFamily="34" charset="0"/>
                <a:cs typeface="Calibri" panose="020F0502020204030204" pitchFamily="34" charset="0"/>
              </a:rPr>
              <a:t>сервогидравлической</a:t>
            </a:r>
            <a:r>
              <a:rPr lang="ru-RU" altLang="ru-RU" sz="1800" dirty="0">
                <a:latin typeface="Arial" panose="020B0604020202020204" pitchFamily="34" charset="0"/>
                <a:cs typeface="Calibri" panose="020F0502020204030204" pitchFamily="34" charset="0"/>
              </a:rPr>
              <a:t> испытательной установке высокого давления GCTS RTR-4500 с целью получения статических и динамических модулей упругости и прочности на сжатие в условиях, моделирующих пластовые (</a:t>
            </a:r>
            <a:r>
              <a:rPr lang="ru-RU" altLang="ru-RU" sz="1800" dirty="0" err="1">
                <a:latin typeface="Arial" panose="020B0604020202020204" pitchFamily="34" charset="0"/>
                <a:cs typeface="Calibri" panose="020F0502020204030204" pitchFamily="34" charset="0"/>
              </a:rPr>
              <a:t>Тихоцкий</a:t>
            </a:r>
            <a:r>
              <a:rPr lang="ru-RU" altLang="ru-RU" sz="1800" dirty="0">
                <a:latin typeface="Arial" panose="020B0604020202020204" pitchFamily="34" charset="0"/>
                <a:cs typeface="Calibri" panose="020F0502020204030204" pitchFamily="34" charset="0"/>
              </a:rPr>
              <a:t> и др.2017).  </a:t>
            </a:r>
            <a:r>
              <a:rPr lang="ru-RU" altLang="ru-RU" sz="1800" dirty="0">
                <a:latin typeface="Arial" panose="020B0604020202020204" pitchFamily="34" charset="0"/>
                <a:cs typeface="Times New Roman" panose="02020603050405020304" pitchFamily="18" charset="0"/>
              </a:rPr>
              <a:t> </a:t>
            </a:r>
          </a:p>
        </p:txBody>
      </p:sp>
      <p:sp>
        <p:nvSpPr>
          <p:cNvPr id="3076" name="Прямоугольник 3">
            <a:extLst>
              <a:ext uri="{FF2B5EF4-FFF2-40B4-BE49-F238E27FC236}">
                <a16:creationId xmlns:a16="http://schemas.microsoft.com/office/drawing/2014/main" id="{B6C22460-31E8-412A-A199-AB3E88336CE9}"/>
              </a:ext>
            </a:extLst>
          </p:cNvPr>
          <p:cNvSpPr>
            <a:spLocks noChangeArrowheads="1"/>
          </p:cNvSpPr>
          <p:nvPr/>
        </p:nvSpPr>
        <p:spPr bwMode="auto">
          <a:xfrm>
            <a:off x="5424407" y="-1"/>
            <a:ext cx="4231037"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2400" b="1" i="1" dirty="0">
                <a:latin typeface="Times New Roman" panose="02020603050405020304" pitchFamily="18" charset="0"/>
                <a:cs typeface="Times New Roman" panose="02020603050405020304" pitchFamily="18" charset="0"/>
              </a:rPr>
              <a:t>Методика исследований</a:t>
            </a:r>
          </a:p>
        </p:txBody>
      </p:sp>
      <p:pic>
        <p:nvPicPr>
          <p:cNvPr id="2" name="Рисунок 1">
            <a:extLst>
              <a:ext uri="{FF2B5EF4-FFF2-40B4-BE49-F238E27FC236}">
                <a16:creationId xmlns:a16="http://schemas.microsoft.com/office/drawing/2014/main" id="{165CEC4E-ECB4-4B99-BFB8-C4BE3D594800}"/>
              </a:ext>
            </a:extLst>
          </p:cNvPr>
          <p:cNvPicPr>
            <a:picLocks noChangeAspect="1"/>
          </p:cNvPicPr>
          <p:nvPr/>
        </p:nvPicPr>
        <p:blipFill>
          <a:blip r:embed="rId2"/>
          <a:stretch>
            <a:fillRect/>
          </a:stretch>
        </p:blipFill>
        <p:spPr>
          <a:xfrm>
            <a:off x="211811" y="872894"/>
            <a:ext cx="3523281" cy="5112211"/>
          </a:xfrm>
          <a:prstGeom prst="rect">
            <a:avLst/>
          </a:prstGeom>
        </p:spPr>
      </p:pic>
      <p:sp>
        <p:nvSpPr>
          <p:cNvPr id="3" name="Номер слайда 2">
            <a:extLst>
              <a:ext uri="{FF2B5EF4-FFF2-40B4-BE49-F238E27FC236}">
                <a16:creationId xmlns:a16="http://schemas.microsoft.com/office/drawing/2014/main" id="{2E540B66-5C23-4F79-743D-61433933EB9F}"/>
              </a:ext>
            </a:extLst>
          </p:cNvPr>
          <p:cNvSpPr>
            <a:spLocks noGrp="1"/>
          </p:cNvSpPr>
          <p:nvPr>
            <p:ph type="sldNum" sz="quarter" idx="12"/>
          </p:nvPr>
        </p:nvSpPr>
        <p:spPr>
          <a:xfrm>
            <a:off x="11633248" y="6356350"/>
            <a:ext cx="431076" cy="365125"/>
          </a:xfrm>
        </p:spPr>
        <p:txBody>
          <a:bodyPr/>
          <a:lstStyle/>
          <a:p>
            <a:pPr>
              <a:defRPr/>
            </a:pPr>
            <a:fld id="{2651CC19-0ECC-4E90-BBAE-6E3BAF524ABE}" type="slidenum">
              <a:rPr lang="ru-RU" sz="1600" smtClean="0"/>
              <a:pPr>
                <a:defRPr/>
              </a:pPr>
              <a:t>5</a:t>
            </a:fld>
            <a:endParaRPr lang="ru-RU" sz="1600" dirty="0"/>
          </a:p>
        </p:txBody>
      </p:sp>
      <p:sp>
        <p:nvSpPr>
          <p:cNvPr id="9" name="TextBox 8">
            <a:extLst>
              <a:ext uri="{FF2B5EF4-FFF2-40B4-BE49-F238E27FC236}">
                <a16:creationId xmlns:a16="http://schemas.microsoft.com/office/drawing/2014/main" id="{B1587F2B-88AB-9F2F-8ECC-37024E55392A}"/>
              </a:ext>
            </a:extLst>
          </p:cNvPr>
          <p:cNvSpPr txBox="1"/>
          <p:nvPr/>
        </p:nvSpPr>
        <p:spPr>
          <a:xfrm>
            <a:off x="127676" y="6438271"/>
            <a:ext cx="11132507" cy="307777"/>
          </a:xfrm>
          <a:prstGeom prst="rect">
            <a:avLst/>
          </a:prstGeom>
          <a:solidFill>
            <a:srgbClr val="CCFFFF"/>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ИЗМЕНЕНИЯ  СТРУКТУРЫ ПОРИСТОСТИ ПРИ НАРУШЕНИИ УПРУГОГО ХАРАКТЕРА ДЕФОРМИРОВАНИЯ ГОРНЫХ ПОРОД</a:t>
            </a:r>
          </a:p>
        </p:txBody>
      </p:sp>
    </p:spTree>
    <p:extLst>
      <p:ext uri="{BB962C8B-B14F-4D97-AF65-F5344CB8AC3E}">
        <p14:creationId xmlns:p14="http://schemas.microsoft.com/office/powerpoint/2010/main" val="360386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2846B1-1BE3-41CD-9293-936EDE68ADC5}"/>
              </a:ext>
            </a:extLst>
          </p:cNvPr>
          <p:cNvSpPr txBox="1"/>
          <p:nvPr/>
        </p:nvSpPr>
        <p:spPr>
          <a:xfrm>
            <a:off x="0" y="-10439"/>
            <a:ext cx="6558643" cy="460895"/>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ru-RU" sz="2400" b="1"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Определение трещинной пористости </a:t>
            </a:r>
          </a:p>
        </p:txBody>
      </p:sp>
      <p:sp>
        <p:nvSpPr>
          <p:cNvPr id="8" name="TextBox 7">
            <a:extLst>
              <a:ext uri="{FF2B5EF4-FFF2-40B4-BE49-F238E27FC236}">
                <a16:creationId xmlns:a16="http://schemas.microsoft.com/office/drawing/2014/main" id="{481928DF-70DD-4772-8619-390A0098DFFA}"/>
              </a:ext>
            </a:extLst>
          </p:cNvPr>
          <p:cNvSpPr txBox="1"/>
          <p:nvPr/>
        </p:nvSpPr>
        <p:spPr>
          <a:xfrm>
            <a:off x="0" y="502939"/>
            <a:ext cx="6558643" cy="3416320"/>
          </a:xfrm>
          <a:prstGeom prst="rect">
            <a:avLst/>
          </a:prstGeom>
          <a:noFill/>
        </p:spPr>
        <p:txBody>
          <a:bodyPr wrap="square">
            <a:spAutoFit/>
          </a:bodyPr>
          <a:lstStyle/>
          <a:p>
            <a:pPr marL="0" marR="0" lvl="0" indent="360000" algn="just" defTabSz="914400" rtl="0" eaLnBrk="1" fontAlgn="auto" latinLnBrk="0" hangingPunct="1">
              <a:lnSpc>
                <a:spcPct val="125000"/>
              </a:lnSpc>
              <a:spcBef>
                <a:spcPts val="0"/>
              </a:spcBef>
              <a:spcAft>
                <a:spcPts val="0"/>
              </a:spcAft>
              <a:buClrTx/>
              <a:buSzTx/>
              <a:buFontTx/>
              <a:buNone/>
              <a:tabLst/>
              <a:defRPr/>
            </a:pP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В работе [</a:t>
            </a:r>
            <a:r>
              <a:rPr kumimoji="0" lang="ru-RU"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Туранк</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и др., 1994] на основе анализа экспериментальных результатов показано, что </a:t>
            </a:r>
            <a:r>
              <a:rPr kumimoji="0" lang="ru-RU"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межзерновая</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и трещинная пористость различным образом влияют на скорость продольной волны. Учитывая, что общая пористость состоит из этих двух компонент, для расчета величины трещинной пористости с использованием зависимости нормированной скорости от общей пористости [Жуков, 2014; Жуков, Кузьмин, 2020</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360000" algn="just" defTabSz="914400" rtl="0" eaLnBrk="1" fontAlgn="auto" latinLnBrk="0" hangingPunct="1">
              <a:lnSpc>
                <a:spcPct val="100000"/>
              </a:lnSpc>
              <a:spcBef>
                <a:spcPts val="0"/>
              </a:spcBef>
              <a:spcAft>
                <a:spcPts val="0"/>
              </a:spcAft>
              <a:buClrTx/>
              <a:buSzTx/>
              <a:buFontTx/>
              <a:buNone/>
              <a:tabLst/>
              <a:defRPr/>
            </a:pPr>
            <a:endPar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360000" algn="just" defTabSz="914400" rtl="0" eaLnBrk="1" fontAlgn="auto" latinLnBrk="0" hangingPunct="1">
              <a:lnSpc>
                <a:spcPct val="100000"/>
              </a:lnSpc>
              <a:spcBef>
                <a:spcPts val="0"/>
              </a:spcBef>
              <a:spcAft>
                <a:spcPts val="0"/>
              </a:spcAft>
              <a:buClrTx/>
              <a:buSzTx/>
              <a:buFontTx/>
              <a:buNone/>
              <a:tabLst/>
              <a:defRPr/>
            </a:pPr>
            <a:r>
              <a:rPr kumimoji="0" lang="ru-RU"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Кп</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тр</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100 - 1,6</a:t>
            </a:r>
            <a:r>
              <a:rPr kumimoji="0" lang="ru-RU"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Кп - 100</a:t>
            </a:r>
            <a:r>
              <a:rPr kumimoji="0" lang="ru-RU"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Vp</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Vp</a:t>
            </a:r>
            <a:r>
              <a:rPr kumimoji="0" lang="ru-RU" b="0" i="0" u="none" strike="noStrike" kern="1200" cap="none" spc="0" normalizeH="0" baseline="-2500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ск</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ru-RU"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 20.4</a:t>
            </a:r>
          </a:p>
        </p:txBody>
      </p:sp>
      <p:sp>
        <p:nvSpPr>
          <p:cNvPr id="9" name="TextBox 8">
            <a:extLst>
              <a:ext uri="{FF2B5EF4-FFF2-40B4-BE49-F238E27FC236}">
                <a16:creationId xmlns:a16="http://schemas.microsoft.com/office/drawing/2014/main" id="{D93C5791-51E1-433A-8ABB-5AC08134C200}"/>
              </a:ext>
            </a:extLst>
          </p:cNvPr>
          <p:cNvSpPr txBox="1"/>
          <p:nvPr/>
        </p:nvSpPr>
        <p:spPr>
          <a:xfrm>
            <a:off x="0" y="6244351"/>
            <a:ext cx="6558643" cy="523220"/>
          </a:xfrm>
          <a:prstGeom prst="rect">
            <a:avLst/>
          </a:prstGeom>
          <a:solidFill>
            <a:srgbClr val="CCFF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 ДЕФОРМИРОВАНИЯ ГОРНЫХ ПОРОД</a:t>
            </a:r>
            <a:endParaRPr kumimoji="0" lang="ru-RU" sz="1400" i="0" u="none" strike="noStrike" kern="1200" cap="none" spc="0" normalizeH="0" baseline="0" noProof="0" dirty="0">
              <a:ln>
                <a:noFill/>
              </a:ln>
              <a:solidFill>
                <a:srgbClr val="000000"/>
              </a:solidFill>
              <a:effectLst/>
              <a:uLnTx/>
              <a:uFillTx/>
              <a:ea typeface="+mn-ea"/>
              <a:cs typeface="+mn-cs"/>
            </a:endParaRPr>
          </a:p>
        </p:txBody>
      </p:sp>
      <p:pic>
        <p:nvPicPr>
          <p:cNvPr id="10" name="Рисунок 9">
            <a:extLst>
              <a:ext uri="{FF2B5EF4-FFF2-40B4-BE49-F238E27FC236}">
                <a16:creationId xmlns:a16="http://schemas.microsoft.com/office/drawing/2014/main" id="{F39C8563-7E3F-40B1-94BD-3357D4C82D56}"/>
              </a:ext>
            </a:extLst>
          </p:cNvPr>
          <p:cNvPicPr>
            <a:picLocks noChangeAspect="1"/>
          </p:cNvPicPr>
          <p:nvPr/>
        </p:nvPicPr>
        <p:blipFill>
          <a:blip r:embed="rId2"/>
          <a:stretch>
            <a:fillRect/>
          </a:stretch>
        </p:blipFill>
        <p:spPr>
          <a:xfrm>
            <a:off x="6715124" y="0"/>
            <a:ext cx="5476875" cy="3466248"/>
          </a:xfrm>
          <a:prstGeom prst="rect">
            <a:avLst/>
          </a:prstGeom>
        </p:spPr>
      </p:pic>
      <p:sp>
        <p:nvSpPr>
          <p:cNvPr id="12" name="TextBox 11">
            <a:extLst>
              <a:ext uri="{FF2B5EF4-FFF2-40B4-BE49-F238E27FC236}">
                <a16:creationId xmlns:a16="http://schemas.microsoft.com/office/drawing/2014/main" id="{1C51EF54-9E3C-47EB-9820-4898E9D18AFD}"/>
              </a:ext>
            </a:extLst>
          </p:cNvPr>
          <p:cNvSpPr txBox="1"/>
          <p:nvPr/>
        </p:nvSpPr>
        <p:spPr>
          <a:xfrm>
            <a:off x="78241" y="3880376"/>
            <a:ext cx="6402160" cy="2172198"/>
          </a:xfrm>
          <a:prstGeom prst="rect">
            <a:avLst/>
          </a:prstGeom>
          <a:no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ru-RU"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Рассматриваемый подход к определению трещинной пористости, позволил сделать оценку вклада изменений структуры пористости как одного из факторов, формирующих отклик среды на изменения современного напряженного состояния, в частности, при подготовке разрушения горных пород</a:t>
            </a:r>
            <a:r>
              <a:rPr kumimoji="0" lang="ru-RU"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2" name="Номер слайда 1">
            <a:extLst>
              <a:ext uri="{FF2B5EF4-FFF2-40B4-BE49-F238E27FC236}">
                <a16:creationId xmlns:a16="http://schemas.microsoft.com/office/drawing/2014/main" id="{C1F0903B-E94E-5A98-A996-53CDECE76CDF}"/>
              </a:ext>
            </a:extLst>
          </p:cNvPr>
          <p:cNvSpPr>
            <a:spLocks noGrp="1"/>
          </p:cNvSpPr>
          <p:nvPr>
            <p:ph type="sldNum" sz="quarter" idx="12"/>
          </p:nvPr>
        </p:nvSpPr>
        <p:spPr/>
        <p:txBody>
          <a:bodyPr/>
          <a:lstStyle/>
          <a:p>
            <a:fld id="{4854181D-6920-4594-9A5D-6CE56DC9F8B2}" type="slidenum">
              <a:rPr lang="en-US" smtClean="0"/>
              <a:pPr/>
              <a:t>6</a:t>
            </a:fld>
            <a:endParaRPr lang="en-US"/>
          </a:p>
        </p:txBody>
      </p:sp>
      <p:pic>
        <p:nvPicPr>
          <p:cNvPr id="4" name="Рисунок 3">
            <a:extLst>
              <a:ext uri="{FF2B5EF4-FFF2-40B4-BE49-F238E27FC236}">
                <a16:creationId xmlns:a16="http://schemas.microsoft.com/office/drawing/2014/main" id="{062A09D6-D12F-23FA-AAD3-2F2E53A89D1B}"/>
              </a:ext>
            </a:extLst>
          </p:cNvPr>
          <p:cNvPicPr>
            <a:picLocks noChangeAspect="1"/>
          </p:cNvPicPr>
          <p:nvPr/>
        </p:nvPicPr>
        <p:blipFill>
          <a:blip r:embed="rId3"/>
          <a:stretch>
            <a:fillRect/>
          </a:stretch>
        </p:blipFill>
        <p:spPr>
          <a:xfrm>
            <a:off x="6715124" y="3468029"/>
            <a:ext cx="5519854" cy="3389971"/>
          </a:xfrm>
          <a:prstGeom prst="rect">
            <a:avLst/>
          </a:prstGeom>
        </p:spPr>
      </p:pic>
    </p:spTree>
    <p:extLst>
      <p:ext uri="{BB962C8B-B14F-4D97-AF65-F5344CB8AC3E}">
        <p14:creationId xmlns:p14="http://schemas.microsoft.com/office/powerpoint/2010/main" val="90040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0" y="512764"/>
            <a:ext cx="12079286" cy="1323439"/>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Tx/>
              <a:buNone/>
            </a:pPr>
            <a:r>
              <a:rPr lang="ru-RU" altLang="ru-RU" sz="1600" dirty="0">
                <a:latin typeface="Arial" panose="020B0604020202020204" pitchFamily="34" charset="0"/>
                <a:cs typeface="Times New Roman" panose="02020603050405020304" pitchFamily="18" charset="0"/>
              </a:rPr>
              <a:t>Для всех 15 образцов были получены изменения осевой, радиальной и объёмной деформации и построены диаграммы «Напряжение-Деформация». В качестве напряжения для каждого образца рассматривалось напряжение дополнительного осевого сжатия, которое превышало всестороннее (или обжимное) давление, нормированное на максимальное величину до его разрушения. Нормирование позволило сопоставить все исследованные образцы в одном масштабе напряжений. </a:t>
            </a:r>
            <a:endParaRPr lang="ru-RU" altLang="ru-RU" sz="1600" dirty="0">
              <a:latin typeface="Times New Roman" panose="02020603050405020304" pitchFamily="18" charset="0"/>
              <a:cs typeface="Times New Roman" panose="02020603050405020304" pitchFamily="18" charset="0"/>
            </a:endParaRP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112714" y="6538912"/>
            <a:ext cx="10515849" cy="276999"/>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a:t>
            </a:r>
            <a:r>
              <a:rPr lang="en-US" altLang="ru-RU" sz="1200" dirty="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 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8140349" y="50801"/>
            <a:ext cx="3938937" cy="461963"/>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Результаты исследований</a:t>
            </a: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356350"/>
            <a:ext cx="518657" cy="365125"/>
          </a:xfrm>
        </p:spPr>
        <p:txBody>
          <a:bodyPr/>
          <a:lstStyle/>
          <a:p>
            <a:pPr>
              <a:defRPr/>
            </a:pPr>
            <a:fld id="{2651CC19-0ECC-4E90-BBAE-6E3BAF524ABE}" type="slidenum">
              <a:rPr lang="ru-RU" sz="1400" smtClean="0"/>
              <a:pPr>
                <a:defRPr/>
              </a:pPr>
              <a:t>7</a:t>
            </a:fld>
            <a:endParaRPr lang="ru-RU" sz="1400" dirty="0"/>
          </a:p>
        </p:txBody>
      </p:sp>
      <p:pic>
        <p:nvPicPr>
          <p:cNvPr id="5" name="Рисунок 4">
            <a:extLst>
              <a:ext uri="{FF2B5EF4-FFF2-40B4-BE49-F238E27FC236}">
                <a16:creationId xmlns:a16="http://schemas.microsoft.com/office/drawing/2014/main" id="{68B9BD83-44FC-0A3A-8C26-0EAE65DA1AAE}"/>
              </a:ext>
            </a:extLst>
          </p:cNvPr>
          <p:cNvPicPr>
            <a:picLocks noChangeAspect="1"/>
          </p:cNvPicPr>
          <p:nvPr/>
        </p:nvPicPr>
        <p:blipFill>
          <a:blip r:embed="rId2"/>
          <a:stretch>
            <a:fillRect/>
          </a:stretch>
        </p:blipFill>
        <p:spPr>
          <a:xfrm>
            <a:off x="112714" y="1836203"/>
            <a:ext cx="2704929" cy="2262355"/>
          </a:xfrm>
          <a:prstGeom prst="rect">
            <a:avLst/>
          </a:prstGeom>
        </p:spPr>
      </p:pic>
      <p:pic>
        <p:nvPicPr>
          <p:cNvPr id="6" name="Рисунок 5">
            <a:extLst>
              <a:ext uri="{FF2B5EF4-FFF2-40B4-BE49-F238E27FC236}">
                <a16:creationId xmlns:a16="http://schemas.microsoft.com/office/drawing/2014/main" id="{A9576FC3-FCED-5EB5-CAF6-BB7C3B0507F1}"/>
              </a:ext>
            </a:extLst>
          </p:cNvPr>
          <p:cNvPicPr>
            <a:picLocks noChangeAspect="1"/>
          </p:cNvPicPr>
          <p:nvPr/>
        </p:nvPicPr>
        <p:blipFill>
          <a:blip r:embed="rId3"/>
          <a:stretch>
            <a:fillRect/>
          </a:stretch>
        </p:blipFill>
        <p:spPr>
          <a:xfrm>
            <a:off x="3180542" y="1872866"/>
            <a:ext cx="2704929" cy="2255978"/>
          </a:xfrm>
          <a:prstGeom prst="rect">
            <a:avLst/>
          </a:prstGeom>
        </p:spPr>
      </p:pic>
      <p:pic>
        <p:nvPicPr>
          <p:cNvPr id="7" name="Рисунок 6">
            <a:extLst>
              <a:ext uri="{FF2B5EF4-FFF2-40B4-BE49-F238E27FC236}">
                <a16:creationId xmlns:a16="http://schemas.microsoft.com/office/drawing/2014/main" id="{C18BD623-AF57-7881-0123-86BDC8E642AC}"/>
              </a:ext>
            </a:extLst>
          </p:cNvPr>
          <p:cNvPicPr>
            <a:picLocks noChangeAspect="1"/>
          </p:cNvPicPr>
          <p:nvPr/>
        </p:nvPicPr>
        <p:blipFill>
          <a:blip r:embed="rId4"/>
          <a:stretch>
            <a:fillRect/>
          </a:stretch>
        </p:blipFill>
        <p:spPr>
          <a:xfrm>
            <a:off x="6248370" y="1854856"/>
            <a:ext cx="2712571" cy="2278334"/>
          </a:xfrm>
          <a:prstGeom prst="rect">
            <a:avLst/>
          </a:prstGeom>
        </p:spPr>
      </p:pic>
      <p:pic>
        <p:nvPicPr>
          <p:cNvPr id="8" name="Рисунок 7">
            <a:extLst>
              <a:ext uri="{FF2B5EF4-FFF2-40B4-BE49-F238E27FC236}">
                <a16:creationId xmlns:a16="http://schemas.microsoft.com/office/drawing/2014/main" id="{1240892C-B989-6CAC-24B5-89286705AA9E}"/>
              </a:ext>
            </a:extLst>
          </p:cNvPr>
          <p:cNvPicPr>
            <a:picLocks noChangeAspect="1"/>
          </p:cNvPicPr>
          <p:nvPr/>
        </p:nvPicPr>
        <p:blipFill>
          <a:blip r:embed="rId5"/>
          <a:stretch>
            <a:fillRect/>
          </a:stretch>
        </p:blipFill>
        <p:spPr>
          <a:xfrm>
            <a:off x="9253784" y="1856861"/>
            <a:ext cx="2749557" cy="2274324"/>
          </a:xfrm>
          <a:prstGeom prst="rect">
            <a:avLst/>
          </a:prstGeom>
        </p:spPr>
      </p:pic>
      <p:pic>
        <p:nvPicPr>
          <p:cNvPr id="9" name="Рисунок 8">
            <a:extLst>
              <a:ext uri="{FF2B5EF4-FFF2-40B4-BE49-F238E27FC236}">
                <a16:creationId xmlns:a16="http://schemas.microsoft.com/office/drawing/2014/main" id="{73F65F89-96FF-53F2-E145-BF8FA22AA29B}"/>
              </a:ext>
            </a:extLst>
          </p:cNvPr>
          <p:cNvPicPr>
            <a:picLocks noChangeAspect="1"/>
          </p:cNvPicPr>
          <p:nvPr/>
        </p:nvPicPr>
        <p:blipFill>
          <a:blip r:embed="rId6"/>
          <a:stretch>
            <a:fillRect/>
          </a:stretch>
        </p:blipFill>
        <p:spPr>
          <a:xfrm>
            <a:off x="136161" y="4193684"/>
            <a:ext cx="2669136" cy="2244754"/>
          </a:xfrm>
          <a:prstGeom prst="rect">
            <a:avLst/>
          </a:prstGeom>
        </p:spPr>
      </p:pic>
      <p:pic>
        <p:nvPicPr>
          <p:cNvPr id="10" name="Рисунок 9">
            <a:extLst>
              <a:ext uri="{FF2B5EF4-FFF2-40B4-BE49-F238E27FC236}">
                <a16:creationId xmlns:a16="http://schemas.microsoft.com/office/drawing/2014/main" id="{67644C17-6A1D-DE09-0879-35A17988A2A1}"/>
              </a:ext>
            </a:extLst>
          </p:cNvPr>
          <p:cNvPicPr>
            <a:picLocks noChangeAspect="1"/>
          </p:cNvPicPr>
          <p:nvPr/>
        </p:nvPicPr>
        <p:blipFill>
          <a:blip r:embed="rId7"/>
          <a:stretch>
            <a:fillRect/>
          </a:stretch>
        </p:blipFill>
        <p:spPr>
          <a:xfrm>
            <a:off x="3180542" y="4178633"/>
            <a:ext cx="2704929" cy="2274856"/>
          </a:xfrm>
          <a:prstGeom prst="rect">
            <a:avLst/>
          </a:prstGeom>
        </p:spPr>
      </p:pic>
      <p:pic>
        <p:nvPicPr>
          <p:cNvPr id="11" name="Рисунок 10">
            <a:extLst>
              <a:ext uri="{FF2B5EF4-FFF2-40B4-BE49-F238E27FC236}">
                <a16:creationId xmlns:a16="http://schemas.microsoft.com/office/drawing/2014/main" id="{F2862E04-7778-FAB9-3313-F6E68C900987}"/>
              </a:ext>
            </a:extLst>
          </p:cNvPr>
          <p:cNvPicPr>
            <a:picLocks noChangeAspect="1"/>
          </p:cNvPicPr>
          <p:nvPr/>
        </p:nvPicPr>
        <p:blipFill>
          <a:blip r:embed="rId8"/>
          <a:stretch>
            <a:fillRect/>
          </a:stretch>
        </p:blipFill>
        <p:spPr>
          <a:xfrm>
            <a:off x="6246931" y="4178633"/>
            <a:ext cx="2712571" cy="2243522"/>
          </a:xfrm>
          <a:prstGeom prst="rect">
            <a:avLst/>
          </a:prstGeom>
        </p:spPr>
      </p:pic>
      <p:pic>
        <p:nvPicPr>
          <p:cNvPr id="12" name="Рисунок 11">
            <a:extLst>
              <a:ext uri="{FF2B5EF4-FFF2-40B4-BE49-F238E27FC236}">
                <a16:creationId xmlns:a16="http://schemas.microsoft.com/office/drawing/2014/main" id="{DDA12CEC-CE78-9CD9-673E-07CB4AAA6840}"/>
              </a:ext>
            </a:extLst>
          </p:cNvPr>
          <p:cNvPicPr>
            <a:picLocks noChangeAspect="1"/>
          </p:cNvPicPr>
          <p:nvPr/>
        </p:nvPicPr>
        <p:blipFill>
          <a:blip r:embed="rId9"/>
          <a:stretch>
            <a:fillRect/>
          </a:stretch>
        </p:blipFill>
        <p:spPr>
          <a:xfrm>
            <a:off x="9253784" y="4207423"/>
            <a:ext cx="2712571" cy="22529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0" y="395737"/>
            <a:ext cx="12103672" cy="1569660"/>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ts val="600"/>
              </a:spcBef>
              <a:buFontTx/>
              <a:buNone/>
            </a:pPr>
            <a:r>
              <a:rPr lang="ru-RU" altLang="ru-RU" sz="1600" dirty="0">
                <a:latin typeface="Arial" panose="020B0604020202020204" pitchFamily="34" charset="0"/>
                <a:cs typeface="Times New Roman" panose="02020603050405020304" pitchFamily="18" charset="0"/>
              </a:rPr>
              <a:t>Все диаграммы «напряжение – деформация» расположены по порядку увеличения величины трещинной пористости, определенной в пластовых условиях до увеличения дополнительного осевого сжатия. Были выделены три типа изменения диаграмм «напряжение – деформация»: </a:t>
            </a:r>
            <a:r>
              <a:rPr lang="ru-RU" altLang="ru-RU" sz="1600" b="1" dirty="0">
                <a:latin typeface="Arial" panose="020B0604020202020204" pitchFamily="34" charset="0"/>
                <a:cs typeface="Times New Roman" panose="02020603050405020304" pitchFamily="18" charset="0"/>
              </a:rPr>
              <a:t>желтой </a:t>
            </a:r>
            <a:r>
              <a:rPr lang="ru-RU" altLang="ru-RU" sz="1600" dirty="0">
                <a:latin typeface="Arial" panose="020B0604020202020204" pitchFamily="34" charset="0"/>
                <a:cs typeface="Times New Roman" panose="02020603050405020304" pitchFamily="18" charset="0"/>
              </a:rPr>
              <a:t>заливкой</a:t>
            </a:r>
            <a:r>
              <a:rPr lang="ru-RU" altLang="ru-RU" sz="1600" b="1" dirty="0">
                <a:latin typeface="Arial" panose="020B0604020202020204" pitchFamily="34" charset="0"/>
                <a:cs typeface="Times New Roman" panose="02020603050405020304" pitchFamily="18" charset="0"/>
              </a:rPr>
              <a:t> </a:t>
            </a:r>
            <a:r>
              <a:rPr lang="ru-RU" altLang="ru-RU" sz="1600" dirty="0">
                <a:latin typeface="Arial" panose="020B0604020202020204" pitchFamily="34" charset="0"/>
                <a:cs typeface="Times New Roman" panose="02020603050405020304" pitchFamily="18" charset="0"/>
              </a:rPr>
              <a:t>обозначены характерные образцы, имевшие </a:t>
            </a:r>
            <a:r>
              <a:rPr lang="ru-RU" altLang="ru-RU" sz="1600" b="1" dirty="0">
                <a:latin typeface="Arial" panose="020B0604020202020204" pitchFamily="34" charset="0"/>
                <a:cs typeface="Times New Roman" panose="02020603050405020304" pitchFamily="18" charset="0"/>
              </a:rPr>
              <a:t>хрупкий </a:t>
            </a:r>
            <a:r>
              <a:rPr lang="ru-RU" altLang="ru-RU" sz="1600" dirty="0">
                <a:latin typeface="Arial" panose="020B0604020202020204" pitchFamily="34" charset="0"/>
                <a:cs typeface="Times New Roman" panose="02020603050405020304" pitchFamily="18" charset="0"/>
              </a:rPr>
              <a:t>характер</a:t>
            </a:r>
            <a:r>
              <a:rPr lang="ru-RU" altLang="ru-RU" sz="1600" b="1" dirty="0">
                <a:latin typeface="Arial" panose="020B0604020202020204" pitchFamily="34" charset="0"/>
                <a:cs typeface="Times New Roman" panose="02020603050405020304" pitchFamily="18" charset="0"/>
              </a:rPr>
              <a:t> </a:t>
            </a:r>
            <a:r>
              <a:rPr lang="ru-RU" altLang="ru-RU" sz="1600" dirty="0">
                <a:latin typeface="Arial" panose="020B0604020202020204" pitchFamily="34" charset="0"/>
                <a:cs typeface="Times New Roman" panose="02020603050405020304" pitchFamily="18" charset="0"/>
              </a:rPr>
              <a:t>разрушения, </a:t>
            </a:r>
            <a:r>
              <a:rPr lang="ru-RU" altLang="ru-RU" sz="1600" b="1" dirty="0">
                <a:latin typeface="Arial" panose="020B0604020202020204" pitchFamily="34" charset="0"/>
                <a:cs typeface="Times New Roman" panose="02020603050405020304" pitchFamily="18" charset="0"/>
              </a:rPr>
              <a:t>коричневой </a:t>
            </a:r>
            <a:r>
              <a:rPr lang="ru-RU" altLang="ru-RU" sz="1600" dirty="0">
                <a:latin typeface="Arial" panose="020B0604020202020204" pitchFamily="34" charset="0"/>
                <a:cs typeface="Times New Roman" panose="02020603050405020304" pitchFamily="18" charset="0"/>
              </a:rPr>
              <a:t>заливкой</a:t>
            </a:r>
            <a:r>
              <a:rPr lang="ru-RU" altLang="ru-RU" sz="1600" b="1" dirty="0">
                <a:latin typeface="Arial" panose="020B0604020202020204" pitchFamily="34" charset="0"/>
                <a:cs typeface="Times New Roman" panose="02020603050405020304" pitchFamily="18" charset="0"/>
              </a:rPr>
              <a:t> </a:t>
            </a:r>
            <a:r>
              <a:rPr lang="ru-RU" altLang="ru-RU" sz="1600" dirty="0">
                <a:latin typeface="Arial" panose="020B0604020202020204" pitchFamily="34" charset="0"/>
                <a:cs typeface="Times New Roman" panose="02020603050405020304" pitchFamily="18" charset="0"/>
              </a:rPr>
              <a:t>– образцы, имевшие </a:t>
            </a:r>
            <a:r>
              <a:rPr lang="ru-RU" altLang="ru-RU" sz="1600" b="1" dirty="0" err="1">
                <a:latin typeface="Arial" panose="020B0604020202020204" pitchFamily="34" charset="0"/>
                <a:cs typeface="Times New Roman" panose="02020603050405020304" pitchFamily="18" charset="0"/>
              </a:rPr>
              <a:t>дилатансионны</a:t>
            </a:r>
            <a:r>
              <a:rPr lang="ru-RU" altLang="ru-RU" sz="1600" dirty="0" err="1">
                <a:latin typeface="Arial" panose="020B0604020202020204" pitchFamily="34" charset="0"/>
                <a:cs typeface="Times New Roman" panose="02020603050405020304" pitchFamily="18" charset="0"/>
              </a:rPr>
              <a:t>й</a:t>
            </a:r>
            <a:r>
              <a:rPr lang="ru-RU" altLang="ru-RU" sz="1600" dirty="0">
                <a:latin typeface="Arial" panose="020B0604020202020204" pitchFamily="34" charset="0"/>
                <a:cs typeface="Times New Roman" panose="02020603050405020304" pitchFamily="18" charset="0"/>
              </a:rPr>
              <a:t> (увеличение объёма образцов) характер подготовки разрушения и </a:t>
            </a:r>
            <a:r>
              <a:rPr lang="ru-RU" altLang="ru-RU" sz="1600" b="1" dirty="0">
                <a:latin typeface="Arial" panose="020B0604020202020204" pitchFamily="34" charset="0"/>
                <a:cs typeface="Times New Roman" panose="02020603050405020304" pitchFamily="18" charset="0"/>
              </a:rPr>
              <a:t>зеленой</a:t>
            </a:r>
            <a:r>
              <a:rPr lang="ru-RU" altLang="ru-RU" sz="1600" dirty="0">
                <a:latin typeface="Arial" panose="020B0604020202020204" pitchFamily="34" charset="0"/>
                <a:cs typeface="Times New Roman" panose="02020603050405020304" pitchFamily="18" charset="0"/>
              </a:rPr>
              <a:t> заливкой – образцы, объём которых уменьшался вплоть до разрушения, т.е. имевшие </a:t>
            </a:r>
            <a:r>
              <a:rPr lang="ru-RU" altLang="ru-RU" sz="1600" b="1" dirty="0">
                <a:latin typeface="Arial" panose="020B0604020202020204" pitchFamily="34" charset="0"/>
                <a:cs typeface="Times New Roman" panose="02020603050405020304" pitchFamily="18" charset="0"/>
              </a:rPr>
              <a:t>упруго-пластичный </a:t>
            </a:r>
            <a:r>
              <a:rPr lang="ru-RU" altLang="ru-RU" sz="1600" dirty="0">
                <a:latin typeface="Arial" panose="020B0604020202020204" pitchFamily="34" charset="0"/>
                <a:cs typeface="Times New Roman" panose="02020603050405020304" pitchFamily="18" charset="0"/>
              </a:rPr>
              <a:t>характер разрушения.</a:t>
            </a:r>
            <a:endParaRPr lang="ru-RU" altLang="ru-RU" sz="1600" dirty="0">
              <a:latin typeface="Times New Roman" panose="02020603050405020304" pitchFamily="18" charset="0"/>
              <a:cs typeface="Times New Roman" panose="02020603050405020304" pitchFamily="18" charset="0"/>
            </a:endParaRP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10006149" y="4792209"/>
            <a:ext cx="2073136" cy="1384995"/>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a:t>
            </a:r>
            <a:r>
              <a:rPr lang="en-US" altLang="ru-RU" sz="1200" dirty="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 </a:t>
            </a:r>
            <a:endParaRPr lang="en-US" altLang="ru-RU" sz="1200" dirty="0">
              <a:latin typeface="Times New Roman" panose="02020603050405020304" pitchFamily="18" charset="0"/>
              <a:cs typeface="Times New Roman" panose="02020603050405020304" pitchFamily="18" charset="0"/>
            </a:endParaRPr>
          </a:p>
          <a:p>
            <a:pPr algn="ctr" eaLnBrk="1" hangingPunct="1">
              <a:defRPr/>
            </a:pP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8140349" y="50801"/>
            <a:ext cx="3938937" cy="461963"/>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Результаты исследований</a:t>
            </a: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356350"/>
            <a:ext cx="518657" cy="365125"/>
          </a:xfrm>
        </p:spPr>
        <p:txBody>
          <a:bodyPr/>
          <a:lstStyle/>
          <a:p>
            <a:pPr>
              <a:defRPr/>
            </a:pPr>
            <a:fld id="{2651CC19-0ECC-4E90-BBAE-6E3BAF524ABE}" type="slidenum">
              <a:rPr lang="ru-RU" sz="1400" smtClean="0"/>
              <a:pPr>
                <a:defRPr/>
              </a:pPr>
              <a:t>8</a:t>
            </a:fld>
            <a:endParaRPr lang="ru-RU" sz="1400" dirty="0"/>
          </a:p>
        </p:txBody>
      </p:sp>
      <p:pic>
        <p:nvPicPr>
          <p:cNvPr id="2" name="Рисунок 1">
            <a:extLst>
              <a:ext uri="{FF2B5EF4-FFF2-40B4-BE49-F238E27FC236}">
                <a16:creationId xmlns:a16="http://schemas.microsoft.com/office/drawing/2014/main" id="{D5AE5844-A408-C6FB-8300-C2C8378F9A3B}"/>
              </a:ext>
            </a:extLst>
          </p:cNvPr>
          <p:cNvPicPr>
            <a:picLocks noChangeAspect="1"/>
          </p:cNvPicPr>
          <p:nvPr/>
        </p:nvPicPr>
        <p:blipFill>
          <a:blip r:embed="rId2"/>
          <a:stretch>
            <a:fillRect/>
          </a:stretch>
        </p:blipFill>
        <p:spPr>
          <a:xfrm>
            <a:off x="112714" y="1860562"/>
            <a:ext cx="2938527" cy="2438611"/>
          </a:xfrm>
          <a:prstGeom prst="rect">
            <a:avLst/>
          </a:prstGeom>
        </p:spPr>
      </p:pic>
      <p:pic>
        <p:nvPicPr>
          <p:cNvPr id="3" name="Рисунок 2">
            <a:extLst>
              <a:ext uri="{FF2B5EF4-FFF2-40B4-BE49-F238E27FC236}">
                <a16:creationId xmlns:a16="http://schemas.microsoft.com/office/drawing/2014/main" id="{A3A18FEC-2E97-4297-8526-0723B0E5BD75}"/>
              </a:ext>
            </a:extLst>
          </p:cNvPr>
          <p:cNvPicPr>
            <a:picLocks noChangeAspect="1"/>
          </p:cNvPicPr>
          <p:nvPr/>
        </p:nvPicPr>
        <p:blipFill>
          <a:blip r:embed="rId3"/>
          <a:stretch>
            <a:fillRect/>
          </a:stretch>
        </p:blipFill>
        <p:spPr>
          <a:xfrm>
            <a:off x="3163955" y="1890387"/>
            <a:ext cx="2950720" cy="2438611"/>
          </a:xfrm>
          <a:prstGeom prst="rect">
            <a:avLst/>
          </a:prstGeom>
        </p:spPr>
      </p:pic>
      <p:pic>
        <p:nvPicPr>
          <p:cNvPr id="13" name="Рисунок 12">
            <a:extLst>
              <a:ext uri="{FF2B5EF4-FFF2-40B4-BE49-F238E27FC236}">
                <a16:creationId xmlns:a16="http://schemas.microsoft.com/office/drawing/2014/main" id="{1A60ABA3-2DFE-33AB-65A4-7FCDE32EF980}"/>
              </a:ext>
            </a:extLst>
          </p:cNvPr>
          <p:cNvPicPr>
            <a:picLocks noChangeAspect="1"/>
          </p:cNvPicPr>
          <p:nvPr/>
        </p:nvPicPr>
        <p:blipFill>
          <a:blip r:embed="rId4"/>
          <a:stretch>
            <a:fillRect/>
          </a:stretch>
        </p:blipFill>
        <p:spPr>
          <a:xfrm>
            <a:off x="6244908" y="1836203"/>
            <a:ext cx="2914141" cy="2450804"/>
          </a:xfrm>
          <a:prstGeom prst="rect">
            <a:avLst/>
          </a:prstGeom>
        </p:spPr>
      </p:pic>
      <p:pic>
        <p:nvPicPr>
          <p:cNvPr id="14" name="Рисунок 13">
            <a:extLst>
              <a:ext uri="{FF2B5EF4-FFF2-40B4-BE49-F238E27FC236}">
                <a16:creationId xmlns:a16="http://schemas.microsoft.com/office/drawing/2014/main" id="{48D607E6-FF6A-F47E-7875-54C8006428D6}"/>
              </a:ext>
            </a:extLst>
          </p:cNvPr>
          <p:cNvPicPr>
            <a:picLocks noChangeAspect="1"/>
          </p:cNvPicPr>
          <p:nvPr/>
        </p:nvPicPr>
        <p:blipFill>
          <a:blip r:embed="rId5"/>
          <a:stretch>
            <a:fillRect/>
          </a:stretch>
        </p:blipFill>
        <p:spPr>
          <a:xfrm>
            <a:off x="9289282" y="1848369"/>
            <a:ext cx="2920237" cy="2450804"/>
          </a:xfrm>
          <a:prstGeom prst="rect">
            <a:avLst/>
          </a:prstGeom>
        </p:spPr>
      </p:pic>
      <p:pic>
        <p:nvPicPr>
          <p:cNvPr id="15" name="Рисунок 14">
            <a:extLst>
              <a:ext uri="{FF2B5EF4-FFF2-40B4-BE49-F238E27FC236}">
                <a16:creationId xmlns:a16="http://schemas.microsoft.com/office/drawing/2014/main" id="{DAF9B25F-FB50-08A1-0483-7D9660F343C6}"/>
              </a:ext>
            </a:extLst>
          </p:cNvPr>
          <p:cNvPicPr>
            <a:picLocks noChangeAspect="1"/>
          </p:cNvPicPr>
          <p:nvPr/>
        </p:nvPicPr>
        <p:blipFill>
          <a:blip r:embed="rId6"/>
          <a:stretch>
            <a:fillRect/>
          </a:stretch>
        </p:blipFill>
        <p:spPr>
          <a:xfrm>
            <a:off x="137100" y="4381043"/>
            <a:ext cx="2914141" cy="2462997"/>
          </a:xfrm>
          <a:prstGeom prst="rect">
            <a:avLst/>
          </a:prstGeom>
        </p:spPr>
      </p:pic>
      <p:pic>
        <p:nvPicPr>
          <p:cNvPr id="16" name="Рисунок 15">
            <a:extLst>
              <a:ext uri="{FF2B5EF4-FFF2-40B4-BE49-F238E27FC236}">
                <a16:creationId xmlns:a16="http://schemas.microsoft.com/office/drawing/2014/main" id="{390465BD-B13B-F930-393C-3FC694A98523}"/>
              </a:ext>
            </a:extLst>
          </p:cNvPr>
          <p:cNvPicPr>
            <a:picLocks noChangeAspect="1"/>
          </p:cNvPicPr>
          <p:nvPr/>
        </p:nvPicPr>
        <p:blipFill>
          <a:blip r:embed="rId7"/>
          <a:stretch>
            <a:fillRect/>
          </a:stretch>
        </p:blipFill>
        <p:spPr>
          <a:xfrm>
            <a:off x="3125502" y="4289498"/>
            <a:ext cx="2989173" cy="2526413"/>
          </a:xfrm>
          <a:prstGeom prst="rect">
            <a:avLst/>
          </a:prstGeom>
        </p:spPr>
      </p:pic>
      <p:pic>
        <p:nvPicPr>
          <p:cNvPr id="20" name="Рисунок 19">
            <a:extLst>
              <a:ext uri="{FF2B5EF4-FFF2-40B4-BE49-F238E27FC236}">
                <a16:creationId xmlns:a16="http://schemas.microsoft.com/office/drawing/2014/main" id="{DFEAE66C-A942-C30B-F3E9-72D7EFC612C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3129" y="4345304"/>
            <a:ext cx="2915920" cy="2461895"/>
          </a:xfrm>
          <a:prstGeom prst="rect">
            <a:avLst/>
          </a:prstGeom>
          <a:noFill/>
        </p:spPr>
      </p:pic>
    </p:spTree>
    <p:extLst>
      <p:ext uri="{BB962C8B-B14F-4D97-AF65-F5344CB8AC3E}">
        <p14:creationId xmlns:p14="http://schemas.microsoft.com/office/powerpoint/2010/main" val="734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рямоугольник 1">
            <a:extLst>
              <a:ext uri="{FF2B5EF4-FFF2-40B4-BE49-F238E27FC236}">
                <a16:creationId xmlns:a16="http://schemas.microsoft.com/office/drawing/2014/main" id="{91BEF064-9726-4CAB-8E49-1B9C411767B4}"/>
              </a:ext>
            </a:extLst>
          </p:cNvPr>
          <p:cNvSpPr>
            <a:spLocks noChangeArrowheads="1"/>
          </p:cNvSpPr>
          <p:nvPr/>
        </p:nvSpPr>
        <p:spPr bwMode="auto">
          <a:xfrm>
            <a:off x="195944" y="527397"/>
            <a:ext cx="11883341" cy="3139834"/>
          </a:xfrm>
          <a:prstGeom prst="rect">
            <a:avLst/>
          </a:prstGeom>
          <a:noFill/>
          <a:ln>
            <a:noFill/>
          </a:ln>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Возможность раздельного анализа изменений как общей пористости, так и двух её компонент (межзерновой и трещинной) позволила выявить их характерные черты в процессе дополнительного осевого нагружения образцов и, в частности, при переходе от упругого деформирования к процессу подготовки их разрушения.</a:t>
            </a:r>
          </a:p>
          <a:p>
            <a:pPr algn="just" eaLnBrk="1" hangingPunct="1">
              <a:lnSpc>
                <a:spcPct val="125000"/>
              </a:lnSpc>
              <a:spcBef>
                <a:spcPts val="0"/>
              </a:spcBef>
              <a:buFontTx/>
              <a:buNone/>
            </a:pPr>
            <a:r>
              <a:rPr lang="ru-RU" altLang="ru-RU" sz="1600" dirty="0">
                <a:latin typeface="Arial" panose="020B0604020202020204" pitchFamily="34" charset="0"/>
                <a:cs typeface="Times New Roman" panose="02020603050405020304" pitchFamily="18" charset="0"/>
              </a:rPr>
              <a:t>Все образцы по виду диаграмм «напряжение – деформация» были разделены на три типа. Образцы, имевшие типичный </a:t>
            </a:r>
            <a:r>
              <a:rPr lang="ru-RU" altLang="ru-RU" sz="1600" b="1" dirty="0">
                <a:latin typeface="Arial" panose="020B0604020202020204" pitchFamily="34" charset="0"/>
                <a:cs typeface="Times New Roman" panose="02020603050405020304" pitchFamily="18" charset="0"/>
              </a:rPr>
              <a:t>хрупкий характер разрушения</a:t>
            </a:r>
            <a:r>
              <a:rPr lang="ru-RU" altLang="ru-RU" sz="1600" dirty="0">
                <a:latin typeface="Arial" panose="020B0604020202020204" pitchFamily="34" charset="0"/>
                <a:cs typeface="Times New Roman" panose="02020603050405020304" pitchFamily="18" charset="0"/>
              </a:rPr>
              <a:t>, выделены </a:t>
            </a:r>
            <a:r>
              <a:rPr lang="ru-RU" altLang="ru-RU" sz="1600" b="1" dirty="0">
                <a:latin typeface="Arial" panose="020B0604020202020204" pitchFamily="34" charset="0"/>
                <a:cs typeface="Times New Roman" panose="02020603050405020304" pitchFamily="18" charset="0"/>
              </a:rPr>
              <a:t>желтой заливкой</a:t>
            </a:r>
            <a:r>
              <a:rPr lang="ru-RU" altLang="ru-RU" sz="1600" dirty="0">
                <a:latin typeface="Arial" panose="020B0604020202020204" pitchFamily="34" charset="0"/>
                <a:cs typeface="Times New Roman" panose="02020603050405020304" pitchFamily="18" charset="0"/>
              </a:rPr>
              <a:t>. Образцы, имевшие типичный </a:t>
            </a:r>
            <a:r>
              <a:rPr lang="ru-RU" altLang="ru-RU" sz="1600" dirty="0" err="1">
                <a:latin typeface="Arial" panose="020B0604020202020204" pitchFamily="34" charset="0"/>
                <a:cs typeface="Times New Roman" panose="02020603050405020304" pitchFamily="18" charset="0"/>
              </a:rPr>
              <a:t>дилатансионный</a:t>
            </a:r>
            <a:r>
              <a:rPr lang="ru-RU" altLang="ru-RU" sz="1600" dirty="0">
                <a:latin typeface="Arial" panose="020B0604020202020204" pitchFamily="34" charset="0"/>
                <a:cs typeface="Times New Roman" panose="02020603050405020304" pitchFamily="18" charset="0"/>
              </a:rPr>
              <a:t> (</a:t>
            </a:r>
            <a:r>
              <a:rPr lang="ru-RU" altLang="ru-RU" sz="1600" b="1" dirty="0">
                <a:latin typeface="Arial" panose="020B0604020202020204" pitchFamily="34" charset="0"/>
                <a:cs typeface="Times New Roman" panose="02020603050405020304" pitchFamily="18" charset="0"/>
              </a:rPr>
              <a:t>увеличение объёма образцов</a:t>
            </a:r>
            <a:r>
              <a:rPr lang="ru-RU" altLang="ru-RU" sz="1600" dirty="0">
                <a:latin typeface="Arial" panose="020B0604020202020204" pitchFamily="34" charset="0"/>
                <a:cs typeface="Times New Roman" panose="02020603050405020304" pitchFamily="18" charset="0"/>
              </a:rPr>
              <a:t>) характер подготовки разрушения выделены </a:t>
            </a:r>
            <a:r>
              <a:rPr lang="ru-RU" altLang="ru-RU" sz="1600" b="1" dirty="0">
                <a:latin typeface="Arial" panose="020B0604020202020204" pitchFamily="34" charset="0"/>
                <a:cs typeface="Times New Roman" panose="02020603050405020304" pitchFamily="18" charset="0"/>
              </a:rPr>
              <a:t>коричневой заливкой</a:t>
            </a:r>
            <a:r>
              <a:rPr lang="ru-RU" altLang="ru-RU" sz="1600" dirty="0">
                <a:latin typeface="Arial" panose="020B0604020202020204" pitchFamily="34" charset="0"/>
                <a:cs typeface="Times New Roman" panose="02020603050405020304" pitchFamily="18" charset="0"/>
              </a:rPr>
              <a:t>. Образцы, </a:t>
            </a:r>
            <a:r>
              <a:rPr lang="ru-RU" altLang="ru-RU" sz="1600" b="1" dirty="0">
                <a:latin typeface="Arial" panose="020B0604020202020204" pitchFamily="34" charset="0"/>
                <a:cs typeface="Times New Roman" panose="02020603050405020304" pitchFamily="18" charset="0"/>
              </a:rPr>
              <a:t>объём которых уменьшался вплоть до разрушения</a:t>
            </a:r>
            <a:r>
              <a:rPr lang="ru-RU" altLang="ru-RU" sz="1600" dirty="0">
                <a:latin typeface="Arial" panose="020B0604020202020204" pitchFamily="34" charset="0"/>
                <a:cs typeface="Times New Roman" panose="02020603050405020304" pitchFamily="18" charset="0"/>
              </a:rPr>
              <a:t>, т.е. имевшие упруго-вязкий характер разрушения. </a:t>
            </a:r>
            <a:r>
              <a:rPr lang="ru-RU" altLang="ru-RU" sz="1600" b="1" dirty="0">
                <a:latin typeface="Arial" panose="020B0604020202020204" pitchFamily="34" charset="0"/>
                <a:cs typeface="Times New Roman" panose="02020603050405020304" pitchFamily="18" charset="0"/>
              </a:rPr>
              <a:t>зеленой заливкой</a:t>
            </a:r>
            <a:r>
              <a:rPr lang="ru-RU" altLang="ru-RU" sz="1600" dirty="0">
                <a:latin typeface="Arial" panose="020B0604020202020204" pitchFamily="34" charset="0"/>
                <a:cs typeface="Times New Roman" panose="02020603050405020304" pitchFamily="18" charset="0"/>
              </a:rPr>
              <a:t>. Рассмотрим более подробно процесс деформирования и разрушения образцов и изменения общей пористости и ее компонент (межзерновой и трещинной) в процессе увеличения дополнительного осевого сжатия на примере типичных образцов с различным характером деформирования.</a:t>
            </a:r>
          </a:p>
        </p:txBody>
      </p:sp>
      <p:sp>
        <p:nvSpPr>
          <p:cNvPr id="3075" name="Прямоугольник 2">
            <a:extLst>
              <a:ext uri="{FF2B5EF4-FFF2-40B4-BE49-F238E27FC236}">
                <a16:creationId xmlns:a16="http://schemas.microsoft.com/office/drawing/2014/main" id="{F7C53174-FEA3-458E-AB88-36FB7F6DD7F4}"/>
              </a:ext>
            </a:extLst>
          </p:cNvPr>
          <p:cNvSpPr>
            <a:spLocks noChangeArrowheads="1"/>
          </p:cNvSpPr>
          <p:nvPr/>
        </p:nvSpPr>
        <p:spPr bwMode="auto">
          <a:xfrm>
            <a:off x="195944" y="6538912"/>
            <a:ext cx="10779969" cy="276999"/>
          </a:xfrm>
          <a:prstGeom prst="rect">
            <a:avLst/>
          </a:prstGeom>
          <a:solidFill>
            <a:srgbClr val="CC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ru-RU" altLang="ru-RU" sz="1200" dirty="0">
                <a:latin typeface="Times New Roman" panose="02020603050405020304" pitchFamily="18" charset="0"/>
                <a:cs typeface="Times New Roman" panose="02020603050405020304" pitchFamily="18" charset="0"/>
              </a:rPr>
              <a:t>ИЗМЕНЕНИЯ  СТРУКТУРЫ ПОРИСТОСТИ ПРИ НАРУШЕНИИ УПРУГОГО ХАРАКТЕРА</a:t>
            </a:r>
            <a:r>
              <a:rPr lang="en-US" altLang="ru-RU" sz="1200" dirty="0">
                <a:latin typeface="Times New Roman" panose="02020603050405020304" pitchFamily="18" charset="0"/>
                <a:cs typeface="Times New Roman" panose="02020603050405020304" pitchFamily="18" charset="0"/>
              </a:rPr>
              <a:t>  </a:t>
            </a:r>
            <a:r>
              <a:rPr lang="ru-RU" altLang="ru-RU" sz="1200" dirty="0">
                <a:latin typeface="Times New Roman" panose="02020603050405020304" pitchFamily="18" charset="0"/>
                <a:cs typeface="Times New Roman" panose="02020603050405020304" pitchFamily="18" charset="0"/>
              </a:rPr>
              <a:t>ДЕФОРМИРОВАНИЯ ГОРНЫХ ПОРОД</a:t>
            </a:r>
          </a:p>
        </p:txBody>
      </p:sp>
      <p:sp>
        <p:nvSpPr>
          <p:cNvPr id="3076" name="Прямоугольник 3">
            <a:extLst>
              <a:ext uri="{FF2B5EF4-FFF2-40B4-BE49-F238E27FC236}">
                <a16:creationId xmlns:a16="http://schemas.microsoft.com/office/drawing/2014/main" id="{20BC6F23-1382-4A80-84D8-479DBFAB3FAE}"/>
              </a:ext>
            </a:extLst>
          </p:cNvPr>
          <p:cNvSpPr>
            <a:spLocks noChangeArrowheads="1"/>
          </p:cNvSpPr>
          <p:nvPr/>
        </p:nvSpPr>
        <p:spPr bwMode="auto">
          <a:xfrm>
            <a:off x="3457303" y="71748"/>
            <a:ext cx="5983286" cy="46166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ru-RU" altLang="ru-RU" sz="2400" b="1" i="1" dirty="0">
                <a:latin typeface="Times New Roman" panose="02020603050405020304" pitchFamily="18" charset="0"/>
                <a:cs typeface="Times New Roman" panose="02020603050405020304" pitchFamily="18" charset="0"/>
              </a:rPr>
              <a:t>Обсуждение результатов исследований</a:t>
            </a:r>
          </a:p>
        </p:txBody>
      </p:sp>
      <p:sp>
        <p:nvSpPr>
          <p:cNvPr id="4" name="Номер слайда 3">
            <a:extLst>
              <a:ext uri="{FF2B5EF4-FFF2-40B4-BE49-F238E27FC236}">
                <a16:creationId xmlns:a16="http://schemas.microsoft.com/office/drawing/2014/main" id="{4E2872D2-E622-8A26-6BD0-AC24D667511B}"/>
              </a:ext>
            </a:extLst>
          </p:cNvPr>
          <p:cNvSpPr>
            <a:spLocks noGrp="1"/>
          </p:cNvSpPr>
          <p:nvPr>
            <p:ph type="sldNum" sz="quarter" idx="12"/>
          </p:nvPr>
        </p:nvSpPr>
        <p:spPr>
          <a:xfrm>
            <a:off x="11560628" y="6356350"/>
            <a:ext cx="518657" cy="365125"/>
          </a:xfrm>
        </p:spPr>
        <p:txBody>
          <a:bodyPr/>
          <a:lstStyle/>
          <a:p>
            <a:pPr>
              <a:defRPr/>
            </a:pPr>
            <a:fld id="{2651CC19-0ECC-4E90-BBAE-6E3BAF524ABE}" type="slidenum">
              <a:rPr lang="ru-RU" sz="1400" smtClean="0"/>
              <a:pPr>
                <a:defRPr/>
              </a:pPr>
              <a:t>9</a:t>
            </a:fld>
            <a:endParaRPr lang="ru-RU" sz="1400" dirty="0"/>
          </a:p>
        </p:txBody>
      </p:sp>
      <p:pic>
        <p:nvPicPr>
          <p:cNvPr id="5" name="Рисунок 4">
            <a:extLst>
              <a:ext uri="{FF2B5EF4-FFF2-40B4-BE49-F238E27FC236}">
                <a16:creationId xmlns:a16="http://schemas.microsoft.com/office/drawing/2014/main" id="{6C607516-54CD-40CF-EF31-FC565C1F2905}"/>
              </a:ext>
            </a:extLst>
          </p:cNvPr>
          <p:cNvPicPr>
            <a:picLocks noChangeAspect="1"/>
          </p:cNvPicPr>
          <p:nvPr/>
        </p:nvPicPr>
        <p:blipFill>
          <a:blip r:embed="rId2"/>
          <a:stretch>
            <a:fillRect/>
          </a:stretch>
        </p:blipFill>
        <p:spPr>
          <a:xfrm>
            <a:off x="518776" y="3632272"/>
            <a:ext cx="3419539" cy="2837791"/>
          </a:xfrm>
          <a:prstGeom prst="rect">
            <a:avLst/>
          </a:prstGeom>
        </p:spPr>
      </p:pic>
      <p:pic>
        <p:nvPicPr>
          <p:cNvPr id="6" name="Рисунок 5">
            <a:extLst>
              <a:ext uri="{FF2B5EF4-FFF2-40B4-BE49-F238E27FC236}">
                <a16:creationId xmlns:a16="http://schemas.microsoft.com/office/drawing/2014/main" id="{0D911AE4-EB96-D685-B646-2236EA6370EC}"/>
              </a:ext>
            </a:extLst>
          </p:cNvPr>
          <p:cNvPicPr>
            <a:picLocks noChangeAspect="1"/>
          </p:cNvPicPr>
          <p:nvPr/>
        </p:nvPicPr>
        <p:blipFill>
          <a:blip r:embed="rId3"/>
          <a:stretch>
            <a:fillRect/>
          </a:stretch>
        </p:blipFill>
        <p:spPr>
          <a:xfrm>
            <a:off x="8161836" y="3632272"/>
            <a:ext cx="3419539" cy="2840077"/>
          </a:xfrm>
          <a:prstGeom prst="rect">
            <a:avLst/>
          </a:prstGeom>
        </p:spPr>
      </p:pic>
      <p:pic>
        <p:nvPicPr>
          <p:cNvPr id="7" name="Рисунок 6">
            <a:extLst>
              <a:ext uri="{FF2B5EF4-FFF2-40B4-BE49-F238E27FC236}">
                <a16:creationId xmlns:a16="http://schemas.microsoft.com/office/drawing/2014/main" id="{7497DF21-AEF2-60A3-EE60-8A5020BD6B3B}"/>
              </a:ext>
            </a:extLst>
          </p:cNvPr>
          <p:cNvPicPr>
            <a:picLocks noChangeAspect="1"/>
          </p:cNvPicPr>
          <p:nvPr/>
        </p:nvPicPr>
        <p:blipFill>
          <a:blip r:embed="rId4"/>
          <a:stretch>
            <a:fillRect/>
          </a:stretch>
        </p:blipFill>
        <p:spPr>
          <a:xfrm>
            <a:off x="4450468" y="3649751"/>
            <a:ext cx="3374291" cy="2837792"/>
          </a:xfrm>
          <a:prstGeom prst="rect">
            <a:avLst/>
          </a:prstGeom>
        </p:spPr>
      </p:pic>
    </p:spTree>
    <p:extLst>
      <p:ext uri="{BB962C8B-B14F-4D97-AF65-F5344CB8AC3E}">
        <p14:creationId xmlns:p14="http://schemas.microsoft.com/office/powerpoint/2010/main" val="19168530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apes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3088</Words>
  <Application>Microsoft Office PowerPoint</Application>
  <PresentationFormat>Широкоэкранный</PresentationFormat>
  <Paragraphs>264</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19</vt:i4>
      </vt:variant>
    </vt:vector>
  </HeadingPairs>
  <TitlesOfParts>
    <vt:vector size="27" baseType="lpstr">
      <vt:lpstr>Arial</vt:lpstr>
      <vt:lpstr>Avenir Next LT Pro</vt:lpstr>
      <vt:lpstr>Calibri</vt:lpstr>
      <vt:lpstr>Calibri Light</vt:lpstr>
      <vt:lpstr>Times New Roman</vt:lpstr>
      <vt:lpstr>Tw Cen MT</vt:lpstr>
      <vt:lpstr>Тема Office</vt:lpstr>
      <vt:lpstr>ShapesVTI</vt:lpstr>
      <vt:lpstr>Изменения структуры пористости  при нарушении упругого характера деформирования горных пород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геодинамического состояния  месторождений УВ с учетом изменения петрофизических параметров в процессе разработки.</dc:title>
  <dc:creator>Виталий Жуков</dc:creator>
  <cp:lastModifiedBy>Виталий Жуков</cp:lastModifiedBy>
  <cp:revision>35</cp:revision>
  <dcterms:created xsi:type="dcterms:W3CDTF">2020-07-01T08:37:51Z</dcterms:created>
  <dcterms:modified xsi:type="dcterms:W3CDTF">2022-06-22T05:30:57Z</dcterms:modified>
</cp:coreProperties>
</file>