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96" d="100"/>
          <a:sy n="96" d="100"/>
        </p:scale>
        <p:origin x="-86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dirty="0"/>
              <a:pPr/>
              <a:t>6/30/2022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5360" y="1676624"/>
            <a:ext cx="10241280" cy="164592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Вариации слоя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над Новосибирском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23 и 24 солнечных циклах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1" y="3543616"/>
            <a:ext cx="8991599" cy="180728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Белинская А.Ю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Институт нефтегазовой геологии и геофизики им.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А.А.Трофимука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Геофизическая обсерватория «Солнечно=Земной физики»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г. Новосибирск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82" y="5099125"/>
            <a:ext cx="4244461" cy="13403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041" y="5099125"/>
            <a:ext cx="1511680" cy="13403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9497" y="17796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000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Международная конференция</a:t>
            </a:r>
          </a:p>
          <a:p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«Триггерные эффекты в </a:t>
            </a:r>
            <a:r>
              <a:rPr lang="ru-RU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геосистемах</a:t>
            </a:r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21-24 июня 2022, Москва, Россия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652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8645" y="2700169"/>
            <a:ext cx="99830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sz="6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1485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9854" y="182238"/>
            <a:ext cx="104134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Обсерватория солнечно-земной физики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пос. Каменушка, г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 Новосибирск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ctr" defTabSz="914400"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54.8</a:t>
            </a:r>
            <a:r>
              <a:rPr lang="ru-RU" sz="2000" b="1" baseline="30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с.ш. 83.2</a:t>
            </a:r>
            <a:r>
              <a:rPr lang="ru-RU" sz="2000" b="1" baseline="30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в.д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.) непрерывно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 60-х годов прошлого столетия по настоящее время проводит непрерывный мониторинг параметров магнитного поля, космических лучей и ионосферы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 С 1996 года работает ионозонд «Парус»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ctr" defTabSz="914400"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База данных 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http://im.ipgg.sbras.ru/?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page_id=20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1" y="4154566"/>
            <a:ext cx="5206702" cy="2551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14" y="1813454"/>
            <a:ext cx="5206702" cy="25513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555" y="4154566"/>
            <a:ext cx="5206702" cy="25513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799" y="1813454"/>
            <a:ext cx="5217458" cy="25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61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060" y="151139"/>
            <a:ext cx="8744697" cy="53886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641" y="5711885"/>
            <a:ext cx="120055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Вероятность появления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Еs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(PEs)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рассчитывалась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как отношение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числа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часов с наблюдаемым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к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полному количеству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часовых наблюдений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каждом месяце. Изменение солнечной активности представлено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числами Вольфа (числом пятен на Солнце).</a:t>
            </a:r>
          </a:p>
        </p:txBody>
      </p:sp>
    </p:spTree>
    <p:extLst>
      <p:ext uri="{BB962C8B-B14F-4D97-AF65-F5344CB8AC3E}">
        <p14:creationId xmlns:p14="http://schemas.microsoft.com/office/powerpoint/2010/main" val="1713855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51" y="244866"/>
            <a:ext cx="9537352" cy="633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41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990" y="1141183"/>
            <a:ext cx="8820911" cy="5399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35722" y="215154"/>
            <a:ext cx="8369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Вероятность появления слоя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зависимости от месяца наблюдения в конкретный час, 1996-2019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974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699" y="161364"/>
            <a:ext cx="11521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Отклонение вероятности появления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многолетнего среднемесячного и изменение связи солнечной и магнитной активностей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27" y="1118207"/>
            <a:ext cx="9452397" cy="542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68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543" y="999362"/>
            <a:ext cx="7131748" cy="27564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543" y="3755791"/>
            <a:ext cx="7131748" cy="294496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5610" y="352724"/>
            <a:ext cx="11252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случае появления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конкретных высотных диапазонах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224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685" y="1161827"/>
            <a:ext cx="8064084" cy="54326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9544" y="247426"/>
            <a:ext cx="7388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случаев слоя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определенных высотах в зависимости от месяца, 1996-2019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923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516930"/>
              </p:ext>
            </p:extLst>
          </p:nvPr>
        </p:nvGraphicFramePr>
        <p:xfrm>
          <a:off x="4970034" y="892886"/>
          <a:ext cx="6207160" cy="575904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00040">
                  <a:extLst>
                    <a:ext uri="{9D8B030D-6E8A-4147-A177-3AD203B41FA5}">
                      <a16:colId xmlns:a16="http://schemas.microsoft.com/office/drawing/2014/main" xmlns="" val="2999264621"/>
                    </a:ext>
                  </a:extLst>
                </a:gridCol>
                <a:gridCol w="773435">
                  <a:extLst>
                    <a:ext uri="{9D8B030D-6E8A-4147-A177-3AD203B41FA5}">
                      <a16:colId xmlns:a16="http://schemas.microsoft.com/office/drawing/2014/main" xmlns="" val="2885090078"/>
                    </a:ext>
                  </a:extLst>
                </a:gridCol>
                <a:gridCol w="886737">
                  <a:extLst>
                    <a:ext uri="{9D8B030D-6E8A-4147-A177-3AD203B41FA5}">
                      <a16:colId xmlns:a16="http://schemas.microsoft.com/office/drawing/2014/main" xmlns="" val="1513173663"/>
                    </a:ext>
                  </a:extLst>
                </a:gridCol>
                <a:gridCol w="886737">
                  <a:extLst>
                    <a:ext uri="{9D8B030D-6E8A-4147-A177-3AD203B41FA5}">
                      <a16:colId xmlns:a16="http://schemas.microsoft.com/office/drawing/2014/main" xmlns="" val="909016538"/>
                    </a:ext>
                  </a:extLst>
                </a:gridCol>
                <a:gridCol w="886737">
                  <a:extLst>
                    <a:ext uri="{9D8B030D-6E8A-4147-A177-3AD203B41FA5}">
                      <a16:colId xmlns:a16="http://schemas.microsoft.com/office/drawing/2014/main" xmlns="" val="382517023"/>
                    </a:ext>
                  </a:extLst>
                </a:gridCol>
                <a:gridCol w="886737">
                  <a:extLst>
                    <a:ext uri="{9D8B030D-6E8A-4147-A177-3AD203B41FA5}">
                      <a16:colId xmlns:a16="http://schemas.microsoft.com/office/drawing/2014/main" xmlns="" val="819625639"/>
                    </a:ext>
                  </a:extLst>
                </a:gridCol>
                <a:gridCol w="886737">
                  <a:extLst>
                    <a:ext uri="{9D8B030D-6E8A-4147-A177-3AD203B41FA5}">
                      <a16:colId xmlns:a16="http://schemas.microsoft.com/office/drawing/2014/main" xmlns="" val="2954003406"/>
                    </a:ext>
                  </a:extLst>
                </a:gridCol>
              </a:tblGrid>
              <a:tr h="4903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месяц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100-110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115-130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135-150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155-170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175-190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xmlns="" val="69289153"/>
                  </a:ext>
                </a:extLst>
              </a:tr>
              <a:tr h="2486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-22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98870547"/>
                  </a:ext>
                </a:extLst>
              </a:tr>
              <a:tr h="2486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-67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-74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18979645"/>
                  </a:ext>
                </a:extLst>
              </a:tr>
              <a:tr h="2486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-44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-98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0140085"/>
                  </a:ext>
                </a:extLst>
              </a:tr>
              <a:tr h="2486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83854821"/>
                  </a:ext>
                </a:extLst>
              </a:tr>
              <a:tr h="2486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-24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87263101"/>
                  </a:ext>
                </a:extLst>
              </a:tr>
              <a:tr h="2486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-43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31316420"/>
                  </a:ext>
                </a:extLst>
              </a:tr>
              <a:tr h="2486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-45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-47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1664327"/>
                  </a:ext>
                </a:extLst>
              </a:tr>
              <a:tr h="2486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96774914"/>
                  </a:ext>
                </a:extLst>
              </a:tr>
              <a:tr h="2486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37090337"/>
                  </a:ext>
                </a:extLst>
              </a:tr>
              <a:tr h="2486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425738"/>
                  </a:ext>
                </a:extLst>
              </a:tr>
              <a:tr h="2486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13472264"/>
                  </a:ext>
                </a:extLst>
              </a:tr>
              <a:tr h="2486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-18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5348321"/>
                  </a:ext>
                </a:extLst>
              </a:tr>
              <a:tr h="2486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-28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-31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22844004"/>
                  </a:ext>
                </a:extLst>
              </a:tr>
              <a:tr h="2486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-23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9682463"/>
                  </a:ext>
                </a:extLst>
              </a:tr>
              <a:tr h="2486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-32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7252205"/>
                  </a:ext>
                </a:extLst>
              </a:tr>
              <a:tr h="2486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16926765"/>
                  </a:ext>
                </a:extLst>
              </a:tr>
              <a:tr h="2486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57385351"/>
                  </a:ext>
                </a:extLst>
              </a:tr>
              <a:tr h="2486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-58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-33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37487975"/>
                  </a:ext>
                </a:extLst>
              </a:tr>
              <a:tr h="2486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-50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4200833"/>
                  </a:ext>
                </a:extLst>
              </a:tr>
              <a:tr h="2486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4106097"/>
                  </a:ext>
                </a:extLst>
              </a:tr>
              <a:tr h="2486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-44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0" marR="7050" marT="70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1879926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70034" y="149736"/>
            <a:ext cx="6207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Отклонение в % количества слоев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 месяц землетрясения (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R&lt;300, M&gt;3)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064" y="1559859"/>
            <a:ext cx="40018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Рассмотрено 23 землетрясения в период 1996-2019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гг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эпицентр которых был удален от ионосферной станции не более, чем на 300 км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магнитуда была больше 3.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Вероятность появления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 месяц, когда было событие, могла быть как выше, чем многолетняя, так и ниже. Однозначного отклика не наблюдалось.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отметить, что наблюдается повышенное образование высоких спорадических слоев.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69866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540</TotalTime>
  <Words>444</Words>
  <Application>Microsoft Office PowerPoint</Application>
  <PresentationFormat>Произвольный</PresentationFormat>
  <Paragraphs>166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Parcel</vt:lpstr>
      <vt:lpstr>Вариации слоя Es над Новосибирском  в 23 и 24 солнечных циклах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Вариации слоя Es над Новосибирском в 23 и 24 солнечных циклах</dc:title>
  <dc:creator>Белинская Анастасия Юрьевна</dc:creator>
  <cp:lastModifiedBy>Пользователь Windows</cp:lastModifiedBy>
  <cp:revision>22</cp:revision>
  <dcterms:created xsi:type="dcterms:W3CDTF">2022-06-21T08:07:59Z</dcterms:created>
  <dcterms:modified xsi:type="dcterms:W3CDTF">2022-06-30T20:21:18Z</dcterms:modified>
</cp:coreProperties>
</file>