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6" r:id="rId5"/>
    <p:sldId id="257" r:id="rId6"/>
    <p:sldId id="277" r:id="rId7"/>
    <p:sldId id="286" r:id="rId8"/>
    <p:sldId id="284" r:id="rId9"/>
    <p:sldId id="262" r:id="rId10"/>
    <p:sldId id="294" r:id="rId11"/>
    <p:sldId id="289" r:id="rId12"/>
    <p:sldId id="291" r:id="rId13"/>
    <p:sldId id="285" r:id="rId14"/>
    <p:sldId id="296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71" autoAdjust="0"/>
  </p:normalViewPr>
  <p:slideViewPr>
    <p:cSldViewPr>
      <p:cViewPr>
        <p:scale>
          <a:sx n="100" d="100"/>
          <a:sy n="100" d="100"/>
        </p:scale>
        <p:origin x="-66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E51A-EC97-45B2-8185-6A1D7DB856A5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28DA-B6F0-41C4-B866-504EAB41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4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2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1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2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1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2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0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0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0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7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7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7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5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3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2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5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6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69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6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12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77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33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07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80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27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6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3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9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57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48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42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79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1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5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3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4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144C-5382-4497-98D9-463FBF0804D7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7184-41BF-4F91-9FDC-6DCA180A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8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144C-5382-4497-98D9-463FBF080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7184-41BF-4F91-9FDC-6DCA180A26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63/1.5132167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О </a:t>
            </a:r>
            <a:r>
              <a:rPr lang="ru-RU" sz="2800" b="1" dirty="0">
                <a:solidFill>
                  <a:srgbClr val="0070C0"/>
                </a:solidFill>
              </a:rPr>
              <a:t>разработке сейсмогеологического подхода к 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 среднесрочному  </a:t>
            </a:r>
            <a:r>
              <a:rPr lang="ru-RU" sz="2800" b="1" dirty="0" smtClean="0">
                <a:solidFill>
                  <a:srgbClr val="0070C0"/>
                </a:solidFill>
              </a:rPr>
              <a:t>прогнозу </a:t>
            </a:r>
            <a:r>
              <a:rPr lang="ru-RU" sz="2800" b="1" dirty="0">
                <a:solidFill>
                  <a:srgbClr val="0070C0"/>
                </a:solidFill>
              </a:rPr>
              <a:t>землетрясений в Байкальской </a:t>
            </a:r>
            <a:r>
              <a:rPr lang="ru-RU" sz="2800" b="1" dirty="0" err="1">
                <a:solidFill>
                  <a:srgbClr val="0070C0"/>
                </a:solidFill>
              </a:rPr>
              <a:t>рифтовой</a:t>
            </a:r>
            <a:r>
              <a:rPr lang="ru-RU" sz="2800" b="1" dirty="0">
                <a:solidFill>
                  <a:srgbClr val="0070C0"/>
                </a:solidFill>
              </a:rPr>
              <a:t> зоне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21599" cy="52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869160"/>
            <a:ext cx="701754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         </a:t>
            </a:r>
            <a:r>
              <a:rPr lang="ru-RU" b="1" dirty="0" smtClean="0">
                <a:solidFill>
                  <a:srgbClr val="FFFF00"/>
                </a:solidFill>
              </a:rPr>
              <a:t>В</a:t>
            </a:r>
            <a:r>
              <a:rPr lang="ru-RU" b="1" dirty="0">
                <a:solidFill>
                  <a:srgbClr val="FFFF00"/>
                </a:solidFill>
              </a:rPr>
              <a:t>. В. РУЖИЧ, Е. А. ЛЕВИНА, </a:t>
            </a:r>
            <a:r>
              <a:rPr lang="ru-RU" sz="2000" b="1" dirty="0" smtClean="0">
                <a:solidFill>
                  <a:srgbClr val="FFFF00"/>
                </a:solidFill>
              </a:rPr>
              <a:t>Е</a:t>
            </a:r>
            <a:r>
              <a:rPr lang="ru-RU" sz="2000" b="1" dirty="0">
                <a:solidFill>
                  <a:srgbClr val="FFFF00"/>
                </a:solidFill>
              </a:rPr>
              <a:t>. И. </a:t>
            </a:r>
            <a:r>
              <a:rPr lang="ru-RU" sz="2000" b="1" dirty="0" smtClean="0">
                <a:solidFill>
                  <a:srgbClr val="FFFF00"/>
                </a:solidFill>
              </a:rPr>
              <a:t>Пономарева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Институт </a:t>
            </a:r>
            <a:r>
              <a:rPr lang="ru-RU" b="1" dirty="0">
                <a:solidFill>
                  <a:srgbClr val="FFFF00"/>
                </a:solidFill>
              </a:rPr>
              <a:t>земной коры СО РАН, 664033, </a:t>
            </a:r>
            <a:r>
              <a:rPr lang="ru-RU" b="1" dirty="0" smtClean="0">
                <a:solidFill>
                  <a:srgbClr val="FFFF00"/>
                </a:solidFill>
              </a:rPr>
              <a:t>Иркутск,                        Лермонтова </a:t>
            </a:r>
            <a:r>
              <a:rPr lang="ru-RU" b="1" dirty="0">
                <a:solidFill>
                  <a:srgbClr val="FFFF00"/>
                </a:solidFill>
              </a:rPr>
              <a:t>128, </a:t>
            </a:r>
            <a:r>
              <a:rPr lang="ru-RU" b="1" dirty="0" smtClean="0">
                <a:solidFill>
                  <a:srgbClr val="FFFF00"/>
                </a:solidFill>
              </a:rPr>
              <a:t>            Россия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9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6632"/>
            <a:ext cx="6806098" cy="360040"/>
          </a:xfrm>
        </p:spPr>
        <p:txBody>
          <a:bodyPr>
            <a:normAutofit fontScale="25000" lnSpcReduction="20000"/>
          </a:bodyPr>
          <a:lstStyle/>
          <a:p>
            <a:endParaRPr lang="ru-RU" sz="7200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87524" y="332656"/>
            <a:ext cx="8496943" cy="23042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Выводы: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В </a:t>
            </a:r>
            <a:r>
              <a:rPr lang="ru-RU" sz="5600" dirty="0">
                <a:solidFill>
                  <a:srgbClr val="0070C0"/>
                </a:solidFill>
              </a:rPr>
              <a:t>МЧС Иркутской области </a:t>
            </a:r>
            <a:r>
              <a:rPr lang="ru-RU" sz="5600" dirty="0" smtClean="0">
                <a:solidFill>
                  <a:srgbClr val="0070C0"/>
                </a:solidFill>
              </a:rPr>
              <a:t>представленные результаты  СРЕДНЕСРОЧНОГО прогноза  для  выявления </a:t>
            </a:r>
            <a:r>
              <a:rPr lang="ru-RU" sz="5600" dirty="0">
                <a:solidFill>
                  <a:srgbClr val="0070C0"/>
                </a:solidFill>
              </a:rPr>
              <a:t>мест подготовки очагов землетрясений в </a:t>
            </a:r>
            <a:r>
              <a:rPr lang="ru-RU" sz="5600" dirty="0" smtClean="0">
                <a:solidFill>
                  <a:srgbClr val="0070C0"/>
                </a:solidFill>
              </a:rPr>
              <a:t>БРЗ оцениваются как вполне удовлетворительные, так как имеющиеся оценки </a:t>
            </a:r>
            <a:r>
              <a:rPr lang="ru-RU" sz="5600" dirty="0">
                <a:solidFill>
                  <a:srgbClr val="0070C0"/>
                </a:solidFill>
              </a:rPr>
              <a:t>попадания в цель </a:t>
            </a:r>
            <a:r>
              <a:rPr lang="ru-RU" sz="5600" dirty="0" smtClean="0">
                <a:solidFill>
                  <a:srgbClr val="0070C0"/>
                </a:solidFill>
              </a:rPr>
              <a:t>составляют 67-85%. </a:t>
            </a:r>
          </a:p>
          <a:p>
            <a:endParaRPr lang="ru-RU" sz="5600" dirty="0" smtClean="0">
              <a:solidFill>
                <a:srgbClr val="0070C0"/>
              </a:solidFill>
            </a:endParaRPr>
          </a:p>
          <a:p>
            <a:r>
              <a:rPr lang="ru-RU" sz="5600" dirty="0" smtClean="0">
                <a:solidFill>
                  <a:srgbClr val="0070C0"/>
                </a:solidFill>
              </a:rPr>
              <a:t>Разрабатываемые </a:t>
            </a:r>
            <a:r>
              <a:rPr lang="ru-RU" sz="5600" dirty="0">
                <a:solidFill>
                  <a:srgbClr val="0070C0"/>
                </a:solidFill>
              </a:rPr>
              <a:t>виды прогноза </a:t>
            </a:r>
            <a:r>
              <a:rPr lang="ru-RU" sz="5600" dirty="0" smtClean="0">
                <a:solidFill>
                  <a:srgbClr val="0070C0"/>
                </a:solidFill>
              </a:rPr>
              <a:t>землетрясений, которые всегда будут вероятностными, </a:t>
            </a:r>
            <a:r>
              <a:rPr lang="ru-RU" sz="5600" dirty="0">
                <a:solidFill>
                  <a:srgbClr val="0070C0"/>
                </a:solidFill>
              </a:rPr>
              <a:t>даже в идеальном </a:t>
            </a:r>
            <a:r>
              <a:rPr lang="ru-RU" sz="5600" dirty="0" smtClean="0">
                <a:solidFill>
                  <a:srgbClr val="0070C0"/>
                </a:solidFill>
              </a:rPr>
              <a:t>исполнении,  </a:t>
            </a:r>
            <a:r>
              <a:rPr lang="ru-RU" sz="5600" dirty="0">
                <a:solidFill>
                  <a:srgbClr val="C00000"/>
                </a:solidFill>
              </a:rPr>
              <a:t>не </a:t>
            </a:r>
            <a:r>
              <a:rPr lang="ru-RU" sz="5600" dirty="0" smtClean="0">
                <a:solidFill>
                  <a:srgbClr val="C00000"/>
                </a:solidFill>
              </a:rPr>
              <a:t>способны  </a:t>
            </a:r>
            <a:r>
              <a:rPr lang="ru-RU" sz="5600" dirty="0">
                <a:solidFill>
                  <a:srgbClr val="C00000"/>
                </a:solidFill>
              </a:rPr>
              <a:t>существенным образом </a:t>
            </a:r>
            <a:r>
              <a:rPr lang="ru-RU" sz="5600" dirty="0" smtClean="0">
                <a:solidFill>
                  <a:srgbClr val="C00000"/>
                </a:solidFill>
              </a:rPr>
              <a:t>предотвратить разрушения и гибель </a:t>
            </a:r>
            <a:r>
              <a:rPr lang="ru-RU" sz="5600" dirty="0" smtClean="0">
                <a:solidFill>
                  <a:srgbClr val="C00000"/>
                </a:solidFill>
              </a:rPr>
              <a:t>населения</a:t>
            </a:r>
            <a:r>
              <a:rPr lang="ru-RU" sz="5600" dirty="0" smtClean="0">
                <a:solidFill>
                  <a:srgbClr val="0070C0"/>
                </a:solidFill>
              </a:rPr>
              <a:t> . </a:t>
            </a:r>
            <a:r>
              <a:rPr lang="ru-RU" sz="5600" dirty="0" smtClean="0">
                <a:solidFill>
                  <a:srgbClr val="0070C0"/>
                </a:solidFill>
              </a:rPr>
              <a:t>Поэтому прогноз землетрясений </a:t>
            </a:r>
            <a:r>
              <a:rPr lang="ru-RU" sz="5600" dirty="0" smtClean="0">
                <a:solidFill>
                  <a:srgbClr val="C00000"/>
                </a:solidFill>
              </a:rPr>
              <a:t>целесообразно рассматривать как </a:t>
            </a:r>
            <a:r>
              <a:rPr lang="ru-RU" sz="5600" dirty="0">
                <a:solidFill>
                  <a:srgbClr val="C00000"/>
                </a:solidFill>
              </a:rPr>
              <a:t>важное </a:t>
            </a:r>
            <a:r>
              <a:rPr lang="ru-RU" sz="5600" dirty="0" smtClean="0">
                <a:solidFill>
                  <a:srgbClr val="C00000"/>
                </a:solidFill>
              </a:rPr>
              <a:t> промежуточное звено </a:t>
            </a:r>
            <a:r>
              <a:rPr lang="ru-RU" sz="5600" dirty="0">
                <a:solidFill>
                  <a:srgbClr val="0070C0"/>
                </a:solidFill>
              </a:rPr>
              <a:t>в последовательности превентивных </a:t>
            </a:r>
            <a:r>
              <a:rPr lang="ru-RU" sz="5600" dirty="0" smtClean="0">
                <a:solidFill>
                  <a:srgbClr val="0070C0"/>
                </a:solidFill>
              </a:rPr>
              <a:t>техногенных мероприятий. </a:t>
            </a:r>
            <a:endParaRPr lang="ru-RU" sz="5600" dirty="0" smtClean="0">
              <a:solidFill>
                <a:srgbClr val="0070C0"/>
              </a:solidFill>
            </a:endParaRPr>
          </a:p>
          <a:p>
            <a:endParaRPr lang="ru-RU" sz="5600" dirty="0" smtClean="0">
              <a:solidFill>
                <a:srgbClr val="0070C0"/>
              </a:solidFill>
            </a:endParaRPr>
          </a:p>
          <a:p>
            <a:r>
              <a:rPr lang="ru-RU" sz="5600" b="1" dirty="0" smtClean="0">
                <a:solidFill>
                  <a:srgbClr val="C00000"/>
                </a:solidFill>
              </a:rPr>
              <a:t>О роли прогноза землетрясений. </a:t>
            </a:r>
            <a:r>
              <a:rPr lang="ru-RU" sz="5600" dirty="0" smtClean="0">
                <a:solidFill>
                  <a:srgbClr val="0070C0"/>
                </a:solidFill>
              </a:rPr>
              <a:t>В </a:t>
            </a:r>
            <a:r>
              <a:rPr lang="ru-RU" sz="5600" dirty="0">
                <a:solidFill>
                  <a:srgbClr val="0070C0"/>
                </a:solidFill>
              </a:rPr>
              <a:t>мировом сообществе </a:t>
            </a:r>
            <a:r>
              <a:rPr lang="ru-RU" sz="5600" dirty="0" smtClean="0">
                <a:solidFill>
                  <a:srgbClr val="0070C0"/>
                </a:solidFill>
              </a:rPr>
              <a:t>в последние десятилетия возрастает внимание к исследованиям</a:t>
            </a:r>
            <a:r>
              <a:rPr lang="ru-RU" sz="5600" dirty="0">
                <a:solidFill>
                  <a:srgbClr val="0070C0"/>
                </a:solidFill>
              </a:rPr>
              <a:t>, касающимся </a:t>
            </a:r>
            <a:r>
              <a:rPr lang="ru-RU" sz="5600" dirty="0">
                <a:solidFill>
                  <a:srgbClr val="C00000"/>
                </a:solidFill>
              </a:rPr>
              <a:t>применения техногенных воздействий через скважины на </a:t>
            </a:r>
            <a:r>
              <a:rPr lang="ru-RU" sz="5600" dirty="0" smtClean="0">
                <a:solidFill>
                  <a:srgbClr val="C00000"/>
                </a:solidFill>
              </a:rPr>
              <a:t>сегменты </a:t>
            </a:r>
            <a:r>
              <a:rPr lang="ru-RU" sz="5600" dirty="0" smtClean="0">
                <a:solidFill>
                  <a:srgbClr val="C00000"/>
                </a:solidFill>
              </a:rPr>
              <a:t>разломов, с целью эффективного демпфирования разрушительных  последствий</a:t>
            </a:r>
            <a:r>
              <a:rPr lang="ru-RU" sz="5600" dirty="0">
                <a:solidFill>
                  <a:srgbClr val="0070C0"/>
                </a:solidFill>
              </a:rPr>
              <a:t> </a:t>
            </a:r>
            <a:r>
              <a:rPr lang="ru-RU" sz="5600" dirty="0" smtClean="0">
                <a:solidFill>
                  <a:srgbClr val="0070C0"/>
                </a:solidFill>
              </a:rPr>
              <a:t> в местах, где при </a:t>
            </a:r>
            <a:r>
              <a:rPr lang="ru-RU" sz="5600" dirty="0">
                <a:solidFill>
                  <a:srgbClr val="0070C0"/>
                </a:solidFill>
              </a:rPr>
              <a:t>прогнозе фиксируются признаки </a:t>
            </a:r>
            <a:r>
              <a:rPr lang="ru-RU" sz="5600" dirty="0" smtClean="0">
                <a:solidFill>
                  <a:srgbClr val="0070C0"/>
                </a:solidFill>
              </a:rPr>
              <a:t>последней </a:t>
            </a:r>
            <a:r>
              <a:rPr lang="ru-RU" sz="5600" dirty="0">
                <a:solidFill>
                  <a:srgbClr val="0070C0"/>
                </a:solidFill>
              </a:rPr>
              <a:t>стадии готовящихся </a:t>
            </a:r>
            <a:r>
              <a:rPr lang="ru-RU" sz="5600" dirty="0" smtClean="0">
                <a:solidFill>
                  <a:srgbClr val="0070C0"/>
                </a:solidFill>
              </a:rPr>
              <a:t>разрушительных землетрясений</a:t>
            </a:r>
            <a:r>
              <a:rPr lang="ru-RU" sz="5600" dirty="0">
                <a:solidFill>
                  <a:srgbClr val="0070C0"/>
                </a:solidFill>
              </a:rPr>
              <a:t>. </a:t>
            </a:r>
            <a:endParaRPr lang="ru-RU" sz="5600" dirty="0" smtClean="0">
              <a:solidFill>
                <a:srgbClr val="0070C0"/>
              </a:solidFill>
            </a:endParaRPr>
          </a:p>
          <a:p>
            <a:r>
              <a:rPr lang="ru-RU" sz="5600" dirty="0" smtClean="0">
                <a:solidFill>
                  <a:srgbClr val="0070C0"/>
                </a:solidFill>
              </a:rPr>
              <a:t>У</a:t>
            </a:r>
            <a:r>
              <a:rPr lang="ru-RU" sz="5600" dirty="0" smtClean="0">
                <a:solidFill>
                  <a:srgbClr val="0070C0"/>
                </a:solidFill>
              </a:rPr>
              <a:t>чеными в </a:t>
            </a:r>
            <a:r>
              <a:rPr lang="ru-RU" sz="5600" dirty="0">
                <a:solidFill>
                  <a:srgbClr val="0070C0"/>
                </a:solidFill>
              </a:rPr>
              <a:t>России данный подход </a:t>
            </a:r>
            <a:r>
              <a:rPr lang="ru-RU" sz="5600" dirty="0" smtClean="0">
                <a:solidFill>
                  <a:srgbClr val="0070C0"/>
                </a:solidFill>
              </a:rPr>
              <a:t>разрабатывается  </a:t>
            </a:r>
            <a:r>
              <a:rPr lang="ru-RU" sz="5600" dirty="0" smtClean="0">
                <a:solidFill>
                  <a:srgbClr val="0070C0"/>
                </a:solidFill>
              </a:rPr>
              <a:t>в течение последних десятилетий, </a:t>
            </a:r>
            <a:r>
              <a:rPr lang="ru-RU" sz="5600" dirty="0" smtClean="0">
                <a:solidFill>
                  <a:srgbClr val="0070C0"/>
                </a:solidFill>
              </a:rPr>
              <a:t>полученные результаты имеют </a:t>
            </a:r>
            <a:r>
              <a:rPr lang="ru-RU" sz="5600" dirty="0">
                <a:solidFill>
                  <a:srgbClr val="0070C0"/>
                </a:solidFill>
              </a:rPr>
              <a:t>патентные подтверждения </a:t>
            </a:r>
            <a:r>
              <a:rPr lang="ru-RU" sz="5600" dirty="0" smtClean="0">
                <a:solidFill>
                  <a:srgbClr val="0070C0"/>
                </a:solidFill>
              </a:rPr>
              <a:t>, а сам подход  находят возрастающий интерес к подобному способ </a:t>
            </a:r>
            <a:r>
              <a:rPr lang="ru-RU" sz="5600" dirty="0" smtClean="0">
                <a:solidFill>
                  <a:srgbClr val="0070C0"/>
                </a:solidFill>
              </a:rPr>
              <a:t>наиболее надежного обеспечения </a:t>
            </a:r>
            <a:r>
              <a:rPr lang="ru-RU" sz="5600" dirty="0">
                <a:solidFill>
                  <a:srgbClr val="0070C0"/>
                </a:solidFill>
              </a:rPr>
              <a:t>сейсмической безопасности населения и коммуникаций от подземной стихии. </a:t>
            </a:r>
          </a:p>
          <a:p>
            <a:endParaRPr lang="ru-RU" sz="5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5600" dirty="0" smtClean="0">
              <a:solidFill>
                <a:srgbClr val="7030A0"/>
              </a:solidFill>
            </a:endParaRPr>
          </a:p>
          <a:p>
            <a:endParaRPr lang="ru-RU" sz="5600" dirty="0">
              <a:solidFill>
                <a:srgbClr val="7030A0"/>
              </a:solidFill>
            </a:endParaRPr>
          </a:p>
          <a:p>
            <a:endParaRPr lang="ru-RU" sz="5600" dirty="0" smtClean="0">
              <a:solidFill>
                <a:srgbClr val="7030A0"/>
              </a:solidFill>
            </a:endParaRPr>
          </a:p>
          <a:p>
            <a:r>
              <a:rPr lang="ru-RU" sz="5600" dirty="0" smtClean="0">
                <a:solidFill>
                  <a:srgbClr val="7030A0"/>
                </a:solidFill>
              </a:rPr>
              <a:t> </a:t>
            </a:r>
          </a:p>
          <a:p>
            <a:endParaRPr lang="ru-RU" sz="5600" dirty="0">
              <a:solidFill>
                <a:srgbClr val="7030A0"/>
              </a:solidFill>
            </a:endParaRPr>
          </a:p>
          <a:p>
            <a:endParaRPr lang="ru-RU" sz="5600" dirty="0" smtClean="0">
              <a:solidFill>
                <a:srgbClr val="7030A0"/>
              </a:solidFill>
            </a:endParaRPr>
          </a:p>
          <a:p>
            <a:endParaRPr lang="ru-RU" sz="4400" dirty="0" smtClean="0"/>
          </a:p>
          <a:p>
            <a:endParaRPr lang="ru-RU" sz="5600" dirty="0" smtClean="0"/>
          </a:p>
          <a:p>
            <a:r>
              <a:rPr lang="ru-RU" sz="5600" dirty="0" smtClean="0">
                <a:solidFill>
                  <a:srgbClr val="0070C0"/>
                </a:solidFill>
              </a:rPr>
              <a:t>Авторы в первом приближении предлагают  следующую блок-схему </a:t>
            </a:r>
            <a:r>
              <a:rPr lang="ru-RU" sz="5600" dirty="0">
                <a:solidFill>
                  <a:srgbClr val="0070C0"/>
                </a:solidFill>
              </a:rPr>
              <a:t>проведения последовательных превентивный мероприятий для </a:t>
            </a:r>
            <a:r>
              <a:rPr lang="ru-RU" sz="5600" dirty="0" smtClean="0">
                <a:solidFill>
                  <a:srgbClr val="0070C0"/>
                </a:solidFill>
              </a:rPr>
              <a:t>демпфирования  </a:t>
            </a:r>
            <a:r>
              <a:rPr lang="ru-RU" sz="5600" dirty="0">
                <a:solidFill>
                  <a:srgbClr val="0070C0"/>
                </a:solidFill>
              </a:rPr>
              <a:t>ущерба </a:t>
            </a:r>
            <a:r>
              <a:rPr lang="ru-RU" sz="5600" dirty="0" smtClean="0">
                <a:solidFill>
                  <a:srgbClr val="0070C0"/>
                </a:solidFill>
              </a:rPr>
              <a:t>в </a:t>
            </a:r>
            <a:r>
              <a:rPr lang="ru-RU" sz="5600" dirty="0">
                <a:solidFill>
                  <a:srgbClr val="0070C0"/>
                </a:solidFill>
              </a:rPr>
              <a:t>выявленных местах </a:t>
            </a:r>
            <a:r>
              <a:rPr lang="ru-RU" sz="5600" dirty="0" smtClean="0">
                <a:solidFill>
                  <a:srgbClr val="0070C0"/>
                </a:solidFill>
              </a:rPr>
              <a:t>от готовящихся </a:t>
            </a:r>
            <a:r>
              <a:rPr lang="ru-RU" sz="5600" dirty="0">
                <a:solidFill>
                  <a:srgbClr val="0070C0"/>
                </a:solidFill>
              </a:rPr>
              <a:t>очагов опасных  землетрясений</a:t>
            </a:r>
            <a:r>
              <a:rPr lang="ru-RU" sz="56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rgbClr val="0070C0"/>
                </a:solidFill>
              </a:rPr>
              <a:t> </a:t>
            </a:r>
          </a:p>
          <a:p>
            <a:endParaRPr lang="ru-RU" sz="5600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1" y="4005064"/>
            <a:ext cx="77048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Краткий список некоторых публикаций авторов по теме доклада: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784976" cy="5976664"/>
          </a:xfrm>
        </p:spPr>
        <p:txBody>
          <a:bodyPr>
            <a:noAutofit/>
          </a:bodyPr>
          <a:lstStyle/>
          <a:p>
            <a:pPr lvl="0" algn="l"/>
            <a:r>
              <a:rPr lang="ru-RU" sz="1000" b="1" dirty="0" smtClean="0">
                <a:solidFill>
                  <a:srgbClr val="0070C0"/>
                </a:solidFill>
              </a:rPr>
              <a:t>1.Filippov </a:t>
            </a:r>
            <a:r>
              <a:rPr lang="ru-RU" sz="1000" b="1" dirty="0">
                <a:solidFill>
                  <a:srgbClr val="0070C0"/>
                </a:solidFill>
              </a:rPr>
              <a:t>A.E., </a:t>
            </a:r>
            <a:r>
              <a:rPr lang="ru-RU" sz="1000" b="1" dirty="0" err="1">
                <a:solidFill>
                  <a:srgbClr val="0070C0"/>
                </a:solidFill>
              </a:rPr>
              <a:t>Popov</a:t>
            </a:r>
            <a:r>
              <a:rPr lang="ru-RU" sz="1000" b="1" dirty="0">
                <a:solidFill>
                  <a:srgbClr val="0070C0"/>
                </a:solidFill>
              </a:rPr>
              <a:t> V.L., </a:t>
            </a:r>
            <a:r>
              <a:rPr lang="ru-RU" sz="1000" b="1" dirty="0" err="1">
                <a:solidFill>
                  <a:srgbClr val="0070C0"/>
                </a:solidFill>
              </a:rPr>
              <a:t>Psakhie</a:t>
            </a:r>
            <a:r>
              <a:rPr lang="ru-RU" sz="1000" b="1" dirty="0">
                <a:solidFill>
                  <a:srgbClr val="0070C0"/>
                </a:solidFill>
              </a:rPr>
              <a:t> S.G., </a:t>
            </a:r>
            <a:r>
              <a:rPr lang="ru-RU" sz="1000" b="1" dirty="0" err="1">
                <a:solidFill>
                  <a:srgbClr val="0070C0"/>
                </a:solidFill>
              </a:rPr>
              <a:t>Ruzhich</a:t>
            </a:r>
            <a:r>
              <a:rPr lang="ru-RU" sz="1000" b="1" dirty="0">
                <a:solidFill>
                  <a:srgbClr val="0070C0"/>
                </a:solidFill>
              </a:rPr>
              <a:t> V.V., </a:t>
            </a:r>
            <a:r>
              <a:rPr lang="ru-RU" sz="1000" b="1" dirty="0" err="1">
                <a:solidFill>
                  <a:srgbClr val="0070C0"/>
                </a:solidFill>
              </a:rPr>
              <a:t>Shilko</a:t>
            </a:r>
            <a:r>
              <a:rPr lang="ru-RU" sz="1000" b="1" dirty="0">
                <a:solidFill>
                  <a:srgbClr val="0070C0"/>
                </a:solidFill>
              </a:rPr>
              <a:t> E.V. </a:t>
            </a:r>
            <a:r>
              <a:rPr lang="ru-RU" sz="1000" b="1" dirty="0" err="1">
                <a:solidFill>
                  <a:srgbClr val="0070C0"/>
                </a:solidFill>
              </a:rPr>
              <a:t>On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the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possibility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of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transferring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the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displacement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dynamics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in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block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media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to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the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creep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mode</a:t>
            </a:r>
            <a:r>
              <a:rPr lang="ru-RU" sz="1000" b="1" dirty="0">
                <a:solidFill>
                  <a:srgbClr val="0070C0"/>
                </a:solidFill>
              </a:rPr>
              <a:t> // </a:t>
            </a:r>
            <a:r>
              <a:rPr lang="ru-RU" sz="1000" b="1" dirty="0" err="1">
                <a:solidFill>
                  <a:srgbClr val="0070C0"/>
                </a:solidFill>
              </a:rPr>
              <a:t>Letters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to</a:t>
            </a:r>
            <a:r>
              <a:rPr lang="ru-RU" sz="1000" b="1" dirty="0">
                <a:solidFill>
                  <a:srgbClr val="0070C0"/>
                </a:solidFill>
              </a:rPr>
              <a:t> </a:t>
            </a:r>
            <a:r>
              <a:rPr lang="ru-RU" sz="1000" b="1" dirty="0" err="1">
                <a:solidFill>
                  <a:srgbClr val="0070C0"/>
                </a:solidFill>
              </a:rPr>
              <a:t>ZhTF</a:t>
            </a:r>
            <a:r>
              <a:rPr lang="ru-RU" sz="1000" b="1" dirty="0">
                <a:solidFill>
                  <a:srgbClr val="0070C0"/>
                </a:solidFill>
              </a:rPr>
              <a:t>. - 2006. - T. 32. - </a:t>
            </a:r>
            <a:r>
              <a:rPr lang="ru-RU" sz="1000" b="1" dirty="0" err="1">
                <a:solidFill>
                  <a:srgbClr val="0070C0"/>
                </a:solidFill>
              </a:rPr>
              <a:t>Issue</a:t>
            </a:r>
            <a:r>
              <a:rPr lang="ru-RU" sz="1000" b="1" dirty="0">
                <a:solidFill>
                  <a:srgbClr val="0070C0"/>
                </a:solidFill>
              </a:rPr>
              <a:t>. 12. - S. 77-86. Филиппов А.Э., Попов В.Л., </a:t>
            </a:r>
            <a:r>
              <a:rPr lang="ru-RU" sz="1000" b="1" dirty="0" err="1">
                <a:solidFill>
                  <a:srgbClr val="0070C0"/>
                </a:solidFill>
              </a:rPr>
              <a:t>Псахье</a:t>
            </a:r>
            <a:r>
              <a:rPr lang="ru-RU" sz="1000" b="1" dirty="0">
                <a:solidFill>
                  <a:srgbClr val="0070C0"/>
                </a:solidFill>
              </a:rPr>
              <a:t> С.Г., </a:t>
            </a:r>
            <a:r>
              <a:rPr lang="ru-RU" sz="1000" b="1" dirty="0" err="1">
                <a:solidFill>
                  <a:srgbClr val="0070C0"/>
                </a:solidFill>
              </a:rPr>
              <a:t>Ружич</a:t>
            </a:r>
            <a:r>
              <a:rPr lang="ru-RU" sz="1000" b="1" dirty="0">
                <a:solidFill>
                  <a:srgbClr val="0070C0"/>
                </a:solidFill>
              </a:rPr>
              <a:t> В.В., </a:t>
            </a:r>
            <a:r>
              <a:rPr lang="ru-RU" sz="1000" b="1" dirty="0" err="1">
                <a:solidFill>
                  <a:srgbClr val="0070C0"/>
                </a:solidFill>
              </a:rPr>
              <a:t>Шилько</a:t>
            </a:r>
            <a:r>
              <a:rPr lang="ru-RU" sz="1000" b="1" dirty="0">
                <a:solidFill>
                  <a:srgbClr val="0070C0"/>
                </a:solidFill>
              </a:rPr>
              <a:t> Е.В. О возможности перевода динамики смещений в блочных средах в режим ползучести // Письма в ЖТФ. - 2006. - Т. 32. - </a:t>
            </a:r>
            <a:r>
              <a:rPr lang="ru-RU" sz="1000" b="1" dirty="0" err="1">
                <a:solidFill>
                  <a:srgbClr val="0070C0"/>
                </a:solidFill>
              </a:rPr>
              <a:t>Вып</a:t>
            </a:r>
            <a:r>
              <a:rPr lang="ru-RU" sz="1000" b="1" dirty="0">
                <a:solidFill>
                  <a:srgbClr val="0070C0"/>
                </a:solidFill>
              </a:rPr>
              <a:t>. 12. - С. 77-86</a:t>
            </a:r>
            <a:r>
              <a:rPr lang="ru-RU" sz="1000" b="1" dirty="0" smtClean="0">
                <a:solidFill>
                  <a:srgbClr val="0070C0"/>
                </a:solidFill>
              </a:rPr>
              <a:t>.\</a:t>
            </a:r>
          </a:p>
          <a:p>
            <a:pPr lvl="0" algn="l"/>
            <a:r>
              <a:rPr lang="ru-RU" sz="1000" b="1" dirty="0" smtClean="0">
                <a:solidFill>
                  <a:srgbClr val="0070C0"/>
                </a:solidFill>
              </a:rPr>
              <a:t>2.</a:t>
            </a:r>
            <a:r>
              <a:rPr lang="en-US" sz="1000" b="1" dirty="0" err="1" smtClean="0">
                <a:solidFill>
                  <a:srgbClr val="0070C0"/>
                </a:solidFill>
              </a:rPr>
              <a:t>Ostapchuk</a:t>
            </a:r>
            <a:r>
              <a:rPr lang="en-US" sz="1000" b="1" dirty="0" smtClean="0">
                <a:solidFill>
                  <a:srgbClr val="0070C0"/>
                </a:solidFill>
              </a:rPr>
              <a:t> </a:t>
            </a:r>
            <a:r>
              <a:rPr lang="en-US" sz="1000" b="1" dirty="0">
                <a:solidFill>
                  <a:srgbClr val="0070C0"/>
                </a:solidFill>
              </a:rPr>
              <a:t>A.A., Pavlov D.V., </a:t>
            </a:r>
            <a:r>
              <a:rPr lang="en-US" sz="1000" b="1" dirty="0" err="1">
                <a:solidFill>
                  <a:srgbClr val="0070C0"/>
                </a:solidFill>
              </a:rPr>
              <a:t>Ruzhich</a:t>
            </a:r>
            <a:r>
              <a:rPr lang="en-US" sz="1000" b="1" dirty="0">
                <a:solidFill>
                  <a:srgbClr val="0070C0"/>
                </a:solidFill>
              </a:rPr>
              <a:t> V.V., et al., 2019. Seismic-acoustics of a block sliding along a fault / Pure and Applied Geophysics. </a:t>
            </a:r>
            <a:r>
              <a:rPr lang="en-GB" sz="1000" b="1" dirty="0" err="1">
                <a:solidFill>
                  <a:srgbClr val="0070C0"/>
                </a:solidFill>
              </a:rPr>
              <a:t>Pp</a:t>
            </a:r>
            <a:r>
              <a:rPr lang="en-US" sz="1000" b="1" dirty="0">
                <a:solidFill>
                  <a:srgbClr val="0070C0"/>
                </a:solidFill>
              </a:rPr>
              <a:t>.</a:t>
            </a:r>
            <a:r>
              <a:rPr lang="en-GB" sz="1000" b="1" dirty="0">
                <a:solidFill>
                  <a:srgbClr val="0070C0"/>
                </a:solidFill>
              </a:rPr>
              <a:t> 163-168</a:t>
            </a:r>
            <a:r>
              <a:rPr lang="en-US" sz="1000" b="1" dirty="0">
                <a:solidFill>
                  <a:srgbClr val="0070C0"/>
                </a:solidFill>
              </a:rPr>
              <a:t>. https://doi: </a:t>
            </a:r>
            <a:r>
              <a:rPr lang="en-US" sz="1000" b="1" dirty="0" smtClean="0">
                <a:solidFill>
                  <a:srgbClr val="0070C0"/>
                </a:solidFill>
              </a:rPr>
              <a:t>10.1007/s00024-019-02375-1</a:t>
            </a:r>
            <a:r>
              <a:rPr lang="ru-RU" sz="1000" b="1" dirty="0" smtClean="0">
                <a:solidFill>
                  <a:srgbClr val="0070C0"/>
                </a:solidFill>
              </a:rPr>
              <a:t>.</a:t>
            </a:r>
          </a:p>
          <a:p>
            <a:pPr lvl="0" algn="l"/>
            <a:r>
              <a:rPr lang="ru-RU" sz="1000" b="1" dirty="0" smtClean="0">
                <a:solidFill>
                  <a:srgbClr val="0070C0"/>
                </a:solidFill>
              </a:rPr>
              <a:t>3.Пат</a:t>
            </a:r>
            <a:r>
              <a:rPr lang="ru-RU" sz="1000" b="1" dirty="0">
                <a:solidFill>
                  <a:srgbClr val="0070C0"/>
                </a:solidFill>
              </a:rPr>
              <a:t>. 2273035 РФ. Способ управления режимом смещений во фрагментах сейсмоактивных тектонических разломов / </a:t>
            </a:r>
            <a:r>
              <a:rPr lang="ru-RU" sz="1000" b="1" dirty="0" err="1">
                <a:solidFill>
                  <a:srgbClr val="0070C0"/>
                </a:solidFill>
              </a:rPr>
              <a:t>Псахье</a:t>
            </a:r>
            <a:r>
              <a:rPr lang="ru-RU" sz="1000" b="1" dirty="0">
                <a:solidFill>
                  <a:srgbClr val="0070C0"/>
                </a:solidFill>
              </a:rPr>
              <a:t> С.Г., Попов Л.В., </a:t>
            </a:r>
            <a:r>
              <a:rPr lang="ru-RU" sz="1000" b="1" dirty="0" err="1">
                <a:solidFill>
                  <a:srgbClr val="0070C0"/>
                </a:solidFill>
              </a:rPr>
              <a:t>Шилько</a:t>
            </a:r>
            <a:r>
              <a:rPr lang="ru-RU" sz="1000" b="1" dirty="0">
                <a:solidFill>
                  <a:srgbClr val="0070C0"/>
                </a:solidFill>
              </a:rPr>
              <a:t> Е.В., </a:t>
            </a:r>
            <a:r>
              <a:rPr lang="ru-RU" sz="1000" b="1" dirty="0" err="1">
                <a:solidFill>
                  <a:srgbClr val="0070C0"/>
                </a:solidFill>
              </a:rPr>
              <a:t>Астафуров</a:t>
            </a:r>
            <a:r>
              <a:rPr lang="ru-RU" sz="1000" b="1" dirty="0">
                <a:solidFill>
                  <a:srgbClr val="0070C0"/>
                </a:solidFill>
              </a:rPr>
              <a:t> С.В., </a:t>
            </a:r>
            <a:r>
              <a:rPr lang="ru-RU" sz="1000" b="1" dirty="0" err="1">
                <a:solidFill>
                  <a:srgbClr val="0070C0"/>
                </a:solidFill>
              </a:rPr>
              <a:t>Ружич</a:t>
            </a:r>
            <a:r>
              <a:rPr lang="ru-RU" sz="1000" b="1" dirty="0">
                <a:solidFill>
                  <a:srgbClr val="0070C0"/>
                </a:solidFill>
              </a:rPr>
              <a:t> В.В., </a:t>
            </a:r>
            <a:r>
              <a:rPr lang="ru-RU" sz="1000" b="1" dirty="0" err="1">
                <a:solidFill>
                  <a:srgbClr val="0070C0"/>
                </a:solidFill>
              </a:rPr>
              <a:t>Смекалин</a:t>
            </a:r>
            <a:r>
              <a:rPr lang="ru-RU" sz="1000" b="1" dirty="0">
                <a:solidFill>
                  <a:srgbClr val="0070C0"/>
                </a:solidFill>
              </a:rPr>
              <a:t> О.П., </a:t>
            </a:r>
            <a:r>
              <a:rPr lang="ru-RU" sz="1000" b="1" dirty="0" err="1">
                <a:solidFill>
                  <a:srgbClr val="0070C0"/>
                </a:solidFill>
              </a:rPr>
              <a:t>Борняков</a:t>
            </a:r>
            <a:r>
              <a:rPr lang="ru-RU" sz="1000" b="1" dirty="0">
                <a:solidFill>
                  <a:srgbClr val="0070C0"/>
                </a:solidFill>
              </a:rPr>
              <a:t> С.А. - </a:t>
            </a:r>
            <a:r>
              <a:rPr lang="ru-RU" sz="1000" b="1" dirty="0" err="1">
                <a:solidFill>
                  <a:srgbClr val="0070C0"/>
                </a:solidFill>
              </a:rPr>
              <a:t>Бюлл</a:t>
            </a:r>
            <a:r>
              <a:rPr lang="ru-RU" sz="1000" b="1" dirty="0">
                <a:solidFill>
                  <a:srgbClr val="0070C0"/>
                </a:solidFill>
              </a:rPr>
              <a:t>. № 9 от 27.03. 2006.</a:t>
            </a:r>
          </a:p>
          <a:p>
            <a:pPr algn="l"/>
            <a:r>
              <a:rPr lang="ru-RU" sz="1000" b="1" dirty="0" smtClean="0">
                <a:solidFill>
                  <a:srgbClr val="0070C0"/>
                </a:solidFill>
              </a:rPr>
              <a:t>4.Псахье </a:t>
            </a:r>
            <a:r>
              <a:rPr lang="ru-RU" sz="1000" b="1" dirty="0">
                <a:solidFill>
                  <a:srgbClr val="0070C0"/>
                </a:solidFill>
              </a:rPr>
              <a:t>С. Г., </a:t>
            </a:r>
            <a:r>
              <a:rPr lang="ru-RU" sz="1000" b="1" dirty="0" err="1">
                <a:solidFill>
                  <a:srgbClr val="0070C0"/>
                </a:solidFill>
              </a:rPr>
              <a:t>Ружич</a:t>
            </a:r>
            <a:r>
              <a:rPr lang="ru-RU" sz="1000" b="1" dirty="0">
                <a:solidFill>
                  <a:srgbClr val="0070C0"/>
                </a:solidFill>
              </a:rPr>
              <a:t> В. В.,  </a:t>
            </a:r>
            <a:r>
              <a:rPr lang="ru-RU" sz="1000" b="1" dirty="0" err="1">
                <a:solidFill>
                  <a:srgbClr val="0070C0"/>
                </a:solidFill>
              </a:rPr>
              <a:t>Шилько</a:t>
            </a:r>
            <a:r>
              <a:rPr lang="ru-RU" sz="1000" b="1" dirty="0">
                <a:solidFill>
                  <a:srgbClr val="0070C0"/>
                </a:solidFill>
              </a:rPr>
              <a:t> Е. В., </a:t>
            </a:r>
            <a:r>
              <a:rPr lang="ru-RU" sz="1000" b="1" dirty="0" err="1">
                <a:solidFill>
                  <a:srgbClr val="0070C0"/>
                </a:solidFill>
              </a:rPr>
              <a:t>Астафуров</a:t>
            </a:r>
            <a:r>
              <a:rPr lang="ru-RU" sz="1000" b="1" dirty="0">
                <a:solidFill>
                  <a:srgbClr val="0070C0"/>
                </a:solidFill>
              </a:rPr>
              <a:t> С. В., </a:t>
            </a:r>
            <a:r>
              <a:rPr lang="ru-RU" sz="1000" b="1" dirty="0" err="1">
                <a:solidFill>
                  <a:srgbClr val="0070C0"/>
                </a:solidFill>
              </a:rPr>
              <a:t>Смекалин</a:t>
            </a:r>
            <a:r>
              <a:rPr lang="ru-RU" sz="1000" b="1" dirty="0">
                <a:solidFill>
                  <a:srgbClr val="0070C0"/>
                </a:solidFill>
              </a:rPr>
              <a:t> О. П. Изучение влияния водонасыщения и вибраций на режим смещений в зонах разломов //Физическая </a:t>
            </a:r>
            <a:r>
              <a:rPr lang="ru-RU" sz="1000" b="1" dirty="0" err="1">
                <a:solidFill>
                  <a:srgbClr val="0070C0"/>
                </a:solidFill>
              </a:rPr>
              <a:t>мезомеханика</a:t>
            </a:r>
            <a:r>
              <a:rPr lang="ru-RU" sz="1000" b="1" dirty="0">
                <a:solidFill>
                  <a:srgbClr val="0070C0"/>
                </a:solidFill>
              </a:rPr>
              <a:t>.– 2004. – Т. 7. - № 1. – С. 23-30</a:t>
            </a:r>
            <a:r>
              <a:rPr lang="ru-RU" sz="1000" b="1" dirty="0" smtClean="0">
                <a:solidFill>
                  <a:srgbClr val="0070C0"/>
                </a:solidFill>
              </a:rPr>
              <a:t>.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endParaRPr lang="ru-RU" sz="10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1000" b="1" dirty="0" smtClean="0">
                <a:solidFill>
                  <a:srgbClr val="0070C0"/>
                </a:solidFill>
              </a:rPr>
              <a:t>5. </a:t>
            </a:r>
            <a:r>
              <a:rPr lang="en-US" sz="1000" b="1" dirty="0" err="1" smtClean="0">
                <a:solidFill>
                  <a:srgbClr val="0070C0"/>
                </a:solidFill>
              </a:rPr>
              <a:t>Psakhie</a:t>
            </a:r>
            <a:r>
              <a:rPr lang="en-US" sz="1000" b="1" dirty="0" smtClean="0">
                <a:solidFill>
                  <a:srgbClr val="0070C0"/>
                </a:solidFill>
              </a:rPr>
              <a:t> </a:t>
            </a:r>
            <a:r>
              <a:rPr lang="en-US" sz="1000" b="1" dirty="0">
                <a:solidFill>
                  <a:srgbClr val="0070C0"/>
                </a:solidFill>
              </a:rPr>
              <a:t>S.G., </a:t>
            </a:r>
            <a:r>
              <a:rPr lang="en-US" sz="1000" b="1" dirty="0" err="1">
                <a:solidFill>
                  <a:srgbClr val="0070C0"/>
                </a:solidFill>
              </a:rPr>
              <a:t>Ruzhich</a:t>
            </a:r>
            <a:r>
              <a:rPr lang="en-US" sz="1000" b="1" dirty="0">
                <a:solidFill>
                  <a:srgbClr val="0070C0"/>
                </a:solidFill>
              </a:rPr>
              <a:t> V.V., </a:t>
            </a:r>
            <a:r>
              <a:rPr lang="en-US" sz="1000" b="1" dirty="0" err="1">
                <a:solidFill>
                  <a:srgbClr val="0070C0"/>
                </a:solidFill>
              </a:rPr>
              <a:t>Shilko</a:t>
            </a:r>
            <a:r>
              <a:rPr lang="en-US" sz="1000" b="1" dirty="0">
                <a:solidFill>
                  <a:srgbClr val="0070C0"/>
                </a:solidFill>
              </a:rPr>
              <a:t> E.V., Popov V.L., </a:t>
            </a:r>
            <a:r>
              <a:rPr lang="en-US" sz="1000" b="1" dirty="0" err="1">
                <a:solidFill>
                  <a:srgbClr val="0070C0"/>
                </a:solidFill>
              </a:rPr>
              <a:t>Dimaki</a:t>
            </a:r>
            <a:r>
              <a:rPr lang="en-US" sz="1000" b="1" dirty="0">
                <a:solidFill>
                  <a:srgbClr val="0070C0"/>
                </a:solidFill>
              </a:rPr>
              <a:t> A.V., </a:t>
            </a:r>
            <a:r>
              <a:rPr lang="en-US" sz="1000" b="1" dirty="0" err="1">
                <a:solidFill>
                  <a:srgbClr val="0070C0"/>
                </a:solidFill>
              </a:rPr>
              <a:t>Astafurov</a:t>
            </a:r>
            <a:r>
              <a:rPr lang="en-US" sz="1000" b="1" dirty="0">
                <a:solidFill>
                  <a:srgbClr val="0070C0"/>
                </a:solidFill>
              </a:rPr>
              <a:t> S.V., </a:t>
            </a:r>
            <a:r>
              <a:rPr lang="en-US" sz="1000" b="1" dirty="0" err="1">
                <a:solidFill>
                  <a:srgbClr val="0070C0"/>
                </a:solidFill>
              </a:rPr>
              <a:t>Lopatin</a:t>
            </a:r>
            <a:r>
              <a:rPr lang="en-US" sz="1000" b="1" dirty="0">
                <a:solidFill>
                  <a:srgbClr val="0070C0"/>
                </a:solidFill>
              </a:rPr>
              <a:t> V.V. Influence of the state of interfaces on the character of local displacements in fault-block and interfacial media // Tech. Phys. </a:t>
            </a:r>
            <a:r>
              <a:rPr lang="en-US" sz="1000" b="1" dirty="0" err="1">
                <a:solidFill>
                  <a:srgbClr val="0070C0"/>
                </a:solidFill>
              </a:rPr>
              <a:t>Lett</a:t>
            </a:r>
            <a:r>
              <a:rPr lang="en-US" sz="1000" b="1" dirty="0">
                <a:solidFill>
                  <a:srgbClr val="0070C0"/>
                </a:solidFill>
              </a:rPr>
              <a:t>. –2005. – V. 31. – P. 712–715. </a:t>
            </a:r>
            <a:endParaRPr lang="ru-RU" sz="1000" b="1" dirty="0">
              <a:solidFill>
                <a:srgbClr val="0070C0"/>
              </a:solidFill>
            </a:endParaRPr>
          </a:p>
          <a:p>
            <a:pPr algn="l"/>
            <a:r>
              <a:rPr lang="ru-RU" sz="1000" b="1" dirty="0" smtClean="0">
                <a:solidFill>
                  <a:srgbClr val="0070C0"/>
                </a:solidFill>
              </a:rPr>
              <a:t>6.</a:t>
            </a:r>
            <a:r>
              <a:rPr lang="en-US" sz="1000" b="1" dirty="0" err="1" smtClean="0">
                <a:solidFill>
                  <a:srgbClr val="0070C0"/>
                </a:solidFill>
              </a:rPr>
              <a:t>Ruzhich</a:t>
            </a:r>
            <a:r>
              <a:rPr lang="en-US" sz="1000" b="1" dirty="0" smtClean="0">
                <a:solidFill>
                  <a:srgbClr val="0070C0"/>
                </a:solidFill>
              </a:rPr>
              <a:t> </a:t>
            </a:r>
            <a:r>
              <a:rPr lang="en-US" sz="1000" b="1" dirty="0">
                <a:solidFill>
                  <a:srgbClr val="0070C0"/>
                </a:solidFill>
              </a:rPr>
              <a:t>V., </a:t>
            </a:r>
            <a:r>
              <a:rPr lang="en-US" sz="1000" b="1" dirty="0" err="1">
                <a:solidFill>
                  <a:srgbClr val="0070C0"/>
                </a:solidFill>
              </a:rPr>
              <a:t>Ostapchuk</a:t>
            </a:r>
            <a:r>
              <a:rPr lang="en-US" sz="1000" b="1" dirty="0">
                <a:solidFill>
                  <a:srgbClr val="0070C0"/>
                </a:solidFill>
              </a:rPr>
              <a:t> A., Pavlov D. (2019) On the Results of Studying Deep </a:t>
            </a:r>
            <a:r>
              <a:rPr lang="en-US" sz="1000" b="1" dirty="0" err="1">
                <a:solidFill>
                  <a:srgbClr val="0070C0"/>
                </a:solidFill>
              </a:rPr>
              <a:t>Paleo</a:t>
            </a:r>
            <a:r>
              <a:rPr lang="en-US" sz="1000" b="1" dirty="0">
                <a:solidFill>
                  <a:srgbClr val="0070C0"/>
                </a:solidFill>
              </a:rPr>
              <a:t> Seismic Dislocations (at the Example of the Marginal Suture of the Siberian </a:t>
            </a:r>
            <a:r>
              <a:rPr lang="en-US" sz="1000" b="1" dirty="0" err="1">
                <a:solidFill>
                  <a:srgbClr val="0070C0"/>
                </a:solidFill>
              </a:rPr>
              <a:t>Craton</a:t>
            </a:r>
            <a:r>
              <a:rPr lang="en-US" sz="1000" b="1" dirty="0">
                <a:solidFill>
                  <a:srgbClr val="0070C0"/>
                </a:solidFill>
              </a:rPr>
              <a:t>). In: </a:t>
            </a:r>
            <a:r>
              <a:rPr lang="en-US" sz="1000" b="1" dirty="0" err="1">
                <a:solidFill>
                  <a:srgbClr val="0070C0"/>
                </a:solidFill>
              </a:rPr>
              <a:t>Kocharyan</a:t>
            </a:r>
            <a:r>
              <a:rPr lang="en-US" sz="1000" b="1" dirty="0">
                <a:solidFill>
                  <a:srgbClr val="0070C0"/>
                </a:solidFill>
              </a:rPr>
              <a:t> G., </a:t>
            </a:r>
            <a:r>
              <a:rPr lang="en-US" sz="1000" b="1" dirty="0" err="1">
                <a:solidFill>
                  <a:srgbClr val="0070C0"/>
                </a:solidFill>
              </a:rPr>
              <a:t>Lyakhov</a:t>
            </a:r>
            <a:r>
              <a:rPr lang="en-US" sz="1000" b="1" dirty="0">
                <a:solidFill>
                  <a:srgbClr val="0070C0"/>
                </a:solidFill>
              </a:rPr>
              <a:t> A. (</a:t>
            </a:r>
            <a:r>
              <a:rPr lang="en-US" sz="1000" b="1" dirty="0" err="1">
                <a:solidFill>
                  <a:srgbClr val="0070C0"/>
                </a:solidFill>
              </a:rPr>
              <a:t>eds</a:t>
            </a:r>
            <a:r>
              <a:rPr lang="en-US" sz="1000" b="1" dirty="0">
                <a:solidFill>
                  <a:srgbClr val="0070C0"/>
                </a:solidFill>
              </a:rPr>
              <a:t>) Trigger Effects in </a:t>
            </a:r>
            <a:r>
              <a:rPr lang="en-US" sz="1000" b="1" dirty="0" err="1">
                <a:solidFill>
                  <a:srgbClr val="0070C0"/>
                </a:solidFill>
              </a:rPr>
              <a:t>Geosystems</a:t>
            </a:r>
            <a:r>
              <a:rPr lang="en-US" sz="1000" b="1" dirty="0">
                <a:solidFill>
                  <a:srgbClr val="0070C0"/>
                </a:solidFill>
              </a:rPr>
              <a:t>. Springer Proceedings in Earth and Environmental Sciences. Springer, Cham. DOI: 10.1007/978-3-030-31970-0_18.</a:t>
            </a:r>
            <a:endParaRPr lang="ru-RU" sz="1000" b="1" dirty="0">
              <a:solidFill>
                <a:srgbClr val="0070C0"/>
              </a:solidFill>
            </a:endParaRPr>
          </a:p>
          <a:p>
            <a:pPr algn="l"/>
            <a:r>
              <a:rPr lang="ru-RU" sz="1000" b="1" dirty="0" smtClean="0">
                <a:solidFill>
                  <a:srgbClr val="0070C0"/>
                </a:solidFill>
              </a:rPr>
              <a:t>7.Ружич </a:t>
            </a:r>
            <a:r>
              <a:rPr lang="ru-RU" sz="1000" b="1" dirty="0">
                <a:solidFill>
                  <a:srgbClr val="0070C0"/>
                </a:solidFill>
              </a:rPr>
              <a:t>В.В., Кочарян Г.Г., Травин А.В., Савельева В.Б., </a:t>
            </a:r>
            <a:r>
              <a:rPr lang="ru-RU" sz="1000" b="1" dirty="0" err="1">
                <a:solidFill>
                  <a:srgbClr val="0070C0"/>
                </a:solidFill>
              </a:rPr>
              <a:t>Остапчук</a:t>
            </a:r>
            <a:r>
              <a:rPr lang="ru-RU" sz="1000" b="1" dirty="0">
                <a:solidFill>
                  <a:srgbClr val="0070C0"/>
                </a:solidFill>
              </a:rPr>
              <a:t> А.А., Рассказов С.В., </a:t>
            </a:r>
            <a:r>
              <a:rPr lang="ru-RU" sz="1000" b="1" dirty="0" err="1">
                <a:solidFill>
                  <a:srgbClr val="0070C0"/>
                </a:solidFill>
              </a:rPr>
              <a:t>Ясныгина</a:t>
            </a:r>
            <a:r>
              <a:rPr lang="ru-RU" sz="1000" b="1" dirty="0">
                <a:solidFill>
                  <a:srgbClr val="0070C0"/>
                </a:solidFill>
              </a:rPr>
              <a:t> Т.А., Юдин Д.С. Определение РТ–условий при формировании </a:t>
            </a:r>
            <a:r>
              <a:rPr lang="ru-RU" sz="1000" b="1" dirty="0" err="1">
                <a:solidFill>
                  <a:srgbClr val="0070C0"/>
                </a:solidFill>
              </a:rPr>
              <a:t>сейсмогенных</a:t>
            </a:r>
            <a:r>
              <a:rPr lang="ru-RU" sz="1000" b="1" dirty="0">
                <a:solidFill>
                  <a:srgbClr val="0070C0"/>
                </a:solidFill>
              </a:rPr>
              <a:t> подвижек по глубинному сегменту краевого шва Сибирского </a:t>
            </a:r>
            <a:r>
              <a:rPr lang="ru-RU" sz="1000" b="1" dirty="0" err="1">
                <a:solidFill>
                  <a:srgbClr val="0070C0"/>
                </a:solidFill>
              </a:rPr>
              <a:t>кратона</a:t>
            </a:r>
            <a:r>
              <a:rPr lang="ru-RU" sz="1000" b="1" dirty="0">
                <a:solidFill>
                  <a:srgbClr val="0070C0"/>
                </a:solidFill>
              </a:rPr>
              <a:t> // ДАН. 2018. Т</a:t>
            </a:r>
            <a:r>
              <a:rPr lang="en-US" sz="1000" b="1" dirty="0">
                <a:solidFill>
                  <a:srgbClr val="0070C0"/>
                </a:solidFill>
              </a:rPr>
              <a:t>. 481. № 4. </a:t>
            </a:r>
            <a:r>
              <a:rPr lang="ru-RU" sz="1000" b="1" dirty="0">
                <a:solidFill>
                  <a:srgbClr val="0070C0"/>
                </a:solidFill>
              </a:rPr>
              <a:t>С</a:t>
            </a:r>
            <a:r>
              <a:rPr lang="en-US" sz="1000" b="1" dirty="0">
                <a:solidFill>
                  <a:srgbClr val="0070C0"/>
                </a:solidFill>
              </a:rPr>
              <a:t>. 1–4.</a:t>
            </a:r>
            <a:endParaRPr lang="ru-RU" sz="1000" b="1" dirty="0">
              <a:solidFill>
                <a:srgbClr val="0070C0"/>
              </a:solidFill>
            </a:endParaRPr>
          </a:p>
          <a:p>
            <a:pPr lvl="0" algn="l"/>
            <a:r>
              <a:rPr lang="ru-RU" sz="1000" b="1" dirty="0" smtClean="0">
                <a:solidFill>
                  <a:srgbClr val="0070C0"/>
                </a:solidFill>
              </a:rPr>
              <a:t>8.Соболев </a:t>
            </a:r>
            <a:r>
              <a:rPr lang="ru-RU" sz="1000" b="1" dirty="0">
                <a:solidFill>
                  <a:srgbClr val="0070C0"/>
                </a:solidFill>
              </a:rPr>
              <a:t>Г.А., </a:t>
            </a:r>
            <a:r>
              <a:rPr lang="ru-RU" sz="1000" b="1" dirty="0" err="1">
                <a:solidFill>
                  <a:srgbClr val="0070C0"/>
                </a:solidFill>
              </a:rPr>
              <a:t>Веттегрень</a:t>
            </a:r>
            <a:r>
              <a:rPr lang="ru-RU" sz="1000" b="1" dirty="0">
                <a:solidFill>
                  <a:srgbClr val="0070C0"/>
                </a:solidFill>
              </a:rPr>
              <a:t> В.И., </a:t>
            </a:r>
            <a:r>
              <a:rPr lang="ru-RU" sz="1000" b="1" dirty="0" err="1">
                <a:solidFill>
                  <a:srgbClr val="0070C0"/>
                </a:solidFill>
              </a:rPr>
              <a:t>Ружич</a:t>
            </a:r>
            <a:r>
              <a:rPr lang="ru-RU" sz="1000" b="1" dirty="0">
                <a:solidFill>
                  <a:srgbClr val="0070C0"/>
                </a:solidFill>
              </a:rPr>
              <a:t> В.В., Иванова Л. А., </a:t>
            </a:r>
            <a:r>
              <a:rPr lang="ru-RU" sz="1000" b="1" dirty="0" err="1">
                <a:solidFill>
                  <a:srgbClr val="0070C0"/>
                </a:solidFill>
              </a:rPr>
              <a:t>Мамалимов</a:t>
            </a:r>
            <a:r>
              <a:rPr lang="ru-RU" sz="1000" b="1" dirty="0">
                <a:solidFill>
                  <a:srgbClr val="0070C0"/>
                </a:solidFill>
              </a:rPr>
              <a:t> Р.И., Щербаков И.П. Исследование </a:t>
            </a:r>
            <a:r>
              <a:rPr lang="ru-RU" sz="1000" b="1" dirty="0" err="1">
                <a:solidFill>
                  <a:srgbClr val="0070C0"/>
                </a:solidFill>
              </a:rPr>
              <a:t>нанокристаллов</a:t>
            </a:r>
            <a:r>
              <a:rPr lang="ru-RU" sz="1000" b="1" dirty="0">
                <a:solidFill>
                  <a:srgbClr val="0070C0"/>
                </a:solidFill>
              </a:rPr>
              <a:t> в образце зеркала скольжения // Вулканология и сейсмология. – 2015. - № 3. - С. 1–12</a:t>
            </a:r>
            <a:r>
              <a:rPr lang="ru-RU" sz="1000" b="1" dirty="0" smtClean="0">
                <a:solidFill>
                  <a:srgbClr val="0070C0"/>
                </a:solidFill>
              </a:rPr>
              <a:t>.</a:t>
            </a:r>
            <a:r>
              <a:rPr lang="en-US" sz="1000" b="1" dirty="0">
                <a:solidFill>
                  <a:srgbClr val="0070C0"/>
                </a:solidFill>
              </a:rPr>
              <a:t> </a:t>
            </a:r>
            <a:endParaRPr lang="ru-RU" sz="1000" b="1" dirty="0" smtClean="0">
              <a:solidFill>
                <a:srgbClr val="0070C0"/>
              </a:solidFill>
            </a:endParaRPr>
          </a:p>
          <a:p>
            <a:pPr lvl="0" algn="l"/>
            <a:r>
              <a:rPr lang="ru-RU" sz="1000" b="1" dirty="0" smtClean="0">
                <a:solidFill>
                  <a:srgbClr val="0070C0"/>
                </a:solidFill>
              </a:rPr>
              <a:t>9.</a:t>
            </a:r>
            <a:r>
              <a:rPr lang="en-US" sz="1000" b="1" dirty="0" smtClean="0">
                <a:solidFill>
                  <a:srgbClr val="0070C0"/>
                </a:solidFill>
              </a:rPr>
              <a:t>Valery </a:t>
            </a:r>
            <a:r>
              <a:rPr lang="en-US" sz="1000" b="1" dirty="0">
                <a:solidFill>
                  <a:srgbClr val="0070C0"/>
                </a:solidFill>
              </a:rPr>
              <a:t>V. </a:t>
            </a:r>
            <a:r>
              <a:rPr lang="en-US" sz="1000" b="1" dirty="0" err="1">
                <a:solidFill>
                  <a:srgbClr val="0070C0"/>
                </a:solidFill>
              </a:rPr>
              <a:t>Ruzhich</a:t>
            </a:r>
            <a:r>
              <a:rPr lang="en-US" sz="1000" b="1" dirty="0">
                <a:solidFill>
                  <a:srgbClr val="0070C0"/>
                </a:solidFill>
              </a:rPr>
              <a:t>, Sergey G. </a:t>
            </a:r>
            <a:r>
              <a:rPr lang="en-US" sz="1000" b="1" dirty="0" err="1">
                <a:solidFill>
                  <a:srgbClr val="0070C0"/>
                </a:solidFill>
              </a:rPr>
              <a:t>Psakhie</a:t>
            </a:r>
            <a:r>
              <a:rPr lang="en-US" sz="1000" b="1" dirty="0">
                <a:solidFill>
                  <a:srgbClr val="0070C0"/>
                </a:solidFill>
              </a:rPr>
              <a:t>, </a:t>
            </a:r>
            <a:r>
              <a:rPr lang="en-US" sz="1000" b="1" dirty="0" err="1">
                <a:solidFill>
                  <a:srgbClr val="0070C0"/>
                </a:solidFill>
              </a:rPr>
              <a:t>Evgeny</a:t>
            </a:r>
            <a:r>
              <a:rPr lang="en-US" sz="1000" b="1" dirty="0">
                <a:solidFill>
                  <a:srgbClr val="0070C0"/>
                </a:solidFill>
              </a:rPr>
              <a:t> V. </a:t>
            </a:r>
            <a:r>
              <a:rPr lang="en-US" sz="1000" b="1" dirty="0" err="1">
                <a:solidFill>
                  <a:srgbClr val="0070C0"/>
                </a:solidFill>
              </a:rPr>
              <a:t>Shilko</a:t>
            </a:r>
            <a:r>
              <a:rPr lang="en-US" sz="1000" b="1" dirty="0">
                <a:solidFill>
                  <a:srgbClr val="0070C0"/>
                </a:solidFill>
              </a:rPr>
              <a:t> and Elena A. </a:t>
            </a:r>
            <a:r>
              <a:rPr lang="en-US" sz="1000" b="1" dirty="0" err="1">
                <a:solidFill>
                  <a:srgbClr val="0070C0"/>
                </a:solidFill>
              </a:rPr>
              <a:t>Levina</a:t>
            </a:r>
            <a:r>
              <a:rPr lang="en-US" sz="1000" b="1" dirty="0">
                <a:solidFill>
                  <a:srgbClr val="0070C0"/>
                </a:solidFill>
              </a:rPr>
              <a:t> Physical </a:t>
            </a:r>
            <a:r>
              <a:rPr lang="en-US" sz="1000" b="1" dirty="0" err="1">
                <a:solidFill>
                  <a:srgbClr val="0070C0"/>
                </a:solidFill>
              </a:rPr>
              <a:t>mesomechanics</a:t>
            </a:r>
            <a:r>
              <a:rPr lang="en-US" sz="1000" b="1" dirty="0">
                <a:solidFill>
                  <a:srgbClr val="0070C0"/>
                </a:solidFill>
              </a:rPr>
              <a:t> based interdisciplinary approach to the development of new methods for managing deformation process in fault zones. AIP Conference Proceedings 2167, 020300 (2019); </a:t>
            </a:r>
            <a:r>
              <a:rPr lang="en-US" sz="1000" b="1" u="sng" dirty="0">
                <a:solidFill>
                  <a:srgbClr val="0070C0"/>
                </a:solidFill>
                <a:hlinkClick r:id="rId2"/>
              </a:rPr>
              <a:t>https://doi.org/10.1063/1.5132167</a:t>
            </a:r>
            <a:endParaRPr lang="ru-RU" sz="1000" b="1" dirty="0">
              <a:solidFill>
                <a:srgbClr val="0070C0"/>
              </a:solidFill>
            </a:endParaRPr>
          </a:p>
          <a:p>
            <a:pPr algn="l"/>
            <a:r>
              <a:rPr lang="ru-RU" sz="1000" b="1" dirty="0" smtClean="0">
                <a:solidFill>
                  <a:srgbClr val="0070C0"/>
                </a:solidFill>
              </a:rPr>
              <a:t>10. Патент </a:t>
            </a:r>
            <a:r>
              <a:rPr lang="ru-RU" sz="1000" b="1" dirty="0">
                <a:solidFill>
                  <a:srgbClr val="0070C0"/>
                </a:solidFill>
              </a:rPr>
              <a:t>27406030 РФ. Способ снижения упругой избыточной </a:t>
            </a:r>
            <a:r>
              <a:rPr lang="ru-RU" sz="1000" b="1" dirty="0" err="1">
                <a:solidFill>
                  <a:srgbClr val="0070C0"/>
                </a:solidFill>
              </a:rPr>
              <a:t>энергиив</a:t>
            </a:r>
            <a:r>
              <a:rPr lang="ru-RU" sz="1000" b="1" dirty="0">
                <a:solidFill>
                  <a:srgbClr val="0070C0"/>
                </a:solidFill>
              </a:rPr>
              <a:t> сейсмоопасных сегментах разломов . Патентообладатель Институт земной коры СО РАН. </a:t>
            </a:r>
            <a:r>
              <a:rPr lang="ru-RU" sz="1000" b="1" dirty="0" err="1">
                <a:solidFill>
                  <a:srgbClr val="0070C0"/>
                </a:solidFill>
              </a:rPr>
              <a:t>Ружич</a:t>
            </a:r>
            <a:r>
              <a:rPr lang="ru-RU" sz="1000" b="1" dirty="0">
                <a:solidFill>
                  <a:srgbClr val="0070C0"/>
                </a:solidFill>
              </a:rPr>
              <a:t> В.В., Вахромеев  </a:t>
            </a:r>
            <a:r>
              <a:rPr lang="ru-RU" sz="1000" b="1" dirty="0" err="1">
                <a:solidFill>
                  <a:srgbClr val="0070C0"/>
                </a:solidFill>
              </a:rPr>
              <a:t>А.Г.Сверкунов</a:t>
            </a:r>
            <a:r>
              <a:rPr lang="ru-RU" sz="1000" b="1" dirty="0">
                <a:solidFill>
                  <a:srgbClr val="0070C0"/>
                </a:solidFill>
              </a:rPr>
              <a:t> С.А.. </a:t>
            </a:r>
            <a:r>
              <a:rPr lang="ru-RU" sz="1000" b="1" dirty="0" err="1">
                <a:solidFill>
                  <a:srgbClr val="0070C0"/>
                </a:solidFill>
              </a:rPr>
              <a:t>Шилько</a:t>
            </a:r>
            <a:r>
              <a:rPr lang="ru-RU" sz="1000" b="1" dirty="0">
                <a:solidFill>
                  <a:srgbClr val="0070C0"/>
                </a:solidFill>
              </a:rPr>
              <a:t> Е.В., Иванишин В.Я.,</a:t>
            </a:r>
            <a:r>
              <a:rPr lang="ru-RU" sz="1000" b="1" dirty="0" err="1">
                <a:solidFill>
                  <a:srgbClr val="0070C0"/>
                </a:solidFill>
              </a:rPr>
              <a:t>Акчурин</a:t>
            </a:r>
            <a:r>
              <a:rPr lang="ru-RU" sz="1000" b="1" dirty="0">
                <a:solidFill>
                  <a:srgbClr val="0070C0"/>
                </a:solidFill>
              </a:rPr>
              <a:t> Р.Х. Заявка№2020119008. </a:t>
            </a:r>
            <a:r>
              <a:rPr lang="ru-RU" sz="1000" b="1" dirty="0" smtClean="0">
                <a:solidFill>
                  <a:srgbClr val="0070C0"/>
                </a:solidFill>
              </a:rPr>
              <a:t>Приоритет </a:t>
            </a:r>
            <a:r>
              <a:rPr lang="ru-RU" sz="1000" b="1" dirty="0">
                <a:solidFill>
                  <a:srgbClr val="0070C0"/>
                </a:solidFill>
              </a:rPr>
              <a:t>изобретения 02 июня 2020. Дата регистрации  18 января 2021 г</a:t>
            </a:r>
            <a:r>
              <a:rPr lang="ru-RU" sz="1000" b="1" dirty="0" smtClean="0">
                <a:solidFill>
                  <a:srgbClr val="0070C0"/>
                </a:solidFill>
              </a:rPr>
              <a:t>.</a:t>
            </a:r>
          </a:p>
          <a:p>
            <a:pPr algn="l"/>
            <a:r>
              <a:rPr lang="ru-RU" sz="1000" b="1" i="1" dirty="0" smtClean="0">
                <a:solidFill>
                  <a:srgbClr val="0070C0"/>
                </a:solidFill>
              </a:rPr>
              <a:t>11.</a:t>
            </a:r>
            <a:r>
              <a:rPr lang="en-US" sz="1000" b="1" i="1" dirty="0" smtClean="0">
                <a:solidFill>
                  <a:srgbClr val="0070C0"/>
                </a:solidFill>
              </a:rPr>
              <a:t>Valery </a:t>
            </a:r>
            <a:r>
              <a:rPr lang="en-US" sz="1000" b="1" i="1" dirty="0">
                <a:solidFill>
                  <a:srgbClr val="0070C0"/>
                </a:solidFill>
              </a:rPr>
              <a:t>V. </a:t>
            </a:r>
            <a:r>
              <a:rPr lang="en-US" sz="1000" b="1" i="1" dirty="0" err="1">
                <a:solidFill>
                  <a:srgbClr val="0070C0"/>
                </a:solidFill>
              </a:rPr>
              <a:t>Ruzhich</a:t>
            </a:r>
            <a:r>
              <a:rPr lang="en-US" sz="1000" b="1" dirty="0">
                <a:solidFill>
                  <a:srgbClr val="0070C0"/>
                </a:solidFill>
              </a:rPr>
              <a:t>, </a:t>
            </a:r>
            <a:r>
              <a:rPr lang="en-US" sz="1000" b="1" dirty="0" err="1">
                <a:solidFill>
                  <a:srgbClr val="0070C0"/>
                </a:solidFill>
              </a:rPr>
              <a:t>Andrey</a:t>
            </a:r>
            <a:r>
              <a:rPr lang="en-US" sz="1000" b="1" dirty="0">
                <a:solidFill>
                  <a:srgbClr val="0070C0"/>
                </a:solidFill>
              </a:rPr>
              <a:t> G. </a:t>
            </a:r>
            <a:r>
              <a:rPr lang="en-US" sz="1000" b="1" dirty="0" err="1">
                <a:solidFill>
                  <a:srgbClr val="0070C0"/>
                </a:solidFill>
              </a:rPr>
              <a:t>Vahromeev</a:t>
            </a:r>
            <a:r>
              <a:rPr lang="en-US" sz="1000" b="1" dirty="0">
                <a:solidFill>
                  <a:srgbClr val="0070C0"/>
                </a:solidFill>
              </a:rPr>
              <a:t>, Elena A. </a:t>
            </a:r>
            <a:r>
              <a:rPr lang="en-US" sz="1000" b="1" dirty="0" err="1">
                <a:solidFill>
                  <a:srgbClr val="0070C0"/>
                </a:solidFill>
              </a:rPr>
              <a:t>Levina</a:t>
            </a:r>
            <a:r>
              <a:rPr lang="en-US" sz="1000" b="1" dirty="0">
                <a:solidFill>
                  <a:srgbClr val="0070C0"/>
                </a:solidFill>
              </a:rPr>
              <a:t> and </a:t>
            </a:r>
            <a:r>
              <a:rPr lang="en-US" sz="1000" b="1" dirty="0" err="1">
                <a:solidFill>
                  <a:srgbClr val="0070C0"/>
                </a:solidFill>
              </a:rPr>
              <a:t>Evgeny</a:t>
            </a:r>
            <a:r>
              <a:rPr lang="en-US" sz="1000" b="1" dirty="0">
                <a:solidFill>
                  <a:srgbClr val="0070C0"/>
                </a:solidFill>
              </a:rPr>
              <a:t> V. </a:t>
            </a:r>
            <a:r>
              <a:rPr lang="en-US" sz="1000" b="1" dirty="0" err="1">
                <a:solidFill>
                  <a:srgbClr val="0070C0"/>
                </a:solidFill>
              </a:rPr>
              <a:t>Shilko</a:t>
            </a:r>
            <a:r>
              <a:rPr lang="en-US" sz="1000" b="1" dirty="0">
                <a:solidFill>
                  <a:srgbClr val="0070C0"/>
                </a:solidFill>
              </a:rPr>
              <a:t>. On the application of injection of drilling fluids into faults to control slip modes and seismic activity. Cite as: AIP Conference Proceedings 2310, 020283 (2020); https://doi.org/10.1063/5.0034277. Published Online: 14 December 2020</a:t>
            </a:r>
            <a:r>
              <a:rPr lang="en-US" sz="1000" b="1" dirty="0" smtClean="0">
                <a:solidFill>
                  <a:srgbClr val="0070C0"/>
                </a:solidFill>
              </a:rPr>
              <a:t>.</a:t>
            </a:r>
            <a:r>
              <a:rPr lang="ru-RU" sz="1000" b="1" i="1" dirty="0">
                <a:solidFill>
                  <a:srgbClr val="0070C0"/>
                </a:solidFill>
              </a:rPr>
              <a:t> </a:t>
            </a:r>
            <a:endParaRPr lang="ru-RU" sz="1000" b="1" i="1" dirty="0" smtClean="0">
              <a:solidFill>
                <a:srgbClr val="0070C0"/>
              </a:solidFill>
            </a:endParaRPr>
          </a:p>
          <a:p>
            <a:pPr algn="l"/>
            <a:r>
              <a:rPr lang="ru-RU" sz="1000" b="1" i="1" dirty="0" smtClean="0">
                <a:solidFill>
                  <a:srgbClr val="0070C0"/>
                </a:solidFill>
              </a:rPr>
              <a:t>12.Ружич </a:t>
            </a:r>
            <a:r>
              <a:rPr lang="ru-RU" sz="1000" b="1" i="1" dirty="0">
                <a:solidFill>
                  <a:srgbClr val="0070C0"/>
                </a:solidFill>
              </a:rPr>
              <a:t>В.В.</a:t>
            </a:r>
            <a:r>
              <a:rPr lang="ru-RU" sz="1000" b="1" dirty="0">
                <a:solidFill>
                  <a:srgbClr val="0070C0"/>
                </a:solidFill>
              </a:rPr>
              <a:t>, Вахромеев А.Г., Левина Е.А., </a:t>
            </a:r>
            <a:r>
              <a:rPr lang="ru-RU" sz="1000" b="1" dirty="0" err="1">
                <a:solidFill>
                  <a:srgbClr val="0070C0"/>
                </a:solidFill>
              </a:rPr>
              <a:t>Сверкунов</a:t>
            </a:r>
            <a:r>
              <a:rPr lang="ru-RU" sz="1000" b="1" dirty="0">
                <a:solidFill>
                  <a:srgbClr val="0070C0"/>
                </a:solidFill>
              </a:rPr>
              <a:t> С.А., </a:t>
            </a:r>
            <a:r>
              <a:rPr lang="ru-RU" sz="1000" b="1" dirty="0" err="1">
                <a:solidFill>
                  <a:srgbClr val="0070C0"/>
                </a:solidFill>
              </a:rPr>
              <a:t>Шилько</a:t>
            </a:r>
            <a:r>
              <a:rPr lang="ru-RU" sz="1000" b="1" dirty="0">
                <a:solidFill>
                  <a:srgbClr val="0070C0"/>
                </a:solidFill>
              </a:rPr>
              <a:t> Е.В., Об управлении режимами сейсмической активности в сегментах тектонических разломов с применением вибрационных воздействий и закачки растворов через скважины// Физическая </a:t>
            </a:r>
            <a:r>
              <a:rPr lang="ru-RU" sz="1000" b="1" dirty="0" err="1">
                <a:solidFill>
                  <a:srgbClr val="0070C0"/>
                </a:solidFill>
              </a:rPr>
              <a:t>мезомеханика</a:t>
            </a:r>
            <a:r>
              <a:rPr lang="ru-RU" sz="1000" b="1" dirty="0">
                <a:solidFill>
                  <a:srgbClr val="0070C0"/>
                </a:solidFill>
              </a:rPr>
              <a:t>, № 3, 2020.- </a:t>
            </a:r>
            <a:r>
              <a:rPr lang="en-US" sz="1000" b="1" dirty="0">
                <a:solidFill>
                  <a:srgbClr val="0070C0"/>
                </a:solidFill>
              </a:rPr>
              <a:t>cc</a:t>
            </a:r>
            <a:r>
              <a:rPr lang="ru-RU" sz="1000" b="1" dirty="0">
                <a:solidFill>
                  <a:srgbClr val="0070C0"/>
                </a:solidFill>
              </a:rPr>
              <a:t>. 54–69.    </a:t>
            </a:r>
            <a:r>
              <a:rPr lang="en-US" sz="1000" b="1" dirty="0">
                <a:solidFill>
                  <a:srgbClr val="0070C0"/>
                </a:solidFill>
              </a:rPr>
              <a:t>IP</a:t>
            </a:r>
            <a:r>
              <a:rPr lang="ru-RU" sz="1000" b="1" dirty="0">
                <a:solidFill>
                  <a:srgbClr val="0070C0"/>
                </a:solidFill>
              </a:rPr>
              <a:t>-1.368 </a:t>
            </a:r>
            <a:r>
              <a:rPr lang="en-US" sz="1000" b="1" dirty="0">
                <a:solidFill>
                  <a:srgbClr val="0070C0"/>
                </a:solidFill>
              </a:rPr>
              <a:t>W</a:t>
            </a:r>
            <a:r>
              <a:rPr lang="ru-RU" sz="1000" b="1" dirty="0">
                <a:solidFill>
                  <a:srgbClr val="0070C0"/>
                </a:solidFill>
              </a:rPr>
              <a:t>-</a:t>
            </a:r>
            <a:r>
              <a:rPr lang="en-US" sz="1000" b="1" dirty="0">
                <a:solidFill>
                  <a:srgbClr val="0070C0"/>
                </a:solidFill>
              </a:rPr>
              <a:t>of</a:t>
            </a:r>
            <a:r>
              <a:rPr lang="ru-RU" sz="1000" b="1" dirty="0">
                <a:solidFill>
                  <a:srgbClr val="0070C0"/>
                </a:solidFill>
              </a:rPr>
              <a:t>- </a:t>
            </a:r>
            <a:r>
              <a:rPr lang="en-US" sz="1000" b="1" dirty="0" err="1">
                <a:solidFill>
                  <a:srgbClr val="0070C0"/>
                </a:solidFill>
              </a:rPr>
              <a:t>Sc</a:t>
            </a:r>
            <a:r>
              <a:rPr lang="en-US" sz="1000" b="1" dirty="0">
                <a:solidFill>
                  <a:srgbClr val="0070C0"/>
                </a:solidFill>
              </a:rPr>
              <a:t> Q</a:t>
            </a:r>
            <a:r>
              <a:rPr lang="en-US" sz="1000" b="1" baseline="-25000" dirty="0">
                <a:solidFill>
                  <a:srgbClr val="0070C0"/>
                </a:solidFill>
              </a:rPr>
              <a:t>2</a:t>
            </a:r>
            <a:endParaRPr lang="ru-RU" sz="1000" b="1" dirty="0">
              <a:solidFill>
                <a:srgbClr val="0070C0"/>
              </a:solidFill>
            </a:endParaRPr>
          </a:p>
          <a:p>
            <a:pPr algn="l"/>
            <a:endParaRPr lang="ru-RU" sz="1000" b="1" dirty="0" smtClean="0">
              <a:solidFill>
                <a:srgbClr val="0070C0"/>
              </a:solidFill>
            </a:endParaRPr>
          </a:p>
          <a:p>
            <a:pPr algn="l"/>
            <a:endParaRPr lang="ru-RU" sz="1000" dirty="0"/>
          </a:p>
          <a:p>
            <a:pPr lvl="0" algn="l"/>
            <a:endParaRPr lang="ru-RU" sz="1100" dirty="0"/>
          </a:p>
          <a:p>
            <a:pPr lvl="0" algn="l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3693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8424" y="-99392"/>
            <a:ext cx="8208912" cy="15841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Спасибо за проявленное внимание к </a:t>
            </a:r>
            <a:r>
              <a:rPr lang="ru-RU" sz="2800" dirty="0">
                <a:solidFill>
                  <a:srgbClr val="0070C0"/>
                </a:solidFill>
              </a:rPr>
              <a:t>прогнозу землетрясений в </a:t>
            </a:r>
            <a:r>
              <a:rPr lang="ru-RU" sz="2800" dirty="0" smtClean="0">
                <a:solidFill>
                  <a:srgbClr val="0070C0"/>
                </a:solidFill>
              </a:rPr>
              <a:t>сейсмоопасном Байкальском рифте, разрушающем континент Евразии, чтобы позднее   войти в</a:t>
            </a:r>
            <a:r>
              <a:rPr lang="ru-RU" sz="2800" dirty="0">
                <a:solidFill>
                  <a:srgbClr val="0070C0"/>
                </a:solidFill>
              </a:rPr>
              <a:t> содружество </a:t>
            </a:r>
            <a:r>
              <a:rPr lang="ru-RU" sz="2800" dirty="0" smtClean="0">
                <a:solidFill>
                  <a:srgbClr val="0070C0"/>
                </a:solidFill>
              </a:rPr>
              <a:t> океанических рифтов Земли!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17482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0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ВВЕДЕНИЕ  </a:t>
            </a:r>
            <a:br>
              <a:rPr lang="ru-RU" sz="2000" i="1" dirty="0" smtClean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000" i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688632"/>
          </a:xfrm>
        </p:spPr>
        <p:txBody>
          <a:bodyPr>
            <a:normAutofit fontScale="85000" lnSpcReduction="10000"/>
          </a:bodyPr>
          <a:lstStyle/>
          <a:p>
            <a:endParaRPr lang="ru-RU" sz="1400" dirty="0" smtClean="0"/>
          </a:p>
          <a:p>
            <a:r>
              <a:rPr lang="ru-RU" sz="1600" b="1" dirty="0">
                <a:solidFill>
                  <a:schemeClr val="accent1"/>
                </a:solidFill>
              </a:rPr>
              <a:t>Авторские многолетние </a:t>
            </a:r>
            <a:r>
              <a:rPr lang="ru-RU" sz="1600" b="1" dirty="0" smtClean="0">
                <a:solidFill>
                  <a:schemeClr val="accent1"/>
                </a:solidFill>
              </a:rPr>
              <a:t>исследования В </a:t>
            </a:r>
            <a:r>
              <a:rPr lang="ru-RU" sz="1600" b="1" dirty="0">
                <a:solidFill>
                  <a:schemeClr val="accent1"/>
                </a:solidFill>
              </a:rPr>
              <a:t>Институте земной коры СО РАН </a:t>
            </a:r>
            <a:r>
              <a:rPr lang="ru-RU" sz="1600" b="1" dirty="0" smtClean="0">
                <a:solidFill>
                  <a:schemeClr val="accent1"/>
                </a:solidFill>
              </a:rPr>
              <a:t>в </a:t>
            </a:r>
            <a:r>
              <a:rPr lang="ru-RU" sz="1600" b="1" dirty="0">
                <a:solidFill>
                  <a:schemeClr val="accent1"/>
                </a:solidFill>
              </a:rPr>
              <a:t>2001 </a:t>
            </a:r>
            <a:r>
              <a:rPr lang="ru-RU" sz="1600" b="1" dirty="0" smtClean="0">
                <a:solidFill>
                  <a:schemeClr val="accent1"/>
                </a:solidFill>
              </a:rPr>
              <a:t>г</a:t>
            </a:r>
            <a:r>
              <a:rPr lang="ru-RU" sz="1600" b="1" dirty="0">
                <a:solidFill>
                  <a:schemeClr val="accent1"/>
                </a:solidFill>
              </a:rPr>
              <a:t>. </a:t>
            </a:r>
            <a:r>
              <a:rPr lang="ru-RU" sz="1600" b="1" dirty="0" smtClean="0">
                <a:solidFill>
                  <a:schemeClr val="accent1"/>
                </a:solidFill>
              </a:rPr>
              <a:t>,  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изначально ориентированы </a:t>
            </a:r>
            <a:r>
              <a:rPr lang="ru-RU" sz="1600" b="1" dirty="0">
                <a:solidFill>
                  <a:schemeClr val="accent1"/>
                </a:solidFill>
              </a:rPr>
              <a:t>на </a:t>
            </a:r>
            <a:r>
              <a:rPr lang="ru-RU" sz="1600" b="1" dirty="0">
                <a:solidFill>
                  <a:srgbClr val="FF0000"/>
                </a:solidFill>
              </a:rPr>
              <a:t>разработку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сейсмогеологического подхода  к разработке методологии  среднесрочного прогноза опасных  землетрясений с  К= 13-17, </a:t>
            </a:r>
            <a:r>
              <a:rPr lang="ru-RU" sz="1600" b="1" dirty="0" smtClean="0">
                <a:solidFill>
                  <a:schemeClr val="accent1"/>
                </a:solidFill>
              </a:rPr>
              <a:t>возникающих в пределах  </a:t>
            </a:r>
            <a:r>
              <a:rPr lang="ru-RU" sz="1600" b="1" dirty="0">
                <a:solidFill>
                  <a:schemeClr val="accent1"/>
                </a:solidFill>
              </a:rPr>
              <a:t>Байкальской </a:t>
            </a:r>
            <a:r>
              <a:rPr lang="ru-RU" sz="1600" b="1" dirty="0" err="1">
                <a:solidFill>
                  <a:schemeClr val="accent1"/>
                </a:solidFill>
              </a:rPr>
              <a:t>рифтовой</a:t>
            </a:r>
            <a:r>
              <a:rPr lang="ru-RU" sz="1600" b="1" dirty="0">
                <a:solidFill>
                  <a:schemeClr val="accent1"/>
                </a:solidFill>
              </a:rPr>
              <a:t> зоны (БРЗ</a:t>
            </a:r>
            <a:r>
              <a:rPr lang="ru-RU" sz="1600" b="1" dirty="0" smtClean="0">
                <a:solidFill>
                  <a:schemeClr val="accent1"/>
                </a:solidFill>
              </a:rPr>
              <a:t>) за временные интервалы  1÷11 лет, согласно выявленной квазипериодичности в  сейсмическом режиме.  </a:t>
            </a:r>
            <a:endParaRPr lang="ru-RU" sz="1600" b="1" dirty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  Особенность данного подхода заключаются в использовании углубленного и многостороннего рассмотрения всей совокупности геолого-геофизических факторов, влияющих на подготовку очагов землетрясений, возникающих при деструкции земной коры. Поэтому применялись следующие виды исследований, включающие проведение мониторинга и </a:t>
            </a:r>
            <a:r>
              <a:rPr lang="ru-RU" sz="1600" b="1" dirty="0" smtClean="0">
                <a:solidFill>
                  <a:srgbClr val="FF0000"/>
                </a:solidFill>
              </a:rPr>
              <a:t>анализа сейсмического режима </a:t>
            </a:r>
            <a:r>
              <a:rPr lang="ru-RU" sz="1600" b="1" dirty="0" smtClean="0">
                <a:solidFill>
                  <a:schemeClr val="accent1"/>
                </a:solidFill>
              </a:rPr>
              <a:t>по сведениям, поставляемым от Байкальского филиала </a:t>
            </a:r>
            <a:r>
              <a:rPr lang="ru-RU" sz="1600" b="1" dirty="0">
                <a:solidFill>
                  <a:schemeClr val="accent1"/>
                </a:solidFill>
              </a:rPr>
              <a:t>Единой геофизической службы РАН </a:t>
            </a:r>
            <a:r>
              <a:rPr lang="ru-RU" sz="1600" b="1" dirty="0" smtClean="0">
                <a:solidFill>
                  <a:schemeClr val="accent1"/>
                </a:solidFill>
              </a:rPr>
              <a:t>(г</a:t>
            </a:r>
            <a:r>
              <a:rPr lang="ru-RU" sz="1600" b="1" dirty="0">
                <a:solidFill>
                  <a:schemeClr val="accent1"/>
                </a:solidFill>
              </a:rPr>
              <a:t>. </a:t>
            </a:r>
            <a:r>
              <a:rPr lang="ru-RU" sz="1600" b="1" dirty="0" smtClean="0">
                <a:solidFill>
                  <a:schemeClr val="accent1"/>
                </a:solidFill>
              </a:rPr>
              <a:t>Иркутска), а также с учетом данных геолого-геофизического изучения глубинных условий сейсмотектонической деструкции земной коры, способствующих подготовке очагов землетрясений в сегментах разломов. Для </a:t>
            </a:r>
            <a:r>
              <a:rPr lang="ru-RU" sz="1600" b="1" dirty="0">
                <a:solidFill>
                  <a:schemeClr val="accent1"/>
                </a:solidFill>
              </a:rPr>
              <a:t>более осознанной реконструкции РТ- условий в разломах этого </a:t>
            </a:r>
            <a:r>
              <a:rPr lang="ru-RU" sz="1600" b="1" dirty="0" smtClean="0">
                <a:solidFill>
                  <a:schemeClr val="accent1"/>
                </a:solidFill>
              </a:rPr>
              <a:t>экспедиционные исследования проводились в местах расположения эксгумированных  на дневную поверхность  глубинных сегментов разломов краевого шва Сибирского </a:t>
            </a:r>
            <a:r>
              <a:rPr lang="ru-RU" sz="1600" b="1" dirty="0" err="1" smtClean="0">
                <a:solidFill>
                  <a:schemeClr val="accent1"/>
                </a:solidFill>
              </a:rPr>
              <a:t>кратона</a:t>
            </a:r>
            <a:r>
              <a:rPr lang="ru-RU" sz="1600" b="1" dirty="0" smtClean="0">
                <a:solidFill>
                  <a:schemeClr val="accent1"/>
                </a:solidFill>
              </a:rPr>
              <a:t>. Именно в них были выявлены разрывные нарушения имеющих признаки высокоскоростного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косейсмического</a:t>
            </a:r>
            <a:r>
              <a:rPr lang="ru-RU" sz="1600" b="1" dirty="0" smtClean="0">
                <a:solidFill>
                  <a:schemeClr val="accent1"/>
                </a:solidFill>
              </a:rPr>
              <a:t> проскальзывания  с применением  методов  детального изучения геолого-геофизических и петрофизических условий, которые способствовали формированию  </a:t>
            </a:r>
            <a:r>
              <a:rPr lang="ru-RU" sz="1600" b="1" dirty="0" err="1" smtClean="0">
                <a:solidFill>
                  <a:srgbClr val="FF0000"/>
                </a:solidFill>
              </a:rPr>
              <a:t>палеоочагов</a:t>
            </a:r>
            <a:r>
              <a:rPr lang="ru-RU" sz="1600" b="1" dirty="0" smtClean="0">
                <a:solidFill>
                  <a:schemeClr val="accent1"/>
                </a:solidFill>
              </a:rPr>
              <a:t> землетрясений.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Для</a:t>
            </a:r>
            <a:r>
              <a:rPr lang="ru-RU" sz="1600" b="1" dirty="0" smtClean="0">
                <a:solidFill>
                  <a:schemeClr val="accent1"/>
                </a:solidFill>
              </a:rPr>
              <a:t> изучения физических </a:t>
            </a:r>
            <a:r>
              <a:rPr lang="ru-RU" sz="1600" b="1" dirty="0" smtClean="0">
                <a:solidFill>
                  <a:srgbClr val="FF0000"/>
                </a:solidFill>
              </a:rPr>
              <a:t>механизмов возникновения источников </a:t>
            </a:r>
            <a:r>
              <a:rPr lang="ru-RU" sz="1600" b="1" dirty="0" smtClean="0">
                <a:solidFill>
                  <a:schemeClr val="accent1"/>
                </a:solidFill>
              </a:rPr>
              <a:t>сейсмического излучения в разрывных структурах средствами </a:t>
            </a:r>
            <a:r>
              <a:rPr lang="ru-RU" sz="1600" b="1" dirty="0">
                <a:solidFill>
                  <a:schemeClr val="accent1"/>
                </a:solidFill>
              </a:rPr>
              <a:t>физического моделирования </a:t>
            </a:r>
            <a:r>
              <a:rPr lang="ru-RU" sz="1600" b="1" dirty="0" smtClean="0">
                <a:solidFill>
                  <a:srgbClr val="FF0000"/>
                </a:solidFill>
              </a:rPr>
              <a:t>проводились среднемасштабные   натурные эксперименты не только в  сегментах разломов , но и в </a:t>
            </a:r>
            <a:r>
              <a:rPr lang="ru-RU" sz="1600" b="1" dirty="0" smtClean="0">
                <a:solidFill>
                  <a:schemeClr val="accent1"/>
                </a:solidFill>
              </a:rPr>
              <a:t>магистральных трещинах ледяного покрова оз. Байкал. Ниже мы в кратком изложении попытаемся пояснить суть полученных результатов и обосновать свои выводы, полученные при разработке методического подходу к прогнозу землетрясений. 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Важно отметить, что упомянутые </a:t>
            </a:r>
            <a:r>
              <a:rPr lang="ru-RU" sz="1600" b="1" dirty="0">
                <a:solidFill>
                  <a:schemeClr val="accent1"/>
                </a:solidFill>
              </a:rPr>
              <a:t>виды </a:t>
            </a:r>
            <a:r>
              <a:rPr lang="ru-RU" sz="1600" b="1" dirty="0" smtClean="0">
                <a:solidFill>
                  <a:schemeClr val="accent1"/>
                </a:solidFill>
              </a:rPr>
              <a:t>многолетних исследований </a:t>
            </a:r>
            <a:r>
              <a:rPr lang="ru-RU" sz="1600" b="1" dirty="0">
                <a:solidFill>
                  <a:schemeClr val="accent1"/>
                </a:solidFill>
              </a:rPr>
              <a:t>на территориях  БРЗ и </a:t>
            </a:r>
            <a:r>
              <a:rPr lang="ru-RU" sz="1600" b="1" dirty="0" smtClean="0">
                <a:solidFill>
                  <a:schemeClr val="accent1"/>
                </a:solidFill>
              </a:rPr>
              <a:t>Монголии осуществлялись в рамках реализации  научных проектов РАН и СО РАН при тесном и продуктивном сотрудничестве </a:t>
            </a:r>
            <a:r>
              <a:rPr lang="ru-RU" sz="1600" b="1" dirty="0">
                <a:solidFill>
                  <a:schemeClr val="accent1"/>
                </a:solidFill>
              </a:rPr>
              <a:t>с ведущими </a:t>
            </a:r>
            <a:r>
              <a:rPr lang="ru-RU" sz="1600" b="1" dirty="0" smtClean="0">
                <a:solidFill>
                  <a:schemeClr val="accent1"/>
                </a:solidFill>
              </a:rPr>
              <a:t>учеными России </a:t>
            </a:r>
            <a:r>
              <a:rPr lang="ru-RU" sz="1600" b="1" dirty="0">
                <a:solidFill>
                  <a:schemeClr val="accent1"/>
                </a:solidFill>
              </a:rPr>
              <a:t>и </a:t>
            </a:r>
            <a:r>
              <a:rPr lang="ru-RU" sz="1600" b="1" dirty="0" smtClean="0">
                <a:solidFill>
                  <a:schemeClr val="accent1"/>
                </a:solidFill>
              </a:rPr>
              <a:t>зарубежья, которым авторы доклада высказывают свою благодарность и глубокую признательность.  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3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568952" cy="64807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Р</a:t>
            </a:r>
            <a:r>
              <a:rPr lang="ru-RU" sz="1600" dirty="0" smtClean="0">
                <a:solidFill>
                  <a:srgbClr val="C00000"/>
                </a:solidFill>
              </a:rPr>
              <a:t>азработанная ГИС </a:t>
            </a:r>
            <a:r>
              <a:rPr lang="en-US" sz="1600" dirty="0">
                <a:solidFill>
                  <a:srgbClr val="C00000"/>
                </a:solidFill>
              </a:rPr>
              <a:t>«Prediction»</a:t>
            </a:r>
            <a:r>
              <a:rPr lang="ru-RU" sz="1600" dirty="0">
                <a:solidFill>
                  <a:srgbClr val="C00000"/>
                </a:solidFill>
              </a:rPr>
              <a:t>  </a:t>
            </a:r>
            <a:r>
              <a:rPr lang="ru-RU" sz="1600" dirty="0" smtClean="0">
                <a:solidFill>
                  <a:srgbClr val="C00000"/>
                </a:solidFill>
              </a:rPr>
              <a:t>для реализации  подхода к среднесрочному прогнозу землетрясений.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764704"/>
            <a:ext cx="3779912" cy="61557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основывается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известном методе распознавания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образов. В потоке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сейсмических событий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БРЗ выявлялись   признаки готовящихся очагов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 , которые могут быть предвестниками землетрясения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позволяют выявлять  указывать места,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энергию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Ружич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1997; Левина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2011].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основные  предвестники: сейсмическое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«пятно» (СП)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сейсмическая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«брешь» (СБ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их параметры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магнитуда,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появления;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землетрясений (N);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энерговыделения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E);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угла наклона графиков повторяемости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контраста между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значениями E, N, СБ и СП;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высокоранговых сейсмоактивных  сегментов разломов и разломных узлов,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сейсмических брешей, с признаками нарастающей сейсмической активизации на их периферии. Методика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реализующий ее пакет компьютерных программ являются экспертной системой,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поскольку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заключительной стадии оценивается экспертами.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73090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1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Физическое моделирование на участке сейсмоактивного Ангарского разлома </a:t>
            </a:r>
            <a:br>
              <a:rPr lang="ru-RU" sz="1800" b="1" dirty="0" smtClean="0"/>
            </a:br>
            <a:r>
              <a:rPr lang="ru-RU" sz="1800" b="1" dirty="0" smtClean="0"/>
              <a:t> на полигоне в п. Листвянка с применением воздействий: закачки растворов через скважины, удары копром, кумулятивные взрывы (1995-2015 гг.)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5123" y="2420888"/>
            <a:ext cx="4269295" cy="864096"/>
          </a:xfrm>
        </p:spPr>
        <p:txBody>
          <a:bodyPr>
            <a:noAutofit/>
          </a:bodyPr>
          <a:lstStyle/>
          <a:p>
            <a:r>
              <a:rPr lang="ru-RU" sz="1050" dirty="0" smtClean="0"/>
              <a:t>Натурные междисциплинарные эксперименты для  изучению условий формирования источников генерации сейсмических колебаний и управления их режимами.</a:t>
            </a:r>
          </a:p>
          <a:p>
            <a:r>
              <a:rPr lang="ru-RU" sz="1050" dirty="0" smtClean="0"/>
              <a:t>График отклика участка разлома на воздействия в виде ударов копра, закачек растворов через скважины</a:t>
            </a:r>
            <a:r>
              <a:rPr lang="ru-RU" sz="1050" dirty="0"/>
              <a:t> </a:t>
            </a:r>
            <a:r>
              <a:rPr lang="ru-RU" sz="1050" dirty="0" smtClean="0"/>
              <a:t>и взрывов. Испытаниями в 2004- 2005 гг. изучалось  влияние закачек водных растворов в разлом и </a:t>
            </a:r>
            <a:r>
              <a:rPr lang="ru-RU" sz="1050" dirty="0" err="1" smtClean="0"/>
              <a:t>вибровоздействий</a:t>
            </a:r>
            <a:r>
              <a:rPr lang="ru-RU" sz="1050" dirty="0" smtClean="0"/>
              <a:t> на снижение сдвигового сопротивления в разломе и уровня микросейсмической активности на многие годы.  </a:t>
            </a:r>
            <a:endParaRPr lang="ru-RU" sz="105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467786"/>
            <a:ext cx="4040188" cy="26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504" y="6165304"/>
            <a:ext cx="4751530" cy="692696"/>
          </a:xfrm>
        </p:spPr>
        <p:txBody>
          <a:bodyPr>
            <a:noAutofit/>
          </a:bodyPr>
          <a:lstStyle/>
          <a:p>
            <a:r>
              <a:rPr lang="ru-RU" sz="1200" dirty="0" smtClean="0"/>
              <a:t>Эффекты плавного снижения сдвигового сопротивления и микросейсмической активности в участке разлома  с воздействиями в виде закачек, вибраций и их наиболее эффективного совместного применения. </a:t>
            </a:r>
            <a:endParaRPr lang="ru-RU" sz="1200" dirty="0"/>
          </a:p>
        </p:txBody>
      </p:sp>
      <p:pic>
        <p:nvPicPr>
          <p:cNvPr id="1027" name="Picture 3" descr="D:\Users\Zver\Desktop\Рис.мезо 29 04 2020 финал\Рис.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104456" cy="23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Zver\Desktop\Рис.мезо 29 04 2020 финал\Рис.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34" y="836712"/>
            <a:ext cx="415947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2901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" y="53752"/>
            <a:ext cx="9180510" cy="99898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В рамках международного </a:t>
            </a:r>
            <a:r>
              <a:rPr lang="ru-RU" sz="1400" b="1" dirty="0">
                <a:solidFill>
                  <a:srgbClr val="7030A0"/>
                </a:solidFill>
              </a:rPr>
              <a:t>сотрудничества на льду </a:t>
            </a:r>
            <a:r>
              <a:rPr lang="ru-RU" sz="1400" b="1" dirty="0" smtClean="0">
                <a:solidFill>
                  <a:srgbClr val="7030A0"/>
                </a:solidFill>
              </a:rPr>
              <a:t>Байкала, имеющего реологическое сходство с горными породами, </a:t>
            </a:r>
            <a:r>
              <a:rPr lang="ru-RU" sz="1400" b="1" dirty="0">
                <a:solidFill>
                  <a:srgbClr val="FF0000"/>
                </a:solidFill>
              </a:rPr>
              <a:t>проводилось </a:t>
            </a:r>
            <a:r>
              <a:rPr lang="ru-RU" sz="1400" b="1" dirty="0" smtClean="0">
                <a:solidFill>
                  <a:srgbClr val="FF0000"/>
                </a:solidFill>
              </a:rPr>
              <a:t>физическое моделирование для изучения процессов деструкции льда и возникновения  ледовых ударов с излучением сейсмоакустической эмиссии сходной со </a:t>
            </a:r>
            <a:r>
              <a:rPr lang="ru-RU" sz="1400" b="1" dirty="0">
                <a:solidFill>
                  <a:srgbClr val="FF0000"/>
                </a:solidFill>
              </a:rPr>
              <a:t>слабыми </a:t>
            </a:r>
            <a:r>
              <a:rPr lang="ru-RU" sz="1400" b="1" dirty="0" smtClean="0">
                <a:solidFill>
                  <a:srgbClr val="FF0000"/>
                </a:solidFill>
              </a:rPr>
              <a:t>землетрясениями геологической среде. </a:t>
            </a:r>
            <a:r>
              <a:rPr lang="ru-RU" sz="1400" b="1" dirty="0" smtClean="0">
                <a:solidFill>
                  <a:srgbClr val="7030A0"/>
                </a:solidFill>
              </a:rPr>
              <a:t>Достаточно успешно осуществлена разработке методов прогноза места и времени возникновения ледовых ударов.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5445224"/>
            <a:ext cx="4040188" cy="639762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Момент возникновения только что произошедшего мощного ледового удара и его сейсмическая запись в значениях скорости распространения сейсмических волн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E:\Валерий\Desktop\К прогнозу 2020 - 2021\Статья + рисунки прогноз БРЗ 21Ружич Левина\рис. 2  графики удара и землетрясе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052736"/>
            <a:ext cx="45365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3789040"/>
            <a:ext cx="4401815" cy="2880320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На графиках показано выявленное  сходство сейсмических режимов подготовки ледовых ударов и землетрясений с проявлениями двух характерных фаз: </a:t>
            </a:r>
            <a:r>
              <a:rPr lang="ru-RU" sz="1200" dirty="0" err="1" smtClean="0">
                <a:solidFill>
                  <a:srgbClr val="7030A0"/>
                </a:solidFill>
              </a:rPr>
              <a:t>предшоковой</a:t>
            </a:r>
            <a:r>
              <a:rPr lang="ru-RU" sz="1200" dirty="0" smtClean="0">
                <a:solidFill>
                  <a:srgbClr val="7030A0"/>
                </a:solidFill>
              </a:rPr>
              <a:t> активизации и затишья. На правом рис. дан пример записи подготовки </a:t>
            </a:r>
            <a:r>
              <a:rPr lang="ru-RU" sz="1200" dirty="0" err="1" smtClean="0">
                <a:solidFill>
                  <a:srgbClr val="7030A0"/>
                </a:solidFill>
              </a:rPr>
              <a:t>Хубсугульского</a:t>
            </a:r>
            <a:r>
              <a:rPr lang="ru-RU" sz="1200" dirty="0" smtClean="0">
                <a:solidFill>
                  <a:srgbClr val="7030A0"/>
                </a:solidFill>
              </a:rPr>
              <a:t> землетрясения 11.01. 2021, М=6.7. </a:t>
            </a:r>
            <a:r>
              <a:rPr lang="ru-RU" sz="1200" dirty="0">
                <a:solidFill>
                  <a:srgbClr val="7030A0"/>
                </a:solidFill>
              </a:rPr>
              <a:t>В</a:t>
            </a:r>
            <a:r>
              <a:rPr lang="ru-RU" sz="1200" dirty="0" smtClean="0">
                <a:solidFill>
                  <a:srgbClr val="7030A0"/>
                </a:solidFill>
              </a:rPr>
              <a:t>ывод: в ледовой , как и в геологической средах  показано реальное существование общей физической закономерности, проявляющейся в виде двухфазной модели подготовки динамического разрушения в разных масштабах . </a:t>
            </a:r>
            <a:r>
              <a:rPr lang="ru-RU" sz="1200" dirty="0" smtClean="0">
                <a:solidFill>
                  <a:srgbClr val="FF0000"/>
                </a:solidFill>
              </a:rPr>
              <a:t>Далее это физическое явление использовалось нами как один из важных критериев для прогноза энергии и времени ожидания моментов наступления актов динамического разрушения.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E:\Валерий\Desktop\К прогнозу 2020 - 2021\Статья + рисунки прогноз БРЗ 21Ружич Левина\Рис.1. фото удара и запис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43559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767" y="11088"/>
            <a:ext cx="9036496" cy="6438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Натурные </a:t>
            </a:r>
            <a:r>
              <a:rPr lang="ru-RU" sz="1800" b="1" dirty="0" smtClean="0"/>
              <a:t>физические </a:t>
            </a:r>
            <a:r>
              <a:rPr lang="ru-RU" sz="1800" b="1" dirty="0"/>
              <a:t>эксперименты </a:t>
            </a:r>
            <a:r>
              <a:rPr lang="ru-RU" sz="1800" b="1" dirty="0" smtClean="0"/>
              <a:t>и </a:t>
            </a:r>
            <a:r>
              <a:rPr lang="ru-RU" sz="1800" b="1" dirty="0"/>
              <a:t> </a:t>
            </a:r>
            <a:r>
              <a:rPr lang="ru-RU" sz="1800" b="1" dirty="0" smtClean="0"/>
              <a:t>результаты и численного моделирование по выявлению мест </a:t>
            </a:r>
            <a:r>
              <a:rPr lang="ru-RU" sz="1800" b="1" dirty="0"/>
              <a:t>подготовки землетрясений в БРЗ для выявления параметра </a:t>
            </a:r>
            <a:r>
              <a:rPr lang="en-US" sz="1800" b="1" dirty="0"/>
              <a:t>“</a:t>
            </a:r>
            <a:r>
              <a:rPr lang="ru-RU" sz="1800" b="1" dirty="0"/>
              <a:t>М</a:t>
            </a:r>
            <a:r>
              <a:rPr lang="en-US" sz="1800" b="1" dirty="0" smtClean="0"/>
              <a:t>”</a:t>
            </a:r>
            <a:r>
              <a:rPr lang="ru-RU" sz="1800" b="1" dirty="0" smtClean="0"/>
              <a:t> с учетом двухфазной </a:t>
            </a:r>
            <a:r>
              <a:rPr lang="ru-RU" sz="1800" b="1" dirty="0" err="1" smtClean="0"/>
              <a:t>предсейсмической</a:t>
            </a:r>
            <a:r>
              <a:rPr lang="ru-RU" sz="1800" b="1" dirty="0" smtClean="0"/>
              <a:t> модели подготовки землетрясения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682" y="4164671"/>
            <a:ext cx="4824536" cy="1008112"/>
          </a:xfrm>
        </p:spPr>
        <p:txBody>
          <a:bodyPr>
            <a:noAutofit/>
          </a:bodyPr>
          <a:lstStyle/>
          <a:p>
            <a:endParaRPr lang="ru-RU" sz="1000" b="0" dirty="0" smtClean="0"/>
          </a:p>
          <a:p>
            <a:endParaRPr lang="ru-RU" sz="1000" b="0" dirty="0" smtClean="0"/>
          </a:p>
        </p:txBody>
      </p:sp>
      <p:pic>
        <p:nvPicPr>
          <p:cNvPr id="2053" name="Picture 5" descr="D:\Users\Zver\Desktop\Статья о прогнозе за рубеж 2020\Рис. к статье прогноз 2020\Плита 25 07 2013 046 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251986" cy="20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70351" y="2708920"/>
            <a:ext cx="4248472" cy="1080120"/>
          </a:xfrm>
        </p:spPr>
        <p:txBody>
          <a:bodyPr>
            <a:normAutofit fontScale="92500" lnSpcReduction="20000"/>
          </a:bodyPr>
          <a:lstStyle/>
          <a:p>
            <a:r>
              <a:rPr lang="ru-RU" sz="1100" dirty="0" smtClean="0"/>
              <a:t>Вверху фото установки </a:t>
            </a:r>
            <a:r>
              <a:rPr lang="en-US" sz="1100" dirty="0" smtClean="0"/>
              <a:t>“</a:t>
            </a:r>
            <a:r>
              <a:rPr lang="ru-RU" sz="1100" dirty="0" smtClean="0"/>
              <a:t>ТРИБО</a:t>
            </a:r>
            <a:r>
              <a:rPr lang="en-US" sz="1100" dirty="0" smtClean="0"/>
              <a:t>”</a:t>
            </a:r>
            <a:r>
              <a:rPr lang="ru-RU" sz="1100" dirty="0" smtClean="0"/>
              <a:t> по типу слайдер-модели</a:t>
            </a:r>
          </a:p>
          <a:p>
            <a:r>
              <a:rPr lang="ru-RU" sz="1100" dirty="0" smtClean="0"/>
              <a:t>Внизу- обобщенный типовой график , полученный при моделировании фазы </a:t>
            </a:r>
            <a:r>
              <a:rPr lang="ru-RU" sz="1100" dirty="0" err="1" smtClean="0"/>
              <a:t>предшоковой</a:t>
            </a:r>
            <a:r>
              <a:rPr lang="ru-RU" sz="1100" dirty="0" smtClean="0"/>
              <a:t>  микросейсмической активизации и фазы затишья (возникновения бреши) перед шоком в моменты разрушения неровности под плитой. Стрелкой отмечен максимальный </a:t>
            </a:r>
            <a:r>
              <a:rPr lang="ru-RU" sz="1100" dirty="0" err="1" smtClean="0"/>
              <a:t>форшок</a:t>
            </a:r>
            <a:r>
              <a:rPr lang="ru-RU" sz="1100" dirty="0" smtClean="0"/>
              <a:t>, по которому оценивается энергия шокового  события. По длительности </a:t>
            </a:r>
            <a:r>
              <a:rPr lang="ru-RU" sz="1100" dirty="0" err="1" smtClean="0"/>
              <a:t>предшоковой</a:t>
            </a:r>
            <a:r>
              <a:rPr lang="ru-RU" sz="1100" dirty="0" smtClean="0"/>
              <a:t> стадии </a:t>
            </a:r>
            <a:r>
              <a:rPr lang="ru-RU" sz="1100" dirty="0" err="1" smtClean="0"/>
              <a:t>оцениается</a:t>
            </a:r>
            <a:r>
              <a:rPr lang="ru-RU" sz="1100" dirty="0" smtClean="0"/>
              <a:t> время до шокового события.  </a:t>
            </a:r>
            <a:endParaRPr lang="en-US" sz="11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789040"/>
            <a:ext cx="39929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8" y="836712"/>
            <a:ext cx="45556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068" y="4734342"/>
            <a:ext cx="4924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Численный вариант построения карты  для выявления мест готовящихся опасных землетрясений  </a:t>
            </a:r>
            <a:r>
              <a:rPr lang="ru-RU" sz="1200" dirty="0"/>
              <a:t>для </a:t>
            </a:r>
            <a:r>
              <a:rPr lang="ru-RU" sz="1200" dirty="0" smtClean="0"/>
              <a:t>района Байкала. При построении карты расчеты велись по трем критериям: высокий ранг разлома(или и </a:t>
            </a:r>
            <a:r>
              <a:rPr lang="ru-RU" sz="1200" dirty="0"/>
              <a:t>разломного узла ), </a:t>
            </a:r>
            <a:r>
              <a:rPr lang="ru-RU" sz="1200" dirty="0" smtClean="0"/>
              <a:t>величины бреши и энергии </a:t>
            </a:r>
            <a:r>
              <a:rPr lang="ru-RU" sz="1200" dirty="0" err="1" smtClean="0"/>
              <a:t>предшоковой</a:t>
            </a:r>
            <a:r>
              <a:rPr lang="ru-RU" sz="1200" dirty="0" smtClean="0"/>
              <a:t> активизации на ее периферии. Распределение </a:t>
            </a:r>
            <a:r>
              <a:rPr lang="ru-RU" sz="1200" dirty="0"/>
              <a:t>выделившейся сейсмической энергии в районе 50.5-56.5º с. ш. и 103-109º в. д. за 11 лет, предшествовавших </a:t>
            </a:r>
            <a:r>
              <a:rPr lang="ru-RU" sz="1200" dirty="0" err="1"/>
              <a:t>Голоустинскому</a:t>
            </a:r>
            <a:r>
              <a:rPr lang="ru-RU" sz="1200" dirty="0"/>
              <a:t> землетрясению (К=14.6) 08.06.2022 г. Подсчет велся с помощью окна со стороной 0.5º с перекрытием окон на половину длины их стороны. Шкала энергетических классов показана в правом верхнем углу. Черные линии – контур Байкала и </a:t>
            </a:r>
            <a:r>
              <a:rPr lang="ru-RU" sz="1200" dirty="0" smtClean="0"/>
              <a:t>основные </a:t>
            </a:r>
            <a:r>
              <a:rPr lang="ru-RU" sz="1200" dirty="0"/>
              <a:t>разломы.</a:t>
            </a:r>
          </a:p>
        </p:txBody>
      </p:sp>
    </p:spTree>
    <p:extLst>
      <p:ext uri="{BB962C8B-B14F-4D97-AF65-F5344CB8AC3E}">
        <p14:creationId xmlns:p14="http://schemas.microsoft.com/office/powerpoint/2010/main" val="15223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11385"/>
            <a:ext cx="9036496" cy="100409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Изученные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эксгумированные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фрагменты  ископаемых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палеоочагов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землетрясений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зоне краевого шва Сибирского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кратона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а,б,в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и в зоне Вилюйского разлома, вскрытого в Алмазоносной трубки (карьер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Удачный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глубина 0.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км)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3383669" cy="3168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Детальное изучение подобных глубинных фрагментов, которые ранее были на глубинах, позволяет документально выяснять строение разрывов, параметры Р, Т , </a:t>
            </a:r>
            <a:r>
              <a:rPr lang="en-US" dirty="0" smtClean="0"/>
              <a:t>f</a:t>
            </a:r>
            <a:r>
              <a:rPr lang="ru-RU" dirty="0" smtClean="0"/>
              <a:t>-флюиды), определяющие режимы скольжения, залечивания флюидами,  степень шероховатости косейсмических разрывных нарушений с неровностями и зеркалами скольжения, возникающими при проскальзывании в моменты генерации сейсмических колебаний. В ряде случаев имеются возможности оценивать возраста событий прошлых эпох сейсмических активизации, глубины возникновения, насыщенность флюидами и т.п.</a:t>
            </a:r>
            <a:endParaRPr lang="ru-RU" dirty="0"/>
          </a:p>
        </p:txBody>
      </p:sp>
      <p:pic>
        <p:nvPicPr>
          <p:cNvPr id="1026" name="Picture 2" descr="E:\Валерий\Desktop\Доклад Ружича и др. ИЗК 2020\Совещания 2021 дополнение\Рис.2.1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5721821" cy="55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алерий\Desktop\Доклад Ружича и др. ИЗК 2020\Совещания 2021 дополнение\Рис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" y="4005064"/>
            <a:ext cx="3006774" cy="221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4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00811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Карта результатов среднесрочного прогноза для БРЗ за период  ожидания в 2019-2022 </a:t>
            </a:r>
            <a:r>
              <a:rPr lang="ru-RU" sz="1800" dirty="0" smtClean="0">
                <a:solidFill>
                  <a:srgbClr val="00B050"/>
                </a:solidFill>
              </a:rPr>
              <a:t>гг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B050"/>
                </a:solidFill>
              </a:rPr>
              <a:t>по параметру </a:t>
            </a:r>
            <a:r>
              <a:rPr lang="en-US" sz="1800" dirty="0">
                <a:solidFill>
                  <a:srgbClr val="00B050"/>
                </a:solidFill>
              </a:rPr>
              <a:t>“</a:t>
            </a:r>
            <a:r>
              <a:rPr lang="ru-RU" sz="1800" dirty="0">
                <a:solidFill>
                  <a:srgbClr val="00B050"/>
                </a:solidFill>
              </a:rPr>
              <a:t>М</a:t>
            </a:r>
            <a:r>
              <a:rPr lang="en-US" sz="1800" dirty="0">
                <a:solidFill>
                  <a:srgbClr val="00B050"/>
                </a:solidFill>
              </a:rPr>
              <a:t>”</a:t>
            </a:r>
            <a:r>
              <a:rPr lang="ru-RU" sz="1800" dirty="0">
                <a:solidFill>
                  <a:srgbClr val="00B050"/>
                </a:solidFill>
              </a:rPr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(место расположения) </a:t>
            </a:r>
            <a:r>
              <a:rPr lang="ru-RU" sz="1800" dirty="0">
                <a:solidFill>
                  <a:srgbClr val="00B050"/>
                </a:solidFill>
              </a:rPr>
              <a:t>очагов </a:t>
            </a:r>
            <a:r>
              <a:rPr lang="ru-RU" sz="1800" dirty="0" smtClean="0">
                <a:solidFill>
                  <a:srgbClr val="00B050"/>
                </a:solidFill>
              </a:rPr>
              <a:t>прогнозируемых землетрясений </a:t>
            </a:r>
            <a:r>
              <a:rPr lang="ru-RU" sz="1800" dirty="0">
                <a:solidFill>
                  <a:srgbClr val="00B050"/>
                </a:solidFill>
              </a:rPr>
              <a:t>с К </a:t>
            </a:r>
            <a:r>
              <a:rPr lang="ru-RU" sz="1800" dirty="0" smtClean="0">
                <a:solidFill>
                  <a:srgbClr val="00B050"/>
                </a:solidFill>
              </a:rPr>
              <a:t>≥13 </a:t>
            </a:r>
            <a:r>
              <a:rPr lang="ru-RU" sz="1800" dirty="0">
                <a:solidFill>
                  <a:srgbClr val="00B050"/>
                </a:solidFill>
              </a:rPr>
              <a:t>и выше</a:t>
            </a:r>
            <a:r>
              <a:rPr lang="ru-RU" sz="1800" dirty="0" smtClean="0">
                <a:solidFill>
                  <a:srgbClr val="00B050"/>
                </a:solidFill>
              </a:rPr>
              <a:t>. </a:t>
            </a:r>
            <a:r>
              <a:rPr lang="ru-RU" sz="1800" dirty="0" smtClean="0">
                <a:solidFill>
                  <a:srgbClr val="00B050"/>
                </a:solidFill>
              </a:rPr>
              <a:t>Отмечены эпицентры 5 –и сильных недавних событий.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" y="980728"/>
            <a:ext cx="2771799" cy="576064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Результаты </a:t>
            </a:r>
            <a:r>
              <a:rPr lang="ru-RU" dirty="0" smtClean="0">
                <a:solidFill>
                  <a:srgbClr val="0070C0"/>
                </a:solidFill>
              </a:rPr>
              <a:t> представлены согласно </a:t>
            </a:r>
            <a:r>
              <a:rPr lang="ru-RU" dirty="0">
                <a:solidFill>
                  <a:srgbClr val="0070C0"/>
                </a:solidFill>
              </a:rPr>
              <a:t>сводкам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МЧС Иркутской области. </a:t>
            </a:r>
            <a:r>
              <a:rPr lang="ru-RU" dirty="0" smtClean="0">
                <a:solidFill>
                  <a:srgbClr val="0070C0"/>
                </a:solidFill>
              </a:rPr>
              <a:t>Места  прогнозирования показаны  </a:t>
            </a:r>
            <a:r>
              <a:rPr lang="ru-RU" dirty="0" err="1" smtClean="0">
                <a:solidFill>
                  <a:srgbClr val="0070C0"/>
                </a:solidFill>
              </a:rPr>
              <a:t>изосейстами</a:t>
            </a:r>
            <a:r>
              <a:rPr lang="ru-RU" dirty="0" smtClean="0">
                <a:solidFill>
                  <a:srgbClr val="0070C0"/>
                </a:solidFill>
              </a:rPr>
              <a:t>, начиная с  </a:t>
            </a:r>
            <a:r>
              <a:rPr lang="en-US" dirty="0">
                <a:solidFill>
                  <a:srgbClr val="0070C0"/>
                </a:solidFill>
              </a:rPr>
              <a:t>I=5.0 </a:t>
            </a:r>
            <a:r>
              <a:rPr lang="ru-RU" dirty="0" smtClean="0">
                <a:solidFill>
                  <a:srgbClr val="0070C0"/>
                </a:solidFill>
              </a:rPr>
              <a:t>баллов. Установлено, что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 данный временной интервал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районы ожидания попали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85%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эпицентров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опасных землетрясений с К≥13 и с  интенсивностью сотрясений 6-8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баллов по шкале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MSK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-64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), рассчитанные от указанного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энергетического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уровня. </a:t>
            </a:r>
            <a:r>
              <a:rPr lang="ru-RU" dirty="0" smtClean="0">
                <a:solidFill>
                  <a:srgbClr val="0070C0"/>
                </a:solidFill>
              </a:rPr>
              <a:t>Справа, по оперативной системе расчетов дана схема расположения </a:t>
            </a:r>
            <a:r>
              <a:rPr lang="ru-RU" dirty="0" err="1" smtClean="0">
                <a:solidFill>
                  <a:srgbClr val="0070C0"/>
                </a:solidFill>
              </a:rPr>
              <a:t>изосейст</a:t>
            </a:r>
            <a:r>
              <a:rPr lang="ru-RU" dirty="0" smtClean="0">
                <a:solidFill>
                  <a:srgbClr val="0070C0"/>
                </a:solidFill>
              </a:rPr>
              <a:t> сейсмических сотрясений от недавнего спрогнозированного по месту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Большеголоустинского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толчка 8. 06. 2022. с К=14.2 ( М-5.2). </a:t>
            </a:r>
            <a:r>
              <a:rPr lang="ru-RU" dirty="0" smtClean="0">
                <a:solidFill>
                  <a:srgbClr val="0070C0"/>
                </a:solidFill>
              </a:rPr>
              <a:t>Такая схема может быть составлена для местных МЧС в первые минуты после получения данных о энергии и координатах </a:t>
            </a:r>
          </a:p>
          <a:p>
            <a:r>
              <a:rPr lang="ru-RU" dirty="0">
                <a:solidFill>
                  <a:srgbClr val="0070C0"/>
                </a:solidFill>
              </a:rPr>
              <a:t>э</a:t>
            </a:r>
            <a:r>
              <a:rPr lang="ru-RU" dirty="0" smtClean="0">
                <a:solidFill>
                  <a:srgbClr val="0070C0"/>
                </a:solidFill>
              </a:rPr>
              <a:t>пицентра произошедшего опасного события.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79" y="1157858"/>
            <a:ext cx="628702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Доклад в Москве 2022 ИДГ прогноз\Голоуст_эксп(3) обрез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90" y="3645024"/>
            <a:ext cx="30502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5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50218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rgbClr val="0070C0"/>
                </a:solidFill>
              </a:rPr>
              <a:t>Прогнозируемое изменение сейсмической активизации </a:t>
            </a:r>
            <a:r>
              <a:rPr lang="ru-RU" sz="1400" b="1" dirty="0" smtClean="0">
                <a:solidFill>
                  <a:srgbClr val="0070C0"/>
                </a:solidFill>
              </a:rPr>
              <a:t>в </a:t>
            </a:r>
            <a:r>
              <a:rPr lang="ru-RU" sz="1400" b="1" dirty="0" smtClean="0">
                <a:solidFill>
                  <a:srgbClr val="0070C0"/>
                </a:solidFill>
              </a:rPr>
              <a:t>пределах всей БРЗ </a:t>
            </a:r>
            <a:r>
              <a:rPr lang="ru-RU" sz="1400" b="1" dirty="0" smtClean="0">
                <a:solidFill>
                  <a:srgbClr val="0070C0"/>
                </a:solidFill>
              </a:rPr>
              <a:t>с </a:t>
            </a:r>
            <a:r>
              <a:rPr lang="ru-RU" sz="1400" dirty="0" smtClean="0">
                <a:solidFill>
                  <a:srgbClr val="0070C0"/>
                </a:solidFill>
              </a:rPr>
              <a:t>учетом </a:t>
            </a:r>
            <a:r>
              <a:rPr lang="ru-RU" sz="1400" dirty="0" smtClean="0">
                <a:solidFill>
                  <a:srgbClr val="0070C0"/>
                </a:solidFill>
              </a:rPr>
              <a:t>выявленной пространственно-временной миграции сейсмических кластеров </a:t>
            </a:r>
            <a:r>
              <a:rPr lang="ru-RU" sz="1400" dirty="0">
                <a:solidFill>
                  <a:srgbClr val="0070C0"/>
                </a:solidFill>
              </a:rPr>
              <a:t>в виде скоплений эпицентров возрастающей сейсмической активности. Стрелками </a:t>
            </a:r>
            <a:r>
              <a:rPr lang="ru-RU" sz="1400" dirty="0" smtClean="0">
                <a:solidFill>
                  <a:srgbClr val="0070C0"/>
                </a:solidFill>
              </a:rPr>
              <a:t>на карте показано направление землетрясений </a:t>
            </a:r>
            <a:r>
              <a:rPr lang="ru-RU" sz="1400" dirty="0">
                <a:solidFill>
                  <a:srgbClr val="0070C0"/>
                </a:solidFill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</a:rPr>
              <a:t>высоконапряженного углового </a:t>
            </a:r>
            <a:r>
              <a:rPr lang="ru-RU" sz="1400" dirty="0">
                <a:solidFill>
                  <a:srgbClr val="0070C0"/>
                </a:solidFill>
              </a:rPr>
              <a:t>выступа Сибирского </a:t>
            </a:r>
            <a:r>
              <a:rPr lang="ru-RU" sz="1400" dirty="0" err="1">
                <a:solidFill>
                  <a:srgbClr val="0070C0"/>
                </a:solidFill>
              </a:rPr>
              <a:t>кратона</a:t>
            </a:r>
            <a:r>
              <a:rPr lang="ru-RU" sz="1400" dirty="0">
                <a:solidFill>
                  <a:srgbClr val="0070C0"/>
                </a:solidFill>
              </a:rPr>
              <a:t>, ограниченного разломами краевого </a:t>
            </a:r>
            <a:r>
              <a:rPr lang="ru-RU" sz="1400" dirty="0" smtClean="0">
                <a:solidFill>
                  <a:srgbClr val="0070C0"/>
                </a:solidFill>
              </a:rPr>
              <a:t>шва, в пределы  северо-восточного </a:t>
            </a:r>
            <a:r>
              <a:rPr lang="ru-RU" sz="1400" dirty="0">
                <a:solidFill>
                  <a:srgbClr val="0070C0"/>
                </a:solidFill>
              </a:rPr>
              <a:t>и </a:t>
            </a:r>
            <a:r>
              <a:rPr lang="ru-RU" sz="1400" dirty="0" smtClean="0">
                <a:solidFill>
                  <a:srgbClr val="0070C0"/>
                </a:solidFill>
              </a:rPr>
              <a:t>юго-западного флангов  БРЗ. Там в  </a:t>
            </a:r>
            <a:r>
              <a:rPr lang="ru-RU" sz="1400" dirty="0">
                <a:solidFill>
                  <a:srgbClr val="0070C0"/>
                </a:solidFill>
              </a:rPr>
              <a:t>ближайшие годы </a:t>
            </a:r>
            <a:r>
              <a:rPr lang="ru-RU" sz="1400" dirty="0" smtClean="0">
                <a:solidFill>
                  <a:srgbClr val="0070C0"/>
                </a:solidFill>
              </a:rPr>
              <a:t>с высокой вероятностью ожидается возникновение опасных землетрясений с К=14÷16. Этот прогноз будет уточнятся с учетом поступающих оперативных сведений БФ ЕГС РАН г. Иркутска. </a:t>
            </a: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5" y="2060848"/>
            <a:ext cx="7348269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008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2178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1_Тема Office</vt:lpstr>
      <vt:lpstr>2_Тема Office</vt:lpstr>
      <vt:lpstr>3_Тема Office</vt:lpstr>
      <vt:lpstr>  О разработке сейсмогеологического подхода к   среднесрочному  прогнозу землетрясений в Байкальской рифтовой зоне  </vt:lpstr>
      <vt:lpstr>ВВЕДЕНИЕ   </vt:lpstr>
      <vt:lpstr>Разработанная ГИС «Prediction»  для реализации  подхода к среднесрочному прогнозу землетрясений. </vt:lpstr>
      <vt:lpstr>Физическое моделирование на участке сейсмоактивного Ангарского разлома   на полигоне в п. Листвянка с применением воздействий: закачки растворов через скважины, удары копром, кумулятивные взрывы (1995-2015 гг.)</vt:lpstr>
      <vt:lpstr>В рамках международного сотрудничества на льду Байкала, имеющего реологическое сходство с горными породами, проводилось физическое моделирование для изучения процессов деструкции льда и возникновения  ледовых ударов с излучением сейсмоакустической эмиссии сходной со слабыми землетрясениями геологической среде. Достаточно успешно осуществлена разработке методов прогноза места и времени возникновения ледовых ударов. </vt:lpstr>
      <vt:lpstr>Натурные физические эксперименты и  результаты и численного моделирование по выявлению мест подготовки землетрясений в БРЗ для выявления параметра “М” с учетом двухфазной предсейсмической модели подготовки землетрясения</vt:lpstr>
      <vt:lpstr>Изученные эксгумированные фрагменты  ископаемых палеоочагов землетрясений в зоне краевого шва Сибирского кратона (а,б,в) и в зоне Вилюйского разлома, вскрытого в Алмазоносной трубки (карьер “Удачный”, глубина 0.7 км) </vt:lpstr>
      <vt:lpstr>Карта результатов среднесрочного прогноза для БРЗ за период  ожидания в 2019-2022 гг. по параметру “М”- (место расположения) очагов прогнозируемых землетрясений с К ≥13 и выше. Отмечены эпицентры 5 –и сильных недавних событий.</vt:lpstr>
      <vt:lpstr>Прогнозируемое изменение сейсмической активизации в пределах всей БРЗ с учетом выявленной пространственно-временной миграции сейсмических кластеров в виде скоплений эпицентров возрастающей сейсмической активности. Стрелками на карте показано направление землетрясений от высоконапряженного углового выступа Сибирского кратона, ограниченного разломами краевого шва, в пределы  северо-восточного и юго-западного флангов  БРЗ. Там в  ближайшие годы с высокой вероятностью ожидается возникновение опасных землетрясений с К=14÷16. Этот прогноз будет уточнятся с учетом поступающих оперативных сведений БФ ЕГС РАН г. Иркутска.  </vt:lpstr>
      <vt:lpstr>Презентация PowerPoint</vt:lpstr>
      <vt:lpstr>Краткий список некоторых публикаций авторов по теме доклада:</vt:lpstr>
      <vt:lpstr>Спасибо за проявленное внимание к прогнозу землетрясений в сейсмоопасном Байкальском рифте, разрушающем континент Евразии, чтобы позднее   войти в содружество  океанических рифтов Земли! 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СЕЙСМОПРОГНОСТИЧЕСКИЙ МОНИТОРИНГ В БАЙКАЛЬСКОЙ РИФТОВОЙ ЗОНЕ</dc:title>
  <dc:creator>Zverdvd.org</dc:creator>
  <cp:lastModifiedBy>Ruzhich</cp:lastModifiedBy>
  <cp:revision>274</cp:revision>
  <dcterms:created xsi:type="dcterms:W3CDTF">2021-04-17T02:30:19Z</dcterms:created>
  <dcterms:modified xsi:type="dcterms:W3CDTF">2022-06-22T05:39:14Z</dcterms:modified>
</cp:coreProperties>
</file>