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4" r:id="rId4"/>
    <p:sldId id="265" r:id="rId5"/>
    <p:sldId id="268" r:id="rId6"/>
    <p:sldId id="269" r:id="rId7"/>
    <p:sldId id="267" r:id="rId8"/>
    <p:sldId id="258" r:id="rId9"/>
    <p:sldId id="259" r:id="rId10"/>
    <p:sldId id="260" r:id="rId11"/>
    <p:sldId id="261" r:id="rId12"/>
    <p:sldId id="266" r:id="rId13"/>
    <p:sldId id="263" r:id="rId14"/>
    <p:sldId id="262" r:id="rId15"/>
    <p:sldId id="270" r:id="rId16"/>
    <p:sldId id="272" r:id="rId17"/>
    <p:sldId id="282" r:id="rId18"/>
    <p:sldId id="278" r:id="rId19"/>
    <p:sldId id="281" r:id="rId20"/>
    <p:sldId id="273" r:id="rId21"/>
    <p:sldId id="274" r:id="rId22"/>
    <p:sldId id="277" r:id="rId23"/>
    <p:sldId id="283" r:id="rId24"/>
    <p:sldId id="284" r:id="rId25"/>
    <p:sldId id="286" r:id="rId26"/>
    <p:sldId id="285" r:id="rId27"/>
    <p:sldId id="28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104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C6E5F-D1C0-43E0-ACB0-4FB1D13EC935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92875-889F-44F1-838B-7B4C4654A9D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7A425-29B9-492E-B29C-B46556C10FF3}" type="datetime1">
              <a:rPr lang="ru-RU" smtClean="0"/>
              <a:pPr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4E4D5-7EF0-40D6-9325-A451BDCF6052}" type="datetime1">
              <a:rPr lang="ru-RU" smtClean="0"/>
              <a:pPr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9D76E-CBA3-41E5-A562-8A2681C968BF}" type="datetime1">
              <a:rPr lang="ru-RU" smtClean="0"/>
              <a:pPr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CE69A2C-8B0D-478D-938A-E6F429C7BFD6}" type="datetime1">
              <a:rPr lang="ru-RU" smtClean="0"/>
              <a:pPr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63639EE-A36A-4E12-92B6-C833732806B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3E75B-B3F9-45AC-88AA-54C70AE8D1B1}" type="datetime1">
              <a:rPr lang="ru-RU" smtClean="0"/>
              <a:pPr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1B13E-E73F-4960-B41E-FB57799527D9}" type="datetime1">
              <a:rPr lang="ru-RU" smtClean="0"/>
              <a:pPr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E558-45BA-48FD-B3B3-072FC30F661E}" type="datetime1">
              <a:rPr lang="ru-RU" smtClean="0"/>
              <a:pPr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60B4-F838-4964-A7E7-77342C64B701}" type="datetime1">
              <a:rPr lang="ru-RU" smtClean="0"/>
              <a:pPr/>
              <a:t>20.06.2022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E5C9-1A07-4F04-8954-B49CDB235CFE}" type="datetime1">
              <a:rPr lang="ru-RU" smtClean="0"/>
              <a:pPr/>
              <a:t>20.06.2022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8E09-26FA-44E7-B09D-65CEDBB2EAD3}" type="datetime1">
              <a:rPr lang="ru-RU" smtClean="0"/>
              <a:pPr/>
              <a:t>20.06.2022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C5C36-CF13-4447-98D0-5E199F1C83FF}" type="datetime1">
              <a:rPr lang="ru-RU" smtClean="0"/>
              <a:pPr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1EB6D-6AF7-4E45-927B-EC29EEAB9641}" type="datetime1">
              <a:rPr lang="ru-RU" smtClean="0"/>
              <a:pPr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1456D-8FE1-4634-8715-750B86001970}" type="datetime1">
              <a:rPr lang="ru-RU" smtClean="0"/>
              <a:pPr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1DE1A-B3B8-44D0-A057-5D9BF38D3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6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6.jpe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0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3284984"/>
            <a:ext cx="7304856" cy="1752600"/>
          </a:xfrm>
        </p:spPr>
        <p:txBody>
          <a:bodyPr/>
          <a:lstStyle/>
          <a:p>
            <a:r>
              <a:rPr lang="ru-RU" sz="3000" b="1" dirty="0">
                <a:solidFill>
                  <a:srgbClr val="C00000"/>
                </a:solidFill>
              </a:rPr>
              <a:t>Г.Г. Кочарян, А.М. </a:t>
            </a:r>
            <a:r>
              <a:rPr lang="ru-RU" sz="3000" b="1" dirty="0" err="1">
                <a:solidFill>
                  <a:srgbClr val="C00000"/>
                </a:solidFill>
              </a:rPr>
              <a:t>Будков</a:t>
            </a:r>
            <a:r>
              <a:rPr lang="ru-RU" sz="3000" b="1" dirty="0">
                <a:solidFill>
                  <a:srgbClr val="C00000"/>
                </a:solidFill>
              </a:rPr>
              <a:t>, С.Б. Кишкина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184482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ИНИЦИИРОВАНИЕ СВЕРХСДВИГОВОГО РЕЖИМА РАСПРОСТРАНЕНИЯ РАЗРЫВА ЗЕМЛЕТРЯСЕНИЯ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8" y="3861048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Институт динамики геосфер им. академика М.А. Садовского РАН</a:t>
            </a:r>
            <a:endParaRPr lang="ru-RU" dirty="0" smtClean="0"/>
          </a:p>
          <a:p>
            <a:pPr algn="ctr"/>
            <a:r>
              <a:rPr lang="en-US" i="1" dirty="0" smtClean="0"/>
              <a:t>gevorgkidg@mail.ru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99592" y="0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/>
              <a:t>6</a:t>
            </a:r>
            <a:r>
              <a:rPr lang="ru-RU" baseline="30000" dirty="0"/>
              <a:t>ая</a:t>
            </a:r>
            <a:r>
              <a:rPr lang="ru-RU" dirty="0"/>
              <a:t> Международная </a:t>
            </a:r>
            <a:r>
              <a:rPr lang="ru-RU" dirty="0" smtClean="0"/>
              <a:t>конференция "</a:t>
            </a:r>
            <a:r>
              <a:rPr lang="ru-RU" dirty="0" err="1"/>
              <a:t>Триггерные</a:t>
            </a:r>
            <a:r>
              <a:rPr lang="ru-RU" dirty="0"/>
              <a:t> эффекты в </a:t>
            </a:r>
            <a:r>
              <a:rPr lang="ru-RU" dirty="0" err="1"/>
              <a:t>геосистемах</a:t>
            </a:r>
            <a:r>
              <a:rPr lang="ru-RU" dirty="0"/>
              <a:t>"</a:t>
            </a:r>
          </a:p>
          <a:p>
            <a:pPr algn="ctr"/>
            <a:r>
              <a:rPr lang="en-US" dirty="0" smtClean="0"/>
              <a:t>21 </a:t>
            </a:r>
            <a:r>
              <a:rPr lang="ru-RU" dirty="0" smtClean="0"/>
              <a:t>июня, 2022г.</a:t>
            </a:r>
            <a:endParaRPr lang="ru-RU" dirty="0"/>
          </a:p>
        </p:txBody>
      </p:sp>
      <p:pic>
        <p:nvPicPr>
          <p:cNvPr id="7" name="Picture 2" descr="Звуковой барьер. — Сообщество «Мальчики и Девочки» на DRIV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65104"/>
            <a:ext cx="3889535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11960" y="566124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Первое наблюдение </a:t>
            </a:r>
            <a:r>
              <a:rPr lang="en-US" dirty="0" smtClean="0"/>
              <a:t>SS </a:t>
            </a:r>
            <a:r>
              <a:rPr lang="ru-RU" dirty="0" smtClean="0"/>
              <a:t>при помощи </a:t>
            </a:r>
            <a:r>
              <a:rPr lang="en-US" dirty="0" smtClean="0"/>
              <a:t>GPS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661035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3528" y="4725144"/>
            <a:ext cx="324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2018 </a:t>
            </a:r>
            <a:r>
              <a:rPr lang="en-US" b="1" i="1" dirty="0" smtClean="0"/>
              <a:t>Mw </a:t>
            </a:r>
            <a:r>
              <a:rPr lang="en-US" b="1" i="1" dirty="0"/>
              <a:t>7.5 </a:t>
            </a:r>
            <a:r>
              <a:rPr lang="en-US" b="1" i="1" dirty="0" err="1"/>
              <a:t>Palu</a:t>
            </a:r>
            <a:r>
              <a:rPr lang="en-US" b="1" i="1" dirty="0"/>
              <a:t>, </a:t>
            </a:r>
            <a:r>
              <a:rPr lang="en-US" b="1" i="1" dirty="0" smtClean="0"/>
              <a:t>Indonesia</a:t>
            </a:r>
            <a:endParaRPr lang="ru-RU" b="1" i="1" dirty="0" smtClean="0"/>
          </a:p>
          <a:p>
            <a:r>
              <a:rPr lang="ru-RU" b="1" i="1" dirty="0" smtClean="0"/>
              <a:t>Цунами</a:t>
            </a:r>
            <a:endParaRPr lang="ru-RU" b="1" i="1" dirty="0" smtClean="0"/>
          </a:p>
          <a:p>
            <a:r>
              <a:rPr lang="ru-RU" b="1" i="1" dirty="0" smtClean="0"/>
              <a:t>Динамический источник, а не квазистатическое остаточное смещение дна.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835696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GPS </a:t>
            </a:r>
            <a:r>
              <a:rPr lang="ru-RU" dirty="0" smtClean="0"/>
              <a:t>данные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380312" y="0"/>
            <a:ext cx="176368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Есть ли </a:t>
            </a:r>
            <a:r>
              <a:rPr lang="ru-RU" sz="2400" dirty="0" smtClean="0"/>
              <a:t>это</a:t>
            </a:r>
            <a:r>
              <a:rPr lang="en-US" sz="2400" dirty="0" smtClean="0"/>
              <a:t>?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23528" y="260648"/>
            <a:ext cx="6395352" cy="22998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278092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2001 </a:t>
            </a:r>
            <a:r>
              <a:rPr lang="en-US" sz="2400" i="1" dirty="0"/>
              <a:t>Mw7.8 Kunlun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780928"/>
            <a:ext cx="490537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92280" y="177281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Кочарян и др., 2022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95936" y="5949280"/>
            <a:ext cx="1820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Wang et al., 2016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380312" y="0"/>
            <a:ext cx="176368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Есть ли </a:t>
            </a:r>
            <a:r>
              <a:rPr lang="ru-RU" sz="2400" dirty="0" smtClean="0"/>
              <a:t>это</a:t>
            </a:r>
            <a:r>
              <a:rPr lang="en-US" sz="2400" dirty="0" smtClean="0"/>
              <a:t>?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620688"/>
            <a:ext cx="5976664" cy="356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99592" y="5013176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Скорости распространения разрыва для событий с разными механизмами и глубинами гипоцентров. (по данным </a:t>
            </a:r>
            <a:r>
              <a:rPr lang="en-US" dirty="0" err="1" smtClean="0"/>
              <a:t>Chounet</a:t>
            </a:r>
            <a:r>
              <a:rPr lang="ru-RU" dirty="0" smtClean="0"/>
              <a:t> </a:t>
            </a:r>
            <a:r>
              <a:rPr lang="en-US" dirty="0" smtClean="0"/>
              <a:t>et al.,</a:t>
            </a:r>
            <a:r>
              <a:rPr lang="ru-RU" dirty="0" smtClean="0"/>
              <a:t> 2018)</a:t>
            </a:r>
          </a:p>
        </p:txBody>
      </p:sp>
      <p:graphicFrame>
        <p:nvGraphicFramePr>
          <p:cNvPr id="24579" name="Object 10"/>
          <p:cNvGraphicFramePr>
            <a:graphicFrameLocks noChangeAspect="1"/>
          </p:cNvGraphicFramePr>
          <p:nvPr/>
        </p:nvGraphicFramePr>
        <p:xfrm>
          <a:off x="2123728" y="3861048"/>
          <a:ext cx="987168" cy="1009402"/>
        </p:xfrm>
        <a:graphic>
          <a:graphicData uri="http://schemas.openxmlformats.org/presentationml/2006/ole">
            <p:oleObj spid="_x0000_s24579" name="CorelPhotoPaint.Image.10" r:id="rId4" imgW="1688889" imgH="1726984" progId="">
              <p:embed/>
            </p:oleObj>
          </a:graphicData>
        </a:graphic>
      </p:graphicFrame>
      <p:graphicFrame>
        <p:nvGraphicFramePr>
          <p:cNvPr id="24580" name="Object 8"/>
          <p:cNvGraphicFramePr>
            <a:graphicFrameLocks noChangeAspect="1"/>
          </p:cNvGraphicFramePr>
          <p:nvPr/>
        </p:nvGraphicFramePr>
        <p:xfrm>
          <a:off x="6084168" y="3861048"/>
          <a:ext cx="1007814" cy="1007814"/>
        </p:xfrm>
        <a:graphic>
          <a:graphicData uri="http://schemas.openxmlformats.org/presentationml/2006/ole">
            <p:oleObj spid="_x0000_s24580" name="CorelPhotoPaint.Image.10" r:id="rId5" imgW="1701587" imgH="1701587" progId="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7544" y="5877272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96 EQ c M&gt;5.6 (1992-2015)  </a:t>
            </a:r>
            <a:r>
              <a:rPr lang="ru-RU" dirty="0" smtClean="0"/>
              <a:t>из них 23 «быстрых».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116632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Chounet</a:t>
            </a:r>
            <a:r>
              <a:rPr lang="ru-RU" dirty="0" smtClean="0"/>
              <a:t> </a:t>
            </a:r>
            <a:r>
              <a:rPr lang="en-US" dirty="0" smtClean="0"/>
              <a:t>et al.,</a:t>
            </a:r>
            <a:r>
              <a:rPr lang="ru-RU" dirty="0" smtClean="0"/>
              <a:t> 2018 </a:t>
            </a:r>
            <a:r>
              <a:rPr lang="en-US" dirty="0" smtClean="0"/>
              <a:t>Global catalog of earthquake rupture velocities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380312" y="0"/>
            <a:ext cx="176368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Есть ли </a:t>
            </a:r>
            <a:r>
              <a:rPr lang="ru-RU" sz="2400" dirty="0" smtClean="0"/>
              <a:t>это</a:t>
            </a:r>
            <a:r>
              <a:rPr lang="en-US" sz="2400" dirty="0" smtClean="0"/>
              <a:t>?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5314460" cy="340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76672"/>
            <a:ext cx="24384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437112"/>
            <a:ext cx="3388419" cy="222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3528" y="404664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2008 </a:t>
            </a:r>
            <a:r>
              <a:rPr lang="en-US" sz="2400" dirty="0" err="1" smtClean="0"/>
              <a:t>Wenchuan</a:t>
            </a:r>
            <a:r>
              <a:rPr lang="en-US" sz="2400" dirty="0" smtClean="0"/>
              <a:t> EQ, Mw 7.9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95536" y="472514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Nakamura</a:t>
            </a:r>
            <a:r>
              <a:rPr lang="ru-RU" dirty="0" smtClean="0"/>
              <a:t> </a:t>
            </a:r>
            <a:r>
              <a:rPr lang="en-US" dirty="0" smtClean="0"/>
              <a:t>et al, 20</a:t>
            </a:r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380312" y="0"/>
            <a:ext cx="176368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Есть ли </a:t>
            </a:r>
            <a:r>
              <a:rPr lang="ru-RU" sz="2400" dirty="0" smtClean="0"/>
              <a:t>это</a:t>
            </a:r>
            <a:r>
              <a:rPr lang="en-US" sz="2400" dirty="0" smtClean="0"/>
              <a:t>?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628800"/>
            <a:ext cx="5105549" cy="4848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092280" y="508518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Das, 2015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476672"/>
            <a:ext cx="80648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При </a:t>
            </a:r>
            <a:r>
              <a:rPr lang="en-US" sz="2400" dirty="0" smtClean="0"/>
              <a:t>SS</a:t>
            </a:r>
            <a:r>
              <a:rPr lang="ru-RU" sz="2400" dirty="0" smtClean="0"/>
              <a:t> землетрясениях наблюдаются б</a:t>
            </a:r>
            <a:r>
              <a:rPr lang="en-US" sz="2400" dirty="0" smtClean="0"/>
              <a:t>O</a:t>
            </a:r>
            <a:r>
              <a:rPr lang="ru-RU" sz="2400" dirty="0" err="1" smtClean="0"/>
              <a:t>льшие</a:t>
            </a:r>
            <a:r>
              <a:rPr lang="ru-RU" sz="2400" dirty="0" smtClean="0"/>
              <a:t> разрушения, необычные цунами и т.д.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380312" y="0"/>
            <a:ext cx="176368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Есть ли </a:t>
            </a:r>
            <a:r>
              <a:rPr lang="ru-RU" sz="2400" dirty="0" smtClean="0"/>
              <a:t>это</a:t>
            </a:r>
            <a:r>
              <a:rPr lang="en-US" sz="2400" dirty="0" smtClean="0"/>
              <a:t>?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764704"/>
            <a:ext cx="828092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Вопросы:</a:t>
            </a:r>
            <a:endParaRPr lang="en-US" sz="3200" dirty="0" smtClean="0"/>
          </a:p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 Как инициируется и как останавливается  </a:t>
            </a:r>
            <a:r>
              <a:rPr lang="en-US" sz="2800" dirty="0" smtClean="0"/>
              <a:t>SS</a:t>
            </a:r>
            <a:r>
              <a:rPr lang="ru-RU" sz="2800" dirty="0" smtClean="0"/>
              <a:t> разрыв ?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 Какую роль играет </a:t>
            </a:r>
            <a:r>
              <a:rPr lang="ru-RU" sz="2800" dirty="0" err="1" smtClean="0"/>
              <a:t>гетерогенность</a:t>
            </a:r>
            <a:r>
              <a:rPr lang="ru-RU" sz="2800" dirty="0" smtClean="0"/>
              <a:t> поверхности разлома?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259228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76672"/>
            <a:ext cx="266429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3528" y="4221088"/>
            <a:ext cx="84249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Векторное поле скорости в разные моменты времени: </a:t>
            </a:r>
            <a:r>
              <a:rPr lang="ru-RU" i="1" dirty="0" smtClean="0"/>
              <a:t>а</a:t>
            </a:r>
            <a:r>
              <a:rPr lang="ru-RU" dirty="0" smtClean="0"/>
              <a:t> — </a:t>
            </a:r>
            <a:r>
              <a:rPr lang="en-US" i="1" dirty="0" smtClean="0"/>
              <a:t>t</a:t>
            </a:r>
            <a:r>
              <a:rPr lang="ru-RU" dirty="0" smtClean="0"/>
              <a:t>=25.6, </a:t>
            </a:r>
            <a:r>
              <a:rPr lang="ru-RU" i="1" dirty="0" smtClean="0"/>
              <a:t>б</a:t>
            </a:r>
            <a:r>
              <a:rPr lang="ru-RU" dirty="0" smtClean="0"/>
              <a:t> — </a:t>
            </a:r>
            <a:r>
              <a:rPr lang="en-US" i="1" dirty="0" smtClean="0"/>
              <a:t>t</a:t>
            </a:r>
            <a:r>
              <a:rPr lang="ru-RU" dirty="0" smtClean="0"/>
              <a:t>=51.2. Шкала в [м/с]. Вариант </a:t>
            </a:r>
            <a:r>
              <a:rPr lang="en-US" i="1" dirty="0" smtClean="0"/>
              <a:t>S</a:t>
            </a:r>
            <a:r>
              <a:rPr lang="ru-RU" dirty="0" smtClean="0"/>
              <a:t>=0.8</a:t>
            </a:r>
          </a:p>
          <a:p>
            <a:r>
              <a:rPr lang="ru-RU" dirty="0" smtClean="0"/>
              <a:t>В </a:t>
            </a:r>
            <a:r>
              <a:rPr lang="en-US" dirty="0" smtClean="0"/>
              <a:t>SR </a:t>
            </a:r>
            <a:r>
              <a:rPr lang="ru-RU" dirty="0" smtClean="0"/>
              <a:t>режиме условие разрыва достигается на фронте </a:t>
            </a:r>
            <a:r>
              <a:rPr lang="en-US" dirty="0" smtClean="0"/>
              <a:t>S</a:t>
            </a:r>
            <a:r>
              <a:rPr lang="ru-RU" dirty="0" smtClean="0"/>
              <a:t> волны</a:t>
            </a:r>
            <a:r>
              <a:rPr lang="en-US" dirty="0" smtClean="0"/>
              <a:t>.</a:t>
            </a:r>
          </a:p>
          <a:p>
            <a:r>
              <a:rPr lang="ru-RU" dirty="0" smtClean="0"/>
              <a:t>В </a:t>
            </a:r>
            <a:r>
              <a:rPr lang="en-US" dirty="0" smtClean="0"/>
              <a:t>S-S </a:t>
            </a:r>
            <a:r>
              <a:rPr lang="ru-RU" dirty="0" smtClean="0"/>
              <a:t>режиме разрыв обгоняет фронт поперечной волны. Образующиеся при этом вторичные поперечные волны в результате интерференции формируют конический волновой фронт.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411760" y="0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Однородный разлом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740352" y="0"/>
            <a:ext cx="140364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Что </a:t>
            </a:r>
            <a:r>
              <a:rPr lang="ru-RU" sz="2400" dirty="0" smtClean="0"/>
              <a:t>это</a:t>
            </a:r>
            <a:r>
              <a:rPr lang="en-US" sz="2400" dirty="0" smtClean="0"/>
              <a:t>?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3456384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4293096"/>
            <a:ext cx="3707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Эпюры скорости смещения (</a:t>
            </a:r>
            <a:r>
              <a:rPr lang="ru-RU" sz="1600" dirty="0" smtClean="0">
                <a:solidFill>
                  <a:srgbClr val="0000FF"/>
                </a:solidFill>
              </a:rPr>
              <a:t>1 — </a:t>
            </a:r>
            <a:r>
              <a:rPr lang="en-US" sz="1600" i="1" dirty="0" err="1" smtClean="0">
                <a:solidFill>
                  <a:srgbClr val="0000FF"/>
                </a:solidFill>
              </a:rPr>
              <a:t>u</a:t>
            </a:r>
            <a:r>
              <a:rPr lang="en-US" sz="1600" i="1" baseline="-25000" dirty="0" err="1" smtClean="0">
                <a:solidFill>
                  <a:srgbClr val="0000FF"/>
                </a:solidFill>
              </a:rPr>
              <a:t>x</a:t>
            </a:r>
            <a:r>
              <a:rPr lang="ru-RU" sz="1600" i="1" dirty="0" smtClean="0"/>
              <a:t>, </a:t>
            </a:r>
            <a:r>
              <a:rPr lang="ru-RU" sz="1600" dirty="0" smtClean="0">
                <a:solidFill>
                  <a:srgbClr val="FF0000"/>
                </a:solidFill>
              </a:rPr>
              <a:t>2</a:t>
            </a:r>
            <a:r>
              <a:rPr lang="ru-RU" sz="1600" i="1" dirty="0" smtClean="0">
                <a:solidFill>
                  <a:srgbClr val="FF0000"/>
                </a:solidFill>
              </a:rPr>
              <a:t> —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</a:rPr>
              <a:t>u</a:t>
            </a:r>
            <a:r>
              <a:rPr lang="en-US" sz="1600" i="1" baseline="-25000" dirty="0" err="1" smtClean="0">
                <a:solidFill>
                  <a:srgbClr val="FF0000"/>
                </a:solidFill>
              </a:rPr>
              <a:t>y</a:t>
            </a:r>
            <a:r>
              <a:rPr lang="ru-RU" sz="1600" dirty="0" smtClean="0"/>
              <a:t>) на различных расстояниях от участка инициирования разрыва, полученные в расчетных вариантах </a:t>
            </a:r>
            <a:r>
              <a:rPr lang="en-US" sz="1600" i="1" dirty="0" smtClean="0"/>
              <a:t>S</a:t>
            </a:r>
            <a:r>
              <a:rPr lang="ru-RU" sz="1600" dirty="0" smtClean="0"/>
              <a:t>=2.0 (слева</a:t>
            </a:r>
            <a:r>
              <a:rPr lang="ru-RU" sz="1600" i="1" dirty="0" smtClean="0"/>
              <a:t>, </a:t>
            </a:r>
            <a:r>
              <a:rPr lang="en-US" sz="1600" i="1" dirty="0" smtClean="0"/>
              <a:t>sub R</a:t>
            </a:r>
            <a:r>
              <a:rPr lang="ru-RU" sz="1600" dirty="0" smtClean="0"/>
              <a:t>) и </a:t>
            </a:r>
            <a:r>
              <a:rPr lang="en-US" sz="1600" i="1" dirty="0" smtClean="0"/>
              <a:t>S</a:t>
            </a:r>
            <a:r>
              <a:rPr lang="ru-RU" sz="1600" dirty="0" smtClean="0"/>
              <a:t>=0.8 (справа, </a:t>
            </a:r>
            <a:r>
              <a:rPr lang="en-US" sz="1600" i="1" dirty="0" smtClean="0"/>
              <a:t> SS</a:t>
            </a:r>
            <a:r>
              <a:rPr lang="ru-RU" sz="1600" dirty="0" smtClean="0"/>
              <a:t>) </a:t>
            </a:r>
            <a:endParaRPr lang="ru-RU" sz="1600" dirty="0"/>
          </a:p>
        </p:txBody>
      </p:sp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32656"/>
            <a:ext cx="396044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139952" y="4293096"/>
            <a:ext cx="5004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Годографы моментов старта дифференциального движения (1) и начала активной стадии скольжения (2, 3) . 1, 2 — </a:t>
            </a:r>
            <a:r>
              <a:rPr lang="en-US" i="1" dirty="0" smtClean="0"/>
              <a:t>S</a:t>
            </a:r>
            <a:r>
              <a:rPr lang="ru-RU" i="1" dirty="0" smtClean="0"/>
              <a:t>=</a:t>
            </a:r>
            <a:r>
              <a:rPr lang="ru-RU" dirty="0" smtClean="0"/>
              <a:t>0.8; 3 — </a:t>
            </a:r>
            <a:r>
              <a:rPr lang="en-US" i="1" dirty="0" smtClean="0"/>
              <a:t>S</a:t>
            </a:r>
            <a:r>
              <a:rPr lang="ru-RU" i="1" dirty="0" smtClean="0"/>
              <a:t>=</a:t>
            </a:r>
            <a:r>
              <a:rPr lang="ru-RU" dirty="0" smtClean="0"/>
              <a:t>2.0. </a:t>
            </a:r>
            <a:endParaRPr lang="ru-RU" dirty="0"/>
          </a:p>
        </p:txBody>
      </p:sp>
      <p:graphicFrame>
        <p:nvGraphicFramePr>
          <p:cNvPr id="63491" name="Object 3"/>
          <p:cNvGraphicFramePr>
            <a:graphicFrameLocks noChangeAspect="1"/>
          </p:cNvGraphicFramePr>
          <p:nvPr/>
        </p:nvGraphicFramePr>
        <p:xfrm>
          <a:off x="4211960" y="5517232"/>
          <a:ext cx="1060450" cy="504825"/>
        </p:xfrm>
        <a:graphic>
          <a:graphicData uri="http://schemas.openxmlformats.org/presentationml/2006/ole">
            <p:oleObj spid="_x0000_s63491" name="Формула" r:id="rId5" imgW="495000" imgH="241200" progId="Equation.3">
              <p:embed/>
            </p:oleObj>
          </a:graphicData>
        </a:graphic>
      </p:graphicFrame>
      <p:graphicFrame>
        <p:nvGraphicFramePr>
          <p:cNvPr id="63492" name="Object 4"/>
          <p:cNvGraphicFramePr>
            <a:graphicFrameLocks noChangeAspect="1"/>
          </p:cNvGraphicFramePr>
          <p:nvPr/>
        </p:nvGraphicFramePr>
        <p:xfrm>
          <a:off x="4211960" y="6093296"/>
          <a:ext cx="988744" cy="516508"/>
        </p:xfrm>
        <a:graphic>
          <a:graphicData uri="http://schemas.openxmlformats.org/presentationml/2006/ole">
            <p:oleObj spid="_x0000_s63492" name="Формула" r:id="rId6" imgW="406080" imgH="228600" progId="Equation.3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508104" y="558924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условие старта дифференциального движения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580112" y="6211669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стадия активного разрыва</a:t>
            </a:r>
            <a:endParaRPr lang="ru-RU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2636912"/>
            <a:ext cx="1685866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740352" y="0"/>
            <a:ext cx="140364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Что </a:t>
            </a:r>
            <a:r>
              <a:rPr lang="ru-RU" sz="2400" dirty="0" smtClean="0"/>
              <a:t>это</a:t>
            </a:r>
            <a:r>
              <a:rPr lang="en-US" sz="2400" dirty="0" smtClean="0"/>
              <a:t>?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79913" y="2636912"/>
            <a:ext cx="1064087" cy="63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2870200" cy="264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76672"/>
            <a:ext cx="2952328" cy="267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740352" y="0"/>
            <a:ext cx="140364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Что </a:t>
            </a:r>
            <a:r>
              <a:rPr lang="ru-RU" sz="2400" dirty="0" smtClean="0"/>
              <a:t>это</a:t>
            </a:r>
            <a:r>
              <a:rPr lang="en-US" sz="2400" dirty="0" smtClean="0"/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536" y="3140968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Пространственное распределение величин сдвиговых напряжений </a:t>
            </a:r>
            <a:r>
              <a:rPr lang="ru-RU" i="1" dirty="0" err="1" smtClean="0"/>
              <a:t>ϭ</a:t>
            </a:r>
            <a:r>
              <a:rPr lang="en-US" baseline="-25000" dirty="0" err="1" smtClean="0"/>
              <a:t>xy</a:t>
            </a:r>
            <a:r>
              <a:rPr lang="ru-RU" dirty="0" smtClean="0"/>
              <a:t> </a:t>
            </a:r>
            <a:r>
              <a:rPr lang="ru-RU" i="1" dirty="0" smtClean="0"/>
              <a:t> </a:t>
            </a:r>
            <a:r>
              <a:rPr lang="en-US" i="1" dirty="0" smtClean="0"/>
              <a:t>(</a:t>
            </a:r>
            <a:r>
              <a:rPr lang="ru-RU" i="1" dirty="0" smtClean="0"/>
              <a:t>слева) и </a:t>
            </a:r>
            <a:r>
              <a:rPr lang="ru-RU" dirty="0" smtClean="0"/>
              <a:t>эквивалентных напряжений в момент </a:t>
            </a:r>
            <a:r>
              <a:rPr lang="en-US" dirty="0" smtClean="0"/>
              <a:t>t=52.1</a:t>
            </a:r>
            <a:r>
              <a:rPr lang="ru-RU" dirty="0" smtClean="0"/>
              <a:t>.   </a:t>
            </a:r>
            <a:r>
              <a:rPr lang="en-US" dirty="0" smtClean="0"/>
              <a:t>S-S </a:t>
            </a:r>
            <a:r>
              <a:rPr lang="ru-RU" dirty="0" smtClean="0"/>
              <a:t>режим; шкала цвета в МПа</a:t>
            </a:r>
            <a:endParaRPr lang="ru-RU" dirty="0"/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933056"/>
            <a:ext cx="3672408" cy="220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861048"/>
            <a:ext cx="3482521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23528" y="62373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Shilko</a:t>
            </a:r>
            <a:r>
              <a:rPr lang="en-US" dirty="0" smtClean="0"/>
              <a:t> et al., 2015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020272" y="1052736"/>
            <a:ext cx="194421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Образование «дочерней» трещины</a:t>
            </a:r>
            <a:r>
              <a:rPr lang="ru-RU" dirty="0" smtClean="0"/>
              <a:t>.</a:t>
            </a:r>
          </a:p>
          <a:p>
            <a:r>
              <a:rPr lang="ru-RU" sz="1600" dirty="0" err="1" smtClean="0"/>
              <a:t>Будков</a:t>
            </a:r>
            <a:r>
              <a:rPr lang="ru-RU" sz="1600" dirty="0" smtClean="0"/>
              <a:t>, Кишкина, Кочарян, 2022</a:t>
            </a:r>
            <a:endParaRPr lang="ru-RU" sz="1600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4437112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Скорость распространения разрыва от времени для разломов разной «хрупкости».</a:t>
            </a:r>
          </a:p>
          <a:p>
            <a:r>
              <a:rPr lang="ru-RU" dirty="0" smtClean="0"/>
              <a:t>Для хрупких разломов зарождение дочернего разрыва.</a:t>
            </a:r>
          </a:p>
          <a:p>
            <a:r>
              <a:rPr lang="ru-RU" dirty="0" smtClean="0"/>
              <a:t>Для более пластичных – прямой переход.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740352" y="0"/>
            <a:ext cx="140364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Что </a:t>
            </a:r>
            <a:r>
              <a:rPr lang="ru-RU" sz="2400" dirty="0" smtClean="0"/>
              <a:t>это</a:t>
            </a:r>
            <a:r>
              <a:rPr lang="en-US" sz="2400" dirty="0" smtClean="0"/>
              <a:t>?</a:t>
            </a:r>
          </a:p>
        </p:txBody>
      </p:sp>
      <p:pic>
        <p:nvPicPr>
          <p:cNvPr id="68609" name="Picture 1" descr="F:\Work\!0_Триггеры 22\Разные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3916164" cy="39161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44008" y="4437112"/>
            <a:ext cx="417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Повышенная </a:t>
            </a:r>
            <a:r>
              <a:rPr lang="ru-RU" dirty="0" err="1" smtClean="0"/>
              <a:t>микрошероховатость</a:t>
            </a:r>
            <a:r>
              <a:rPr lang="ru-RU" dirty="0" smtClean="0"/>
              <a:t> контактной области увеличивает фрикционную «хрупкость» пятна увеличивая, тем самым вероятность инициирования </a:t>
            </a:r>
            <a:r>
              <a:rPr lang="ru-RU" dirty="0" err="1" smtClean="0"/>
              <a:t>сверхсдвигового</a:t>
            </a:r>
            <a:r>
              <a:rPr lang="ru-RU" dirty="0" smtClean="0"/>
              <a:t> разрыва.</a:t>
            </a:r>
            <a:endParaRPr lang="ru-RU" dirty="0"/>
          </a:p>
        </p:txBody>
      </p:sp>
      <p:pic>
        <p:nvPicPr>
          <p:cNvPr id="2" name="Picture 1" descr="F:\Work\!0_Триггеры 22\Разные S_три области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5" y="332656"/>
            <a:ext cx="3500593" cy="3744416"/>
          </a:xfrm>
          <a:prstGeom prst="rect">
            <a:avLst/>
          </a:prstGeom>
          <a:noFill/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1916832"/>
            <a:ext cx="155335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0392" y="1844824"/>
            <a:ext cx="884575" cy="52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76672"/>
            <a:ext cx="683895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4725144"/>
            <a:ext cx="62293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869160"/>
            <a:ext cx="25812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47322">
            <a:off x="628504" y="2523414"/>
            <a:ext cx="767715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2D02-AC03-42C5-95C4-C032F983C531}" type="slidenum">
              <a:rPr lang="ru-RU"/>
              <a:pPr/>
              <a:t>20</a:t>
            </a:fld>
            <a:endParaRPr lang="ru-RU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4608512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2987824" y="2204864"/>
            <a:ext cx="22327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dirty="0"/>
              <a:t>2020 </a:t>
            </a:r>
            <a:r>
              <a:rPr lang="ru-RU" sz="1200" i="1" dirty="0"/>
              <a:t>M</a:t>
            </a:r>
            <a:r>
              <a:rPr lang="ru-RU" sz="1200" dirty="0"/>
              <a:t>6.7, Восточно-Анатолийский разлом (</a:t>
            </a:r>
            <a:r>
              <a:rPr lang="en-US" sz="1200" i="1" dirty="0"/>
              <a:t>Chen et al.,</a:t>
            </a:r>
            <a:r>
              <a:rPr lang="ru-RU" sz="1200" i="1" dirty="0"/>
              <a:t> 2020</a:t>
            </a:r>
            <a:r>
              <a:rPr lang="en-US" sz="1200" dirty="0"/>
              <a:t>)</a:t>
            </a:r>
            <a:endParaRPr lang="ru-RU" sz="1200" dirty="0"/>
          </a:p>
        </p:txBody>
      </p: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852738"/>
            <a:ext cx="255428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107504" y="1844824"/>
            <a:ext cx="2162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u="sng" dirty="0"/>
              <a:t>Сейсмологические данные</a:t>
            </a:r>
          </a:p>
        </p:txBody>
      </p:sp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2987825" y="3284984"/>
            <a:ext cx="12961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dirty="0"/>
              <a:t>2003 </a:t>
            </a:r>
            <a:r>
              <a:rPr lang="ru-RU" sz="1200" i="1" dirty="0" err="1"/>
              <a:t>M</a:t>
            </a:r>
            <a:r>
              <a:rPr lang="ru-RU" sz="1200" dirty="0" err="1"/>
              <a:t>w</a:t>
            </a:r>
            <a:r>
              <a:rPr lang="ru-RU" sz="1200" dirty="0"/>
              <a:t> 6.8</a:t>
            </a:r>
          </a:p>
          <a:p>
            <a:r>
              <a:rPr lang="ru-RU" sz="1200" dirty="0" err="1"/>
              <a:t>Chengkung</a:t>
            </a:r>
            <a:r>
              <a:rPr lang="ru-RU" sz="1200" dirty="0"/>
              <a:t> </a:t>
            </a:r>
            <a:r>
              <a:rPr lang="ru-RU" sz="1200" dirty="0" err="1"/>
              <a:t>earthquake</a:t>
            </a:r>
            <a:endParaRPr lang="ru-RU" sz="1200" dirty="0"/>
          </a:p>
          <a:p>
            <a:r>
              <a:rPr lang="en-US" sz="1200" i="1" dirty="0" err="1"/>
              <a:t>Avouac</a:t>
            </a:r>
            <a:r>
              <a:rPr lang="ru-RU" sz="1200" i="1" dirty="0"/>
              <a:t>, 2015</a:t>
            </a:r>
            <a:endParaRPr lang="en-US" sz="1200" i="1" dirty="0"/>
          </a:p>
        </p:txBody>
      </p:sp>
      <p:pic>
        <p:nvPicPr>
          <p:cNvPr id="11264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1517" y="4149079"/>
            <a:ext cx="1476246" cy="259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1403648" y="6093296"/>
            <a:ext cx="2016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 err="1"/>
              <a:t>Меганадвиги</a:t>
            </a:r>
            <a:r>
              <a:rPr lang="ru-RU" sz="1200" dirty="0"/>
              <a:t>, Южная Америка, </a:t>
            </a:r>
            <a:r>
              <a:rPr lang="ru-RU" sz="1200" dirty="0" err="1"/>
              <a:t>Herman</a:t>
            </a:r>
            <a:r>
              <a:rPr lang="ru-RU" sz="1200" dirty="0"/>
              <a:t>, </a:t>
            </a:r>
            <a:r>
              <a:rPr lang="ru-RU" sz="1200" i="1" dirty="0" err="1"/>
              <a:t>Govers</a:t>
            </a:r>
            <a:r>
              <a:rPr lang="en-US" sz="1200" i="1" dirty="0"/>
              <a:t> 2020</a:t>
            </a:r>
            <a:endParaRPr lang="ru-RU" sz="1200" i="1" dirty="0"/>
          </a:p>
        </p:txBody>
      </p:sp>
      <p:sp>
        <p:nvSpPr>
          <p:cNvPr id="112649" name="Text Box 9"/>
          <p:cNvSpPr txBox="1">
            <a:spLocks noChangeArrowheads="1"/>
          </p:cNvSpPr>
          <p:nvPr/>
        </p:nvSpPr>
        <p:spPr bwMode="auto">
          <a:xfrm>
            <a:off x="251520" y="2564904"/>
            <a:ext cx="25923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u="sng" dirty="0"/>
              <a:t>Спутниковая геодезия </a:t>
            </a:r>
            <a:endParaRPr lang="ru-RU" dirty="0"/>
          </a:p>
        </p:txBody>
      </p:sp>
      <p:pic>
        <p:nvPicPr>
          <p:cNvPr id="13" name="Рисунок 12" descr="E:\МЕЗОСТРУКТУРЫ\FiniteFault\ФЗ-22\Рис\Рис1б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5528" y="116632"/>
            <a:ext cx="4248472" cy="184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5436096" y="2132856"/>
            <a:ext cx="3096344" cy="42626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92080" y="648866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Будков</a:t>
            </a:r>
            <a:r>
              <a:rPr lang="ru-RU" dirty="0" smtClean="0"/>
              <a:t>, Кишкина, Кочарян, 2022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740352" y="0"/>
            <a:ext cx="140364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Что </a:t>
            </a:r>
            <a:r>
              <a:rPr lang="ru-RU" sz="2400" dirty="0" smtClean="0"/>
              <a:t>это</a:t>
            </a:r>
            <a:r>
              <a:rPr lang="en-US" sz="2400" dirty="0" smtClean="0"/>
              <a:t>?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07504" y="0"/>
            <a:ext cx="46805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 err="1" smtClean="0"/>
              <a:t>Мезонеоднородности</a:t>
            </a:r>
            <a:r>
              <a:rPr lang="ru-RU" sz="2400" dirty="0" smtClean="0"/>
              <a:t> </a:t>
            </a:r>
            <a:r>
              <a:rPr lang="ru-RU" sz="2400" dirty="0" smtClean="0"/>
              <a:t>(</a:t>
            </a:r>
            <a:r>
              <a:rPr lang="en-US" sz="2400" dirty="0"/>
              <a:t>asperities</a:t>
            </a:r>
            <a:r>
              <a:rPr lang="en-US" sz="2400" dirty="0" smtClean="0"/>
              <a:t>)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A2E6-6578-4CFE-80B2-1361FC34CA0C}" type="slidenum">
              <a:rPr lang="ru-RU"/>
              <a:pPr/>
              <a:t>21</a:t>
            </a:fld>
            <a:endParaRPr lang="ru-RU"/>
          </a:p>
        </p:txBody>
      </p:sp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Субрелеевский</a:t>
            </a:r>
            <a:r>
              <a:rPr lang="ru-RU" dirty="0" smtClean="0"/>
              <a:t> разрыв</a:t>
            </a:r>
            <a:endParaRPr lang="ru-RU" dirty="0"/>
          </a:p>
        </p:txBody>
      </p:sp>
      <p:pic>
        <p:nvPicPr>
          <p:cNvPr id="144390" name="Picture 6" descr="расче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412876"/>
            <a:ext cx="3960242" cy="449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91" name="Text Box 7"/>
          <p:cNvSpPr txBox="1">
            <a:spLocks noChangeArrowheads="1"/>
          </p:cNvSpPr>
          <p:nvPr/>
        </p:nvSpPr>
        <p:spPr bwMode="auto">
          <a:xfrm>
            <a:off x="5219700" y="2565400"/>
            <a:ext cx="338455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За пределами участка разупрочнения скорость смещения быстро снижается, вновь увеличиваясь на соседних пятнах. Чем выше суммарная доля участков с разупрочнением, тем выше доля энергии деформации, идущей на излучение упругой волны в высокочастотной части спектра. </a:t>
            </a:r>
          </a:p>
        </p:txBody>
      </p:sp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5292725" y="5805488"/>
            <a:ext cx="3168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Вне пятен – кулоновское трение.</a:t>
            </a:r>
          </a:p>
        </p:txBody>
      </p:sp>
      <p:sp>
        <p:nvSpPr>
          <p:cNvPr id="144393" name="Text Box 9"/>
          <p:cNvSpPr txBox="1">
            <a:spLocks noChangeArrowheads="1"/>
          </p:cNvSpPr>
          <p:nvPr/>
        </p:nvSpPr>
        <p:spPr bwMode="auto">
          <a:xfrm>
            <a:off x="5435600" y="1989138"/>
            <a:ext cx="28813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Кулон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40352" y="0"/>
            <a:ext cx="140364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Что </a:t>
            </a:r>
            <a:r>
              <a:rPr lang="ru-RU" sz="2400" dirty="0" smtClean="0"/>
              <a:t>это</a:t>
            </a:r>
            <a:r>
              <a:rPr lang="en-US" sz="2400" dirty="0" smtClean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Неоднородный разлом -1</a:t>
            </a:r>
            <a:endParaRPr lang="ru-RU" sz="2400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052736"/>
            <a:ext cx="338861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2699792" y="980728"/>
            <a:ext cx="33123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995936" y="980728"/>
            <a:ext cx="648072" cy="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48064" y="62068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FW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995936" y="54868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FS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23928" y="98072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l-GR" dirty="0" smtClean="0">
                <a:solidFill>
                  <a:srgbClr val="0000FF"/>
                </a:solidFill>
              </a:rPr>
              <a:t>Δ</a:t>
            </a:r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8" name="Рисунок 17" descr="Рис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5536" y="1052736"/>
            <a:ext cx="3399834" cy="3399834"/>
          </a:xfrm>
          <a:prstGeom prst="rect">
            <a:avLst/>
          </a:prstGeom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581128"/>
            <a:ext cx="4020556" cy="1105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5004048" y="4869160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ru-RU" dirty="0" smtClean="0"/>
              <a:t> - Начало активной стадии (1) и дифференциального движения (2)</a:t>
            </a:r>
          </a:p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740352" y="0"/>
            <a:ext cx="140364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Что </a:t>
            </a:r>
            <a:r>
              <a:rPr lang="ru-RU" sz="2400" dirty="0" smtClean="0"/>
              <a:t>это</a:t>
            </a:r>
            <a:r>
              <a:rPr lang="en-US" sz="2400" dirty="0" smtClean="0"/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87824" y="62068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FW</a:t>
            </a:r>
            <a:endParaRPr lang="ru-RU" dirty="0"/>
          </a:p>
        </p:txBody>
      </p:sp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3729" name="Object 1"/>
          <p:cNvGraphicFramePr>
            <a:graphicFrameLocks noChangeAspect="1"/>
          </p:cNvGraphicFramePr>
          <p:nvPr/>
        </p:nvGraphicFramePr>
        <p:xfrm>
          <a:off x="6588224" y="5445224"/>
          <a:ext cx="961774" cy="288032"/>
        </p:xfrm>
        <a:graphic>
          <a:graphicData uri="http://schemas.openxmlformats.org/presentationml/2006/ole">
            <p:oleObj spid="_x0000_s73729" name="Формула" r:id="rId6" imgW="609336" imgH="190417" progId="Equation.3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95536" y="5877272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На «пассивном» </a:t>
            </a:r>
            <a:r>
              <a:rPr lang="ru-RU" sz="1400" i="1" dirty="0" smtClean="0"/>
              <a:t>FS</a:t>
            </a:r>
            <a:r>
              <a:rPr lang="ru-RU" sz="1400" dirty="0" smtClean="0"/>
              <a:t> участке происходит резкое локальное снижение амплитуды скорости скольжения (рис. 4). При достаточно большой протяженности пассивного участка (более  при </a:t>
            </a:r>
            <a:r>
              <a:rPr lang="en-US" sz="1400" i="1" dirty="0" smtClean="0"/>
              <a:t>S</a:t>
            </a:r>
            <a:r>
              <a:rPr lang="ru-RU" sz="1400" i="1" dirty="0" smtClean="0"/>
              <a:t>=</a:t>
            </a:r>
            <a:r>
              <a:rPr lang="ru-RU" sz="1400" dirty="0" smtClean="0"/>
              <a:t>0.8) разрыв останавливается. На однородной </a:t>
            </a:r>
            <a:r>
              <a:rPr lang="en-US" sz="1400" i="1" dirty="0" smtClean="0"/>
              <a:t>FW</a:t>
            </a:r>
            <a:r>
              <a:rPr lang="ru-RU" sz="1400" dirty="0" smtClean="0"/>
              <a:t> поверхности, не содержащей </a:t>
            </a:r>
            <a:r>
              <a:rPr lang="ru-RU" sz="1400" i="1" dirty="0" smtClean="0"/>
              <a:t>FS</a:t>
            </a:r>
            <a:r>
              <a:rPr lang="ru-RU" sz="1400" dirty="0" smtClean="0"/>
              <a:t> участков, </a:t>
            </a:r>
            <a:r>
              <a:rPr lang="en-US" sz="1400" dirty="0" smtClean="0"/>
              <a:t>S-S </a:t>
            </a:r>
            <a:r>
              <a:rPr lang="ru-RU" sz="1400" dirty="0" smtClean="0"/>
              <a:t>трещина распространяется сколь угодно долго. </a:t>
            </a:r>
            <a:endParaRPr lang="ru-RU" sz="1400" dirty="0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Неоднородный разлом -1</a:t>
            </a: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699792" y="980728"/>
            <a:ext cx="33123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995936" y="980728"/>
            <a:ext cx="648072" cy="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48064" y="62068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FW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995936" y="54868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FS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23928" y="98072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l-GR" dirty="0" smtClean="0">
                <a:solidFill>
                  <a:srgbClr val="0000FF"/>
                </a:solidFill>
              </a:rPr>
              <a:t>Δ</a:t>
            </a:r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8" name="Рисунок 17" descr="Рис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536" y="1052736"/>
            <a:ext cx="3399834" cy="3399834"/>
          </a:xfrm>
          <a:prstGeom prst="rect">
            <a:avLst/>
          </a:prstGeom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581128"/>
            <a:ext cx="4020556" cy="1105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5004048" y="450912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Распределение </a:t>
            </a:r>
            <a:r>
              <a:rPr lang="ru-RU" sz="1600" dirty="0" smtClean="0"/>
              <a:t>значений </a:t>
            </a:r>
            <a:r>
              <a:rPr lang="ru-RU" sz="1600" dirty="0" smtClean="0"/>
              <a:t>горизонтальной составляющей </a:t>
            </a:r>
            <a:r>
              <a:rPr lang="en-US" sz="1600" dirty="0" smtClean="0"/>
              <a:t>PGV </a:t>
            </a:r>
            <a:r>
              <a:rPr lang="ru-RU" sz="1600" dirty="0" smtClean="0"/>
              <a:t>1 </a:t>
            </a:r>
            <a:r>
              <a:rPr lang="ru-RU" sz="1600" dirty="0" smtClean="0"/>
              <a:t>— однородная контактная поверхность,   2 — на отрезке                              </a:t>
            </a:r>
            <a:r>
              <a:rPr lang="en-US" sz="1600" i="1" dirty="0" smtClean="0"/>
              <a:t>FS</a:t>
            </a:r>
            <a:r>
              <a:rPr lang="ru-RU" sz="1600" dirty="0" smtClean="0"/>
              <a:t> участок с постоянным трением</a:t>
            </a:r>
            <a:r>
              <a:rPr lang="en-US" sz="1600" dirty="0" smtClean="0"/>
              <a:t> 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740352" y="0"/>
            <a:ext cx="140364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Что </a:t>
            </a:r>
            <a:r>
              <a:rPr lang="ru-RU" sz="2400" dirty="0" smtClean="0"/>
              <a:t>это</a:t>
            </a:r>
            <a:r>
              <a:rPr lang="en-US" sz="2400" dirty="0" smtClean="0"/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5536" y="5877272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На «пассивном» </a:t>
            </a:r>
            <a:r>
              <a:rPr lang="ru-RU" sz="1400" i="1" dirty="0" smtClean="0"/>
              <a:t>FS</a:t>
            </a:r>
            <a:r>
              <a:rPr lang="ru-RU" sz="1400" dirty="0" smtClean="0"/>
              <a:t> участке происходит резкое локальное снижение амплитуды скорости скольжения (рис. 4). При достаточно большой протяженности пассивного участка (более  при </a:t>
            </a:r>
            <a:r>
              <a:rPr lang="en-US" sz="1400" i="1" dirty="0" smtClean="0"/>
              <a:t>S</a:t>
            </a:r>
            <a:r>
              <a:rPr lang="ru-RU" sz="1400" i="1" dirty="0" smtClean="0"/>
              <a:t>=</a:t>
            </a:r>
            <a:r>
              <a:rPr lang="ru-RU" sz="1400" dirty="0" smtClean="0"/>
              <a:t>0.8) разрыв останавливается. На однородной </a:t>
            </a:r>
            <a:r>
              <a:rPr lang="en-US" sz="1400" i="1" dirty="0" smtClean="0"/>
              <a:t>FW</a:t>
            </a:r>
            <a:r>
              <a:rPr lang="ru-RU" sz="1400" dirty="0" smtClean="0"/>
              <a:t> поверхности, не содержащей </a:t>
            </a:r>
            <a:r>
              <a:rPr lang="ru-RU" sz="1400" i="1" dirty="0" smtClean="0"/>
              <a:t>FS</a:t>
            </a:r>
            <a:r>
              <a:rPr lang="ru-RU" sz="1400" dirty="0" smtClean="0"/>
              <a:t> участков, </a:t>
            </a:r>
            <a:r>
              <a:rPr lang="en-US" sz="1400" dirty="0" smtClean="0"/>
              <a:t>S-S </a:t>
            </a:r>
            <a:r>
              <a:rPr lang="ru-RU" sz="1400" dirty="0" smtClean="0"/>
              <a:t>трещина распространяется сколь угодно долго. 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987824" y="62068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FW</a:t>
            </a:r>
            <a:endParaRPr lang="ru-RU" dirty="0"/>
          </a:p>
        </p:txBody>
      </p:sp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9" name="Рисунок 1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124744"/>
            <a:ext cx="381642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6803" name="Object 3"/>
          <p:cNvGraphicFramePr>
            <a:graphicFrameLocks noChangeAspect="1"/>
          </p:cNvGraphicFramePr>
          <p:nvPr/>
        </p:nvGraphicFramePr>
        <p:xfrm>
          <a:off x="8100392" y="5301208"/>
          <a:ext cx="914400" cy="174625"/>
        </p:xfrm>
        <a:graphic>
          <a:graphicData uri="http://schemas.openxmlformats.org/presentationml/2006/ole">
            <p:oleObj spid="_x0000_s76803" name="Формула" r:id="rId6" imgW="914003" imgH="177723" progId="Equation.3">
              <p:embed/>
            </p:oleObj>
          </a:graphicData>
        </a:graphic>
      </p:graphicFrame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Неоднородный разлом -2</a:t>
            </a: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403648" y="980728"/>
            <a:ext cx="61206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995936" y="980728"/>
            <a:ext cx="648072" cy="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44008" y="62068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FW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995936" y="54868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FS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23928" y="105273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l-GR" dirty="0" smtClean="0">
                <a:solidFill>
                  <a:srgbClr val="0000FF"/>
                </a:solidFill>
              </a:rPr>
              <a:t>Δ</a:t>
            </a:r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40352" y="0"/>
            <a:ext cx="140364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Что </a:t>
            </a:r>
            <a:r>
              <a:rPr lang="ru-RU" sz="2400" dirty="0" smtClean="0"/>
              <a:t>это</a:t>
            </a:r>
            <a:r>
              <a:rPr lang="en-US" sz="2400" dirty="0" smtClean="0"/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19872" y="54868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FW</a:t>
            </a:r>
            <a:endParaRPr lang="ru-RU" dirty="0"/>
          </a:p>
        </p:txBody>
      </p:sp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5148064" y="980728"/>
            <a:ext cx="648072" cy="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771800" y="980728"/>
            <a:ext cx="648072" cy="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547664" y="980728"/>
            <a:ext cx="648072" cy="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6444208" y="980728"/>
            <a:ext cx="648072" cy="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771800" y="62068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FS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47664" y="54868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FS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48064" y="62068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FS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44208" y="62068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FS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96136" y="62068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FW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2123728" y="54868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FW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2195736" y="105273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</a:t>
            </a:r>
            <a:r>
              <a:rPr lang="en-US" baseline="-25000" dirty="0" err="1" smtClean="0"/>
              <a:t>asp</a:t>
            </a:r>
            <a:endParaRPr lang="ru-RU" baseline="-25000" dirty="0"/>
          </a:p>
        </p:txBody>
      </p:sp>
      <p:pic>
        <p:nvPicPr>
          <p:cNvPr id="34" name="Рисунок 2" descr="Рис9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3672408" cy="3672408"/>
          </a:xfrm>
          <a:prstGeom prst="rect">
            <a:avLst/>
          </a:prstGeom>
          <a:noFill/>
        </p:spPr>
      </p:pic>
      <p:pic>
        <p:nvPicPr>
          <p:cNvPr id="35" name="Рисунок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484784"/>
            <a:ext cx="3600400" cy="3600400"/>
          </a:xfrm>
          <a:prstGeom prst="rect">
            <a:avLst/>
          </a:prstGeom>
          <a:noFill/>
        </p:spPr>
      </p:pic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8851" name="Object 3"/>
          <p:cNvGraphicFramePr>
            <a:graphicFrameLocks noChangeAspect="1"/>
          </p:cNvGraphicFramePr>
          <p:nvPr/>
        </p:nvGraphicFramePr>
        <p:xfrm>
          <a:off x="7020272" y="980728"/>
          <a:ext cx="1473102" cy="452562"/>
        </p:xfrm>
        <a:graphic>
          <a:graphicData uri="http://schemas.openxmlformats.org/presentationml/2006/ole">
            <p:oleObj spid="_x0000_s78851" name="Формула" r:id="rId5" imgW="774028" imgH="241091" progId="Equation.3">
              <p:embed/>
            </p:oleObj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467544" y="5373216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Годографы момента  начала активной стадии скольжения для гетерогенных поверхностей с разными характеристиками (</a:t>
            </a:r>
            <a:r>
              <a:rPr lang="en-US" dirty="0" smtClean="0"/>
              <a:t>S=0.8).</a:t>
            </a:r>
          </a:p>
          <a:p>
            <a:r>
              <a:rPr lang="ru-RU" dirty="0" smtClean="0"/>
              <a:t>Чем больше </a:t>
            </a:r>
            <a:r>
              <a:rPr lang="el-GR" dirty="0" smtClean="0"/>
              <a:t>δ</a:t>
            </a:r>
            <a:r>
              <a:rPr lang="ru-RU" dirty="0" smtClean="0"/>
              <a:t>, тем меньше доля участков с разупрочнением.</a:t>
            </a:r>
          </a:p>
          <a:p>
            <a:r>
              <a:rPr lang="ru-RU" dirty="0" smtClean="0"/>
              <a:t>При </a:t>
            </a:r>
            <a:r>
              <a:rPr lang="el-GR" dirty="0" smtClean="0"/>
              <a:t>δ≥</a:t>
            </a:r>
            <a:r>
              <a:rPr lang="ru-RU" dirty="0" smtClean="0"/>
              <a:t>2.5</a:t>
            </a:r>
            <a:r>
              <a:rPr lang="en-US" dirty="0" smtClean="0"/>
              <a:t> (</a:t>
            </a:r>
            <a:r>
              <a:rPr lang="ru-RU" dirty="0" smtClean="0"/>
              <a:t>доля </a:t>
            </a:r>
            <a:r>
              <a:rPr lang="en-US" dirty="0" smtClean="0"/>
              <a:t>asperities &lt;30%) </a:t>
            </a:r>
            <a:r>
              <a:rPr lang="ru-RU" dirty="0" smtClean="0"/>
              <a:t>разрыв останавливается. </a:t>
            </a:r>
            <a:endParaRPr lang="ru-RU" dirty="0"/>
          </a:p>
        </p:txBody>
      </p:sp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789040"/>
            <a:ext cx="823913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3975727"/>
            <a:ext cx="675605" cy="53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Прямая со стрелкой 42"/>
          <p:cNvCxnSpPr/>
          <p:nvPr/>
        </p:nvCxnSpPr>
        <p:spPr>
          <a:xfrm>
            <a:off x="2195736" y="1052736"/>
            <a:ext cx="57606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Номер слайда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5399088" cy="26511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9552" y="393305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Perrin</a:t>
            </a:r>
            <a:r>
              <a:rPr lang="en-US" dirty="0" smtClean="0"/>
              <a:t> et al., 2016</a:t>
            </a:r>
            <a:endParaRPr lang="ru-RU" dirty="0" smtClean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83568" y="4303455"/>
            <a:ext cx="748883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ja-JP" sz="1400" dirty="0"/>
              <a:t>Эволюция повреждений вне разломов, сегментация разломов и планарность с увеличением зрелости, проиллюстрированная здесь для случая разломов, растущих вдоль простирания разлома. Более зрелые сегменты разлома, которые испытали большее кумулятивное скольжение, имеют более плоскую и менее сегментированную структуру, а также более узкие зоны повреждения из-за длительного восстановления повреждений, связанных с созданием </a:t>
            </a:r>
            <a:r>
              <a:rPr lang="ru-RU" altLang="ja-JP" sz="1400" dirty="0" smtClean="0"/>
              <a:t>разлома.</a:t>
            </a:r>
          </a:p>
          <a:p>
            <a:pPr>
              <a:spcBef>
                <a:spcPct val="50000"/>
              </a:spcBef>
            </a:pPr>
            <a:r>
              <a:rPr lang="ru-RU" sz="1400" dirty="0" smtClean="0"/>
              <a:t>Неоднородности </a:t>
            </a:r>
            <a:r>
              <a:rPr lang="ru-RU" sz="1400" dirty="0" err="1" smtClean="0"/>
              <a:t>макромасштаба</a:t>
            </a:r>
            <a:r>
              <a:rPr lang="ru-RU" sz="1400" dirty="0" smtClean="0"/>
              <a:t> – систематические изменения свойств разлома вдоль простирания ведут к увеличению вероятности возникновения «быстрых» разрывов на более древних участках разлома. </a:t>
            </a:r>
          </a:p>
          <a:p>
            <a:pPr>
              <a:spcBef>
                <a:spcPct val="50000"/>
              </a:spcBef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116632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Неоднородности </a:t>
            </a:r>
            <a:r>
              <a:rPr lang="ru-RU" dirty="0" err="1" smtClean="0"/>
              <a:t>макромасштаба</a:t>
            </a:r>
            <a:r>
              <a:rPr lang="ru-RU" dirty="0" smtClean="0"/>
              <a:t> - </a:t>
            </a:r>
            <a:r>
              <a:rPr lang="ru-RU" dirty="0" err="1" smtClean="0"/>
              <a:t>cистематическое</a:t>
            </a:r>
            <a:r>
              <a:rPr lang="ru-RU" dirty="0" smtClean="0"/>
              <a:t> изменение свойств разлома вдоль простирания. 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260648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выводы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908720"/>
            <a:ext cx="84969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 Анализ результатов наблюдений показывает, что скорость распространения разрыва при сильных землетрясениях охватывает широкий диапазон значений. </a:t>
            </a:r>
          </a:p>
          <a:p>
            <a:endParaRPr lang="en-US" dirty="0" smtClean="0"/>
          </a:p>
          <a:p>
            <a:r>
              <a:rPr lang="en-US" dirty="0" smtClean="0"/>
              <a:t>2. </a:t>
            </a:r>
            <a:r>
              <a:rPr lang="ru-RU" dirty="0" smtClean="0"/>
              <a:t>На гетерогенной поверхности контакта необходимым условием трансформации разрыва в </a:t>
            </a:r>
            <a:r>
              <a:rPr lang="en-US" dirty="0" smtClean="0"/>
              <a:t>S-S</a:t>
            </a:r>
            <a:r>
              <a:rPr lang="ru-RU" dirty="0" smtClean="0"/>
              <a:t> режим является наличие достаточного количества “</a:t>
            </a:r>
            <a:r>
              <a:rPr lang="ru-RU" dirty="0" err="1" smtClean="0"/>
              <a:t>asperities</a:t>
            </a:r>
            <a:r>
              <a:rPr lang="ru-RU" dirty="0" smtClean="0"/>
              <a:t>” для которых характерно быстрое фрикционное разупрочнение контакта при сдвиге. </a:t>
            </a:r>
          </a:p>
          <a:p>
            <a:endParaRPr lang="ru-RU" dirty="0" smtClean="0"/>
          </a:p>
          <a:p>
            <a:r>
              <a:rPr lang="ru-RU" dirty="0" smtClean="0"/>
              <a:t>3. Неоднородность каждого иерархического уровня вносит свой вклад в инициирование, распространение и остановку </a:t>
            </a:r>
            <a:r>
              <a:rPr lang="en-US" dirty="0" smtClean="0"/>
              <a:t>S-S </a:t>
            </a:r>
            <a:r>
              <a:rPr lang="ru-RU" dirty="0" smtClean="0"/>
              <a:t>разрыва. </a:t>
            </a:r>
          </a:p>
          <a:p>
            <a:r>
              <a:rPr lang="ru-RU" dirty="0" smtClean="0"/>
              <a:t>Повышенная </a:t>
            </a:r>
            <a:r>
              <a:rPr lang="ru-RU" b="1" dirty="0" err="1" smtClean="0"/>
              <a:t>микрошероховатость</a:t>
            </a:r>
            <a:r>
              <a:rPr lang="ru-RU" dirty="0" smtClean="0"/>
              <a:t> контактной области увеличивает фрикционную «хрупкость» пятна. </a:t>
            </a:r>
          </a:p>
          <a:p>
            <a:r>
              <a:rPr lang="ru-RU" dirty="0" smtClean="0"/>
              <a:t>Неоднородность </a:t>
            </a:r>
            <a:r>
              <a:rPr lang="ru-RU" b="1" dirty="0" err="1" smtClean="0"/>
              <a:t>мезомасштаба</a:t>
            </a:r>
            <a:r>
              <a:rPr lang="ru-RU" dirty="0" smtClean="0"/>
              <a:t> (</a:t>
            </a:r>
            <a:r>
              <a:rPr lang="en-US" dirty="0" smtClean="0"/>
              <a:t>asperities) </a:t>
            </a:r>
            <a:r>
              <a:rPr lang="ru-RU" dirty="0" smtClean="0"/>
              <a:t>приводит к появлению интервалов снижения и увеличения скорости распространения разрыва и амплитуды </a:t>
            </a:r>
            <a:r>
              <a:rPr lang="ru-RU" dirty="0" err="1" smtClean="0"/>
              <a:t>косейсмического</a:t>
            </a:r>
            <a:r>
              <a:rPr lang="ru-RU" dirty="0" smtClean="0"/>
              <a:t> смещения. После выхода на длинный участок со стабильным трением, </a:t>
            </a:r>
            <a:r>
              <a:rPr lang="ru-RU" dirty="0" err="1" smtClean="0"/>
              <a:t>сверхсдвиговый</a:t>
            </a:r>
            <a:r>
              <a:rPr lang="ru-RU" dirty="0" smtClean="0"/>
              <a:t> разрыв продолжает распространяться со скоростью, близкой к скорости продольной волны, хотя амплитуда дифференциального движения затухает. </a:t>
            </a:r>
          </a:p>
          <a:p>
            <a:r>
              <a:rPr lang="ru-RU" dirty="0" smtClean="0"/>
              <a:t>Неоднородности </a:t>
            </a:r>
            <a:r>
              <a:rPr lang="ru-RU" b="1" dirty="0" err="1" smtClean="0"/>
              <a:t>макромасштаба</a:t>
            </a:r>
            <a:r>
              <a:rPr lang="ru-RU" dirty="0" smtClean="0"/>
              <a:t> – систематические изменения свойств разлома вдоль простирания - ведут к увеличению вероятности возникновения «быстрых» разрывов на более древних участках разлома.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39552" y="404664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Спасибо за внимание !! </a:t>
            </a:r>
            <a:endParaRPr lang="ru-RU" sz="4400" dirty="0"/>
          </a:p>
        </p:txBody>
      </p:sp>
      <p:pic>
        <p:nvPicPr>
          <p:cNvPr id="80900" name="Picture 4" descr="Earthquake aftermath in Pa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7776864" cy="437448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3568" y="578078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Разрушения в окрестности </a:t>
            </a:r>
            <a:r>
              <a:rPr lang="en-US" sz="2800" dirty="0" smtClean="0">
                <a:solidFill>
                  <a:srgbClr val="FF0000"/>
                </a:solidFill>
              </a:rPr>
              <a:t>S-S </a:t>
            </a:r>
            <a:r>
              <a:rPr lang="ru-RU" sz="2800" dirty="0" smtClean="0">
                <a:solidFill>
                  <a:srgbClr val="FF0000"/>
                </a:solidFill>
              </a:rPr>
              <a:t>разрыва </a:t>
            </a:r>
            <a:r>
              <a:rPr lang="en-US" sz="2800" dirty="0" smtClean="0">
                <a:solidFill>
                  <a:srgbClr val="FF0000"/>
                </a:solidFill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</a:rPr>
              <a:t>Palu</a:t>
            </a:r>
            <a:r>
              <a:rPr lang="en-US" sz="2800" dirty="0" smtClean="0">
                <a:solidFill>
                  <a:srgbClr val="FF0000"/>
                </a:solidFill>
              </a:rPr>
              <a:t>, 2018)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47664" y="3212976"/>
            <a:ext cx="4038600" cy="2808312"/>
          </a:xfrm>
        </p:spPr>
        <p:txBody>
          <a:bodyPr/>
          <a:lstStyle/>
          <a:p>
            <a:r>
              <a:rPr lang="ru-RU" sz="2800" dirty="0"/>
              <a:t>Что </a:t>
            </a:r>
            <a:r>
              <a:rPr lang="ru-RU" sz="2800" dirty="0">
                <a:solidFill>
                  <a:srgbClr val="FF0000"/>
                </a:solidFill>
              </a:rPr>
              <a:t>это</a:t>
            </a:r>
            <a:r>
              <a:rPr lang="en-US" sz="2800" dirty="0"/>
              <a:t>?</a:t>
            </a:r>
          </a:p>
          <a:p>
            <a:r>
              <a:rPr lang="en-US" sz="2800" dirty="0"/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Есть</a:t>
            </a:r>
            <a:r>
              <a:rPr lang="ru-RU" sz="2800" dirty="0" smtClean="0"/>
              <a:t> </a:t>
            </a:r>
            <a:r>
              <a:rPr lang="ru-RU" sz="2800" dirty="0"/>
              <a:t>ли это</a:t>
            </a:r>
            <a:r>
              <a:rPr lang="ru-RU" sz="2800" dirty="0" smtClean="0"/>
              <a:t>?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Что</a:t>
            </a:r>
            <a:r>
              <a:rPr lang="en-US" sz="2800" dirty="0" smtClean="0"/>
              <a:t> </a:t>
            </a:r>
            <a:r>
              <a:rPr lang="ru-RU" sz="2800" dirty="0" smtClean="0"/>
              <a:t>это</a:t>
            </a:r>
            <a:r>
              <a:rPr lang="en-US" sz="2800" dirty="0" smtClean="0"/>
              <a:t>?</a:t>
            </a:r>
          </a:p>
          <a:p>
            <a:pPr>
              <a:buFontTx/>
              <a:buNone/>
            </a:pPr>
            <a:r>
              <a:rPr lang="en-US" sz="2800" dirty="0" smtClean="0"/>
              <a:t> </a:t>
            </a:r>
            <a:r>
              <a:rPr lang="en-US" sz="1800" dirty="0" smtClean="0"/>
              <a:t>(</a:t>
            </a:r>
            <a:r>
              <a:rPr lang="ru-RU" sz="1800" dirty="0" smtClean="0"/>
              <a:t>Аристотель, «Метафизика», около 300до н.э.</a:t>
            </a:r>
            <a:r>
              <a:rPr lang="en-US" sz="1800" dirty="0" smtClean="0"/>
              <a:t>)</a:t>
            </a:r>
          </a:p>
          <a:p>
            <a:endParaRPr lang="ru-RU" sz="2800" dirty="0"/>
          </a:p>
        </p:txBody>
      </p:sp>
      <p:pic>
        <p:nvPicPr>
          <p:cNvPr id="1026" name="Picture 2" descr="https://upload.wikimedia.org/wikipedia/commons/thumb/a/a4/Aristoteles_Louvre.jpg/230px-Aristoteles_Louv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860" y="2204864"/>
            <a:ext cx="3269697" cy="43643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99792" y="260648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План</a:t>
            </a:r>
            <a:r>
              <a:rPr lang="en-US" sz="3600" dirty="0" smtClean="0"/>
              <a:t> </a:t>
            </a:r>
            <a:r>
              <a:rPr lang="ru-RU" sz="3600" dirty="0" smtClean="0"/>
              <a:t>сообщения </a:t>
            </a:r>
            <a:endParaRPr lang="ru-RU" sz="3600" dirty="0"/>
          </a:p>
        </p:txBody>
      </p:sp>
      <p:pic>
        <p:nvPicPr>
          <p:cNvPr id="5" name="Picture 19" descr="Картинки по запросу родионов владимир николаевич идг ра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51720" cy="31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39EE-A36A-4E12-92B6-C833732806B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7776864" cy="334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54868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Впервые: </a:t>
            </a:r>
            <a:r>
              <a:rPr lang="en-US" dirty="0" smtClean="0"/>
              <a:t>Wu, F. T., K. Thomson, &amp; H </a:t>
            </a:r>
            <a:r>
              <a:rPr lang="en-US" dirty="0" err="1" smtClean="0"/>
              <a:t>Kuenzler</a:t>
            </a:r>
            <a:r>
              <a:rPr lang="en-US" dirty="0" smtClean="0"/>
              <a:t> Stick-slip propagation velocity and seismic source mechanism //. Bull. Seism. Soc. Am. 1972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5157192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Rosakis</a:t>
            </a:r>
            <a:r>
              <a:rPr lang="en-US" sz="1400" dirty="0" smtClean="0"/>
              <a:t>, A. J.</a:t>
            </a:r>
            <a:r>
              <a:rPr lang="ru-RU" sz="1400" dirty="0" smtClean="0"/>
              <a:t> </a:t>
            </a:r>
            <a:r>
              <a:rPr lang="en-US" sz="1400" dirty="0" smtClean="0"/>
              <a:t>et al. (1999). “Cracks faster than the shear wave</a:t>
            </a:r>
            <a:r>
              <a:rPr lang="ru-RU" sz="1400" dirty="0" smtClean="0"/>
              <a:t> </a:t>
            </a:r>
            <a:r>
              <a:rPr lang="en-US" sz="1400" dirty="0" smtClean="0"/>
              <a:t>speed”. </a:t>
            </a:r>
            <a:r>
              <a:rPr lang="en-US" sz="1400" i="1" dirty="0" smtClean="0"/>
              <a:t>Science 284 (5418), pp. 1337–1340. </a:t>
            </a:r>
            <a:r>
              <a:rPr lang="en-US" sz="1400" i="1" dirty="0" err="1" smtClean="0"/>
              <a:t>doi</a:t>
            </a:r>
            <a:r>
              <a:rPr lang="en-US" sz="1400" i="1" dirty="0" smtClean="0"/>
              <a:t>: 10.1126/science.284.5418. </a:t>
            </a:r>
            <a:r>
              <a:rPr lang="ru-RU" sz="1400" dirty="0" smtClean="0"/>
              <a:t>1337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847856" y="0"/>
            <a:ext cx="1296144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Что </a:t>
            </a:r>
            <a:r>
              <a:rPr lang="ru-RU" sz="2400" dirty="0" smtClean="0">
                <a:solidFill>
                  <a:srgbClr val="FF0000"/>
                </a:solidFill>
              </a:rPr>
              <a:t>это</a:t>
            </a:r>
            <a:r>
              <a:rPr lang="en-US" sz="2400" dirty="0" smtClean="0"/>
              <a:t>?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39EE-A36A-4E12-92B6-C833732806B6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5472608" cy="13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2088232" cy="219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1" y="1484785"/>
            <a:ext cx="2016224" cy="120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924944"/>
            <a:ext cx="4320480" cy="203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F:\Work\Будков_21\Журнал\09_02\Рис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3212976"/>
            <a:ext cx="2756916" cy="294894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652120" y="1340768"/>
            <a:ext cx="33123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 smtClean="0"/>
              <a:t>τ</a:t>
            </a:r>
            <a:r>
              <a:rPr lang="ru-RU" i="1" baseline="-25000" dirty="0" err="1" smtClean="0"/>
              <a:t>u</a:t>
            </a:r>
            <a:r>
              <a:rPr lang="ru-RU" baseline="-25000" dirty="0" err="1" smtClean="0"/>
              <a:t> </a:t>
            </a:r>
            <a:r>
              <a:rPr lang="ru-RU" dirty="0" smtClean="0"/>
              <a:t>- пиковая фрикционная прочность,</a:t>
            </a:r>
          </a:p>
          <a:p>
            <a:r>
              <a:rPr lang="en-US" dirty="0" smtClean="0"/>
              <a:t> </a:t>
            </a:r>
            <a:r>
              <a:rPr lang="en-US" i="1" dirty="0" err="1" smtClean="0"/>
              <a:t>τ</a:t>
            </a:r>
            <a:r>
              <a:rPr lang="en-US" i="1" baseline="-25000" dirty="0" err="1" smtClean="0"/>
              <a:t>f</a:t>
            </a:r>
            <a:r>
              <a:rPr lang="ru-RU" dirty="0" smtClean="0"/>
              <a:t> - остаточная фрикционная прочность,</a:t>
            </a:r>
          </a:p>
          <a:p>
            <a:r>
              <a:rPr lang="en-US" i="1" dirty="0" smtClean="0"/>
              <a:t>τ</a:t>
            </a:r>
            <a:r>
              <a:rPr lang="en-US" i="1" baseline="-25000" dirty="0" smtClean="0"/>
              <a:t>0 </a:t>
            </a:r>
            <a:r>
              <a:rPr lang="en-US" dirty="0" smtClean="0"/>
              <a:t>- </a:t>
            </a:r>
            <a:r>
              <a:rPr lang="en-US" dirty="0" err="1" smtClean="0"/>
              <a:t>уровень</a:t>
            </a:r>
            <a:r>
              <a:rPr lang="en-US" dirty="0" smtClean="0"/>
              <a:t> </a:t>
            </a:r>
            <a:r>
              <a:rPr lang="en-US" dirty="0" err="1" smtClean="0"/>
              <a:t>сдвиговых</a:t>
            </a:r>
            <a:r>
              <a:rPr lang="en-US" dirty="0" smtClean="0"/>
              <a:t> </a:t>
            </a:r>
            <a:r>
              <a:rPr lang="en-US" dirty="0" err="1" smtClean="0"/>
              <a:t>напряжений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79512" y="5229200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Чем более «пластичный» разлом, тем больший уровень напряжений требуется для выхода на </a:t>
            </a:r>
            <a:r>
              <a:rPr lang="en-US" dirty="0" smtClean="0"/>
              <a:t>SS</a:t>
            </a:r>
            <a:r>
              <a:rPr lang="ru-RU" dirty="0" smtClean="0"/>
              <a:t> (</a:t>
            </a:r>
            <a:r>
              <a:rPr lang="en-US" dirty="0" smtClean="0"/>
              <a:t>Super Shear) </a:t>
            </a:r>
            <a:r>
              <a:rPr lang="ru-RU" dirty="0" smtClean="0"/>
              <a:t>режим.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364088" y="623731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Будков</a:t>
            </a:r>
            <a:r>
              <a:rPr lang="ru-RU" dirty="0" smtClean="0"/>
              <a:t>, Кишкина, Кочарян, 2022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847856" y="0"/>
            <a:ext cx="1296144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Что </a:t>
            </a:r>
            <a:r>
              <a:rPr lang="ru-RU" sz="2400" dirty="0" smtClean="0">
                <a:solidFill>
                  <a:srgbClr val="FF0000"/>
                </a:solidFill>
              </a:rPr>
              <a:t>это</a:t>
            </a:r>
            <a:r>
              <a:rPr lang="en-US" sz="2400" dirty="0" smtClean="0"/>
              <a:t>?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39EE-A36A-4E12-92B6-C833732806B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955F-646F-45AF-8A20-67776FD37DD6}" type="slidenum">
              <a:rPr lang="ru-RU"/>
              <a:pPr/>
              <a:t>6</a:t>
            </a:fld>
            <a:endParaRPr lang="ru-RU"/>
          </a:p>
        </p:txBody>
      </p:sp>
      <p:sp>
        <p:nvSpPr>
          <p:cNvPr id="180226" name="Rectangle 2"/>
          <p:cNvSpPr>
            <a:spLocks noChangeArrowheads="1"/>
          </p:cNvSpPr>
          <p:nvPr/>
        </p:nvSpPr>
        <p:spPr bwMode="auto">
          <a:xfrm>
            <a:off x="0" y="1393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80229" name="Text Box 5"/>
          <p:cNvSpPr txBox="1">
            <a:spLocks noChangeArrowheads="1"/>
          </p:cNvSpPr>
          <p:nvPr/>
        </p:nvSpPr>
        <p:spPr bwMode="auto">
          <a:xfrm>
            <a:off x="2123728" y="116632"/>
            <a:ext cx="446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/>
              <a:t>«</a:t>
            </a:r>
            <a:r>
              <a:rPr lang="ru-RU" b="1" dirty="0" err="1"/>
              <a:t>Сверхсдвиговый</a:t>
            </a:r>
            <a:r>
              <a:rPr lang="ru-RU" b="1" dirty="0"/>
              <a:t>» разрыв </a:t>
            </a:r>
            <a:r>
              <a:rPr lang="ru-RU" dirty="0"/>
              <a:t>(</a:t>
            </a:r>
            <a:r>
              <a:rPr lang="en-US" dirty="0" err="1"/>
              <a:t>Vr</a:t>
            </a:r>
            <a:r>
              <a:rPr lang="en-US" dirty="0"/>
              <a:t>&gt;Cs)</a:t>
            </a:r>
            <a:r>
              <a:rPr lang="ru-RU" dirty="0"/>
              <a:t>.</a:t>
            </a:r>
          </a:p>
        </p:txBody>
      </p:sp>
      <p:pic>
        <p:nvPicPr>
          <p:cNvPr id="1802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4005668" cy="3816424"/>
          </a:xfrm>
          <a:prstGeom prst="rect">
            <a:avLst/>
          </a:prstGeom>
          <a:noFill/>
        </p:spPr>
      </p:pic>
      <p:sp>
        <p:nvSpPr>
          <p:cNvPr id="180231" name="Text Box 7"/>
          <p:cNvSpPr txBox="1">
            <a:spLocks noChangeArrowheads="1"/>
          </p:cNvSpPr>
          <p:nvPr/>
        </p:nvSpPr>
        <p:spPr bwMode="auto">
          <a:xfrm>
            <a:off x="251520" y="4653136"/>
            <a:ext cx="1871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Э. Мах, 1893</a:t>
            </a:r>
          </a:p>
        </p:txBody>
      </p:sp>
      <p:pic>
        <p:nvPicPr>
          <p:cNvPr id="1802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204864"/>
            <a:ext cx="4653010" cy="2224906"/>
          </a:xfrm>
          <a:prstGeom prst="rect">
            <a:avLst/>
          </a:prstGeom>
          <a:noFill/>
        </p:spPr>
      </p:pic>
      <p:sp>
        <p:nvSpPr>
          <p:cNvPr id="180233" name="Text Box 9"/>
          <p:cNvSpPr txBox="1">
            <a:spLocks noChangeArrowheads="1"/>
          </p:cNvSpPr>
          <p:nvPr/>
        </p:nvSpPr>
        <p:spPr bwMode="auto">
          <a:xfrm>
            <a:off x="5580112" y="5085184"/>
            <a:ext cx="295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К. Доплер, 1847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47856" y="0"/>
            <a:ext cx="1296144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Что </a:t>
            </a:r>
            <a:r>
              <a:rPr lang="ru-RU" sz="2400" dirty="0" smtClean="0">
                <a:solidFill>
                  <a:srgbClr val="FF0000"/>
                </a:solidFill>
              </a:rPr>
              <a:t>это</a:t>
            </a:r>
            <a:r>
              <a:rPr lang="en-US" sz="2400" dirty="0" smtClean="0"/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544" y="566124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 Руденко, Маков, 2021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764704"/>
            <a:ext cx="3888432" cy="433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459294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512" y="404664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Впервые сверхбыстрый разрыв при землетрясении  отмечен при </a:t>
            </a:r>
            <a:r>
              <a:rPr lang="ru-RU" dirty="0" smtClean="0"/>
              <a:t>1979 </a:t>
            </a:r>
            <a:r>
              <a:rPr lang="en-US" dirty="0" smtClean="0"/>
              <a:t>6.5</a:t>
            </a:r>
            <a:r>
              <a:rPr lang="en-US" dirty="0" smtClean="0"/>
              <a:t>ML Imperial </a:t>
            </a:r>
            <a:r>
              <a:rPr lang="en-US" dirty="0" smtClean="0"/>
              <a:t>Valley </a:t>
            </a:r>
            <a:r>
              <a:rPr lang="ru-RU" dirty="0" smtClean="0"/>
              <a:t> (</a:t>
            </a:r>
            <a:r>
              <a:rPr lang="en-US" dirty="0" smtClean="0"/>
              <a:t>CA)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380312" y="15007"/>
            <a:ext cx="176368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Есть ли </a:t>
            </a:r>
            <a:r>
              <a:rPr lang="ru-RU" sz="2400" dirty="0" smtClean="0"/>
              <a:t>это</a:t>
            </a:r>
            <a:r>
              <a:rPr lang="en-US" sz="2400" dirty="0" smtClean="0"/>
              <a:t>?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124744"/>
            <a:ext cx="2611543" cy="210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490869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724128" y="328498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Elthworth</a:t>
            </a:r>
            <a:r>
              <a:rPr lang="en-US" dirty="0" smtClean="0"/>
              <a:t> et al., 2004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55576" y="465313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Bhat</a:t>
            </a:r>
            <a:r>
              <a:rPr lang="en-US" dirty="0" smtClean="0"/>
              <a:t>, 2020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267744" y="5805264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Mw 7.9 </a:t>
            </a:r>
            <a:r>
              <a:rPr lang="en-US" sz="2800" dirty="0" err="1" smtClean="0"/>
              <a:t>Denaly</a:t>
            </a:r>
            <a:r>
              <a:rPr lang="en-US" sz="2800" dirty="0" smtClean="0"/>
              <a:t> Fault, 200</a:t>
            </a:r>
            <a:r>
              <a:rPr lang="ru-RU" sz="2800" dirty="0" smtClean="0"/>
              <a:t>2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Измерения параметров сильных движений грунта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699792" y="4653136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Необычайно большие амплитуды смещения </a:t>
            </a:r>
            <a:r>
              <a:rPr lang="ru-RU" dirty="0" smtClean="0"/>
              <a:t>в направлении </a:t>
            </a:r>
            <a:r>
              <a:rPr lang="ru-RU" dirty="0" smtClean="0"/>
              <a:t>вдоль </a:t>
            </a:r>
            <a:r>
              <a:rPr lang="ru-RU" dirty="0" smtClean="0"/>
              <a:t>разрыва.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380312" y="0"/>
            <a:ext cx="176368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Есть ли </a:t>
            </a:r>
            <a:r>
              <a:rPr lang="ru-RU" sz="2400" dirty="0" smtClean="0"/>
              <a:t>это</a:t>
            </a:r>
            <a:r>
              <a:rPr lang="en-US" sz="2400" dirty="0" smtClean="0"/>
              <a:t>?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6223374" cy="319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67544" y="378904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Hi-net </a:t>
            </a:r>
            <a:r>
              <a:rPr lang="en-US" sz="2400" dirty="0" smtClean="0">
                <a:solidFill>
                  <a:srgbClr val="00B050"/>
                </a:solidFill>
              </a:rPr>
              <a:t>(</a:t>
            </a:r>
            <a:r>
              <a:rPr lang="ru-RU" sz="2400" dirty="0" smtClean="0">
                <a:solidFill>
                  <a:srgbClr val="00B050"/>
                </a:solidFill>
              </a:rPr>
              <a:t>Япония), 774 станции </a:t>
            </a:r>
            <a:endParaRPr lang="ru-RU" sz="2400" dirty="0">
              <a:solidFill>
                <a:srgbClr val="00B050"/>
              </a:solidFill>
            </a:endParaRPr>
          </a:p>
          <a:p>
            <a:r>
              <a:rPr lang="en-US" sz="2400" dirty="0"/>
              <a:t> </a:t>
            </a:r>
            <a:endParaRPr lang="ru-RU" sz="2400" dirty="0" smtClean="0"/>
          </a:p>
          <a:p>
            <a:r>
              <a:rPr lang="en-US" sz="2400" dirty="0" err="1" smtClean="0">
                <a:solidFill>
                  <a:srgbClr val="7030A0"/>
                </a:solidFill>
              </a:rPr>
              <a:t>USArray</a:t>
            </a:r>
            <a:r>
              <a:rPr lang="ru-RU" sz="2400" dirty="0" smtClean="0">
                <a:solidFill>
                  <a:srgbClr val="7030A0"/>
                </a:solidFill>
              </a:rPr>
              <a:t> 3257 станций 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2240" y="299695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Wang et al., 2016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5292080" y="4293096"/>
            <a:ext cx="3562888" cy="2372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3808" y="623731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Кочарян и др., 2022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27584" y="188640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Телесейсмические данные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380312" y="0"/>
            <a:ext cx="176368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Есть ли </a:t>
            </a:r>
            <a:r>
              <a:rPr lang="ru-RU" sz="2400" dirty="0" smtClean="0"/>
              <a:t>это</a:t>
            </a:r>
            <a:r>
              <a:rPr lang="en-US" sz="2400" dirty="0" smtClean="0"/>
              <a:t>?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DE1A-B3B8-44D0-A057-5D9BF38D32AD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1286</Words>
  <Application>Microsoft Office PowerPoint</Application>
  <PresentationFormat>Экран (4:3)</PresentationFormat>
  <Paragraphs>176</Paragraphs>
  <Slides>27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Тема Office</vt:lpstr>
      <vt:lpstr>CorelPhotoPaint.Image.10</vt:lpstr>
      <vt:lpstr>Формула</vt:lpstr>
      <vt:lpstr>ИНИЦИИРОВАНИЕ СВЕРХСДВИГОВОГО РЕЖИМА РАСПРОСТРАНЕНИЯ РАЗРЫВА ЗЕМЛЕТРЯСЕНИЯ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Субрелеевский разрыв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ИНИЦИИРОВАНИЕ СВЕРХСДВИГОВОГО РЕЖИМА РАСПРОСТРАНЕНИЯ РАЗРЫВА ЗЕМЛЕТРЯСЕНИЯ</dc:title>
  <dc:creator>XXX</dc:creator>
  <cp:lastModifiedBy>XXX</cp:lastModifiedBy>
  <cp:revision>132</cp:revision>
  <dcterms:created xsi:type="dcterms:W3CDTF">2022-06-16T09:33:13Z</dcterms:created>
  <dcterms:modified xsi:type="dcterms:W3CDTF">2022-06-20T19:18:21Z</dcterms:modified>
</cp:coreProperties>
</file>