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428" r:id="rId3"/>
    <p:sldId id="438" r:id="rId4"/>
    <p:sldId id="439" r:id="rId5"/>
    <p:sldId id="435" r:id="rId6"/>
    <p:sldId id="437" r:id="rId7"/>
    <p:sldId id="436" r:id="rId8"/>
    <p:sldId id="432" r:id="rId9"/>
    <p:sldId id="434" r:id="rId10"/>
    <p:sldId id="444" r:id="rId11"/>
    <p:sldId id="443" r:id="rId12"/>
    <p:sldId id="441" r:id="rId13"/>
    <p:sldId id="442" r:id="rId14"/>
    <p:sldId id="405" r:id="rId15"/>
    <p:sldId id="427" r:id="rId1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66"/>
    <a:srgbClr val="FF6600"/>
    <a:srgbClr val="A309A3"/>
    <a:srgbClr val="000066"/>
    <a:srgbClr val="333399"/>
    <a:srgbClr val="6666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306" autoAdjust="0"/>
    <p:restoredTop sz="82047" autoAdjust="0"/>
  </p:normalViewPr>
  <p:slideViewPr>
    <p:cSldViewPr snapToGrid="0">
      <p:cViewPr varScale="1">
        <p:scale>
          <a:sx n="42" d="100"/>
          <a:sy n="42" d="100"/>
        </p:scale>
        <p:origin x="-79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192"/>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8370A0C8-2829-407B-A413-70B145C7171F}" type="datetimeFigureOut">
              <a:rPr lang="ru-RU"/>
              <a:pPr>
                <a:defRPr/>
              </a:pPr>
              <a:t>21.06.2022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C4A8E3D2-7B81-428F-9ADE-D0F6A48F72BB}" type="slidenum">
              <a:rPr lang="ru-RU"/>
              <a:pPr>
                <a:defRPr/>
              </a:pPr>
              <a:t>‹#›</a:t>
            </a:fld>
            <a:endParaRPr lang="ru-RU"/>
          </a:p>
        </p:txBody>
      </p:sp>
    </p:spTree>
    <p:extLst>
      <p:ext uri="{BB962C8B-B14F-4D97-AF65-F5344CB8AC3E}">
        <p14:creationId xmlns:p14="http://schemas.microsoft.com/office/powerpoint/2010/main" val="638018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smtClean="0">
                <a:solidFill>
                  <a:schemeClr val="tx1"/>
                </a:solidFill>
                <a:effectLst/>
                <a:latin typeface="+mn-lt"/>
                <a:ea typeface="+mn-ea"/>
                <a:cs typeface="+mn-cs"/>
              </a:rPr>
              <a:t>по мере достижения глубины плоскости инициирующего разлома величины изменения Кулоновских напряжений растут на все большей площади. Это совпадает с тенденцией, которая присутствует и на графиках распределения источников </a:t>
            </a:r>
            <a:r>
              <a:rPr lang="ru-RU" sz="1200" kern="1200" dirty="0" err="1" smtClean="0">
                <a:solidFill>
                  <a:schemeClr val="tx1"/>
                </a:solidFill>
                <a:effectLst/>
                <a:latin typeface="+mn-lt"/>
                <a:ea typeface="+mn-ea"/>
                <a:cs typeface="+mn-cs"/>
              </a:rPr>
              <a:t>афтершоковых</a:t>
            </a:r>
            <a:r>
              <a:rPr lang="ru-RU" sz="1200" kern="1200" dirty="0" smtClean="0">
                <a:solidFill>
                  <a:schemeClr val="tx1"/>
                </a:solidFill>
                <a:effectLst/>
                <a:latin typeface="+mn-lt"/>
                <a:ea typeface="+mn-ea"/>
                <a:cs typeface="+mn-cs"/>
              </a:rPr>
              <a:t> событий с глубиной у [</a:t>
            </a:r>
            <a:r>
              <a:rPr lang="ru-RU" sz="1200" i="1" kern="1200" dirty="0" err="1" smtClean="0">
                <a:solidFill>
                  <a:schemeClr val="tx1"/>
                </a:solidFill>
                <a:effectLst/>
                <a:latin typeface="+mn-lt"/>
                <a:ea typeface="+mn-ea"/>
                <a:cs typeface="+mn-cs"/>
              </a:rPr>
              <a:t>Еманов</a:t>
            </a:r>
            <a:r>
              <a:rPr lang="ru-RU" sz="1200" i="1" kern="1200" dirty="0" smtClean="0">
                <a:solidFill>
                  <a:schemeClr val="tx1"/>
                </a:solidFill>
                <a:effectLst/>
                <a:latin typeface="+mn-lt"/>
                <a:ea typeface="+mn-ea"/>
                <a:cs typeface="+mn-cs"/>
              </a:rPr>
              <a:t> и </a:t>
            </a:r>
            <a:r>
              <a:rPr lang="ru-RU" sz="1200" i="1" kern="1200" dirty="0" err="1" smtClean="0">
                <a:solidFill>
                  <a:schemeClr val="tx1"/>
                </a:solidFill>
                <a:effectLst/>
                <a:latin typeface="+mn-lt"/>
                <a:ea typeface="+mn-ea"/>
                <a:cs typeface="+mn-cs"/>
              </a:rPr>
              <a:t>др</a:t>
            </a:r>
            <a:r>
              <a:rPr lang="ru-RU" sz="1200" i="1" kern="1200" dirty="0" smtClean="0">
                <a:solidFill>
                  <a:schemeClr val="tx1"/>
                </a:solidFill>
                <a:effectLst/>
                <a:latin typeface="+mn-lt"/>
                <a:ea typeface="+mn-ea"/>
                <a:cs typeface="+mn-cs"/>
              </a:rPr>
              <a:t>, 2016</a:t>
            </a:r>
            <a:r>
              <a:rPr lang="ru-RU" sz="1200" kern="1200" dirty="0" smtClean="0">
                <a:solidFill>
                  <a:schemeClr val="tx1"/>
                </a:solidFill>
                <a:effectLst/>
                <a:latin typeface="+mn-lt"/>
                <a:ea typeface="+mn-ea"/>
                <a:cs typeface="+mn-cs"/>
              </a:rPr>
              <a:t>]</a:t>
            </a:r>
            <a:endParaRPr lang="ru-RU"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smtClean="0">
                <a:solidFill>
                  <a:schemeClr val="tx1"/>
                </a:solidFill>
                <a:effectLst/>
                <a:latin typeface="+mn-lt"/>
                <a:ea typeface="+mn-ea"/>
                <a:cs typeface="+mn-cs"/>
              </a:rPr>
              <a:t>Отметим, что в приведенном масштабе шкала перенасыщена, т.е. не достигает максимальных значений (1.5 МПа), что позволяет детальнее представить малые значения; а в предлагаемой постановке задачи нас интересуют максимально детальные изменения поля напряжений на удалении от разлома. В таком масштабе мы имеем возможность оценить всю площадь, на которую распространяются сколь-нибудь значимые изменения поля напряжений, вызванных землетрясением.</a:t>
            </a:r>
            <a:endParaRPr lang="ru-RU"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mtClean="0"/>
              <a:t> </a:t>
            </a:r>
          </a:p>
          <a:p>
            <a:r>
              <a:rPr lang="ru-RU" smtClean="0"/>
              <a:t>На примере крупнейшего в истории сейсмического события, связанного с горными работами, Бачатского землетрясения 18.06.2013 г. (ML=6.1), произошедшего в Кузбассе, рассмотрен возможный механизм инициирования крупных тектонических землетрясений. В качестве возможных триггеров рассмотрена общая техногенная нагрузка на регион, воздействие сейсмических колебаний от взрывов, выемка и перемещение больших объемов породы, изменение флюидодинамического режима в результате горных работ.</a:t>
            </a:r>
          </a:p>
          <a:p>
            <a:r>
              <a:rPr lang="ru-RU" smtClean="0"/>
              <a:t>Установлено, что основным триггером землетрясения явились выемка и перемещение горной породы. Горные работы приблизили момент землетрясения, подготовленного естественной эволюцией коры. Выполненные расчеты показывают, что многолетняя выемка угля и вмещающей породы в Бачатском карьере привела к изменению кулоновских напряжений до единиц МПа на плоскостях потенциально сейсмогенных разломов, расположенных в окрестности. Этой величины может оказаться достаточно для инициирования крупного землетрясения. При этом, для крупных карьеров размеры зоны, на которой происходят значимые изменения напряжений на плоскости разлома, значительно превышают размер зоны нуклеации землетрясений с магнитудой .</a:t>
            </a:r>
          </a:p>
          <a:p>
            <a:r>
              <a:rPr lang="ru-RU" smtClean="0"/>
              <a:t>На основе данных инструментальных наблюдений показано, что непосредственное инициирование крупных землетрясений сейсмическими колебаниями от массовых взрывов представляется крайне маловероятным.</a:t>
            </a:r>
          </a:p>
          <a:p>
            <a:r>
              <a:rPr lang="ru-RU" smtClean="0"/>
              <a:t>Расчеты демонстрируют, что</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latin typeface="Arial" pitchFamily="34" charset="0"/>
              </a:rPr>
              <a:t>Поскольку в природных условиях сложно оценить абсолютные значения напряжений в массиве, используют уравнения в приращениях</a:t>
            </a:r>
            <a:endParaRPr lang="ru-RU"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в приповерхностной части угол падения плоскости этого разлома составляет 30–50 градусов, а по мере погружения разлом быстро </a:t>
            </a:r>
            <a:r>
              <a:rPr lang="ru-RU" sz="1200" kern="1200" dirty="0" err="1" smtClean="0">
                <a:solidFill>
                  <a:schemeClr val="tx1"/>
                </a:solidFill>
                <a:effectLst/>
                <a:latin typeface="+mn-lt"/>
                <a:ea typeface="+mn-ea"/>
                <a:cs typeface="+mn-cs"/>
              </a:rPr>
              <a:t>выполаживается</a:t>
            </a:r>
            <a:r>
              <a:rPr lang="ru-RU" sz="1200" kern="1200" dirty="0" smtClean="0">
                <a:solidFill>
                  <a:schemeClr val="tx1"/>
                </a:solidFill>
                <a:effectLst/>
                <a:latin typeface="+mn-lt"/>
                <a:ea typeface="+mn-ea"/>
                <a:cs typeface="+mn-cs"/>
              </a:rPr>
              <a:t> и на глубине около 4 км становится </a:t>
            </a:r>
            <a:r>
              <a:rPr lang="ru-RU" sz="1200" kern="1200" dirty="0" err="1" smtClean="0">
                <a:solidFill>
                  <a:schemeClr val="tx1"/>
                </a:solidFill>
                <a:effectLst/>
                <a:latin typeface="+mn-lt"/>
                <a:ea typeface="+mn-ea"/>
                <a:cs typeface="+mn-cs"/>
              </a:rPr>
              <a:t>субгоризонтальным</a:t>
            </a:r>
            <a:endParaRPr lang="ru-RU" smtClean="0">
              <a:latin typeface="Arial" pitchFamily="34" charset="0"/>
            </a:endParaRPr>
          </a:p>
          <a:p>
            <a:endParaRPr lang="ru-RU"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881DF72-90E3-4B60-8CCF-9B5988EE9872}" type="datetime1">
              <a:rPr lang="ru-RU"/>
              <a:pPr>
                <a:defRPr/>
              </a:pPr>
              <a:t>21.06.2022</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91D91BA-8AC1-43E3-A423-B7A9EE62AE16}" type="slidenum">
              <a:rPr lang="ru-RU"/>
              <a:pPr>
                <a:defRPr/>
              </a:pPr>
              <a:t>‹#›</a:t>
            </a:fld>
            <a:endParaRPr lang="ru-RU"/>
          </a:p>
        </p:txBody>
      </p:sp>
    </p:spTree>
    <p:extLst>
      <p:ext uri="{BB962C8B-B14F-4D97-AF65-F5344CB8AC3E}">
        <p14:creationId xmlns:p14="http://schemas.microsoft.com/office/powerpoint/2010/main" val="1983174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60A2140-AADE-45CB-BCD0-554D3C86D06F}" type="datetime1">
              <a:rPr lang="ru-RU"/>
              <a:pPr>
                <a:defRPr/>
              </a:pPr>
              <a:t>21.06.2022</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E62AAEA-6ADF-40B2-BC13-291874958A7C}" type="slidenum">
              <a:rPr lang="ru-RU"/>
              <a:pPr>
                <a:defRPr/>
              </a:pPr>
              <a:t>‹#›</a:t>
            </a:fld>
            <a:endParaRPr lang="ru-RU"/>
          </a:p>
        </p:txBody>
      </p:sp>
    </p:spTree>
    <p:extLst>
      <p:ext uri="{BB962C8B-B14F-4D97-AF65-F5344CB8AC3E}">
        <p14:creationId xmlns:p14="http://schemas.microsoft.com/office/powerpoint/2010/main" val="379520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3A95215-EF94-4F84-B1E6-0BDA9EE8563B}" type="datetime1">
              <a:rPr lang="ru-RU"/>
              <a:pPr>
                <a:defRPr/>
              </a:pPr>
              <a:t>21.06.2022</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7FCC5C1-9394-4583-8351-76DE01D295F4}" type="slidenum">
              <a:rPr lang="ru-RU"/>
              <a:pPr>
                <a:defRPr/>
              </a:pPr>
              <a:t>‹#›</a:t>
            </a:fld>
            <a:endParaRPr lang="ru-RU"/>
          </a:p>
        </p:txBody>
      </p:sp>
    </p:spTree>
    <p:extLst>
      <p:ext uri="{BB962C8B-B14F-4D97-AF65-F5344CB8AC3E}">
        <p14:creationId xmlns:p14="http://schemas.microsoft.com/office/powerpoint/2010/main" val="59799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A14D394-E2CF-4A79-A902-C59ABAA86D48}" type="datetime1">
              <a:rPr lang="ru-RU"/>
              <a:pPr>
                <a:defRPr/>
              </a:pPr>
              <a:t>21.06.2022</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C8A3EB7-F47E-4776-B4C4-0CA857861C23}" type="slidenum">
              <a:rPr lang="ru-RU"/>
              <a:pPr>
                <a:defRPr/>
              </a:pPr>
              <a:t>‹#›</a:t>
            </a:fld>
            <a:endParaRPr lang="ru-RU"/>
          </a:p>
        </p:txBody>
      </p:sp>
    </p:spTree>
    <p:extLst>
      <p:ext uri="{BB962C8B-B14F-4D97-AF65-F5344CB8AC3E}">
        <p14:creationId xmlns:p14="http://schemas.microsoft.com/office/powerpoint/2010/main" val="260787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044F305-78CC-4B45-BAB8-61C80F44CAF7}" type="datetime1">
              <a:rPr lang="ru-RU"/>
              <a:pPr>
                <a:defRPr/>
              </a:pPr>
              <a:t>21.06.2022</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11AE6D7-A1BF-4165-89A4-F12379A08A21}" type="slidenum">
              <a:rPr lang="ru-RU"/>
              <a:pPr>
                <a:defRPr/>
              </a:pPr>
              <a:t>‹#›</a:t>
            </a:fld>
            <a:endParaRPr lang="ru-RU"/>
          </a:p>
        </p:txBody>
      </p:sp>
    </p:spTree>
    <p:extLst>
      <p:ext uri="{BB962C8B-B14F-4D97-AF65-F5344CB8AC3E}">
        <p14:creationId xmlns:p14="http://schemas.microsoft.com/office/powerpoint/2010/main" val="216704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EE711480-52C4-4E75-875B-FFD4A2030032}" type="datetime1">
              <a:rPr lang="ru-RU"/>
              <a:pPr>
                <a:defRPr/>
              </a:pPr>
              <a:t>21.06.2022</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FBC9044-539B-4813-A813-797829A08231}" type="slidenum">
              <a:rPr lang="ru-RU"/>
              <a:pPr>
                <a:defRPr/>
              </a:pPr>
              <a:t>‹#›</a:t>
            </a:fld>
            <a:endParaRPr lang="ru-RU"/>
          </a:p>
        </p:txBody>
      </p:sp>
    </p:spTree>
    <p:extLst>
      <p:ext uri="{BB962C8B-B14F-4D97-AF65-F5344CB8AC3E}">
        <p14:creationId xmlns:p14="http://schemas.microsoft.com/office/powerpoint/2010/main" val="944116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66C0AF8C-CAB1-4E29-A880-CA4417A4CA92}" type="datetime1">
              <a:rPr lang="ru-RU"/>
              <a:pPr>
                <a:defRPr/>
              </a:pPr>
              <a:t>21.06.2022</a:t>
            </a:fld>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317A11C-0905-468B-AE11-3AF0145701A3}" type="slidenum">
              <a:rPr lang="ru-RU"/>
              <a:pPr>
                <a:defRPr/>
              </a:pPr>
              <a:t>‹#›</a:t>
            </a:fld>
            <a:endParaRPr lang="ru-RU"/>
          </a:p>
        </p:txBody>
      </p:sp>
    </p:spTree>
    <p:extLst>
      <p:ext uri="{BB962C8B-B14F-4D97-AF65-F5344CB8AC3E}">
        <p14:creationId xmlns:p14="http://schemas.microsoft.com/office/powerpoint/2010/main" val="358820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A5451FA-14C3-402A-A81C-50ED30FFE2C9}" type="datetime1">
              <a:rPr lang="ru-RU"/>
              <a:pPr>
                <a:defRPr/>
              </a:pPr>
              <a:t>21.06.2022</a:t>
            </a:fld>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A59BEA29-03F6-4377-9F66-53374F33C869}" type="slidenum">
              <a:rPr lang="ru-RU"/>
              <a:pPr>
                <a:defRPr/>
              </a:pPr>
              <a:t>‹#›</a:t>
            </a:fld>
            <a:endParaRPr lang="ru-RU"/>
          </a:p>
        </p:txBody>
      </p:sp>
    </p:spTree>
    <p:extLst>
      <p:ext uri="{BB962C8B-B14F-4D97-AF65-F5344CB8AC3E}">
        <p14:creationId xmlns:p14="http://schemas.microsoft.com/office/powerpoint/2010/main" val="2538315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07A38B8-7AAC-4639-A688-B0484477BB05}" type="datetime1">
              <a:rPr lang="ru-RU"/>
              <a:pPr>
                <a:defRPr/>
              </a:pPr>
              <a:t>21.06.2022</a:t>
            </a:fld>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D5CED5A-9184-44D9-A7CB-9FF53809948F}" type="slidenum">
              <a:rPr lang="ru-RU"/>
              <a:pPr>
                <a:defRPr/>
              </a:pPr>
              <a:t>‹#›</a:t>
            </a:fld>
            <a:endParaRPr lang="ru-RU"/>
          </a:p>
        </p:txBody>
      </p:sp>
    </p:spTree>
    <p:extLst>
      <p:ext uri="{BB962C8B-B14F-4D97-AF65-F5344CB8AC3E}">
        <p14:creationId xmlns:p14="http://schemas.microsoft.com/office/powerpoint/2010/main" val="337713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68703A2-10E4-4572-B870-21EDD363111E}" type="datetime1">
              <a:rPr lang="ru-RU"/>
              <a:pPr>
                <a:defRPr/>
              </a:pPr>
              <a:t>21.06.2022</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DA2D57A-37BC-46A6-BEE5-C8F3094C912C}" type="slidenum">
              <a:rPr lang="ru-RU"/>
              <a:pPr>
                <a:defRPr/>
              </a:pPr>
              <a:t>‹#›</a:t>
            </a:fld>
            <a:endParaRPr lang="ru-RU"/>
          </a:p>
        </p:txBody>
      </p:sp>
    </p:spTree>
    <p:extLst>
      <p:ext uri="{BB962C8B-B14F-4D97-AF65-F5344CB8AC3E}">
        <p14:creationId xmlns:p14="http://schemas.microsoft.com/office/powerpoint/2010/main" val="30173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B9CD378-1AC8-4BBD-8820-33D09F97A849}" type="datetime1">
              <a:rPr lang="ru-RU"/>
              <a:pPr>
                <a:defRPr/>
              </a:pPr>
              <a:t>21.06.2022</a:t>
            </a:fld>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39573C9-BFD8-4C71-9732-4C182487A056}" type="slidenum">
              <a:rPr lang="ru-RU"/>
              <a:pPr>
                <a:defRPr/>
              </a:pPr>
              <a:t>‹#›</a:t>
            </a:fld>
            <a:endParaRPr lang="ru-RU"/>
          </a:p>
        </p:txBody>
      </p:sp>
    </p:spTree>
    <p:extLst>
      <p:ext uri="{BB962C8B-B14F-4D97-AF65-F5344CB8AC3E}">
        <p14:creationId xmlns:p14="http://schemas.microsoft.com/office/powerpoint/2010/main" val="150861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2D12701-AB84-4BB4-AF4B-C77F40B08D91}" type="datetime1">
              <a:rPr lang="ru-RU"/>
              <a:pPr>
                <a:defRPr/>
              </a:pPr>
              <a:t>21.06.2022</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BABD29E-9324-474D-8625-BCF6E6A3373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3216275"/>
            <a:ext cx="66484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6"/>
          <p:cNvSpPr>
            <a:spLocks noGrp="1"/>
          </p:cNvSpPr>
          <p:nvPr>
            <p:ph type="ctrTitle"/>
          </p:nvPr>
        </p:nvSpPr>
        <p:spPr>
          <a:xfrm>
            <a:off x="149225" y="833438"/>
            <a:ext cx="8994775" cy="1470025"/>
          </a:xfrm>
        </p:spPr>
        <p:txBody>
          <a:bodyPr/>
          <a:lstStyle/>
          <a:p>
            <a:pPr>
              <a:defRPr/>
            </a:pPr>
            <a:r>
              <a:rPr lang="ru-RU" sz="2400" b="1" cap="all" dirty="0" smtClean="0">
                <a:solidFill>
                  <a:schemeClr val="bg1"/>
                </a:solidFill>
              </a:rPr>
              <a:t>Расчет </a:t>
            </a:r>
            <a:r>
              <a:rPr lang="en-US" sz="2400" b="1" cap="all" dirty="0" smtClean="0">
                <a:solidFill>
                  <a:schemeClr val="bg1"/>
                </a:solidFill>
              </a:rPr>
              <a:t> </a:t>
            </a:r>
            <a:r>
              <a:rPr lang="ru-RU" sz="2400" b="1" cap="all" dirty="0" smtClean="0">
                <a:solidFill>
                  <a:schemeClr val="bg1"/>
                </a:solidFill>
              </a:rPr>
              <a:t>изменения </a:t>
            </a:r>
            <a:r>
              <a:rPr lang="en-US" sz="2400" b="1" cap="all" dirty="0" smtClean="0">
                <a:solidFill>
                  <a:schemeClr val="bg1"/>
                </a:solidFill>
              </a:rPr>
              <a:t> </a:t>
            </a:r>
            <a:br>
              <a:rPr lang="en-US" sz="2400" b="1" cap="all" dirty="0" smtClean="0">
                <a:solidFill>
                  <a:schemeClr val="bg1"/>
                </a:solidFill>
              </a:rPr>
            </a:br>
            <a:r>
              <a:rPr lang="ru-RU" sz="2400" b="1" cap="all" dirty="0" smtClean="0">
                <a:solidFill>
                  <a:schemeClr val="bg1"/>
                </a:solidFill>
              </a:rPr>
              <a:t>поля </a:t>
            </a:r>
            <a:r>
              <a:rPr lang="en-US" sz="2400" b="1" cap="all" dirty="0" smtClean="0">
                <a:solidFill>
                  <a:schemeClr val="bg1"/>
                </a:solidFill>
              </a:rPr>
              <a:t> </a:t>
            </a:r>
            <a:r>
              <a:rPr lang="ru-RU" sz="2400" b="1" cap="all" dirty="0" smtClean="0">
                <a:solidFill>
                  <a:schemeClr val="bg1"/>
                </a:solidFill>
              </a:rPr>
              <a:t>статических напряжений </a:t>
            </a:r>
            <a:r>
              <a:rPr lang="en-US" sz="2400" b="1" cap="all" dirty="0" smtClean="0">
                <a:solidFill>
                  <a:schemeClr val="bg1"/>
                </a:solidFill>
              </a:rPr>
              <a:t> </a:t>
            </a:r>
            <a:br>
              <a:rPr lang="en-US" sz="2400" b="1" cap="all" dirty="0" smtClean="0">
                <a:solidFill>
                  <a:schemeClr val="bg1"/>
                </a:solidFill>
              </a:rPr>
            </a:br>
            <a:r>
              <a:rPr lang="ru-RU" sz="2400" b="1" cap="all" dirty="0" smtClean="0">
                <a:solidFill>
                  <a:schemeClr val="bg1"/>
                </a:solidFill>
              </a:rPr>
              <a:t>в</a:t>
            </a:r>
            <a:r>
              <a:rPr lang="en-US" sz="2400" b="1" cap="all" dirty="0" smtClean="0">
                <a:solidFill>
                  <a:schemeClr val="bg1"/>
                </a:solidFill>
              </a:rPr>
              <a:t> </a:t>
            </a:r>
            <a:r>
              <a:rPr lang="ru-RU" sz="2400" b="1" cap="all" dirty="0" smtClean="0">
                <a:solidFill>
                  <a:schemeClr val="bg1"/>
                </a:solidFill>
              </a:rPr>
              <a:t> окрестности </a:t>
            </a:r>
            <a:r>
              <a:rPr lang="en-US" sz="2400" b="1" cap="all" dirty="0" smtClean="0">
                <a:solidFill>
                  <a:schemeClr val="bg1"/>
                </a:solidFill>
              </a:rPr>
              <a:t> </a:t>
            </a:r>
            <a:r>
              <a:rPr lang="ru-RU" sz="2400" b="1" cap="all" dirty="0" smtClean="0">
                <a:solidFill>
                  <a:schemeClr val="bg1"/>
                </a:solidFill>
              </a:rPr>
              <a:t>техногенного </a:t>
            </a:r>
            <a:r>
              <a:rPr lang="en-US" sz="2400" b="1" cap="all" dirty="0" smtClean="0">
                <a:solidFill>
                  <a:schemeClr val="bg1"/>
                </a:solidFill>
              </a:rPr>
              <a:t> </a:t>
            </a:r>
            <a:r>
              <a:rPr lang="ru-RU" sz="2400" b="1" cap="all" dirty="0" smtClean="0">
                <a:solidFill>
                  <a:schemeClr val="bg1"/>
                </a:solidFill>
              </a:rPr>
              <a:t>землетрясения</a:t>
            </a:r>
            <a:endParaRPr lang="ru-RU" sz="2400" b="1" dirty="0">
              <a:solidFill>
                <a:schemeClr val="bg1"/>
              </a:solidFill>
            </a:endParaRPr>
          </a:p>
        </p:txBody>
      </p:sp>
      <p:sp>
        <p:nvSpPr>
          <p:cNvPr id="2052" name="Прямоугольник 9"/>
          <p:cNvSpPr>
            <a:spLocks noChangeArrowheads="1"/>
          </p:cNvSpPr>
          <p:nvPr/>
        </p:nvSpPr>
        <p:spPr bwMode="auto">
          <a:xfrm>
            <a:off x="2478088" y="2649538"/>
            <a:ext cx="4441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solidFill>
                  <a:schemeClr val="bg1"/>
                </a:solidFill>
              </a:rPr>
              <a:t>С.Б. Кишкина, Г.Г. Кочарян, А.М. Будков</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175E661-1A4D-4E93-BF69-1A316B2B49CA}" type="slidenum">
              <a:rPr lang="ru-RU" smtClean="0">
                <a:solidFill>
                  <a:srgbClr val="FFFFCC"/>
                </a:solidFill>
              </a:rPr>
              <a:pPr eaLnBrk="1" hangingPunct="1"/>
              <a:t>10</a:t>
            </a:fld>
            <a:endParaRPr lang="ru-RU" smtClean="0">
              <a:solidFill>
                <a:srgbClr val="FFFFCC"/>
              </a:solidFill>
            </a:endParaRPr>
          </a:p>
        </p:txBody>
      </p:sp>
      <p:sp>
        <p:nvSpPr>
          <p:cNvPr id="11267" name="TextBox 2"/>
          <p:cNvSpPr txBox="1">
            <a:spLocks noChangeArrowheads="1"/>
          </p:cNvSpPr>
          <p:nvPr/>
        </p:nvSpPr>
        <p:spPr bwMode="auto">
          <a:xfrm>
            <a:off x="608013" y="130175"/>
            <a:ext cx="806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dirty="0" smtClean="0">
                <a:solidFill>
                  <a:srgbClr val="FFFFCC"/>
                </a:solidFill>
              </a:rPr>
              <a:t>Данные об источнике</a:t>
            </a:r>
            <a:endParaRPr lang="ru-RU" sz="3200" dirty="0">
              <a:solidFill>
                <a:srgbClr val="FFFFCC"/>
              </a:solidFill>
            </a:endParaRPr>
          </a:p>
        </p:txBody>
      </p:sp>
      <p:pic>
        <p:nvPicPr>
          <p:cNvPr id="11269" name="Рисунок 8" descr="Бачатское.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701675"/>
            <a:ext cx="3735388"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Рисунок 5" descr="Рис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2215" y="867383"/>
            <a:ext cx="272897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5" name="TextBox 4"/>
              <p:cNvSpPr txBox="1"/>
              <p:nvPr/>
            </p:nvSpPr>
            <p:spPr>
              <a:xfrm>
                <a:off x="187325" y="5466025"/>
                <a:ext cx="5185064" cy="1323439"/>
              </a:xfrm>
              <a:prstGeom prst="rect">
                <a:avLst/>
              </a:prstGeom>
              <a:noFill/>
            </p:spPr>
            <p:txBody>
              <a:bodyPr wrap="square" rtlCol="0">
                <a:spAutoFit/>
              </a:bodyPr>
              <a:lstStyle/>
              <a:p>
                <a:r>
                  <a:rPr lang="ru-RU" sz="1600" dirty="0">
                    <a:solidFill>
                      <a:schemeClr val="bg1"/>
                    </a:solidFill>
                  </a:rPr>
                  <a:t>Д</a:t>
                </a:r>
                <a:r>
                  <a:rPr lang="ru-RU" sz="1600" dirty="0" smtClean="0">
                    <a:solidFill>
                      <a:schemeClr val="bg1"/>
                    </a:solidFill>
                  </a:rPr>
                  <a:t>лина разлома 10 км, простирание СЗ-ЮВ, угол падения 10</a:t>
                </a:r>
                <a:r>
                  <a:rPr lang="ru-RU" sz="1600" baseline="30000" dirty="0">
                    <a:solidFill>
                      <a:schemeClr val="bg1"/>
                    </a:solidFill>
                  </a:rPr>
                  <a:t>0</a:t>
                </a:r>
                <a:r>
                  <a:rPr lang="ru-RU" sz="1600" dirty="0">
                    <a:solidFill>
                      <a:schemeClr val="bg1"/>
                    </a:solidFill>
                  </a:rPr>
                  <a:t>, величина подвижки 0.4 м, </a:t>
                </a:r>
                <a14:m>
                  <m:oMath xmlns:m="http://schemas.openxmlformats.org/officeDocument/2006/math">
                    <m:r>
                      <a:rPr lang="ru-RU" sz="1600" i="1">
                        <a:solidFill>
                          <a:schemeClr val="bg1"/>
                        </a:solidFill>
                      </a:rPr>
                      <m:t>𝜇</m:t>
                    </m:r>
                    <m:r>
                      <a:rPr lang="ru-RU" sz="1600" i="1">
                        <a:solidFill>
                          <a:schemeClr val="bg1"/>
                        </a:solidFill>
                      </a:rPr>
                      <m:t>=0.4</m:t>
                    </m:r>
                  </m:oMath>
                </a14:m>
                <a:r>
                  <a:rPr lang="ru-RU" sz="1600" dirty="0">
                    <a:solidFill>
                      <a:schemeClr val="bg1"/>
                    </a:solidFill>
                  </a:rPr>
                  <a:t>. </a:t>
                </a:r>
                <a:endParaRPr lang="ru-RU" sz="1600" dirty="0" smtClean="0">
                  <a:solidFill>
                    <a:schemeClr val="bg1"/>
                  </a:solidFill>
                </a:endParaRPr>
              </a:p>
              <a:p>
                <a:endParaRPr lang="ru-RU" sz="1600" dirty="0" smtClean="0">
                  <a:solidFill>
                    <a:schemeClr val="bg1"/>
                  </a:solidFill>
                </a:endParaRPr>
              </a:p>
              <a:p>
                <a:r>
                  <a:rPr lang="ru-RU" sz="1600" dirty="0" smtClean="0">
                    <a:solidFill>
                      <a:schemeClr val="bg1"/>
                    </a:solidFill>
                  </a:rPr>
                  <a:t>Моментная магнитуда </a:t>
                </a:r>
                <a:r>
                  <a:rPr lang="ru-RU" sz="1600" dirty="0">
                    <a:solidFill>
                      <a:schemeClr val="bg1"/>
                    </a:solidFill>
                  </a:rPr>
                  <a:t>для такого модельного очага </a:t>
                </a:r>
                <a:r>
                  <a:rPr lang="en-US" sz="1600" dirty="0" smtClean="0">
                    <a:solidFill>
                      <a:schemeClr val="bg1"/>
                    </a:solidFill>
                  </a:rPr>
                  <a:t>Mw</a:t>
                </a:r>
                <a:r>
                  <a:rPr lang="ru-RU" sz="1600" dirty="0" smtClean="0">
                    <a:solidFill>
                      <a:schemeClr val="bg1"/>
                    </a:solidFill>
                  </a:rPr>
                  <a:t> </a:t>
                </a:r>
                <a:r>
                  <a:rPr lang="ru-RU" sz="1600" dirty="0">
                    <a:solidFill>
                      <a:schemeClr val="bg1"/>
                    </a:solidFill>
                  </a:rPr>
                  <a:t>= 5.68</a:t>
                </a:r>
              </a:p>
            </p:txBody>
          </p:sp>
        </mc:Choice>
        <mc:Fallback>
          <p:sp>
            <p:nvSpPr>
              <p:cNvPr id="5" name="TextBox 4"/>
              <p:cNvSpPr txBox="1">
                <a:spLocks noRot="1" noChangeAspect="1" noMove="1" noResize="1" noEditPoints="1" noAdjustHandles="1" noChangeArrowheads="1" noChangeShapeType="1" noTextEdit="1"/>
              </p:cNvSpPr>
              <p:nvPr/>
            </p:nvSpPr>
            <p:spPr>
              <a:xfrm>
                <a:off x="187325" y="5466025"/>
                <a:ext cx="5185064" cy="1323439"/>
              </a:xfrm>
              <a:prstGeom prst="rect">
                <a:avLst/>
              </a:prstGeom>
              <a:blipFill rotWithShape="1">
                <a:blip r:embed="rId5"/>
                <a:stretch>
                  <a:fillRect l="-706" t="-1382" b="-5069"/>
                </a:stretch>
              </a:blipFill>
            </p:spPr>
            <p:txBody>
              <a:bodyPr/>
              <a:lstStyle/>
              <a:p>
                <a:r>
                  <a:rPr lang="ru-RU">
                    <a:noFill/>
                  </a:rPr>
                  <a:t> </a:t>
                </a:r>
              </a:p>
            </p:txBody>
          </p:sp>
        </mc:Fallback>
      </mc:AlternateContent>
      <p:pic>
        <p:nvPicPr>
          <p:cNvPr id="1127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4644" y="4177379"/>
            <a:ext cx="2963862" cy="234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4644" y="714375"/>
            <a:ext cx="3477240" cy="330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58360" y="3078968"/>
            <a:ext cx="1510146" cy="307777"/>
          </a:xfrm>
          <a:prstGeom prst="rect">
            <a:avLst/>
          </a:prstGeom>
          <a:noFill/>
        </p:spPr>
        <p:txBody>
          <a:bodyPr wrap="square" rtlCol="0">
            <a:spAutoFit/>
          </a:bodyPr>
          <a:lstStyle/>
          <a:p>
            <a:r>
              <a:rPr lang="en-US" sz="1400" i="1" dirty="0"/>
              <a:t>[</a:t>
            </a:r>
            <a:r>
              <a:rPr lang="ru-RU" sz="1400" i="1" dirty="0" smtClean="0"/>
              <a:t>Кочарян, 2016</a:t>
            </a:r>
            <a:r>
              <a:rPr lang="en-US" sz="1400" i="1" dirty="0" smtClean="0"/>
              <a:t>]</a:t>
            </a:r>
            <a:endParaRPr lang="ru-RU" sz="1400" i="1" dirty="0"/>
          </a:p>
        </p:txBody>
      </p:sp>
      <p:sp>
        <p:nvSpPr>
          <p:cNvPr id="19" name="TextBox 18"/>
          <p:cNvSpPr txBox="1"/>
          <p:nvPr/>
        </p:nvSpPr>
        <p:spPr>
          <a:xfrm>
            <a:off x="6955345" y="5669768"/>
            <a:ext cx="1510146" cy="307777"/>
          </a:xfrm>
          <a:prstGeom prst="rect">
            <a:avLst/>
          </a:prstGeom>
          <a:noFill/>
        </p:spPr>
        <p:txBody>
          <a:bodyPr wrap="square" rtlCol="0">
            <a:spAutoFit/>
          </a:bodyPr>
          <a:lstStyle/>
          <a:p>
            <a:r>
              <a:rPr lang="en-US" sz="1400" i="1" dirty="0"/>
              <a:t>[</a:t>
            </a:r>
            <a:r>
              <a:rPr lang="ru-RU" sz="1400" i="1" dirty="0" smtClean="0"/>
              <a:t>Кочарян, 2016</a:t>
            </a:r>
            <a:r>
              <a:rPr lang="en-US" sz="1400" i="1" dirty="0" smtClean="0"/>
              <a:t>]</a:t>
            </a:r>
            <a:endParaRPr lang="ru-RU" sz="1400" i="1" dirty="0"/>
          </a:p>
        </p:txBody>
      </p:sp>
      <p:pic>
        <p:nvPicPr>
          <p:cNvPr id="1128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153" y="3232856"/>
            <a:ext cx="2543175" cy="1619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D74409-D532-4E01-882B-7314598979A2}" type="slidenum">
              <a:rPr lang="ru-RU" smtClean="0">
                <a:solidFill>
                  <a:srgbClr val="FFFFCC"/>
                </a:solidFill>
              </a:rPr>
              <a:pPr eaLnBrk="1" hangingPunct="1"/>
              <a:t>11</a:t>
            </a:fld>
            <a:endParaRPr lang="ru-RU" smtClean="0">
              <a:solidFill>
                <a:srgbClr val="FFFFCC"/>
              </a:solidFill>
            </a:endParaRPr>
          </a:p>
        </p:txBody>
      </p:sp>
      <p:sp>
        <p:nvSpPr>
          <p:cNvPr id="12291"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pic>
        <p:nvPicPr>
          <p:cNvPr id="12292" name="Рисунок 6" descr="Рис4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19200"/>
            <a:ext cx="3009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Рисунок 7" descr="Рис4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1230313"/>
            <a:ext cx="29035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Рисунок 8" descr="Рис4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206500"/>
            <a:ext cx="2981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9"/>
          <p:cNvSpPr txBox="1">
            <a:spLocks noChangeArrowheads="1"/>
          </p:cNvSpPr>
          <p:nvPr/>
        </p:nvSpPr>
        <p:spPr bwMode="auto">
          <a:xfrm>
            <a:off x="722313" y="1179513"/>
            <a:ext cx="160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a:t>
            </a:r>
            <a:r>
              <a:rPr lang="en-US"/>
              <a:t>2 </a:t>
            </a:r>
            <a:r>
              <a:rPr lang="ru-RU"/>
              <a:t>км</a:t>
            </a:r>
          </a:p>
        </p:txBody>
      </p:sp>
      <p:pic>
        <p:nvPicPr>
          <p:cNvPr id="12296" name="Рисунок 13" descr="Рис4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9" y="4659312"/>
            <a:ext cx="4724947" cy="206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Box 12"/>
          <p:cNvSpPr txBox="1">
            <a:spLocks noChangeArrowheads="1"/>
          </p:cNvSpPr>
          <p:nvPr/>
        </p:nvSpPr>
        <p:spPr bwMode="auto">
          <a:xfrm>
            <a:off x="3870325" y="1179513"/>
            <a:ext cx="1604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3</a:t>
            </a:r>
            <a:r>
              <a:rPr lang="en-US"/>
              <a:t> </a:t>
            </a:r>
            <a:r>
              <a:rPr lang="ru-RU"/>
              <a:t>км</a:t>
            </a:r>
          </a:p>
        </p:txBody>
      </p:sp>
      <p:sp>
        <p:nvSpPr>
          <p:cNvPr id="12298" name="TextBox 14"/>
          <p:cNvSpPr txBox="1">
            <a:spLocks noChangeArrowheads="1"/>
          </p:cNvSpPr>
          <p:nvPr/>
        </p:nvSpPr>
        <p:spPr bwMode="auto">
          <a:xfrm>
            <a:off x="6783388" y="1179513"/>
            <a:ext cx="160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4</a:t>
            </a:r>
            <a:r>
              <a:rPr lang="en-US"/>
              <a:t> </a:t>
            </a:r>
            <a:r>
              <a:rPr lang="ru-RU"/>
              <a:t>км</a:t>
            </a:r>
          </a:p>
        </p:txBody>
      </p:sp>
      <p:sp>
        <p:nvSpPr>
          <p:cNvPr id="12299" name="Rectangle 2"/>
          <p:cNvSpPr>
            <a:spLocks noChangeArrowheads="1"/>
          </p:cNvSpPr>
          <p:nvPr/>
        </p:nvSpPr>
        <p:spPr bwMode="auto">
          <a:xfrm>
            <a:off x="1722438" y="3883025"/>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sz="1400">
                <a:solidFill>
                  <a:schemeClr val="bg1"/>
                </a:solidFill>
                <a:cs typeface="Times New Roman" pitchFamily="18" charset="0"/>
              </a:rPr>
              <a:t>Расчет изменения Кулоновского напряжения на глубинах 2, 3 и 4 км. </a:t>
            </a:r>
          </a:p>
          <a:p>
            <a:pPr eaLnBrk="0" hangingPunct="0"/>
            <a:r>
              <a:rPr lang="ru-RU" sz="1400">
                <a:solidFill>
                  <a:schemeClr val="bg1"/>
                </a:solidFill>
                <a:cs typeface="Times New Roman" pitchFamily="18" charset="0"/>
              </a:rPr>
              <a:t>Прямоугольник отмечает местоположение Бачатского карьера</a:t>
            </a:r>
            <a:endParaRPr lang="ru-RU" sz="1400">
              <a:solidFill>
                <a:schemeClr val="bg1"/>
              </a:solidFill>
            </a:endParaRPr>
          </a:p>
        </p:txBody>
      </p:sp>
      <p:sp>
        <p:nvSpPr>
          <p:cNvPr id="2" name="Прямоугольник 1"/>
          <p:cNvSpPr/>
          <p:nvPr/>
        </p:nvSpPr>
        <p:spPr>
          <a:xfrm>
            <a:off x="7153038" y="4474647"/>
            <a:ext cx="1941750" cy="369332"/>
          </a:xfrm>
          <a:prstGeom prst="rect">
            <a:avLst/>
          </a:prstGeom>
        </p:spPr>
        <p:txBody>
          <a:bodyPr wrap="none">
            <a:spAutoFit/>
          </a:bodyPr>
          <a:lstStyle/>
          <a:p>
            <a:r>
              <a:rPr lang="ru-RU" dirty="0">
                <a:solidFill>
                  <a:srgbClr val="FFFFCC"/>
                </a:solidFill>
              </a:rPr>
              <a:t>[</a:t>
            </a:r>
            <a:r>
              <a:rPr lang="en-US" i="1" dirty="0">
                <a:solidFill>
                  <a:srgbClr val="FFFFCC"/>
                </a:solidFill>
              </a:rPr>
              <a:t>Toda et al</a:t>
            </a:r>
            <a:r>
              <a:rPr lang="ru-RU" i="1" dirty="0">
                <a:solidFill>
                  <a:srgbClr val="FFFFCC"/>
                </a:solidFill>
              </a:rPr>
              <a:t>, 2011</a:t>
            </a:r>
            <a:r>
              <a:rPr lang="ru-RU" dirty="0">
                <a:solidFill>
                  <a:srgbClr val="FFFFCC"/>
                </a:solidFill>
              </a:rPr>
              <a:t>]</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16D8C2-EA1A-4922-BCF9-63AE880DCB92}" type="slidenum">
              <a:rPr lang="ru-RU" smtClean="0">
                <a:solidFill>
                  <a:srgbClr val="FFFFCC"/>
                </a:solidFill>
              </a:rPr>
              <a:pPr eaLnBrk="1" hangingPunct="1"/>
              <a:t>12</a:t>
            </a:fld>
            <a:endParaRPr lang="ru-RU" smtClean="0">
              <a:solidFill>
                <a:srgbClr val="FFFFCC"/>
              </a:solidFill>
            </a:endParaRPr>
          </a:p>
        </p:txBody>
      </p:sp>
      <p:sp>
        <p:nvSpPr>
          <p:cNvPr id="13315"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pic>
        <p:nvPicPr>
          <p:cNvPr id="13316" name="Рисунок 12" descr="Совмещенные.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1250950"/>
            <a:ext cx="6434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024514-52BE-4AE9-8E2B-4DD9915C3E54}" type="slidenum">
              <a:rPr lang="ru-RU" smtClean="0">
                <a:solidFill>
                  <a:srgbClr val="FFFFCC"/>
                </a:solidFill>
              </a:rPr>
              <a:pPr eaLnBrk="1" hangingPunct="1"/>
              <a:t>13</a:t>
            </a:fld>
            <a:endParaRPr lang="ru-RU" smtClean="0">
              <a:solidFill>
                <a:srgbClr val="FFFFCC"/>
              </a:solidFill>
            </a:endParaRPr>
          </a:p>
        </p:txBody>
      </p:sp>
      <p:sp>
        <p:nvSpPr>
          <p:cNvPr id="14339"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pic>
        <p:nvPicPr>
          <p:cNvPr id="14340" name="Рисунок 6" descr="Рис4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19200"/>
            <a:ext cx="3009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Рисунок 7" descr="Рис4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5788" y="1230313"/>
            <a:ext cx="29035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Рисунок 8" descr="Рис4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206500"/>
            <a:ext cx="298132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9"/>
          <p:cNvSpPr txBox="1">
            <a:spLocks noChangeArrowheads="1"/>
          </p:cNvSpPr>
          <p:nvPr/>
        </p:nvSpPr>
        <p:spPr bwMode="auto">
          <a:xfrm>
            <a:off x="722313" y="1179513"/>
            <a:ext cx="1606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a:t>
            </a:r>
            <a:r>
              <a:rPr lang="en-US"/>
              <a:t>2 </a:t>
            </a:r>
            <a:r>
              <a:rPr lang="ru-RU"/>
              <a:t>км</a:t>
            </a:r>
          </a:p>
        </p:txBody>
      </p:sp>
      <p:sp>
        <p:nvSpPr>
          <p:cNvPr id="14344" name="TextBox 12"/>
          <p:cNvSpPr txBox="1">
            <a:spLocks noChangeArrowheads="1"/>
          </p:cNvSpPr>
          <p:nvPr/>
        </p:nvSpPr>
        <p:spPr bwMode="auto">
          <a:xfrm>
            <a:off x="3870325" y="1179513"/>
            <a:ext cx="1604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3</a:t>
            </a:r>
            <a:r>
              <a:rPr lang="en-US"/>
              <a:t> </a:t>
            </a:r>
            <a:r>
              <a:rPr lang="ru-RU"/>
              <a:t>км</a:t>
            </a:r>
          </a:p>
        </p:txBody>
      </p:sp>
      <p:sp>
        <p:nvSpPr>
          <p:cNvPr id="14345" name="TextBox 14"/>
          <p:cNvSpPr txBox="1">
            <a:spLocks noChangeArrowheads="1"/>
          </p:cNvSpPr>
          <p:nvPr/>
        </p:nvSpPr>
        <p:spPr bwMode="auto">
          <a:xfrm>
            <a:off x="6783388" y="1179513"/>
            <a:ext cx="1604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a:t>Глубина 4</a:t>
            </a:r>
            <a:r>
              <a:rPr lang="en-US"/>
              <a:t> </a:t>
            </a:r>
            <a:r>
              <a:rPr lang="ru-RU"/>
              <a:t>км</a:t>
            </a:r>
          </a:p>
        </p:txBody>
      </p:sp>
      <p:sp>
        <p:nvSpPr>
          <p:cNvPr id="14346" name="Rectangle 5"/>
          <p:cNvSpPr>
            <a:spLocks noChangeArrowheads="1"/>
          </p:cNvSpPr>
          <p:nvPr/>
        </p:nvSpPr>
        <p:spPr bwMode="auto">
          <a:xfrm rot="10800000" flipV="1">
            <a:off x="298450" y="4252913"/>
            <a:ext cx="84312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sz="1400">
                <a:solidFill>
                  <a:schemeClr val="bg1"/>
                </a:solidFill>
                <a:cs typeface="Times New Roman" pitchFamily="18" charset="0"/>
              </a:rPr>
              <a:t>Вариации функции Кулона на глубине очага достигают величин около 1.5 МПа в непосредственной близости от разлома землетрясения (в нашем случае – прямо под карьером) и с удалением от него быстро снижаются до величин, меньших 0.1 МПа (на расстоянии менее 20 км вдоль оси разлома и на расстоянии менее 10 км перпендикулярно ему). </a:t>
            </a:r>
          </a:p>
          <a:p>
            <a:pPr eaLnBrk="0" hangingPunct="0"/>
            <a:endParaRPr lang="ru-RU" sz="1400">
              <a:solidFill>
                <a:schemeClr val="bg1"/>
              </a:solidFill>
              <a:ea typeface="Times New Roman" pitchFamily="18" charset="0"/>
              <a:cs typeface="WarnockPro-Regular" charset="-52"/>
            </a:endParaRPr>
          </a:p>
          <a:p>
            <a:pPr eaLnBrk="0" hangingPunct="0"/>
            <a:r>
              <a:rPr lang="ru-RU" sz="1400">
                <a:solidFill>
                  <a:schemeClr val="bg1"/>
                </a:solidFill>
                <a:ea typeface="Times New Roman" pitchFamily="18" charset="0"/>
                <a:cs typeface="WarnockPro-Regular" charset="-52"/>
              </a:rPr>
              <a:t>Район, затронутый вариациями поля напряжений, фактически локализован в области производства горных работ, а амплитуда вариаций соответствует характерным значениям для статического инициирования афтершоков</a:t>
            </a:r>
            <a:r>
              <a:rPr lang="ru-RU" sz="1400">
                <a:solidFill>
                  <a:schemeClr val="bg1"/>
                </a:solidFill>
              </a:rPr>
              <a:t>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DB4CB5-3AA0-4C2C-812B-AE1AE5FB4A5B}" type="slidenum">
              <a:rPr lang="ru-RU" smtClean="0"/>
              <a:pPr eaLnBrk="1" hangingPunct="1"/>
              <a:t>14</a:t>
            </a:fld>
            <a:endParaRPr lang="ru-RU" smtClean="0"/>
          </a:p>
        </p:txBody>
      </p:sp>
      <p:sp>
        <p:nvSpPr>
          <p:cNvPr id="15363" name="TextBox 2"/>
          <p:cNvSpPr txBox="1">
            <a:spLocks noChangeArrowheads="1"/>
          </p:cNvSpPr>
          <p:nvPr/>
        </p:nvSpPr>
        <p:spPr bwMode="auto">
          <a:xfrm>
            <a:off x="2955925" y="150813"/>
            <a:ext cx="3051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Выводы</a:t>
            </a:r>
            <a:endParaRPr lang="ru-RU" sz="3200">
              <a:solidFill>
                <a:srgbClr val="FFFFCC"/>
              </a:solidFill>
            </a:endParaRPr>
          </a:p>
        </p:txBody>
      </p:sp>
      <p:sp>
        <p:nvSpPr>
          <p:cNvPr id="15364" name="TextBox 8"/>
          <p:cNvSpPr txBox="1">
            <a:spLocks noChangeArrowheads="1"/>
          </p:cNvSpPr>
          <p:nvPr/>
        </p:nvSpPr>
        <p:spPr bwMode="auto">
          <a:xfrm>
            <a:off x="194828" y="735013"/>
            <a:ext cx="8810627" cy="120032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dirty="0"/>
              <a:t>Выполненный в упругой постановке расчет изменения поля статических напряжений в окрестности очага </a:t>
            </a:r>
            <a:r>
              <a:rPr lang="ru-RU" dirty="0" err="1"/>
              <a:t>Бачатского</a:t>
            </a:r>
            <a:r>
              <a:rPr lang="ru-RU" dirty="0"/>
              <a:t> ML=6.1 землетрясения в Кузбассе показал, что остаточные вариации напряжений быстро убывают по мере удаления от его источника. </a:t>
            </a:r>
          </a:p>
        </p:txBody>
      </p:sp>
      <p:sp>
        <p:nvSpPr>
          <p:cNvPr id="15365" name="TextBox 8"/>
          <p:cNvSpPr txBox="1">
            <a:spLocks noChangeArrowheads="1"/>
          </p:cNvSpPr>
          <p:nvPr/>
        </p:nvSpPr>
        <p:spPr bwMode="auto">
          <a:xfrm>
            <a:off x="194828" y="3781136"/>
            <a:ext cx="4286684" cy="147732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dirty="0"/>
              <a:t>Предполагать возможность кардинальной перестройки поля напряжений </a:t>
            </a:r>
            <a:r>
              <a:rPr lang="ru-RU" dirty="0" smtClean="0"/>
              <a:t>во всем </a:t>
            </a:r>
            <a:r>
              <a:rPr lang="ru-RU" dirty="0"/>
              <a:t>районе </a:t>
            </a:r>
            <a:r>
              <a:rPr lang="ru-RU" dirty="0" smtClean="0"/>
              <a:t>в </a:t>
            </a:r>
            <a:r>
              <a:rPr lang="ru-RU" dirty="0"/>
              <a:t>результате одного – даже крупного – землетрясения нет оснований</a:t>
            </a:r>
          </a:p>
        </p:txBody>
      </p:sp>
      <p:sp>
        <p:nvSpPr>
          <p:cNvPr id="15366" name="TextBox 8"/>
          <p:cNvSpPr txBox="1">
            <a:spLocks noChangeArrowheads="1"/>
          </p:cNvSpPr>
          <p:nvPr/>
        </p:nvSpPr>
        <p:spPr bwMode="auto">
          <a:xfrm>
            <a:off x="187467" y="2121044"/>
            <a:ext cx="8817988" cy="12001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dirty="0"/>
              <a:t>Показано, что очаги большинства зарегистрированных </a:t>
            </a:r>
            <a:r>
              <a:rPr lang="ru-RU" dirty="0" err="1"/>
              <a:t>афтершоков</a:t>
            </a:r>
            <a:r>
              <a:rPr lang="ru-RU" dirty="0"/>
              <a:t> этого крупного сейсмического события расположены в области положительных изменений до 1.5 </a:t>
            </a:r>
            <a:r>
              <a:rPr lang="ru-RU" dirty="0" smtClean="0"/>
              <a:t>МПа  </a:t>
            </a:r>
            <a:r>
              <a:rPr lang="ru-RU" dirty="0"/>
              <a:t>величины кулоновского напряжения на оптимально ориентированных нарушениях.  </a:t>
            </a:r>
          </a:p>
        </p:txBody>
      </p:sp>
      <p:grpSp>
        <p:nvGrpSpPr>
          <p:cNvPr id="4" name="Группа 3"/>
          <p:cNvGrpSpPr/>
          <p:nvPr/>
        </p:nvGrpSpPr>
        <p:grpSpPr>
          <a:xfrm>
            <a:off x="5333999" y="3531753"/>
            <a:ext cx="3511033" cy="3066041"/>
            <a:chOff x="5333999" y="3531753"/>
            <a:chExt cx="3511033" cy="3066041"/>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9" y="3531753"/>
              <a:ext cx="3511033" cy="3066041"/>
            </a:xfrm>
            <a:prstGeom prst="rect">
              <a:avLst/>
            </a:prstGeom>
          </p:spPr>
        </p:pic>
        <p:sp>
          <p:nvSpPr>
            <p:cNvPr id="3" name="Прямоугольник 2"/>
            <p:cNvSpPr/>
            <p:nvPr/>
          </p:nvSpPr>
          <p:spPr>
            <a:xfrm>
              <a:off x="5867400" y="3531753"/>
              <a:ext cx="2301240" cy="249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3216275"/>
            <a:ext cx="66484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6"/>
          <p:cNvSpPr>
            <a:spLocks noGrp="1"/>
          </p:cNvSpPr>
          <p:nvPr>
            <p:ph type="ctrTitle"/>
          </p:nvPr>
        </p:nvSpPr>
        <p:spPr>
          <a:xfrm>
            <a:off x="149225" y="833438"/>
            <a:ext cx="8994775" cy="1470025"/>
          </a:xfrm>
        </p:spPr>
        <p:txBody>
          <a:bodyPr/>
          <a:lstStyle/>
          <a:p>
            <a:pPr>
              <a:defRPr/>
            </a:pPr>
            <a:r>
              <a:rPr lang="ru-RU" sz="2400" b="1" cap="all" dirty="0" smtClean="0">
                <a:solidFill>
                  <a:schemeClr val="bg1"/>
                </a:solidFill>
              </a:rPr>
              <a:t>Расчет </a:t>
            </a:r>
            <a:r>
              <a:rPr lang="en-US" sz="2400" b="1" cap="all" dirty="0" smtClean="0">
                <a:solidFill>
                  <a:schemeClr val="bg1"/>
                </a:solidFill>
              </a:rPr>
              <a:t> </a:t>
            </a:r>
            <a:r>
              <a:rPr lang="ru-RU" sz="2400" b="1" cap="all" dirty="0" smtClean="0">
                <a:solidFill>
                  <a:schemeClr val="bg1"/>
                </a:solidFill>
              </a:rPr>
              <a:t>изменения </a:t>
            </a:r>
            <a:r>
              <a:rPr lang="en-US" sz="2400" b="1" cap="all" dirty="0" smtClean="0">
                <a:solidFill>
                  <a:schemeClr val="bg1"/>
                </a:solidFill>
              </a:rPr>
              <a:t> </a:t>
            </a:r>
            <a:br>
              <a:rPr lang="en-US" sz="2400" b="1" cap="all" dirty="0" smtClean="0">
                <a:solidFill>
                  <a:schemeClr val="bg1"/>
                </a:solidFill>
              </a:rPr>
            </a:br>
            <a:r>
              <a:rPr lang="ru-RU" sz="2400" b="1" cap="all" dirty="0" smtClean="0">
                <a:solidFill>
                  <a:schemeClr val="bg1"/>
                </a:solidFill>
              </a:rPr>
              <a:t>поля </a:t>
            </a:r>
            <a:r>
              <a:rPr lang="en-US" sz="2400" b="1" cap="all" dirty="0" smtClean="0">
                <a:solidFill>
                  <a:schemeClr val="bg1"/>
                </a:solidFill>
              </a:rPr>
              <a:t> </a:t>
            </a:r>
            <a:r>
              <a:rPr lang="ru-RU" sz="2400" b="1" cap="all" dirty="0" smtClean="0">
                <a:solidFill>
                  <a:schemeClr val="bg1"/>
                </a:solidFill>
              </a:rPr>
              <a:t>статических напряжений </a:t>
            </a:r>
            <a:r>
              <a:rPr lang="en-US" sz="2400" b="1" cap="all" dirty="0" smtClean="0">
                <a:solidFill>
                  <a:schemeClr val="bg1"/>
                </a:solidFill>
              </a:rPr>
              <a:t> </a:t>
            </a:r>
            <a:br>
              <a:rPr lang="en-US" sz="2400" b="1" cap="all" dirty="0" smtClean="0">
                <a:solidFill>
                  <a:schemeClr val="bg1"/>
                </a:solidFill>
              </a:rPr>
            </a:br>
            <a:r>
              <a:rPr lang="ru-RU" sz="2400" b="1" cap="all" dirty="0" smtClean="0">
                <a:solidFill>
                  <a:schemeClr val="bg1"/>
                </a:solidFill>
              </a:rPr>
              <a:t>в</a:t>
            </a:r>
            <a:r>
              <a:rPr lang="en-US" sz="2400" b="1" cap="all" dirty="0" smtClean="0">
                <a:solidFill>
                  <a:schemeClr val="bg1"/>
                </a:solidFill>
              </a:rPr>
              <a:t> </a:t>
            </a:r>
            <a:r>
              <a:rPr lang="ru-RU" sz="2400" b="1" cap="all" dirty="0" smtClean="0">
                <a:solidFill>
                  <a:schemeClr val="bg1"/>
                </a:solidFill>
              </a:rPr>
              <a:t> окрестности </a:t>
            </a:r>
            <a:r>
              <a:rPr lang="en-US" sz="2400" b="1" cap="all" dirty="0" smtClean="0">
                <a:solidFill>
                  <a:schemeClr val="bg1"/>
                </a:solidFill>
              </a:rPr>
              <a:t> </a:t>
            </a:r>
            <a:r>
              <a:rPr lang="ru-RU" sz="2400" b="1" cap="all" dirty="0" smtClean="0">
                <a:solidFill>
                  <a:schemeClr val="bg1"/>
                </a:solidFill>
              </a:rPr>
              <a:t>техногенного </a:t>
            </a:r>
            <a:r>
              <a:rPr lang="en-US" sz="2400" b="1" cap="all" dirty="0" smtClean="0">
                <a:solidFill>
                  <a:schemeClr val="bg1"/>
                </a:solidFill>
              </a:rPr>
              <a:t> </a:t>
            </a:r>
            <a:r>
              <a:rPr lang="ru-RU" sz="2400" b="1" cap="all" dirty="0" smtClean="0">
                <a:solidFill>
                  <a:schemeClr val="bg1"/>
                </a:solidFill>
              </a:rPr>
              <a:t>землетрясения</a:t>
            </a:r>
            <a:endParaRPr lang="ru-RU" sz="2400" b="1" dirty="0">
              <a:solidFill>
                <a:schemeClr val="bg1"/>
              </a:solidFill>
            </a:endParaRPr>
          </a:p>
        </p:txBody>
      </p:sp>
      <p:sp>
        <p:nvSpPr>
          <p:cNvPr id="16388" name="Прямоугольник 9"/>
          <p:cNvSpPr>
            <a:spLocks noChangeArrowheads="1"/>
          </p:cNvSpPr>
          <p:nvPr/>
        </p:nvSpPr>
        <p:spPr bwMode="auto">
          <a:xfrm>
            <a:off x="2478088" y="2649538"/>
            <a:ext cx="4441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a:solidFill>
                  <a:schemeClr val="bg1"/>
                </a:solidFill>
              </a:rPr>
              <a:t>С.Б. Кишкина, Г.Г. Кочарян, А.М. Будков</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A24142-0E5A-4293-8576-0EE46045478B}" type="slidenum">
              <a:rPr lang="ru-RU" smtClean="0">
                <a:solidFill>
                  <a:srgbClr val="FFFFCC"/>
                </a:solidFill>
              </a:rPr>
              <a:pPr eaLnBrk="1" hangingPunct="1"/>
              <a:t>2</a:t>
            </a:fld>
            <a:endParaRPr lang="ru-RU" smtClean="0">
              <a:solidFill>
                <a:srgbClr val="FFFFCC"/>
              </a:solidFill>
            </a:endParaRPr>
          </a:p>
        </p:txBody>
      </p:sp>
      <p:sp>
        <p:nvSpPr>
          <p:cNvPr id="3075" name="TextBox 2"/>
          <p:cNvSpPr txBox="1">
            <a:spLocks noChangeArrowheads="1"/>
          </p:cNvSpPr>
          <p:nvPr/>
        </p:nvSpPr>
        <p:spPr bwMode="auto">
          <a:xfrm>
            <a:off x="608013" y="130175"/>
            <a:ext cx="806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О генезисе Бачатского землетрясения</a:t>
            </a:r>
            <a:endParaRPr lang="ru-RU" sz="3200">
              <a:solidFill>
                <a:srgbClr val="FFFFCC"/>
              </a:solidFill>
            </a:endParaRPr>
          </a:p>
        </p:txBody>
      </p:sp>
      <p:sp>
        <p:nvSpPr>
          <p:cNvPr id="3076" name="Прямоугольник 6"/>
          <p:cNvSpPr>
            <a:spLocks noChangeArrowheads="1"/>
          </p:cNvSpPr>
          <p:nvPr/>
        </p:nvSpPr>
        <p:spPr bwMode="auto">
          <a:xfrm>
            <a:off x="5187950" y="701675"/>
            <a:ext cx="3806825" cy="1384300"/>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ru-RU" sz="1400" i="1">
                <a:solidFill>
                  <a:schemeClr val="bg1"/>
                </a:solidFill>
              </a:rPr>
              <a:t>Бачатское техногенное землетрясение 18 июня 2013 г. с </a:t>
            </a:r>
            <a:r>
              <a:rPr lang="en-US" sz="1400" i="1">
                <a:solidFill>
                  <a:schemeClr val="bg1"/>
                </a:solidFill>
              </a:rPr>
              <a:t>ML=6.1, I0=7 (</a:t>
            </a:r>
            <a:r>
              <a:rPr lang="ru-RU" sz="1400" i="1">
                <a:solidFill>
                  <a:schemeClr val="bg1"/>
                </a:solidFill>
              </a:rPr>
              <a:t>Кузбасс)</a:t>
            </a:r>
          </a:p>
          <a:p>
            <a:r>
              <a:rPr lang="ru-RU" sz="1400" i="1">
                <a:solidFill>
                  <a:schemeClr val="bg1"/>
                </a:solidFill>
              </a:rPr>
              <a:t>А.Ф. Еманов, А.А. Еманов, А.В. Фатеев</a:t>
            </a:r>
          </a:p>
          <a:p>
            <a:r>
              <a:rPr lang="ru-RU" sz="1400" i="1">
                <a:solidFill>
                  <a:schemeClr val="bg1"/>
                </a:solidFill>
              </a:rPr>
              <a:t>Российский сейсмологический журнал</a:t>
            </a:r>
          </a:p>
          <a:p>
            <a:r>
              <a:rPr lang="pt-BR" sz="1400" i="1">
                <a:solidFill>
                  <a:schemeClr val="bg1"/>
                </a:solidFill>
              </a:rPr>
              <a:t>2020. Т. 2, № 1. С. 48–61. DOI: https://doi.org/10.35540/2686-7907.2020.1.05 </a:t>
            </a:r>
            <a:endParaRPr lang="ru-RU" sz="1400" i="1">
              <a:solidFill>
                <a:schemeClr val="bg1"/>
              </a:solidFill>
            </a:endParaRPr>
          </a:p>
        </p:txBody>
      </p:sp>
      <p:sp>
        <p:nvSpPr>
          <p:cNvPr id="3077" name="Прямоугольник 7"/>
          <p:cNvSpPr>
            <a:spLocks noChangeArrowheads="1"/>
          </p:cNvSpPr>
          <p:nvPr/>
        </p:nvSpPr>
        <p:spPr bwMode="auto">
          <a:xfrm>
            <a:off x="5114925" y="4794250"/>
            <a:ext cx="33909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a:solidFill>
                  <a:schemeClr val="bg1"/>
                </a:solidFill>
              </a:rPr>
              <a:t>Карта эпицентров</a:t>
            </a:r>
          </a:p>
          <a:p>
            <a:r>
              <a:rPr lang="ru-RU" sz="1400">
                <a:solidFill>
                  <a:schemeClr val="bg1"/>
                </a:solidFill>
              </a:rPr>
              <a:t>афтершоков Бачатского</a:t>
            </a:r>
          </a:p>
          <a:p>
            <a:r>
              <a:rPr lang="ru-RU" sz="1400">
                <a:solidFill>
                  <a:schemeClr val="bg1"/>
                </a:solidFill>
              </a:rPr>
              <a:t>землетрясения 18 июня 2013 г.</a:t>
            </a:r>
          </a:p>
          <a:p>
            <a:r>
              <a:rPr lang="ru-RU" sz="1400">
                <a:solidFill>
                  <a:schemeClr val="bg1"/>
                </a:solidFill>
              </a:rPr>
              <a:t>с ML</a:t>
            </a:r>
            <a:r>
              <a:rPr lang="en-US" sz="1400">
                <a:solidFill>
                  <a:schemeClr val="bg1"/>
                </a:solidFill>
              </a:rPr>
              <a:t> &gt; </a:t>
            </a:r>
            <a:r>
              <a:rPr lang="ru-RU" sz="1400">
                <a:solidFill>
                  <a:schemeClr val="bg1"/>
                </a:solidFill>
              </a:rPr>
              <a:t>1.5 за период 18.06.2013–</a:t>
            </a:r>
          </a:p>
          <a:p>
            <a:r>
              <a:rPr lang="ru-RU" sz="1400">
                <a:solidFill>
                  <a:schemeClr val="bg1"/>
                </a:solidFill>
              </a:rPr>
              <a:t>09.06.2014 гг. (верхний рисунок),</a:t>
            </a:r>
          </a:p>
          <a:p>
            <a:r>
              <a:rPr lang="ru-RU" sz="1400">
                <a:solidFill>
                  <a:schemeClr val="bg1"/>
                </a:solidFill>
              </a:rPr>
              <a:t>и проекция на вертикальную</a:t>
            </a:r>
          </a:p>
          <a:p>
            <a:r>
              <a:rPr lang="ru-RU" sz="1400">
                <a:solidFill>
                  <a:schemeClr val="bg1"/>
                </a:solidFill>
              </a:rPr>
              <a:t>плоскость </a:t>
            </a:r>
            <a:r>
              <a:rPr lang="en-US" sz="1400">
                <a:solidFill>
                  <a:schemeClr val="bg1"/>
                </a:solidFill>
              </a:rPr>
              <a:t>A–B </a:t>
            </a:r>
            <a:r>
              <a:rPr lang="ru-RU" sz="1400">
                <a:solidFill>
                  <a:schemeClr val="bg1"/>
                </a:solidFill>
              </a:rPr>
              <a:t>землетрясений</a:t>
            </a:r>
          </a:p>
          <a:p>
            <a:r>
              <a:rPr lang="ru-RU" sz="1400">
                <a:solidFill>
                  <a:schemeClr val="bg1"/>
                </a:solidFill>
              </a:rPr>
              <a:t>с уточнённой глубиной (нижний</a:t>
            </a:r>
          </a:p>
          <a:p>
            <a:r>
              <a:rPr lang="ru-RU" sz="1400">
                <a:solidFill>
                  <a:schemeClr val="bg1"/>
                </a:solidFill>
              </a:rPr>
              <a:t>рисунок)</a:t>
            </a:r>
          </a:p>
        </p:txBody>
      </p:sp>
      <p:pic>
        <p:nvPicPr>
          <p:cNvPr id="3078" name="Рисунок 8" descr="Бачатское.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701675"/>
            <a:ext cx="485616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5"/>
          <p:cNvSpPr>
            <a:spLocks noChangeArrowheads="1"/>
          </p:cNvSpPr>
          <p:nvPr/>
        </p:nvSpPr>
        <p:spPr bwMode="auto">
          <a:xfrm>
            <a:off x="5167313" y="2219325"/>
            <a:ext cx="3838575" cy="1954213"/>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 eaLnBrk="0" hangingPunct="0"/>
            <a:r>
              <a:rPr lang="ru-RU" sz="1100" i="1">
                <a:solidFill>
                  <a:schemeClr val="bg1"/>
                </a:solidFill>
                <a:cs typeface="Times New Roman" pitchFamily="18" charset="0"/>
              </a:rPr>
              <a:t>Еманов А.Ф., Еманов А.А., Фатеев А.В., Лескова Е.В. Техногенное Бачатское землетрясение 18.06.2013 г.(</a:t>
            </a:r>
            <a:r>
              <a:rPr lang="en-US" sz="1100" i="1">
                <a:solidFill>
                  <a:schemeClr val="bg1"/>
                </a:solidFill>
                <a:cs typeface="Times New Roman" pitchFamily="18" charset="0"/>
              </a:rPr>
              <a:t>ML</a:t>
            </a:r>
            <a:r>
              <a:rPr lang="ru-RU" sz="1100" i="1">
                <a:solidFill>
                  <a:schemeClr val="bg1"/>
                </a:solidFill>
                <a:cs typeface="Times New Roman" pitchFamily="18" charset="0"/>
              </a:rPr>
              <a:t> = 6.1) в Кузбассе — сильнейшее в мире при добыче твердых полезных ископаемых// Вопросы инженерной сейсмологии, 2016. Т.43. № 4. С. 34–60</a:t>
            </a:r>
          </a:p>
          <a:p>
            <a:pPr algn="just" eaLnBrk="0" hangingPunct="0"/>
            <a:endParaRPr lang="ru-RU" sz="1100" i="1">
              <a:solidFill>
                <a:schemeClr val="bg1"/>
              </a:solidFill>
            </a:endParaRPr>
          </a:p>
          <a:p>
            <a:pPr algn="just" eaLnBrk="0" hangingPunct="0"/>
            <a:r>
              <a:rPr lang="ru-RU" sz="1100" i="1">
                <a:solidFill>
                  <a:schemeClr val="bg1"/>
                </a:solidFill>
                <a:cs typeface="Times New Roman" pitchFamily="18" charset="0"/>
              </a:rPr>
              <a:t>Еманов А.Ф., Еманов А.А., Фатеев А.В., Лескова Е.В., Шевкунова Е.В., Подкорытова В.Г. Техногенная сейсмичность разрезов Кузбасса (Бачатское землетрясение 18 июня 2013 г.), ФТПРПИ. 2014. № 2. 41–46</a:t>
            </a:r>
            <a:endParaRPr lang="ru-RU" sz="1100" i="1">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126C23-BE5F-42D8-8F00-F009CDAA0661}" type="slidenum">
              <a:rPr lang="ru-RU" smtClean="0">
                <a:solidFill>
                  <a:srgbClr val="FFFFCC"/>
                </a:solidFill>
              </a:rPr>
              <a:pPr eaLnBrk="1" hangingPunct="1"/>
              <a:t>3</a:t>
            </a:fld>
            <a:endParaRPr lang="ru-RU" smtClean="0">
              <a:solidFill>
                <a:srgbClr val="FFFFCC"/>
              </a:solidFill>
            </a:endParaRPr>
          </a:p>
        </p:txBody>
      </p:sp>
      <p:sp>
        <p:nvSpPr>
          <p:cNvPr id="4099" name="TextBox 2"/>
          <p:cNvSpPr txBox="1">
            <a:spLocks noChangeArrowheads="1"/>
          </p:cNvSpPr>
          <p:nvPr/>
        </p:nvSpPr>
        <p:spPr bwMode="auto">
          <a:xfrm>
            <a:off x="608013" y="130175"/>
            <a:ext cx="806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О генезисе Бачатского землетрясения</a:t>
            </a:r>
            <a:endParaRPr lang="ru-RU" sz="3200">
              <a:solidFill>
                <a:srgbClr val="FFFFCC"/>
              </a:solidFill>
            </a:endParaRPr>
          </a:p>
        </p:txBody>
      </p:sp>
      <p:sp>
        <p:nvSpPr>
          <p:cNvPr id="90117" name="Rectangle 5"/>
          <p:cNvSpPr>
            <a:spLocks noChangeArrowheads="1"/>
          </p:cNvSpPr>
          <p:nvPr/>
        </p:nvSpPr>
        <p:spPr bwMode="auto">
          <a:xfrm>
            <a:off x="5124450" y="563563"/>
            <a:ext cx="3838575" cy="3138487"/>
          </a:xfrm>
          <a:prstGeom prst="rect">
            <a:avLst/>
          </a:prstGeom>
          <a:noFill/>
          <a:ln w="9525">
            <a:solidFill>
              <a:srgbClr val="FFFFCC"/>
            </a:solidFill>
            <a:miter lim="800000"/>
            <a:headEnd/>
            <a:tailEnd/>
          </a:ln>
          <a:effectLst/>
        </p:spPr>
        <p:txBody>
          <a:bodyPr anchor="ctr">
            <a:spAutoFit/>
          </a:bodyPr>
          <a:lstStyle/>
          <a:p>
            <a:pPr>
              <a:defRPr/>
            </a:pPr>
            <a:r>
              <a:rPr lang="ru-RU" sz="1100" dirty="0">
                <a:solidFill>
                  <a:schemeClr val="bg1"/>
                </a:solidFill>
                <a:latin typeface="Arial" charset="0"/>
              </a:rPr>
              <a:t>Кочарян Г.Г. , Кишкина С.Б. . Об инициировании тектонических землетрясений горными работами</a:t>
            </a:r>
            <a:r>
              <a:rPr lang="ru-RU" sz="1100" cap="all" dirty="0">
                <a:solidFill>
                  <a:schemeClr val="bg1"/>
                </a:solidFill>
                <a:latin typeface="Arial" charset="0"/>
              </a:rPr>
              <a:t>. </a:t>
            </a:r>
            <a:r>
              <a:rPr lang="ru-RU" sz="1100" dirty="0">
                <a:solidFill>
                  <a:schemeClr val="bg1"/>
                </a:solidFill>
                <a:latin typeface="Arial" charset="0"/>
              </a:rPr>
              <a:t>Выемка и перемещение породы при открытых горных работах. ФТПРПИ, 2018. №5. 45–53</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a:t>
            </a:r>
            <a:r>
              <a:rPr lang="ru-RU" sz="1100" dirty="0" err="1">
                <a:solidFill>
                  <a:schemeClr val="bg1"/>
                </a:solidFill>
                <a:latin typeface="Arial" charset="0"/>
              </a:rPr>
              <a:t>Батухтин</a:t>
            </a:r>
            <a:r>
              <a:rPr lang="ru-RU" sz="1100" dirty="0">
                <a:solidFill>
                  <a:schemeClr val="bg1"/>
                </a:solidFill>
                <a:latin typeface="Arial" charset="0"/>
              </a:rPr>
              <a:t> И.В., </a:t>
            </a:r>
            <a:r>
              <a:rPr lang="ru-RU" sz="1100" dirty="0" err="1">
                <a:solidFill>
                  <a:schemeClr val="bg1"/>
                </a:solidFill>
                <a:latin typeface="Arial" charset="0"/>
              </a:rPr>
              <a:t>Будков</a:t>
            </a:r>
            <a:r>
              <a:rPr lang="ru-RU" sz="1100" dirty="0">
                <a:solidFill>
                  <a:schemeClr val="bg1"/>
                </a:solidFill>
                <a:latin typeface="Arial" charset="0"/>
              </a:rPr>
              <a:t> А.М., Иванченко Г.Н., Кишкина С.Б., Павлов Д.В. Об инициировании динамических подвижек по разломам техногенным воздействием</a:t>
            </a:r>
            <a:r>
              <a:rPr lang="ru-RU" sz="1100" b="1" dirty="0">
                <a:solidFill>
                  <a:schemeClr val="bg1"/>
                </a:solidFill>
                <a:latin typeface="Arial" charset="0"/>
              </a:rPr>
              <a:t> </a:t>
            </a:r>
            <a:r>
              <a:rPr lang="ru-RU" sz="1100" dirty="0">
                <a:solidFill>
                  <a:schemeClr val="bg1"/>
                </a:solidFill>
                <a:latin typeface="Arial" charset="0"/>
              </a:rPr>
              <a:t>// Геофизические процессы и биосфера. 2019. Т. 18, № 3. С. 104–116</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Куликов В.И., Павлов Д.В. О влиянии массовых взрывов на устойчивость тектонических разломов ФТПРПИ, №6, 2019</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a:t>
            </a:r>
            <a:r>
              <a:rPr lang="ru-RU" sz="1100" dirty="0" err="1">
                <a:solidFill>
                  <a:schemeClr val="bg1"/>
                </a:solidFill>
                <a:latin typeface="Arial" charset="0"/>
              </a:rPr>
              <a:t>Будков</a:t>
            </a:r>
            <a:r>
              <a:rPr lang="ru-RU" sz="1100" dirty="0">
                <a:solidFill>
                  <a:schemeClr val="bg1"/>
                </a:solidFill>
                <a:latin typeface="Arial" charset="0"/>
              </a:rPr>
              <a:t> А.М., Кишкина С.Б., Иванченко Г.Н. О генезисе </a:t>
            </a:r>
            <a:r>
              <a:rPr lang="ru-RU" sz="1100" dirty="0" err="1">
                <a:solidFill>
                  <a:schemeClr val="bg1"/>
                </a:solidFill>
                <a:latin typeface="Arial" charset="0"/>
              </a:rPr>
              <a:t>Бачатского</a:t>
            </a:r>
            <a:r>
              <a:rPr lang="ru-RU" sz="1100" dirty="0">
                <a:solidFill>
                  <a:schemeClr val="bg1"/>
                </a:solidFill>
                <a:latin typeface="Arial" charset="0"/>
              </a:rPr>
              <a:t> землетрясения 2013 года. Геодинамика и </a:t>
            </a:r>
            <a:r>
              <a:rPr lang="ru-RU" sz="1100" dirty="0" err="1">
                <a:solidFill>
                  <a:schemeClr val="bg1"/>
                </a:solidFill>
                <a:latin typeface="Arial" charset="0"/>
              </a:rPr>
              <a:t>тектонофизика</a:t>
            </a:r>
            <a:r>
              <a:rPr lang="ru-RU" sz="1100" dirty="0">
                <a:solidFill>
                  <a:schemeClr val="bg1"/>
                </a:solidFill>
                <a:latin typeface="Arial" charset="0"/>
              </a:rPr>
              <a:t>. 2019. Т.10. №3. 731-759 </a:t>
            </a:r>
            <a:endParaRPr lang="ru-RU" sz="1100" i="1" dirty="0">
              <a:solidFill>
                <a:schemeClr val="bg1"/>
              </a:solidFill>
              <a:latin typeface="+mn-lt"/>
            </a:endParaRPr>
          </a:p>
        </p:txBody>
      </p:sp>
      <p:pic>
        <p:nvPicPr>
          <p:cNvPr id="4101" name="Picture 4" descr="Добыча_ВВ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690563"/>
            <a:ext cx="409416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Прямоугольник 11"/>
          <p:cNvSpPr>
            <a:spLocks noChangeArrowheads="1"/>
          </p:cNvSpPr>
          <p:nvPr/>
        </p:nvSpPr>
        <p:spPr bwMode="auto">
          <a:xfrm>
            <a:off x="138113" y="34988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200">
                <a:solidFill>
                  <a:schemeClr val="bg1"/>
                </a:solidFill>
              </a:rPr>
              <a:t>Данные об объеме добычи и расходе ВВ в районе Кузбасса. 1 – общий объем добычи; 2 – объем добычи открытым способом 3 – годовой расход ВВ (правая ось ординат), </a:t>
            </a:r>
          </a:p>
          <a:p>
            <a:r>
              <a:rPr lang="ru-RU" sz="1200">
                <a:solidFill>
                  <a:schemeClr val="bg1"/>
                </a:solidFill>
              </a:rPr>
              <a:t>4 – магнитуда </a:t>
            </a:r>
            <a:r>
              <a:rPr lang="en-US" sz="1200">
                <a:solidFill>
                  <a:schemeClr val="bg1"/>
                </a:solidFill>
              </a:rPr>
              <a:t>Mb</a:t>
            </a:r>
            <a:r>
              <a:rPr lang="ru-RU" sz="1200">
                <a:solidFill>
                  <a:schemeClr val="bg1"/>
                </a:solidFill>
              </a:rPr>
              <a:t> крупнейших землетрясений</a:t>
            </a:r>
          </a:p>
        </p:txBody>
      </p:sp>
      <p:pic>
        <p:nvPicPr>
          <p:cNvPr id="41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3752850"/>
            <a:ext cx="263842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588" y="4435475"/>
            <a:ext cx="25019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3" y="4433888"/>
            <a:ext cx="3043237"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3E28486-4BDE-4B1B-BC7E-1BC0DA4102F5}" type="slidenum">
              <a:rPr lang="ru-RU" smtClean="0">
                <a:solidFill>
                  <a:srgbClr val="FFFFCC"/>
                </a:solidFill>
              </a:rPr>
              <a:pPr eaLnBrk="1" hangingPunct="1"/>
              <a:t>4</a:t>
            </a:fld>
            <a:endParaRPr lang="ru-RU" smtClean="0">
              <a:solidFill>
                <a:srgbClr val="FFFFCC"/>
              </a:solidFill>
            </a:endParaRPr>
          </a:p>
        </p:txBody>
      </p:sp>
      <p:sp>
        <p:nvSpPr>
          <p:cNvPr id="5123" name="TextBox 2"/>
          <p:cNvSpPr txBox="1">
            <a:spLocks noChangeArrowheads="1"/>
          </p:cNvSpPr>
          <p:nvPr/>
        </p:nvSpPr>
        <p:spPr bwMode="auto">
          <a:xfrm>
            <a:off x="608013" y="130175"/>
            <a:ext cx="806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О генезисе Бачатского землетрясения</a:t>
            </a:r>
            <a:endParaRPr lang="ru-RU" sz="3200">
              <a:solidFill>
                <a:srgbClr val="FFFFCC"/>
              </a:solidFill>
            </a:endParaRPr>
          </a:p>
        </p:txBody>
      </p:sp>
      <p:sp>
        <p:nvSpPr>
          <p:cNvPr id="90117" name="Rectangle 5"/>
          <p:cNvSpPr>
            <a:spLocks noChangeArrowheads="1"/>
          </p:cNvSpPr>
          <p:nvPr/>
        </p:nvSpPr>
        <p:spPr bwMode="auto">
          <a:xfrm>
            <a:off x="5114925" y="627063"/>
            <a:ext cx="3836988" cy="3138487"/>
          </a:xfrm>
          <a:prstGeom prst="rect">
            <a:avLst/>
          </a:prstGeom>
          <a:noFill/>
          <a:ln w="9525">
            <a:solidFill>
              <a:srgbClr val="FFFFCC"/>
            </a:solidFill>
            <a:miter lim="800000"/>
            <a:headEnd/>
            <a:tailEnd/>
          </a:ln>
          <a:effectLst/>
        </p:spPr>
        <p:txBody>
          <a:bodyPr anchor="ctr">
            <a:spAutoFit/>
          </a:bodyPr>
          <a:lstStyle/>
          <a:p>
            <a:pPr>
              <a:defRPr/>
            </a:pPr>
            <a:r>
              <a:rPr lang="ru-RU" sz="1100" dirty="0">
                <a:solidFill>
                  <a:schemeClr val="bg1"/>
                </a:solidFill>
                <a:latin typeface="Arial" charset="0"/>
              </a:rPr>
              <a:t>Кочарян Г.Г. , Кишкина С.Б. . Об инициировании тектонических землетрясений горными работами</a:t>
            </a:r>
            <a:r>
              <a:rPr lang="ru-RU" sz="1100" cap="all" dirty="0">
                <a:solidFill>
                  <a:schemeClr val="bg1"/>
                </a:solidFill>
                <a:latin typeface="Arial" charset="0"/>
              </a:rPr>
              <a:t>. </a:t>
            </a:r>
            <a:r>
              <a:rPr lang="ru-RU" sz="1100" dirty="0">
                <a:solidFill>
                  <a:schemeClr val="bg1"/>
                </a:solidFill>
                <a:latin typeface="Arial" charset="0"/>
              </a:rPr>
              <a:t>Выемка и перемещение породы при открытых горных работах. ФТПРПИ, 2018. №5. 45–53</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a:t>
            </a:r>
            <a:r>
              <a:rPr lang="ru-RU" sz="1100" dirty="0" err="1">
                <a:solidFill>
                  <a:schemeClr val="bg1"/>
                </a:solidFill>
                <a:latin typeface="Arial" charset="0"/>
              </a:rPr>
              <a:t>Батухтин</a:t>
            </a:r>
            <a:r>
              <a:rPr lang="ru-RU" sz="1100" dirty="0">
                <a:solidFill>
                  <a:schemeClr val="bg1"/>
                </a:solidFill>
                <a:latin typeface="Arial" charset="0"/>
              </a:rPr>
              <a:t> И.В., </a:t>
            </a:r>
            <a:r>
              <a:rPr lang="ru-RU" sz="1100" dirty="0" err="1">
                <a:solidFill>
                  <a:schemeClr val="bg1"/>
                </a:solidFill>
                <a:latin typeface="Arial" charset="0"/>
              </a:rPr>
              <a:t>Будков</a:t>
            </a:r>
            <a:r>
              <a:rPr lang="ru-RU" sz="1100" dirty="0">
                <a:solidFill>
                  <a:schemeClr val="bg1"/>
                </a:solidFill>
                <a:latin typeface="Arial" charset="0"/>
              </a:rPr>
              <a:t> А.М., Иванченко Г.Н., Кишкина С.Б., Павлов Д.В. Об инициировании динамических подвижек по разломам техногенным воздействием</a:t>
            </a:r>
            <a:r>
              <a:rPr lang="ru-RU" sz="1100" b="1" dirty="0">
                <a:solidFill>
                  <a:schemeClr val="bg1"/>
                </a:solidFill>
                <a:latin typeface="Arial" charset="0"/>
              </a:rPr>
              <a:t> </a:t>
            </a:r>
            <a:r>
              <a:rPr lang="ru-RU" sz="1100" dirty="0">
                <a:solidFill>
                  <a:schemeClr val="bg1"/>
                </a:solidFill>
                <a:latin typeface="Arial" charset="0"/>
              </a:rPr>
              <a:t>// Геофизические процессы и биосфера. 2019. Т. 18, № 3. С. 104–116</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Куликов В.И., Павлов Д.В. О влиянии массовых взрывов на устойчивость тектонических разломов ФТПРПИ, №6, 2019</a:t>
            </a:r>
          </a:p>
          <a:p>
            <a:pPr>
              <a:defRPr/>
            </a:pPr>
            <a:endParaRPr lang="ru-RU" sz="1100" dirty="0">
              <a:solidFill>
                <a:schemeClr val="bg1"/>
              </a:solidFill>
              <a:latin typeface="Arial" charset="0"/>
            </a:endParaRPr>
          </a:p>
          <a:p>
            <a:pPr>
              <a:defRPr/>
            </a:pPr>
            <a:r>
              <a:rPr lang="ru-RU" sz="1100" dirty="0">
                <a:solidFill>
                  <a:schemeClr val="bg1"/>
                </a:solidFill>
                <a:latin typeface="Arial" charset="0"/>
              </a:rPr>
              <a:t>Кочарян Г.Г., </a:t>
            </a:r>
            <a:r>
              <a:rPr lang="ru-RU" sz="1100" dirty="0" err="1">
                <a:solidFill>
                  <a:schemeClr val="bg1"/>
                </a:solidFill>
                <a:latin typeface="Arial" charset="0"/>
              </a:rPr>
              <a:t>Будков</a:t>
            </a:r>
            <a:r>
              <a:rPr lang="ru-RU" sz="1100" dirty="0">
                <a:solidFill>
                  <a:schemeClr val="bg1"/>
                </a:solidFill>
                <a:latin typeface="Arial" charset="0"/>
              </a:rPr>
              <a:t> А.М., Кишкина С.Б., Иванченко Г.Н. О генезисе </a:t>
            </a:r>
            <a:r>
              <a:rPr lang="ru-RU" sz="1100" dirty="0" err="1">
                <a:solidFill>
                  <a:schemeClr val="bg1"/>
                </a:solidFill>
                <a:latin typeface="Arial" charset="0"/>
              </a:rPr>
              <a:t>Бачатского</a:t>
            </a:r>
            <a:r>
              <a:rPr lang="ru-RU" sz="1100" dirty="0">
                <a:solidFill>
                  <a:schemeClr val="bg1"/>
                </a:solidFill>
                <a:latin typeface="Arial" charset="0"/>
              </a:rPr>
              <a:t> землетрясения 2013 года. Геодинамика и </a:t>
            </a:r>
            <a:r>
              <a:rPr lang="ru-RU" sz="1100" dirty="0" err="1">
                <a:solidFill>
                  <a:schemeClr val="bg1"/>
                </a:solidFill>
                <a:latin typeface="Arial" charset="0"/>
              </a:rPr>
              <a:t>тектонофизика</a:t>
            </a:r>
            <a:r>
              <a:rPr lang="ru-RU" sz="1100" dirty="0">
                <a:solidFill>
                  <a:schemeClr val="bg1"/>
                </a:solidFill>
                <a:latin typeface="Arial" charset="0"/>
              </a:rPr>
              <a:t>. 2019. Т.10. №3. 731-759 </a:t>
            </a:r>
            <a:endParaRPr lang="ru-RU" sz="1100" i="1" dirty="0">
              <a:solidFill>
                <a:schemeClr val="bg1"/>
              </a:solidFill>
              <a:latin typeface="+mn-lt"/>
            </a:endParaRPr>
          </a:p>
        </p:txBody>
      </p:sp>
      <p:pic>
        <p:nvPicPr>
          <p:cNvPr id="5125" name="Picture 7" descr="17-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422650"/>
            <a:ext cx="335915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Прямоугольник 8"/>
          <p:cNvSpPr>
            <a:spLocks noChangeArrowheads="1"/>
          </p:cNvSpPr>
          <p:nvPr/>
        </p:nvSpPr>
        <p:spPr bwMode="auto">
          <a:xfrm>
            <a:off x="233363" y="849313"/>
            <a:ext cx="4572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600">
                <a:solidFill>
                  <a:schemeClr val="bg1"/>
                </a:solidFill>
              </a:rPr>
              <a:t>Открытые горные работы в карьерах способны  приблизить момент землетрясения на потенциально сейсмоактивном разломе.</a:t>
            </a:r>
          </a:p>
          <a:p>
            <a:endParaRPr lang="ru-RU" sz="1600">
              <a:solidFill>
                <a:schemeClr val="bg1"/>
              </a:solidFill>
            </a:endParaRPr>
          </a:p>
          <a:p>
            <a:r>
              <a:rPr lang="ru-RU" sz="1600">
                <a:solidFill>
                  <a:schemeClr val="bg1"/>
                </a:solidFill>
              </a:rPr>
              <a:t>Подземная отработка месторождений, изменяя упругие свойства вмещающего массива в окрестности тектонического разлома, способна спровоцировать небольшое землетрясение с </a:t>
            </a:r>
            <a:r>
              <a:rPr lang="en-US" sz="1600">
                <a:solidFill>
                  <a:schemeClr val="bg1"/>
                </a:solidFill>
              </a:rPr>
              <a:t>M</a:t>
            </a:r>
            <a:r>
              <a:rPr lang="ru-RU" sz="1600">
                <a:solidFill>
                  <a:schemeClr val="bg1"/>
                </a:solidFill>
              </a:rPr>
              <a:t> ~3-4 даже на ранее асейсмичном участке</a:t>
            </a:r>
          </a:p>
        </p:txBody>
      </p:sp>
      <p:pic>
        <p:nvPicPr>
          <p:cNvPr id="512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100" y="3856038"/>
            <a:ext cx="39354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16200000">
            <a:off x="6650832" y="4956968"/>
            <a:ext cx="2774950" cy="430213"/>
          </a:xfrm>
          <a:prstGeom prst="rect">
            <a:avLst/>
          </a:prstGeom>
          <a:noFill/>
        </p:spPr>
        <p:txBody>
          <a:bodyPr>
            <a:spAutoFit/>
          </a:bodyPr>
          <a:lstStyle/>
          <a:p>
            <a:pPr>
              <a:defRPr/>
            </a:pPr>
            <a:r>
              <a:rPr lang="ru-RU" sz="1100" dirty="0">
                <a:solidFill>
                  <a:schemeClr val="accent3">
                    <a:lumMod val="85000"/>
                  </a:schemeClr>
                </a:solidFill>
              </a:rPr>
              <a:t>Фото </a:t>
            </a:r>
            <a:r>
              <a:rPr lang="en-US" sz="1100" dirty="0">
                <a:solidFill>
                  <a:schemeClr val="accent3">
                    <a:lumMod val="85000"/>
                  </a:schemeClr>
                </a:solidFill>
              </a:rPr>
              <a:t>Zen.yandex.ru </a:t>
            </a:r>
            <a:endParaRPr lang="ru-RU" sz="1100" dirty="0">
              <a:solidFill>
                <a:schemeClr val="accent3">
                  <a:lumMod val="85000"/>
                </a:schemeClr>
              </a:solidFill>
            </a:endParaRPr>
          </a:p>
          <a:p>
            <a:pPr>
              <a:defRPr/>
            </a:pPr>
            <a:r>
              <a:rPr lang="ru-RU" sz="1100" dirty="0">
                <a:solidFill>
                  <a:schemeClr val="accent3">
                    <a:lumMod val="85000"/>
                  </a:schemeClr>
                </a:solidFill>
              </a:rPr>
              <a:t>Путешествия зоолога</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B884D3-FA53-4C49-AB69-6E747A437C23}" type="slidenum">
              <a:rPr lang="ru-RU" smtClean="0">
                <a:solidFill>
                  <a:srgbClr val="FFFFCC"/>
                </a:solidFill>
              </a:rPr>
              <a:pPr eaLnBrk="1" hangingPunct="1"/>
              <a:t>5</a:t>
            </a:fld>
            <a:endParaRPr lang="ru-RU" smtClean="0">
              <a:solidFill>
                <a:srgbClr val="FFFFCC"/>
              </a:solidFill>
            </a:endParaRPr>
          </a:p>
        </p:txBody>
      </p:sp>
      <p:sp>
        <p:nvSpPr>
          <p:cNvPr id="6147"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sp>
        <p:nvSpPr>
          <p:cNvPr id="6148" name="Прямоугольник 6"/>
          <p:cNvSpPr>
            <a:spLocks noChangeArrowheads="1"/>
          </p:cNvSpPr>
          <p:nvPr/>
        </p:nvSpPr>
        <p:spPr bwMode="auto">
          <a:xfrm>
            <a:off x="6570663" y="1295400"/>
            <a:ext cx="25733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solidFill>
                  <a:schemeClr val="bg1"/>
                </a:solidFill>
              </a:rPr>
              <a:t>Метод  вычисления изменения  сдвиговых и  нормальных напряжений  в окрестности  инициирующего  очага</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339850"/>
            <a:ext cx="61849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4918075"/>
            <a:ext cx="24288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Прямоугольник 13"/>
          <p:cNvSpPr>
            <a:spLocks noChangeArrowheads="1"/>
          </p:cNvSpPr>
          <p:nvPr/>
        </p:nvSpPr>
        <p:spPr bwMode="auto">
          <a:xfrm>
            <a:off x="212725" y="4137025"/>
            <a:ext cx="5454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a:solidFill>
                  <a:schemeClr val="bg1"/>
                </a:solidFill>
              </a:rPr>
              <a:t>Можно оценивать возникшее изменение Кулоновского напряжения, используя уравнение в приращениях:</a:t>
            </a:r>
          </a:p>
        </p:txBody>
      </p:sp>
      <p:sp>
        <p:nvSpPr>
          <p:cNvPr id="6152" name="Прямоугольник 16"/>
          <p:cNvSpPr>
            <a:spLocks noChangeArrowheads="1"/>
          </p:cNvSpPr>
          <p:nvPr/>
        </p:nvSpPr>
        <p:spPr bwMode="auto">
          <a:xfrm>
            <a:off x="180975" y="5753100"/>
            <a:ext cx="8632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600" i="1">
                <a:solidFill>
                  <a:schemeClr val="bg1"/>
                </a:solidFill>
              </a:rPr>
              <a:t>Статические  изменения  —  изменения, которые в рамках упругой модели возникают практически мгновенно в результате подвижки по разлому в очаге землетрясения</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9AF121-36AA-4198-A73E-B4A9E49CE2DC}" type="slidenum">
              <a:rPr lang="ru-RU" smtClean="0">
                <a:solidFill>
                  <a:schemeClr val="accent2">
                    <a:lumMod val="20000"/>
                    <a:lumOff val="80000"/>
                  </a:schemeClr>
                </a:solidFill>
              </a:rPr>
              <a:pPr eaLnBrk="1" hangingPunct="1"/>
              <a:t>6</a:t>
            </a:fld>
            <a:endParaRPr lang="ru-RU" smtClean="0">
              <a:solidFill>
                <a:schemeClr val="accent2">
                  <a:lumMod val="20000"/>
                  <a:lumOff val="80000"/>
                </a:schemeClr>
              </a:solidFill>
            </a:endParaRPr>
          </a:p>
        </p:txBody>
      </p:sp>
      <p:sp>
        <p:nvSpPr>
          <p:cNvPr id="8195"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pic>
        <p:nvPicPr>
          <p:cNvPr id="8196" name="Picture 2" descr="Fig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120" y="1379538"/>
            <a:ext cx="26511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4" descr="Fig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513" y="1350963"/>
            <a:ext cx="246538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Прямоугольник 12"/>
          <p:cNvSpPr>
            <a:spLocks noChangeArrowheads="1"/>
          </p:cNvSpPr>
          <p:nvPr/>
        </p:nvSpPr>
        <p:spPr bwMode="auto">
          <a:xfrm>
            <a:off x="2987675" y="4123690"/>
            <a:ext cx="6156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400" dirty="0" smtClean="0">
                <a:solidFill>
                  <a:schemeClr val="bg1"/>
                </a:solidFill>
              </a:rPr>
              <a:t>Расчет  </a:t>
            </a:r>
            <a:r>
              <a:rPr lang="ru-RU" sz="1400" dirty="0">
                <a:solidFill>
                  <a:schemeClr val="bg1"/>
                </a:solidFill>
              </a:rPr>
              <a:t>изменения функции Кулона </a:t>
            </a:r>
            <a:r>
              <a:rPr lang="ru-RU" sz="1400" dirty="0" smtClean="0">
                <a:solidFill>
                  <a:schemeClr val="bg1"/>
                </a:solidFill>
              </a:rPr>
              <a:t> </a:t>
            </a:r>
            <a:r>
              <a:rPr lang="ru-RU" sz="1400" dirty="0">
                <a:solidFill>
                  <a:schemeClr val="bg1"/>
                </a:solidFill>
              </a:rPr>
              <a:t>в результате подвижки в очаге при землетрясениях 1979 </a:t>
            </a:r>
            <a:r>
              <a:rPr lang="en-US" sz="1400" dirty="0">
                <a:solidFill>
                  <a:schemeClr val="bg1"/>
                </a:solidFill>
              </a:rPr>
              <a:t>Homestead Valley </a:t>
            </a:r>
            <a:r>
              <a:rPr lang="ru-RU" sz="1400" dirty="0" smtClean="0">
                <a:solidFill>
                  <a:schemeClr val="bg1"/>
                </a:solidFill>
              </a:rPr>
              <a:t> </a:t>
            </a:r>
            <a:r>
              <a:rPr lang="ru-RU" sz="1400" i="1" dirty="0" smtClean="0">
                <a:solidFill>
                  <a:schemeClr val="bg1"/>
                </a:solidFill>
              </a:rPr>
              <a:t>M</a:t>
            </a:r>
            <a:r>
              <a:rPr lang="ru-RU" sz="1400" baseline="-25000" dirty="0" smtClean="0">
                <a:solidFill>
                  <a:schemeClr val="bg1"/>
                </a:solidFill>
              </a:rPr>
              <a:t>S</a:t>
            </a:r>
            <a:r>
              <a:rPr lang="ru-RU" sz="1400" dirty="0">
                <a:solidFill>
                  <a:schemeClr val="bg1"/>
                </a:solidFill>
              </a:rPr>
              <a:t> = 5.6 и 1992 </a:t>
            </a:r>
            <a:r>
              <a:rPr lang="en-US" sz="1400" dirty="0">
                <a:solidFill>
                  <a:schemeClr val="bg1"/>
                </a:solidFill>
              </a:rPr>
              <a:t>Joshua Tree </a:t>
            </a:r>
            <a:r>
              <a:rPr lang="ru-RU" sz="1400" i="1" dirty="0">
                <a:solidFill>
                  <a:schemeClr val="bg1"/>
                </a:solidFill>
              </a:rPr>
              <a:t>M</a:t>
            </a:r>
            <a:r>
              <a:rPr lang="ru-RU" sz="1400" baseline="-25000" dirty="0">
                <a:solidFill>
                  <a:schemeClr val="bg1"/>
                </a:solidFill>
              </a:rPr>
              <a:t>S</a:t>
            </a:r>
            <a:r>
              <a:rPr lang="ru-RU" sz="1400" dirty="0">
                <a:solidFill>
                  <a:schemeClr val="bg1"/>
                </a:solidFill>
              </a:rPr>
              <a:t> = 6.1 на оптимально ориентированных плоскостях разломов. </a:t>
            </a:r>
            <a:r>
              <a:rPr lang="ru-RU" sz="1400" dirty="0" smtClean="0">
                <a:solidFill>
                  <a:schemeClr val="bg1"/>
                </a:solidFill>
              </a:rPr>
              <a:t>Точки </a:t>
            </a:r>
            <a:r>
              <a:rPr lang="ru-RU" sz="1400" dirty="0">
                <a:solidFill>
                  <a:schemeClr val="bg1"/>
                </a:solidFill>
              </a:rPr>
              <a:t>– </a:t>
            </a:r>
            <a:r>
              <a:rPr lang="ru-RU" sz="1400" dirty="0" err="1">
                <a:solidFill>
                  <a:schemeClr val="bg1"/>
                </a:solidFill>
              </a:rPr>
              <a:t>афтершоки</a:t>
            </a:r>
            <a:r>
              <a:rPr lang="ru-RU" sz="1400" dirty="0">
                <a:solidFill>
                  <a:schemeClr val="bg1"/>
                </a:solidFill>
              </a:rPr>
              <a:t> с магнитудой </a:t>
            </a:r>
            <a:r>
              <a:rPr lang="en-US" sz="1400" dirty="0">
                <a:solidFill>
                  <a:schemeClr val="bg1"/>
                </a:solidFill>
              </a:rPr>
              <a:t>M</a:t>
            </a:r>
            <a:r>
              <a:rPr lang="ru-RU" sz="1400" dirty="0">
                <a:solidFill>
                  <a:schemeClr val="bg1"/>
                </a:solidFill>
              </a:rPr>
              <a:t> &gt;1</a:t>
            </a:r>
          </a:p>
        </p:txBody>
      </p:sp>
      <p:pic>
        <p:nvPicPr>
          <p:cNvPr id="81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01" y="816610"/>
            <a:ext cx="265906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Прямоугольник 14"/>
          <p:cNvSpPr>
            <a:spLocks noChangeArrowheads="1"/>
          </p:cNvSpPr>
          <p:nvPr/>
        </p:nvSpPr>
        <p:spPr bwMode="auto">
          <a:xfrm>
            <a:off x="149225" y="5293678"/>
            <a:ext cx="2969895" cy="1384995"/>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en-US" sz="1400" i="1">
                <a:solidFill>
                  <a:schemeClr val="bg1"/>
                </a:solidFill>
              </a:rPr>
              <a:t>King, G.C.P., Stein, R.S., and Lin, J., 1994, Static stress changes and the triggering of earthquakes: Bulletin of the Seismological Society of America, v. 84, no. 3, p. 935–953</a:t>
            </a:r>
            <a:endParaRPr lang="ru-RU" sz="1400" i="1">
              <a:solidFill>
                <a:schemeClr val="bg1"/>
              </a:solidFill>
            </a:endParaRPr>
          </a:p>
        </p:txBody>
      </p:sp>
      <p:sp>
        <p:nvSpPr>
          <p:cNvPr id="10" name="TextBox 7"/>
          <p:cNvSpPr txBox="1">
            <a:spLocks noChangeArrowheads="1"/>
          </p:cNvSpPr>
          <p:nvPr/>
        </p:nvSpPr>
        <p:spPr bwMode="auto">
          <a:xfrm>
            <a:off x="3206490" y="5312410"/>
            <a:ext cx="565049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1400" dirty="0">
                <a:solidFill>
                  <a:schemeClr val="bg1"/>
                </a:solidFill>
              </a:rPr>
              <a:t>Сопоставление результатов расчетов изменений статического поля напряжений с распространенностью </a:t>
            </a:r>
            <a:r>
              <a:rPr lang="ru-RU" sz="1400" dirty="0" err="1">
                <a:solidFill>
                  <a:schemeClr val="bg1"/>
                </a:solidFill>
              </a:rPr>
              <a:t>афтершоков</a:t>
            </a:r>
            <a:r>
              <a:rPr lang="ru-RU" sz="1400" dirty="0">
                <a:solidFill>
                  <a:schemeClr val="bg1"/>
                </a:solidFill>
              </a:rPr>
              <a:t> показывает, что изменение напряжений  порядка 0.1–0.3 МПа часто оказывается достаточно для инициирования сейсмичности, в то время как снижение на ту же величину сдерживает её</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9DB778-6F49-4EA9-9154-2B52961B4515}" type="slidenum">
              <a:rPr lang="ru-RU" smtClean="0">
                <a:solidFill>
                  <a:srgbClr val="FFFFCC"/>
                </a:solidFill>
              </a:rPr>
              <a:pPr eaLnBrk="1" hangingPunct="1"/>
              <a:t>7</a:t>
            </a:fld>
            <a:endParaRPr lang="ru-RU" smtClean="0">
              <a:solidFill>
                <a:srgbClr val="FFFFCC"/>
              </a:solidFill>
            </a:endParaRPr>
          </a:p>
        </p:txBody>
      </p:sp>
      <p:sp>
        <p:nvSpPr>
          <p:cNvPr id="7171" name="TextBox 2"/>
          <p:cNvSpPr txBox="1">
            <a:spLocks noChangeArrowheads="1"/>
          </p:cNvSpPr>
          <p:nvPr/>
        </p:nvSpPr>
        <p:spPr bwMode="auto">
          <a:xfrm>
            <a:off x="0" y="130175"/>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Расчет  изменений  поля  статических  напряжений </a:t>
            </a:r>
            <a:endParaRPr lang="ru-RU" sz="3200">
              <a:solidFill>
                <a:srgbClr val="FFFFCC"/>
              </a:solidFill>
            </a:endParaRPr>
          </a:p>
        </p:txBody>
      </p:sp>
      <p:pic>
        <p:nvPicPr>
          <p:cNvPr id="7173" name="Рисунок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0" y="788988"/>
            <a:ext cx="2827338"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Прямоугольник 7"/>
          <p:cNvSpPr>
            <a:spLocks noChangeArrowheads="1"/>
          </p:cNvSpPr>
          <p:nvPr/>
        </p:nvSpPr>
        <p:spPr bwMode="auto">
          <a:xfrm>
            <a:off x="254000" y="3117417"/>
            <a:ext cx="38496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dirty="0">
                <a:solidFill>
                  <a:schemeClr val="bg1"/>
                </a:solidFill>
              </a:rPr>
              <a:t>Система осей, используемая для расчета кулоновских напряжений на оптимальных плоскостях разрушения (сжатие и правосторонний сдвиг – положительные)</a:t>
            </a:r>
          </a:p>
        </p:txBody>
      </p:sp>
      <p:pic>
        <p:nvPicPr>
          <p:cNvPr id="7175" name="Рисунок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264" y="1179657"/>
            <a:ext cx="43942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950" y="4133995"/>
            <a:ext cx="32766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 name="Прямоугольник 1"/>
              <p:cNvSpPr/>
              <p:nvPr/>
            </p:nvSpPr>
            <p:spPr>
              <a:xfrm>
                <a:off x="82264" y="5686570"/>
                <a:ext cx="4572000" cy="1074461"/>
              </a:xfrm>
              <a:prstGeom prst="rect">
                <a:avLst/>
              </a:prstGeom>
            </p:spPr>
            <p:txBody>
              <a:bodyPr>
                <a:spAutoFit/>
              </a:bodyPr>
              <a:lstStyle/>
              <a:p>
                <a:r>
                  <a:rPr lang="ru-RU" sz="1400" dirty="0" smtClean="0">
                    <a:solidFill>
                      <a:schemeClr val="bg1"/>
                    </a:solidFill>
                  </a:rPr>
                  <a:t>В однородной изотропной упругой среде </a:t>
                </a:r>
                <a:r>
                  <a:rPr lang="en-US" sz="1400" dirty="0">
                    <a:solidFill>
                      <a:schemeClr val="bg1"/>
                    </a:solidFill>
                  </a:rPr>
                  <a:t>c </a:t>
                </a:r>
                <a:r>
                  <a:rPr lang="ru-RU" sz="1400" dirty="0">
                    <a:solidFill>
                      <a:schemeClr val="bg1"/>
                    </a:solidFill>
                  </a:rPr>
                  <a:t>главными напряжениями </a:t>
                </a:r>
                <a14:m>
                  <m:oMath xmlns:m="http://schemas.openxmlformats.org/officeDocument/2006/math">
                    <m:sSub>
                      <m:sSubPr>
                        <m:ctrlPr>
                          <a:rPr lang="ru-RU" sz="1400" i="1">
                            <a:solidFill>
                              <a:schemeClr val="bg1"/>
                            </a:solidFill>
                          </a:rPr>
                        </m:ctrlPr>
                      </m:sSubPr>
                      <m:e>
                        <m:r>
                          <a:rPr lang="ru-RU" sz="1400" i="1">
                            <a:solidFill>
                              <a:schemeClr val="bg1"/>
                            </a:solidFill>
                          </a:rPr>
                          <m:t>𝜎</m:t>
                        </m:r>
                      </m:e>
                      <m:sub>
                        <m:r>
                          <a:rPr lang="ru-RU" sz="1400" i="1">
                            <a:solidFill>
                              <a:schemeClr val="bg1"/>
                            </a:solidFill>
                          </a:rPr>
                          <m:t>1</m:t>
                        </m:r>
                      </m:sub>
                    </m:sSub>
                  </m:oMath>
                </a14:m>
                <a:r>
                  <a:rPr lang="ru-RU" sz="1400" dirty="0">
                    <a:solidFill>
                      <a:schemeClr val="bg1"/>
                    </a:solidFill>
                  </a:rPr>
                  <a:t> и </a:t>
                </a:r>
                <a14:m>
                  <m:oMath xmlns:m="http://schemas.openxmlformats.org/officeDocument/2006/math">
                    <m:sSub>
                      <m:sSubPr>
                        <m:ctrlPr>
                          <a:rPr lang="ru-RU" sz="1400" i="1">
                            <a:solidFill>
                              <a:schemeClr val="bg1"/>
                            </a:solidFill>
                          </a:rPr>
                        </m:ctrlPr>
                      </m:sSubPr>
                      <m:e>
                        <m:r>
                          <a:rPr lang="ru-RU" sz="1400" i="1">
                            <a:solidFill>
                              <a:schemeClr val="bg1"/>
                            </a:solidFill>
                          </a:rPr>
                          <m:t>𝜎</m:t>
                        </m:r>
                      </m:e>
                      <m:sub>
                        <m:r>
                          <a:rPr lang="ru-RU" sz="1400" i="1">
                            <a:solidFill>
                              <a:schemeClr val="bg1"/>
                            </a:solidFill>
                          </a:rPr>
                          <m:t>3</m:t>
                        </m:r>
                      </m:sub>
                    </m:sSub>
                  </m:oMath>
                </a14:m>
                <a:r>
                  <a:rPr lang="ru-RU" sz="1400" dirty="0">
                    <a:solidFill>
                      <a:schemeClr val="bg1"/>
                    </a:solidFill>
                  </a:rPr>
                  <a:t>, действующими на площадку, максимум функции </a:t>
                </a:r>
                <a14:m>
                  <m:oMath xmlns:m="http://schemas.openxmlformats.org/officeDocument/2006/math">
                    <m:sSub>
                      <m:sSubPr>
                        <m:ctrlPr>
                          <a:rPr lang="ru-RU" sz="1400" i="1">
                            <a:solidFill>
                              <a:schemeClr val="bg1"/>
                            </a:solidFill>
                          </a:rPr>
                        </m:ctrlPr>
                      </m:sSubPr>
                      <m:e>
                        <m:r>
                          <a:rPr lang="ru-RU" sz="1400" i="1">
                            <a:solidFill>
                              <a:schemeClr val="bg1"/>
                            </a:solidFill>
                          </a:rPr>
                          <m:t>𝜎</m:t>
                        </m:r>
                      </m:e>
                      <m:sub>
                        <m:r>
                          <a:rPr lang="ru-RU" sz="1400" i="1">
                            <a:solidFill>
                              <a:schemeClr val="bg1"/>
                            </a:solidFill>
                          </a:rPr>
                          <m:t>𝑐</m:t>
                        </m:r>
                      </m:sub>
                    </m:sSub>
                    <m:r>
                      <a:rPr lang="ru-RU" sz="1400" i="1">
                        <a:solidFill>
                          <a:schemeClr val="bg1"/>
                        </a:solidFill>
                      </a:rPr>
                      <m:t>(</m:t>
                    </m:r>
                    <m:r>
                      <a:rPr lang="ru-RU" sz="1400" i="1">
                        <a:solidFill>
                          <a:schemeClr val="bg1"/>
                        </a:solidFill>
                      </a:rPr>
                      <m:t>𝛽</m:t>
                    </m:r>
                    <m:r>
                      <a:rPr lang="ru-RU" sz="1400" i="1">
                        <a:solidFill>
                          <a:schemeClr val="bg1"/>
                        </a:solidFill>
                      </a:rPr>
                      <m:t>)</m:t>
                    </m:r>
                  </m:oMath>
                </a14:m>
                <a:r>
                  <a:rPr lang="ru-RU" sz="1400" dirty="0">
                    <a:solidFill>
                      <a:schemeClr val="bg1"/>
                    </a:solidFill>
                  </a:rPr>
                  <a:t> достигается при условии ориентации площадки под углом </a:t>
                </a:r>
                <a14:m>
                  <m:oMath xmlns:m="http://schemas.openxmlformats.org/officeDocument/2006/math">
                    <m:r>
                      <a:rPr lang="ru-RU" sz="1400" i="1">
                        <a:solidFill>
                          <a:schemeClr val="bg1"/>
                        </a:solidFill>
                      </a:rPr>
                      <m:t>𝛽</m:t>
                    </m:r>
                  </m:oMath>
                </a14:m>
                <a:r>
                  <a:rPr lang="ru-RU" sz="1400" dirty="0">
                    <a:solidFill>
                      <a:schemeClr val="bg1"/>
                    </a:solidFill>
                  </a:rPr>
                  <a:t> , где </a:t>
                </a:r>
                <a14:m>
                  <m:oMath xmlns:m="http://schemas.openxmlformats.org/officeDocument/2006/math">
                    <m:r>
                      <a:rPr lang="ru-RU" sz="1400" i="1">
                        <a:solidFill>
                          <a:schemeClr val="bg1"/>
                        </a:solidFill>
                      </a:rPr>
                      <m:t>𝑡𝑎𝑛</m:t>
                    </m:r>
                    <m:r>
                      <a:rPr lang="ru-RU" sz="1400" i="1">
                        <a:solidFill>
                          <a:schemeClr val="bg1"/>
                        </a:solidFill>
                      </a:rPr>
                      <m:t>2</m:t>
                    </m:r>
                    <m:r>
                      <a:rPr lang="ru-RU" sz="1400" i="1">
                        <a:solidFill>
                          <a:schemeClr val="bg1"/>
                        </a:solidFill>
                      </a:rPr>
                      <m:t>𝛽</m:t>
                    </m:r>
                    <m:r>
                      <a:rPr lang="ru-RU" sz="1400" i="1">
                        <a:solidFill>
                          <a:schemeClr val="bg1"/>
                        </a:solidFill>
                      </a:rPr>
                      <m:t>=</m:t>
                    </m:r>
                    <m:f>
                      <m:fPr>
                        <m:ctrlPr>
                          <a:rPr lang="ru-RU" sz="1400" i="1">
                            <a:solidFill>
                              <a:schemeClr val="bg1"/>
                            </a:solidFill>
                          </a:rPr>
                        </m:ctrlPr>
                      </m:fPr>
                      <m:num>
                        <m:r>
                          <a:rPr lang="ru-RU" sz="1400" i="1">
                            <a:solidFill>
                              <a:schemeClr val="bg1"/>
                            </a:solidFill>
                          </a:rPr>
                          <m:t>1</m:t>
                        </m:r>
                      </m:num>
                      <m:den>
                        <m:r>
                          <a:rPr lang="ru-RU" sz="1400" i="1">
                            <a:solidFill>
                              <a:schemeClr val="bg1"/>
                            </a:solidFill>
                          </a:rPr>
                          <m:t>𝜇</m:t>
                        </m:r>
                      </m:den>
                    </m:f>
                  </m:oMath>
                </a14:m>
                <a:endParaRPr lang="ru-RU" sz="1400" dirty="0">
                  <a:solidFill>
                    <a:schemeClr val="bg1"/>
                  </a:solidFill>
                </a:endParaRPr>
              </a:p>
            </p:txBody>
          </p:sp>
        </mc:Choice>
        <mc:Fallback>
          <p:sp>
            <p:nvSpPr>
              <p:cNvPr id="2" name="Прямоугольник 1"/>
              <p:cNvSpPr>
                <a:spLocks noRot="1" noChangeAspect="1" noMove="1" noResize="1" noEditPoints="1" noAdjustHandles="1" noChangeArrowheads="1" noChangeShapeType="1" noTextEdit="1"/>
              </p:cNvSpPr>
              <p:nvPr/>
            </p:nvSpPr>
            <p:spPr>
              <a:xfrm>
                <a:off x="82264" y="5686570"/>
                <a:ext cx="4572000" cy="1074461"/>
              </a:xfrm>
              <a:prstGeom prst="rect">
                <a:avLst/>
              </a:prstGeom>
              <a:blipFill rotWithShape="1">
                <a:blip r:embed="rId6"/>
                <a:stretch>
                  <a:fillRect l="-267" t="-568" r="-933"/>
                </a:stretch>
              </a:blipFill>
            </p:spPr>
            <p:txBody>
              <a:bodyPr/>
              <a:lstStyle/>
              <a:p>
                <a:r>
                  <a:rPr lang="ru-RU">
                    <a:noFill/>
                  </a:rPr>
                  <a:t> </a:t>
                </a:r>
              </a:p>
            </p:txBody>
          </p:sp>
        </mc:Fallback>
      </mc:AlternateContent>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AF6C2C-099D-4E9B-8A51-8B18FE7C2748}" type="slidenum">
              <a:rPr lang="ru-RU" smtClean="0">
                <a:solidFill>
                  <a:srgbClr val="FFFFCC"/>
                </a:solidFill>
              </a:rPr>
              <a:pPr eaLnBrk="1" hangingPunct="1"/>
              <a:t>8</a:t>
            </a:fld>
            <a:endParaRPr lang="ru-RU" smtClean="0">
              <a:solidFill>
                <a:srgbClr val="FFFFCC"/>
              </a:solidFill>
            </a:endParaRPr>
          </a:p>
        </p:txBody>
      </p:sp>
      <p:sp>
        <p:nvSpPr>
          <p:cNvPr id="9219" name="TextBox 2"/>
          <p:cNvSpPr txBox="1">
            <a:spLocks noChangeArrowheads="1"/>
          </p:cNvSpPr>
          <p:nvPr/>
        </p:nvSpPr>
        <p:spPr bwMode="auto">
          <a:xfrm>
            <a:off x="300038" y="130175"/>
            <a:ext cx="8535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Геолого-тектоническое строение района</a:t>
            </a:r>
            <a:endParaRPr lang="ru-RU" sz="3200">
              <a:solidFill>
                <a:srgbClr val="FFFFCC"/>
              </a:solidFill>
            </a:endParaRPr>
          </a:p>
        </p:txBody>
      </p:sp>
      <p:pic>
        <p:nvPicPr>
          <p:cNvPr id="9220" name="Рисунок 4" descr="KuzbasMapPi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1308100"/>
            <a:ext cx="57007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Прямоугольник 6"/>
          <p:cNvSpPr>
            <a:spLocks noChangeArrowheads="1"/>
          </p:cNvSpPr>
          <p:nvPr/>
        </p:nvSpPr>
        <p:spPr bwMode="auto">
          <a:xfrm>
            <a:off x="6240463" y="1285875"/>
            <a:ext cx="29035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a:solidFill>
                  <a:schemeClr val="bg1"/>
                </a:solidFill>
              </a:rPr>
              <a:t>Геолого–структурная карта  региона исследований </a:t>
            </a:r>
          </a:p>
          <a:p>
            <a:r>
              <a:rPr lang="ru-RU" sz="1400">
                <a:solidFill>
                  <a:schemeClr val="bg1"/>
                </a:solidFill>
              </a:rPr>
              <a:t>(по [</a:t>
            </a:r>
            <a:r>
              <a:rPr lang="en-US" sz="1400" i="1">
                <a:solidFill>
                  <a:schemeClr val="bg1"/>
                </a:solidFill>
              </a:rPr>
              <a:t>State geological map</a:t>
            </a:r>
            <a:r>
              <a:rPr lang="ru-RU" sz="1400" i="1">
                <a:solidFill>
                  <a:schemeClr val="bg1"/>
                </a:solidFill>
              </a:rPr>
              <a:t>, 2007</a:t>
            </a:r>
            <a:r>
              <a:rPr lang="ru-RU" sz="1400">
                <a:solidFill>
                  <a:schemeClr val="bg1"/>
                </a:solidFill>
              </a:rPr>
              <a:t>]). </a:t>
            </a:r>
          </a:p>
          <a:p>
            <a:r>
              <a:rPr lang="ru-RU" sz="1400">
                <a:solidFill>
                  <a:schemeClr val="bg1"/>
                </a:solidFill>
              </a:rPr>
              <a:t>Красными пунктирами выделена Присалаирская  зона надвигов; стрелкой отмечено направление движения Салаирского блока</a:t>
            </a:r>
          </a:p>
        </p:txBody>
      </p:sp>
      <p:sp>
        <p:nvSpPr>
          <p:cNvPr id="9222" name="Прямоугольник 7"/>
          <p:cNvSpPr>
            <a:spLocks noChangeArrowheads="1"/>
          </p:cNvSpPr>
          <p:nvPr/>
        </p:nvSpPr>
        <p:spPr bwMode="auto">
          <a:xfrm>
            <a:off x="6253163" y="3784600"/>
            <a:ext cx="2711450" cy="2493963"/>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sz="1200" i="1">
                <a:solidFill>
                  <a:srgbClr val="FFFFCC"/>
                </a:solidFill>
              </a:rPr>
              <a:t>State geology map (third generation), list N45, VSEGEI, St. Peterburg, 2007</a:t>
            </a:r>
            <a:endParaRPr lang="ru-RU" sz="1200" i="1">
              <a:solidFill>
                <a:srgbClr val="FFFFCC"/>
              </a:solidFill>
            </a:endParaRPr>
          </a:p>
          <a:p>
            <a:endParaRPr lang="ru-RU" sz="1200" i="1">
              <a:solidFill>
                <a:srgbClr val="FFFFCC"/>
              </a:solidFill>
            </a:endParaRPr>
          </a:p>
          <a:p>
            <a:r>
              <a:rPr lang="ru-RU" sz="1200" i="1">
                <a:solidFill>
                  <a:srgbClr val="FFFFCC"/>
                </a:solidFill>
              </a:rPr>
              <a:t>Шаров Г.Н., Черных А.Е. Особенности глубинного строения Кузнецкой впадины за счет нефтегазоносности и рудоносности. В книге Актуальные проблемы рудообразования и металлогении. Новосибирск, Изд-во "ГЕО", 2006. С</a:t>
            </a:r>
            <a:r>
              <a:rPr lang="en-US" sz="1200" i="1">
                <a:solidFill>
                  <a:srgbClr val="FFFFCC"/>
                </a:solidFill>
              </a:rPr>
              <a:t>. 243–245</a:t>
            </a:r>
            <a:endParaRPr lang="ru-RU" sz="1200" i="1">
              <a:solidFill>
                <a:srgbClr val="FFFFCC"/>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76811E-281E-4EA6-981F-2854908EFF71}" type="slidenum">
              <a:rPr lang="ru-RU" smtClean="0">
                <a:solidFill>
                  <a:srgbClr val="FFFFCC"/>
                </a:solidFill>
              </a:rPr>
              <a:pPr eaLnBrk="1" hangingPunct="1"/>
              <a:t>9</a:t>
            </a:fld>
            <a:endParaRPr lang="ru-RU" smtClean="0">
              <a:solidFill>
                <a:srgbClr val="FFFFCC"/>
              </a:solidFill>
            </a:endParaRPr>
          </a:p>
        </p:txBody>
      </p:sp>
      <p:sp>
        <p:nvSpPr>
          <p:cNvPr id="10243" name="TextBox 2"/>
          <p:cNvSpPr txBox="1">
            <a:spLocks noChangeArrowheads="1"/>
          </p:cNvSpPr>
          <p:nvPr/>
        </p:nvSpPr>
        <p:spPr bwMode="auto">
          <a:xfrm>
            <a:off x="300038" y="130175"/>
            <a:ext cx="8535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3200" b="1">
                <a:solidFill>
                  <a:srgbClr val="FFFFCC"/>
                </a:solidFill>
              </a:rPr>
              <a:t>Геолого-тектоническое строение района</a:t>
            </a:r>
            <a:endParaRPr lang="ru-RU" sz="3200">
              <a:solidFill>
                <a:srgbClr val="FFFFCC"/>
              </a:solidFill>
            </a:endParaRPr>
          </a:p>
        </p:txBody>
      </p:sp>
      <p:pic>
        <p:nvPicPr>
          <p:cNvPr id="10244" name="Рисунок 5" descr="Рис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8" y="2747136"/>
            <a:ext cx="4070031" cy="3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Прямоугольник 6"/>
          <p:cNvSpPr>
            <a:spLocks noChangeArrowheads="1"/>
          </p:cNvSpPr>
          <p:nvPr/>
        </p:nvSpPr>
        <p:spPr bwMode="auto">
          <a:xfrm>
            <a:off x="4441190" y="4474461"/>
            <a:ext cx="2454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dirty="0">
                <a:solidFill>
                  <a:schemeClr val="bg1"/>
                </a:solidFill>
              </a:rPr>
              <a:t>Упрощенная структурная схема региона исследований. Красными пунктирами выделена </a:t>
            </a:r>
            <a:r>
              <a:rPr lang="ru-RU" sz="1400" dirty="0" err="1">
                <a:solidFill>
                  <a:schemeClr val="bg1"/>
                </a:solidFill>
              </a:rPr>
              <a:t>Присалаирская</a:t>
            </a:r>
            <a:r>
              <a:rPr lang="ru-RU" sz="1400" dirty="0">
                <a:solidFill>
                  <a:schemeClr val="bg1"/>
                </a:solidFill>
              </a:rPr>
              <a:t>  зона надвигов; </a:t>
            </a:r>
          </a:p>
          <a:p>
            <a:r>
              <a:rPr lang="ru-RU" sz="1400" dirty="0">
                <a:solidFill>
                  <a:schemeClr val="bg1"/>
                </a:solidFill>
              </a:rPr>
              <a:t>стрелкой отмечено направление движения </a:t>
            </a:r>
            <a:r>
              <a:rPr lang="ru-RU" sz="1400" dirty="0" err="1">
                <a:solidFill>
                  <a:schemeClr val="bg1"/>
                </a:solidFill>
              </a:rPr>
              <a:t>Салаирского</a:t>
            </a:r>
            <a:r>
              <a:rPr lang="ru-RU" sz="1400" dirty="0">
                <a:solidFill>
                  <a:schemeClr val="bg1"/>
                </a:solidFill>
              </a:rPr>
              <a:t> блока</a:t>
            </a:r>
          </a:p>
        </p:txBody>
      </p:sp>
      <p:sp>
        <p:nvSpPr>
          <p:cNvPr id="10246" name="Прямоугольник 8"/>
          <p:cNvSpPr>
            <a:spLocks noChangeArrowheads="1"/>
          </p:cNvSpPr>
          <p:nvPr/>
        </p:nvSpPr>
        <p:spPr bwMode="auto">
          <a:xfrm>
            <a:off x="4568031" y="2766312"/>
            <a:ext cx="4135755" cy="954107"/>
          </a:xfrm>
          <a:prstGeom prst="rect">
            <a:avLst/>
          </a:prstGeom>
          <a:noFill/>
          <a:ln w="952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ru-RU" sz="1400" i="1" dirty="0">
                <a:solidFill>
                  <a:schemeClr val="bg1"/>
                </a:solidFill>
              </a:rPr>
              <a:t>Кочарян Г.Г., </a:t>
            </a:r>
            <a:r>
              <a:rPr lang="ru-RU" sz="1400" i="1" dirty="0" err="1">
                <a:solidFill>
                  <a:schemeClr val="bg1"/>
                </a:solidFill>
              </a:rPr>
              <a:t>Будков</a:t>
            </a:r>
            <a:r>
              <a:rPr lang="ru-RU" sz="1400" i="1" dirty="0">
                <a:solidFill>
                  <a:schemeClr val="bg1"/>
                </a:solidFill>
              </a:rPr>
              <a:t> А.М., Кишкина С.Б., Иванченко Г.Н. О генезисе </a:t>
            </a:r>
            <a:r>
              <a:rPr lang="ru-RU" sz="1400" i="1" dirty="0" err="1">
                <a:solidFill>
                  <a:schemeClr val="bg1"/>
                </a:solidFill>
              </a:rPr>
              <a:t>Бачатского</a:t>
            </a:r>
            <a:r>
              <a:rPr lang="ru-RU" sz="1400" i="1" dirty="0">
                <a:solidFill>
                  <a:schemeClr val="bg1"/>
                </a:solidFill>
              </a:rPr>
              <a:t> землетрясения 2013 года. . Геодинамика и </a:t>
            </a:r>
            <a:r>
              <a:rPr lang="ru-RU" sz="1400" i="1" dirty="0" err="1">
                <a:solidFill>
                  <a:schemeClr val="bg1"/>
                </a:solidFill>
              </a:rPr>
              <a:t>тектонофизика</a:t>
            </a:r>
            <a:r>
              <a:rPr lang="ru-RU" sz="1400" i="1" dirty="0">
                <a:solidFill>
                  <a:schemeClr val="bg1"/>
                </a:solidFill>
              </a:rPr>
              <a:t>. 2019. Т.10. №3. 731-759</a:t>
            </a:r>
          </a:p>
        </p:txBody>
      </p:sp>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63" y="760095"/>
            <a:ext cx="87915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6533</TotalTime>
  <Words>963</Words>
  <Application>Microsoft Office PowerPoint</Application>
  <PresentationFormat>Экран (4:3)</PresentationFormat>
  <Paragraphs>113</Paragraphs>
  <Slides>15</Slides>
  <Notes>15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Calibri</vt:lpstr>
      <vt:lpstr>Times New Roman</vt:lpstr>
      <vt:lpstr>WarnockPro-Regular</vt:lpstr>
      <vt:lpstr>Оформление по умолчанию</vt:lpstr>
      <vt:lpstr>Расчет  изменения   поля  статических напряжений   в  окрестности  техногенного  землетрясения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Расчет  изменения   поля  статических напряжений   в  окрестности  техногенного  землетрясения</vt:lpstr>
    </vt:vector>
  </TitlesOfParts>
  <Company>XXX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КОНТРОЛЬ  СЕЙСМИЧЕСКОГО РЕЖИМА  РАЙОНА РАЗМЕЩЕНИЯ  АТОМНОЙ СТАНЦИИ</dc:title>
  <dc:creator>XXX</dc:creator>
  <cp:lastModifiedBy>СК</cp:lastModifiedBy>
  <cp:revision>374</cp:revision>
  <dcterms:created xsi:type="dcterms:W3CDTF">2011-03-28T08:02:41Z</dcterms:created>
  <dcterms:modified xsi:type="dcterms:W3CDTF">2022-06-21T19:15:50Z</dcterms:modified>
</cp:coreProperties>
</file>