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7" r:id="rId3"/>
    <p:sldId id="289" r:id="rId4"/>
    <p:sldId id="273" r:id="rId5"/>
    <p:sldId id="308" r:id="rId6"/>
    <p:sldId id="298" r:id="rId7"/>
    <p:sldId id="301" r:id="rId8"/>
    <p:sldId id="261" r:id="rId9"/>
    <p:sldId id="277" r:id="rId10"/>
    <p:sldId id="303" r:id="rId11"/>
    <p:sldId id="304" r:id="rId12"/>
    <p:sldId id="279" r:id="rId13"/>
    <p:sldId id="315" r:id="rId14"/>
    <p:sldId id="316" r:id="rId15"/>
    <p:sldId id="278" r:id="rId16"/>
    <p:sldId id="310" r:id="rId17"/>
    <p:sldId id="313" r:id="rId18"/>
    <p:sldId id="288" r:id="rId19"/>
    <p:sldId id="309" r:id="rId20"/>
    <p:sldId id="318" r:id="rId21"/>
    <p:sldId id="320" r:id="rId22"/>
    <p:sldId id="322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673" autoAdjust="0"/>
  </p:normalViewPr>
  <p:slideViewPr>
    <p:cSldViewPr snapToGrid="0">
      <p:cViewPr varScale="1">
        <p:scale>
          <a:sx n="97" d="100"/>
          <a:sy n="97" d="100"/>
        </p:scale>
        <p:origin x="51" y="75"/>
      </p:cViewPr>
      <p:guideLst/>
    </p:cSldViewPr>
  </p:slideViewPr>
  <p:outlineViewPr>
    <p:cViewPr>
      <p:scale>
        <a:sx n="33" d="100"/>
        <a:sy n="33" d="100"/>
      </p:scale>
      <p:origin x="0" y="-1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%20place\&#1086;&#1087;&#1088;&#1077;&#1076;&#1077;&#1083;&#1077;&#1085;&#1080;&#1077;%20back-stress\&#1053;&#1086;&#1074;&#1099;&#1077;%20&#1074;&#1099;&#1095;&#1080;&#1089;&#1083;&#1077;&#1085;&#1080;&#1103;%20back-stress%20&#1076;&#1083;&#1103;%20&#1089;&#1090;&#1072;&#1090;&#110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dg\Desktop\1_&#1085;&#1086;&#1074;&#1099;&#1077;%20&#1092;&#1072;&#1081;&#1083;&#1099;\&#1086;&#1094;&#1077;&#1085;&#1082;&#1072;%20&#1076;&#1072;&#1074;&#1083;&#1077;&#1085;&#1080;&#1103;%20&#1086;&#1090;&#1082;&#1088;&#1099;&#1090;&#1080;&#1103;%20&#1090;&#1088;&#1077;&#1097;&#1080;&#1085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теория равенства давления закрытия трещины и минимального главного напряжения в пласте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'напряжения (2)'!$C$34:$H$34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4</c:v>
                </c:pt>
              </c:numCache>
            </c:numRef>
          </c:xVal>
          <c:yVal>
            <c:numRef>
              <c:f>'напряжения (2)'!$C$35:$H$35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F52-4E2A-BE84-2799AED176D6}"/>
            </c:ext>
          </c:extLst>
        </c:ser>
        <c:ser>
          <c:idx val="1"/>
          <c:order val="1"/>
          <c:tx>
            <c:v>напряжения, равные давлению закрытия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'напряжения (2)'!$C$37:$I$37</c:f>
              <c:numCache>
                <c:formatCode>General</c:formatCode>
                <c:ptCount val="7"/>
                <c:pt idx="0">
                  <c:v>2.0099999999999998</c:v>
                </c:pt>
                <c:pt idx="1">
                  <c:v>2.0099999999999998</c:v>
                </c:pt>
                <c:pt idx="2">
                  <c:v>1.32</c:v>
                </c:pt>
                <c:pt idx="3">
                  <c:v>1.1200000000000001</c:v>
                </c:pt>
                <c:pt idx="4">
                  <c:v>1.29</c:v>
                </c:pt>
                <c:pt idx="5">
                  <c:v>1.5</c:v>
                </c:pt>
                <c:pt idx="6">
                  <c:v>1.41</c:v>
                </c:pt>
              </c:numCache>
            </c:numRef>
          </c:xVal>
          <c:yVal>
            <c:numRef>
              <c:f>'напряжения (2)'!$C$38:$I$38</c:f>
              <c:numCache>
                <c:formatCode>General</c:formatCode>
                <c:ptCount val="7"/>
                <c:pt idx="0">
                  <c:v>3.36</c:v>
                </c:pt>
                <c:pt idx="1">
                  <c:v>5.2</c:v>
                </c:pt>
                <c:pt idx="2">
                  <c:v>3.83</c:v>
                </c:pt>
                <c:pt idx="3">
                  <c:v>4.5199999999999996</c:v>
                </c:pt>
                <c:pt idx="4">
                  <c:v>4.45</c:v>
                </c:pt>
                <c:pt idx="5">
                  <c:v>5.12</c:v>
                </c:pt>
                <c:pt idx="6">
                  <c:v>2.75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F52-4E2A-BE84-2799AED176D6}"/>
            </c:ext>
          </c:extLst>
        </c:ser>
        <c:ser>
          <c:idx val="3"/>
          <c:order val="2"/>
          <c:tx>
            <c:v>напряжения с учетом удвоенного back-stress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6">
                  <a:lumMod val="50000"/>
                </a:schemeClr>
              </a:solidFill>
              <a:ln w="381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6">
                    <a:lumMod val="50000"/>
                  </a:schemeClr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'напряжения (2)'!$C$37:$I$37</c:f>
              <c:numCache>
                <c:formatCode>General</c:formatCode>
                <c:ptCount val="7"/>
                <c:pt idx="0">
                  <c:v>2.0099999999999998</c:v>
                </c:pt>
                <c:pt idx="1">
                  <c:v>2.0099999999999998</c:v>
                </c:pt>
                <c:pt idx="2">
                  <c:v>1.32</c:v>
                </c:pt>
                <c:pt idx="3">
                  <c:v>1.1200000000000001</c:v>
                </c:pt>
                <c:pt idx="4">
                  <c:v>1.29</c:v>
                </c:pt>
                <c:pt idx="5">
                  <c:v>1.5</c:v>
                </c:pt>
                <c:pt idx="6">
                  <c:v>1.41</c:v>
                </c:pt>
              </c:numCache>
            </c:numRef>
          </c:xVal>
          <c:yVal>
            <c:numRef>
              <c:f>'напряжения (2)'!$C$41:$I$41</c:f>
              <c:numCache>
                <c:formatCode>General</c:formatCode>
                <c:ptCount val="7"/>
                <c:pt idx="0">
                  <c:v>1.9226666666666667</c:v>
                </c:pt>
                <c:pt idx="1">
                  <c:v>3.1723333333333339</c:v>
                </c:pt>
                <c:pt idx="2">
                  <c:v>2.2876666666666665</c:v>
                </c:pt>
                <c:pt idx="3">
                  <c:v>2.7139999999999995</c:v>
                </c:pt>
                <c:pt idx="4">
                  <c:v>2.7210000000000005</c:v>
                </c:pt>
                <c:pt idx="5">
                  <c:v>2.968666666666667</c:v>
                </c:pt>
                <c:pt idx="6">
                  <c:v>1.679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F52-4E2A-BE84-2799AED17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110031"/>
        <c:axId val="1735107535"/>
      </c:scatterChart>
      <c:valAx>
        <c:axId val="1735110031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Минимальное напряжения, МПа</a:t>
                </a:r>
              </a:p>
              <a:p>
                <a:pPr>
                  <a:defRPr/>
                </a:pPr>
                <a:r>
                  <a:rPr lang="ru-RU"/>
                  <a:t> (эксперимент)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5107535"/>
        <c:crosses val="autoZero"/>
        <c:crossBetween val="midCat"/>
      </c:valAx>
      <c:valAx>
        <c:axId val="1735107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Минимальное напряжение, МПа (теория)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51100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4887276097706004"/>
          <c:y val="0.13734401620850026"/>
          <c:w val="0.30746459672673365"/>
          <c:h val="0.6936276030337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Оценка влияния прочности на растяжение на величину давления образования трещины гидроразрыва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экспериментальное максимальное давление в скважине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Лист1!$C$9:$I$9</c:f>
              <c:numCache>
                <c:formatCode>General</c:formatCode>
                <c:ptCount val="7"/>
                <c:pt idx="0">
                  <c:v>8.76</c:v>
                </c:pt>
                <c:pt idx="1">
                  <c:v>12.55</c:v>
                </c:pt>
                <c:pt idx="2">
                  <c:v>7.07</c:v>
                </c:pt>
                <c:pt idx="3">
                  <c:v>10.96</c:v>
                </c:pt>
                <c:pt idx="4">
                  <c:v>7.74</c:v>
                </c:pt>
                <c:pt idx="5">
                  <c:v>13.46</c:v>
                </c:pt>
                <c:pt idx="6">
                  <c:v>7.67</c:v>
                </c:pt>
              </c:numCache>
            </c:numRef>
          </c:xVal>
          <c:yVal>
            <c:numRef>
              <c:f>Лист1!$C$9:$L$9</c:f>
              <c:numCache>
                <c:formatCode>General</c:formatCode>
                <c:ptCount val="10"/>
                <c:pt idx="0">
                  <c:v>8.76</c:v>
                </c:pt>
                <c:pt idx="1">
                  <c:v>12.55</c:v>
                </c:pt>
                <c:pt idx="2">
                  <c:v>7.07</c:v>
                </c:pt>
                <c:pt idx="3">
                  <c:v>10.96</c:v>
                </c:pt>
                <c:pt idx="4">
                  <c:v>7.74</c:v>
                </c:pt>
                <c:pt idx="5">
                  <c:v>13.46</c:v>
                </c:pt>
                <c:pt idx="6">
                  <c:v>7.67</c:v>
                </c:pt>
                <c:pt idx="7">
                  <c:v>5.13</c:v>
                </c:pt>
                <c:pt idx="8">
                  <c:v>6.45</c:v>
                </c:pt>
                <c:pt idx="9">
                  <c:v>13.35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1A-4AEC-94D3-C1CAF7790278}"/>
            </c:ext>
          </c:extLst>
        </c:ser>
        <c:ser>
          <c:idx val="1"/>
          <c:order val="1"/>
          <c:tx>
            <c:v>оценка давления образования трещины при прочности на растяжение UTS=0,8 МПа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Лист1!$C$9:$I$9</c:f>
              <c:numCache>
                <c:formatCode>General</c:formatCode>
                <c:ptCount val="7"/>
                <c:pt idx="0">
                  <c:v>8.76</c:v>
                </c:pt>
                <c:pt idx="1">
                  <c:v>12.55</c:v>
                </c:pt>
                <c:pt idx="2">
                  <c:v>7.07</c:v>
                </c:pt>
                <c:pt idx="3">
                  <c:v>10.96</c:v>
                </c:pt>
                <c:pt idx="4">
                  <c:v>7.74</c:v>
                </c:pt>
                <c:pt idx="5">
                  <c:v>13.46</c:v>
                </c:pt>
                <c:pt idx="6">
                  <c:v>7.67</c:v>
                </c:pt>
              </c:numCache>
            </c:numRef>
          </c:xVal>
          <c:yVal>
            <c:numRef>
              <c:f>Лист1!$C$34:$I$34</c:f>
              <c:numCache>
                <c:formatCode>General</c:formatCode>
                <c:ptCount val="7"/>
                <c:pt idx="0">
                  <c:v>4.2699999999999996</c:v>
                </c:pt>
                <c:pt idx="1">
                  <c:v>3.7699999999999996</c:v>
                </c:pt>
                <c:pt idx="2">
                  <c:v>2.8150000000000004</c:v>
                </c:pt>
                <c:pt idx="3">
                  <c:v>2.2400000000000002</c:v>
                </c:pt>
                <c:pt idx="4">
                  <c:v>2.58</c:v>
                </c:pt>
                <c:pt idx="5">
                  <c:v>3.2</c:v>
                </c:pt>
                <c:pt idx="6">
                  <c:v>3.0199999999999996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1A-4AEC-94D3-C1CAF7790278}"/>
            </c:ext>
          </c:extLst>
        </c:ser>
        <c:ser>
          <c:idx val="2"/>
          <c:order val="2"/>
          <c:tx>
            <c:v>оценка давления образования трещины при прочности на растяжение UTS=1,92 МПа с учетом удвоенного back-stress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Лист1!$C$9:$I$9</c:f>
              <c:numCache>
                <c:formatCode>General</c:formatCode>
                <c:ptCount val="7"/>
                <c:pt idx="0">
                  <c:v>8.76</c:v>
                </c:pt>
                <c:pt idx="1">
                  <c:v>12.55</c:v>
                </c:pt>
                <c:pt idx="2">
                  <c:v>7.07</c:v>
                </c:pt>
                <c:pt idx="3">
                  <c:v>10.96</c:v>
                </c:pt>
                <c:pt idx="4">
                  <c:v>7.74</c:v>
                </c:pt>
                <c:pt idx="5">
                  <c:v>13.46</c:v>
                </c:pt>
                <c:pt idx="6">
                  <c:v>7.67</c:v>
                </c:pt>
              </c:numCache>
            </c:numRef>
          </c:xVal>
          <c:yVal>
            <c:numRef>
              <c:f>Лист1!$C$48:$I$48</c:f>
              <c:numCache>
                <c:formatCode>General</c:formatCode>
                <c:ptCount val="7"/>
                <c:pt idx="0">
                  <c:v>9.221333333333332</c:v>
                </c:pt>
                <c:pt idx="1">
                  <c:v>10.256666666666666</c:v>
                </c:pt>
                <c:pt idx="2">
                  <c:v>6.9426666666666659</c:v>
                </c:pt>
                <c:pt idx="3">
                  <c:v>8.1013333333333328</c:v>
                </c:pt>
                <c:pt idx="4">
                  <c:v>6.9386666666666663</c:v>
                </c:pt>
                <c:pt idx="5">
                  <c:v>10.321333333333333</c:v>
                </c:pt>
                <c:pt idx="6">
                  <c:v>7.4393333333333329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1A-4AEC-94D3-C1CAF7790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286544"/>
        <c:axId val="1056287376"/>
      </c:scatterChart>
      <c:valAx>
        <c:axId val="105628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Экспериментальное максимальное давление, МПа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287376"/>
        <c:crosses val="autoZero"/>
        <c:crossBetween val="midCat"/>
      </c:valAx>
      <c:valAx>
        <c:axId val="105628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Оценка давления образования трещины, МПа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286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F01A-F974-441B-93D5-732FBBA5054B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A0B5E-2004-4A89-A486-359E3C923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1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F671-21F9-468B-91ED-3AD058A0D42A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56DC-929C-4B1F-86E2-51377A663635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2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B623-898D-4F66-830B-CB8E0DBA911C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C765-4826-4506-8675-3AA955F974D2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0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9AAC-A3EE-41B4-804E-E81D2CDF41FE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8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AD64-AD89-41FD-81D7-35355A4F40B1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C2D3-7056-4C39-B0F1-774F9CA05305}" type="datetime1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5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CDA3-CBBF-4914-B5B3-415E9A59D5EA}" type="datetime1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0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289F-003B-4E0C-BB4E-9D834C5AEE08}" type="datetime1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4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A260-C2BE-4BFA-9DE8-EFF5196AB67E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6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C8F3-FD06-49D6-BE56-B3D152568F05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610D-25B4-4CBC-827A-686AD19AC679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BC73-4FFD-4BED-B99C-65008AC3A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Влияние обратного напряжения на давления открытия и закрытия трещины </a:t>
            </a:r>
            <a:r>
              <a:rPr lang="ru-RU" sz="4800" dirty="0" err="1"/>
              <a:t>гидроразрыва</a:t>
            </a:r>
            <a:r>
              <a:rPr lang="ru-RU" sz="4800" dirty="0"/>
              <a:t>.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Авторы: </a:t>
            </a:r>
            <a:r>
              <a:rPr lang="ru-RU" u="sng" dirty="0" smtClean="0">
                <a:cs typeface="Times New Roman" panose="02020603050405020304" pitchFamily="18" charset="0"/>
              </a:rPr>
              <a:t>Новикова Е.В.</a:t>
            </a:r>
            <a:r>
              <a:rPr lang="ru-RU" dirty="0" smtClean="0"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cs typeface="Times New Roman" panose="02020603050405020304" pitchFamily="18" charset="0"/>
              </a:rPr>
              <a:t>Тримонова</a:t>
            </a:r>
            <a:r>
              <a:rPr lang="ru-RU" dirty="0" smtClean="0">
                <a:cs typeface="Times New Roman" panose="02020603050405020304" pitchFamily="18" charset="0"/>
              </a:rPr>
              <a:t> М.А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Организация</a:t>
            </a:r>
            <a:r>
              <a:rPr lang="en-US" b="1" dirty="0" smtClean="0">
                <a:cs typeface="Times New Roman" panose="02020603050405020304" pitchFamily="18" charset="0"/>
              </a:rPr>
              <a:t>: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Федеральное государственное бюджетное учреждение науки Институт динамики геосфер имени академика М.А. Садовского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136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Прочность на одноосное </a:t>
            </a:r>
            <a:r>
              <a:rPr lang="ru-RU" b="1" dirty="0" smtClean="0"/>
              <a:t>растяжение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9888"/>
                <a:ext cx="6586270" cy="47870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Проводились лабораторные испытания </a:t>
                </a:r>
                <a:r>
                  <a:rPr lang="ru-RU" dirty="0"/>
                  <a:t>образцов на сжатие «бразильским» </a:t>
                </a:r>
                <a:r>
                  <a:rPr lang="ru-RU" dirty="0" smtClean="0"/>
                  <a:t>методом.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Диаметр </a:t>
                </a:r>
                <a:r>
                  <a:rPr lang="ru-RU" dirty="0"/>
                  <a:t>образцов составлял </a:t>
                </a:r>
                <a:r>
                  <a:rPr lang="ru-RU" dirty="0" smtClean="0"/>
                  <a:t>4 см, а длина 4,2 см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Прочность </a:t>
                </a:r>
                <a:r>
                  <a:rPr lang="ru-RU" dirty="0"/>
                  <a:t>на растяжение рассчитывалась по формуле 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ru-RU" b="0" i="1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,где </a:t>
                </a:r>
              </a:p>
              <a:p>
                <a:pPr marL="0" indent="0">
                  <a:buNone/>
                </a:pPr>
                <a:r>
                  <a:rPr lang="ru-RU" dirty="0" smtClean="0"/>
                  <a:t>K=0.64 </a:t>
                </a:r>
                <a:r>
                  <a:rPr lang="ru-RU" dirty="0"/>
                  <a:t>при </a:t>
                </a:r>
                <a:r>
                  <a:rPr lang="ru-RU" dirty="0" err="1"/>
                  <a:t>нагружении</a:t>
                </a:r>
                <a:r>
                  <a:rPr lang="ru-RU" dirty="0"/>
                  <a:t> плитами</a:t>
                </a:r>
                <a:r>
                  <a:rPr lang="ru-RU" dirty="0" smtClean="0"/>
                  <a:t>,</a:t>
                </a:r>
              </a:p>
              <a:p>
                <a:pPr marL="0" indent="0">
                  <a:buNone/>
                </a:pPr>
                <a:r>
                  <a:rPr lang="ru-RU" dirty="0" smtClean="0"/>
                  <a:t>P </a:t>
                </a:r>
                <a:r>
                  <a:rPr lang="ru-RU" dirty="0"/>
                  <a:t>– разрушающее усилие,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S </a:t>
                </a:r>
                <a:r>
                  <a:rPr lang="ru-RU" dirty="0"/>
                  <a:t>–произведение длины образца на его диаметр. </a:t>
                </a:r>
                <a:endParaRPr lang="en-US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Значение </a:t>
                </a:r>
                <a:r>
                  <a:rPr lang="ru-RU" dirty="0"/>
                  <a:t>прочности на </a:t>
                </a:r>
                <a:r>
                  <a:rPr lang="ru-RU" dirty="0" smtClean="0"/>
                  <a:t>растяжение </a:t>
                </a:r>
                <a:r>
                  <a:rPr lang="ru-RU" b="1" dirty="0"/>
                  <a:t>0,8 МПа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9888"/>
                <a:ext cx="6586270" cy="4787075"/>
              </a:xfrm>
              <a:blipFill>
                <a:blip r:embed="rId2"/>
                <a:stretch>
                  <a:fillRect l="-1481" t="-2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865" y="1512305"/>
            <a:ext cx="3095935" cy="44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Прочность на одноосное растяжение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613" y="1370982"/>
            <a:ext cx="4358148" cy="4985368"/>
          </a:xfrm>
        </p:spPr>
        <p:txBody>
          <a:bodyPr>
            <a:noAutofit/>
          </a:bodyPr>
          <a:lstStyle/>
          <a:p>
            <a:r>
              <a:rPr lang="ru-RU" sz="2200" dirty="0" smtClean="0"/>
              <a:t>Для корректировки величины прочности на одноосное растяжение проводилась серия экспериментов. В данную серию входили эксперименты, которые проводились в два этапа и в которых производилось проращивание трещины </a:t>
            </a:r>
            <a:r>
              <a:rPr lang="ru-RU" sz="2200" dirty="0" err="1" smtClean="0"/>
              <a:t>гидроразрыва</a:t>
            </a:r>
            <a:r>
              <a:rPr lang="ru-RU" sz="2200" dirty="0" smtClean="0"/>
              <a:t> в лабораторных условиях.</a:t>
            </a:r>
          </a:p>
          <a:p>
            <a:r>
              <a:rPr lang="ru-RU" sz="2200" dirty="0" smtClean="0"/>
              <a:t>Скорректированное значение </a:t>
            </a:r>
            <a:r>
              <a:rPr lang="ru-RU" sz="2200" dirty="0"/>
              <a:t>прочности на растяжение </a:t>
            </a:r>
            <a:r>
              <a:rPr lang="ru-RU" sz="2200" b="1" dirty="0" smtClean="0"/>
              <a:t>1,92 </a:t>
            </a:r>
            <a:r>
              <a:rPr lang="ru-RU" sz="2200" b="1" dirty="0"/>
              <a:t>МПа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46973"/>
              </p:ext>
            </p:extLst>
          </p:nvPr>
        </p:nvGraphicFramePr>
        <p:xfrm>
          <a:off x="5541070" y="1285841"/>
          <a:ext cx="5502421" cy="516992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63757">
                  <a:extLst>
                    <a:ext uri="{9D8B030D-6E8A-4147-A177-3AD203B41FA5}">
                      <a16:colId xmlns:a16="http://schemas.microsoft.com/office/drawing/2014/main" val="1496752006"/>
                    </a:ext>
                  </a:extLst>
                </a:gridCol>
                <a:gridCol w="741172">
                  <a:extLst>
                    <a:ext uri="{9D8B030D-6E8A-4147-A177-3AD203B41FA5}">
                      <a16:colId xmlns:a16="http://schemas.microsoft.com/office/drawing/2014/main" val="1344460985"/>
                    </a:ext>
                  </a:extLst>
                </a:gridCol>
                <a:gridCol w="1996723">
                  <a:extLst>
                    <a:ext uri="{9D8B030D-6E8A-4147-A177-3AD203B41FA5}">
                      <a16:colId xmlns:a16="http://schemas.microsoft.com/office/drawing/2014/main" val="2842899415"/>
                    </a:ext>
                  </a:extLst>
                </a:gridCol>
                <a:gridCol w="957717">
                  <a:extLst>
                    <a:ext uri="{9D8B030D-6E8A-4147-A177-3AD203B41FA5}">
                      <a16:colId xmlns:a16="http://schemas.microsoft.com/office/drawing/2014/main" val="1368721775"/>
                    </a:ext>
                  </a:extLst>
                </a:gridCol>
                <a:gridCol w="443052">
                  <a:extLst>
                    <a:ext uri="{9D8B030D-6E8A-4147-A177-3AD203B41FA5}">
                      <a16:colId xmlns:a16="http://schemas.microsoft.com/office/drawing/2014/main" val="1224268909"/>
                    </a:ext>
                  </a:extLst>
                </a:gridCol>
              </a:tblGrid>
              <a:tr h="190950"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Проращивание горизонтальной трещины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1 этап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16880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681947204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вертикальное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2955730733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Давление открытия трещины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614717211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 этап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50324543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2039466250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вертикальное нагрузка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887468331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Давление открытия трещины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4,81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976263005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Прочность на одноосное растяжение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1,64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69480"/>
                  </a:ext>
                </a:extLst>
              </a:tr>
              <a:tr h="190950"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Проращивание вертикальной трещины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1 этап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464358618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036145563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вертикальное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544007596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Давление открытия трещины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492396498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 этап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1722658986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1036045644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вертикальное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536786830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Давление открытия трещины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2780248288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Прочность на одноосное растяжение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25211"/>
                  </a:ext>
                </a:extLst>
              </a:tr>
              <a:tr h="190950"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Проращивание вертикальной трещины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1 этап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320570338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2345992316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вертикальное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1469927563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Давление открытия трещины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7.69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2020141490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 этап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2537132986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горизонтальное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3338991035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вертикальное нагрузка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1822754162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Давление открытия трещины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5.96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/>
                </a:tc>
                <a:extLst>
                  <a:ext uri="{0D108BD9-81ED-4DB2-BD59-A6C34878D82A}">
                    <a16:rowId xmlns:a16="http://schemas.microsoft.com/office/drawing/2014/main" val="2418540566"/>
                  </a:ext>
                </a:extLst>
              </a:tr>
              <a:tr h="19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Прочность на одноосное растяжение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1,73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МПа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78" marR="6777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58837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2939" y="5554149"/>
            <a:ext cx="3571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[</a:t>
            </a:r>
            <a:r>
              <a:rPr lang="en-US" sz="2000" dirty="0" err="1" smtClean="0"/>
              <a:t>Detournay</a:t>
            </a:r>
            <a:r>
              <a:rPr lang="en-US" sz="2000" dirty="0" smtClean="0"/>
              <a:t>, Cheng, 1988; </a:t>
            </a:r>
            <a:r>
              <a:rPr lang="en-US" sz="2000" dirty="0" err="1" smtClean="0"/>
              <a:t>Rutavist</a:t>
            </a:r>
            <a:r>
              <a:rPr lang="ru-RU" sz="2000" dirty="0"/>
              <a:t>,</a:t>
            </a:r>
            <a:r>
              <a:rPr lang="en-US" sz="2000" dirty="0" smtClean="0"/>
              <a:t> 2000</a:t>
            </a:r>
            <a:r>
              <a:rPr lang="ru-RU" sz="2000" dirty="0" smtClean="0"/>
              <a:t>]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15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Обработка экспериментальных данных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 </a:t>
            </a:r>
            <a:r>
              <a:rPr lang="en-US" b="1" dirty="0" smtClean="0"/>
              <a:t>G-</a:t>
            </a:r>
            <a:r>
              <a:rPr lang="ru-RU" b="1" dirty="0" smtClean="0"/>
              <a:t>функции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9888"/>
                <a:ext cx="5297129" cy="478707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Уравнение непрерывности:</m:t>
                      </m:r>
                    </m:oMath>
                  </m:oMathPara>
                </a14:m>
                <a:endParaRPr lang="ru-RU" sz="18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ru-RU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Проинтегрировав по всей длине трещины получаем:</m:t>
                      </m:r>
                    </m:oMath>
                  </m:oMathPara>
                </a14:m>
                <a:endParaRPr lang="ru-RU" sz="1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sSup>
                          <m:sSup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ad>
                              <m:radPr>
                                <m:degHide m:val="on"/>
                                <m:ctrlPr>
                                  <a:rPr lang="ru-RU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ra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(Nolte, 1979; Castillo, 1987)</a:t>
                </a:r>
                <a:endPara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безразмерная </a:t>
                </a:r>
                <a:r>
                  <a:rPr lang="ru-RU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функция, зависящая от времени</a:t>
                </a:r>
                <a:endPara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спад давления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ru-RU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ru-RU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ru-RU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</a:t>
                </a:r>
              </a:p>
              <a:p>
                <a:pPr marL="0" indent="0">
                  <a:buNone/>
                </a:pPr>
                <a:r>
                  <a:rPr lang="ru-RU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ru-RU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f>
                              <m:fPr>
                                <m:ctrlP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9888"/>
                <a:ext cx="5297129" cy="4787075"/>
              </a:xfrm>
              <a:blipFill>
                <a:blip r:embed="rId2"/>
                <a:stretch>
                  <a:fillRect l="-806" r="-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6075" r="9556"/>
          <a:stretch/>
        </p:blipFill>
        <p:spPr>
          <a:xfrm>
            <a:off x="6351017" y="3410466"/>
            <a:ext cx="5559177" cy="2869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3356" r="7273"/>
          <a:stretch/>
        </p:blipFill>
        <p:spPr>
          <a:xfrm>
            <a:off x="6351017" y="256845"/>
            <a:ext cx="5253136" cy="286768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Обработка экспериментальных данных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14251437"/>
                  </p:ext>
                </p:extLst>
              </p:nvPr>
            </p:nvGraphicFramePr>
            <p:xfrm>
              <a:off x="173317" y="1568640"/>
              <a:ext cx="7416716" cy="5064867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29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1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710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62261">
                      <a:extLst>
                        <a:ext uri="{9D8B030D-6E8A-4147-A177-3AD203B41FA5}">
                          <a16:colId xmlns:a16="http://schemas.microsoft.com/office/drawing/2014/main" val="559839014"/>
                        </a:ext>
                      </a:extLst>
                    </a:gridCol>
                    <a:gridCol w="1462261">
                      <a:extLst>
                        <a:ext uri="{9D8B030D-6E8A-4147-A177-3AD203B41FA5}">
                          <a16:colId xmlns:a16="http://schemas.microsoft.com/office/drawing/2014/main" val="673712003"/>
                        </a:ext>
                      </a:extLst>
                    </a:gridCol>
                  </a:tblGrid>
                  <a:tr h="1182191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0,55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2,01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3,36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72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0,55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2,01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5,2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1,32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3,83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0,77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0,78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1,12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+mn-lt"/>
                            </a:rPr>
                            <a:t>4,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52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90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1,29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4,45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0,87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5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12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08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1,41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2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,7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5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54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14251437"/>
                  </p:ext>
                </p:extLst>
              </p:nvPr>
            </p:nvGraphicFramePr>
            <p:xfrm>
              <a:off x="173317" y="1568640"/>
              <a:ext cx="7416716" cy="5064867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29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1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710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62261">
                      <a:extLst>
                        <a:ext uri="{9D8B030D-6E8A-4147-A177-3AD203B41FA5}">
                          <a16:colId xmlns:a16="http://schemas.microsoft.com/office/drawing/2014/main" val="559839014"/>
                        </a:ext>
                      </a:extLst>
                    </a:gridCol>
                    <a:gridCol w="1462261">
                      <a:extLst>
                        <a:ext uri="{9D8B030D-6E8A-4147-A177-3AD203B41FA5}">
                          <a16:colId xmlns:a16="http://schemas.microsoft.com/office/drawing/2014/main" val="673712003"/>
                        </a:ext>
                      </a:extLst>
                    </a:gridCol>
                  </a:tblGrid>
                  <a:tr h="1182191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113095" t="-515" r="-272222" b="-330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265842" t="-515" r="-239604" b="-330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307917" t="-515" r="-101667" b="-330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407917" t="-515" r="-1667" b="-330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0,55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2,01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3,36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72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0,55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2,01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5,2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1,32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3,83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0,77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0,78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1,12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+mn-lt"/>
                            </a:rPr>
                            <a:t>4,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52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90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1,29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4,45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0,87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5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12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08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1,41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2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,7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5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54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902823" y="5393226"/>
                <a:ext cx="4041876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𝒇𝒓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l-GR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823" y="5393226"/>
                <a:ext cx="4041876" cy="669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02823" y="1690688"/>
                <a:ext cx="376376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ru-RU" sz="2000" dirty="0" smtClean="0"/>
                  <a:t> - </a:t>
                </a:r>
                <a:r>
                  <a:rPr lang="ru-RU" sz="2000" dirty="0" smtClean="0">
                    <a:solidFill>
                      <a:sysClr val="windowText" lastClr="000000"/>
                    </a:solidFill>
                  </a:rPr>
                  <a:t>м</a:t>
                </a:r>
                <a:r>
                  <a:rPr lang="ru-RU" sz="2000" dirty="0" smtClean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инимальная </a:t>
                </a:r>
                <a:r>
                  <a:rPr lang="ru-RU" sz="2000" dirty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прикладываемая </a:t>
                </a:r>
                <a:r>
                  <a:rPr lang="ru-RU" sz="2000" dirty="0" smtClean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нагрузка в лабораторном эксперименте</a:t>
                </a:r>
                <a:endParaRPr lang="ru-RU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ru-RU" sz="2000" dirty="0" smtClean="0"/>
                  <a:t> -</a:t>
                </a:r>
                <a:r>
                  <a:rPr lang="en-US" sz="2000" dirty="0" smtClean="0"/>
                  <a:t> </a:t>
                </a:r>
                <a:r>
                  <a:rPr lang="ru-RU" sz="2000" dirty="0">
                    <a:solidFill>
                      <a:sysClr val="windowText" lastClr="000000"/>
                    </a:solidFill>
                  </a:rPr>
                  <a:t>м</a:t>
                </a:r>
                <a:r>
                  <a:rPr lang="ru-RU" sz="2000" dirty="0" smtClean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инимальное напряжение, действующее </a:t>
                </a:r>
                <a:r>
                  <a:rPr lang="ru-RU" sz="2000" dirty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в </a:t>
                </a:r>
                <a:r>
                  <a:rPr lang="ru-RU" sz="2000" dirty="0" smtClean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пласте</a:t>
                </a:r>
                <a:endParaRPr lang="ru-RU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ru-RU" sz="2000" dirty="0" smtClean="0"/>
                  <a:t> -  </a:t>
                </a:r>
                <a:r>
                  <a:rPr lang="ru-RU" sz="2000" dirty="0" smtClean="0">
                    <a:solidFill>
                      <a:sysClr val="windowText" lastClr="000000"/>
                    </a:solidFill>
                  </a:rPr>
                  <a:t>д</a:t>
                </a:r>
                <a:r>
                  <a:rPr lang="ru-RU" sz="2000" dirty="0" smtClean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авление </a:t>
                </a:r>
                <a:r>
                  <a:rPr lang="ru-RU" sz="2000" dirty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закрытия </a:t>
                </a:r>
                <a:r>
                  <a:rPr lang="ru-RU" sz="2000" dirty="0" smtClean="0">
                    <a:solidFill>
                      <a:sysClr val="windowText" lastClr="000000"/>
                    </a:solidFill>
                    <a:ea typeface="Calibri" panose="020F0502020204030204" pitchFamily="34" charset="0"/>
                    <a:cs typeface="SimSun" panose="02010600030101010101" pitchFamily="2" charset="-122"/>
                  </a:rPr>
                  <a:t>трещины</a:t>
                </a:r>
                <a:endParaRPr lang="ru-RU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ru-RU" sz="2000" dirty="0" smtClean="0"/>
                  <a:t> - напряжение </a:t>
                </a:r>
                <a:r>
                  <a:rPr lang="en-US" sz="2000" dirty="0" smtClean="0"/>
                  <a:t>back-stress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823" y="1690688"/>
                <a:ext cx="3763766" cy="2862322"/>
              </a:xfrm>
              <a:prstGeom prst="rect">
                <a:avLst/>
              </a:prstGeom>
              <a:blipFill>
                <a:blip r:embed="rId4"/>
                <a:stretch>
                  <a:fillRect l="-1618" t="-1064" b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6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Обработка экспериментальных данных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6443"/>
                  </p:ext>
                </p:extLst>
              </p:nvPr>
            </p:nvGraphicFramePr>
            <p:xfrm>
              <a:off x="838201" y="1571700"/>
              <a:ext cx="4460080" cy="5064867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5564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52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83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182191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𝑭𝑩𝑷</m:t>
                              </m:r>
                            </m:oMath>
                          </a14:m>
                          <a:r>
                            <a:rPr lang="ru-RU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 (</a:t>
                          </a:r>
                          <a:r>
                            <a:rPr lang="ru-RU" sz="16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r>
                            <a:rPr lang="ru-RU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)</a:t>
                          </a:r>
                          <a:endParaRPr lang="ru-RU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8,76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</a:t>
                          </a:r>
                          <a:r>
                            <a:rPr lang="ru-RU" dirty="0" smtClean="0"/>
                            <a:t>92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12,55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</a:t>
                          </a:r>
                          <a:r>
                            <a:rPr lang="ru-RU" dirty="0" smtClean="0"/>
                            <a:t>6</a:t>
                          </a:r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7,07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</a:t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96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3</a:t>
                          </a:r>
                          <a:r>
                            <a:rPr lang="en-US" dirty="0" smtClean="0"/>
                            <a:t>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7,74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</a:t>
                          </a:r>
                          <a:r>
                            <a:rPr lang="ru-RU" dirty="0" smtClean="0"/>
                            <a:t>62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13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46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00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67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1,6</a:t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6443"/>
                  </p:ext>
                </p:extLst>
              </p:nvPr>
            </p:nvGraphicFramePr>
            <p:xfrm>
              <a:off x="838201" y="1571700"/>
              <a:ext cx="4460080" cy="5064867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5564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52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83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182191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92780" t="-515" r="-73646" b="-329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267000" t="-515" r="-2000" b="-329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8,76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</a:t>
                          </a:r>
                          <a:r>
                            <a:rPr lang="ru-RU" dirty="0" smtClean="0"/>
                            <a:t>92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12,55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</a:t>
                          </a:r>
                          <a:r>
                            <a:rPr lang="ru-RU" dirty="0" smtClean="0"/>
                            <a:t>6</a:t>
                          </a:r>
                          <a:r>
                            <a:rPr lang="en-US" dirty="0" smtClean="0"/>
                            <a:t>8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7,07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</a:t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96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3</a:t>
                          </a:r>
                          <a:r>
                            <a:rPr lang="en-US" dirty="0" smtClean="0"/>
                            <a:t>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7,74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</a:t>
                          </a:r>
                          <a:r>
                            <a:rPr lang="ru-RU" dirty="0" smtClean="0"/>
                            <a:t>62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13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46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00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5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67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1,6</a:t>
                          </a:r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022318" y="5006247"/>
                <a:ext cx="2249975" cy="12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𝑭𝑩𝑷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318" y="5006247"/>
                <a:ext cx="2249975" cy="1223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02" y="4296016"/>
            <a:ext cx="2486835" cy="2340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4366" r="7500" b="3291"/>
          <a:stretch/>
        </p:blipFill>
        <p:spPr>
          <a:xfrm>
            <a:off x="6367421" y="1344604"/>
            <a:ext cx="4486358" cy="29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Оценка минимального напряжения пласта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Объект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3451057"/>
                  </p:ext>
                </p:extLst>
              </p:nvPr>
            </p:nvGraphicFramePr>
            <p:xfrm>
              <a:off x="838198" y="1340269"/>
              <a:ext cx="10315354" cy="5016084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13616">
                      <a:extLst>
                        <a:ext uri="{9D8B030D-6E8A-4147-A177-3AD203B41FA5}">
                          <a16:colId xmlns:a16="http://schemas.microsoft.com/office/drawing/2014/main" val="4080377681"/>
                        </a:ext>
                      </a:extLst>
                    </a:gridCol>
                    <a:gridCol w="978195">
                      <a:extLst>
                        <a:ext uri="{9D8B030D-6E8A-4147-A177-3AD203B41FA5}">
                          <a16:colId xmlns:a16="http://schemas.microsoft.com/office/drawing/2014/main" val="1254993881"/>
                        </a:ext>
                      </a:extLst>
                    </a:gridCol>
                    <a:gridCol w="1084521">
                      <a:extLst>
                        <a:ext uri="{9D8B030D-6E8A-4147-A177-3AD203B41FA5}">
                          <a16:colId xmlns:a16="http://schemas.microsoft.com/office/drawing/2014/main" val="3830969762"/>
                        </a:ext>
                      </a:extLst>
                    </a:gridCol>
                    <a:gridCol w="1329070">
                      <a:extLst>
                        <a:ext uri="{9D8B030D-6E8A-4147-A177-3AD203B41FA5}">
                          <a16:colId xmlns:a16="http://schemas.microsoft.com/office/drawing/2014/main" val="1714544353"/>
                        </a:ext>
                      </a:extLst>
                    </a:gridCol>
                    <a:gridCol w="1477926">
                      <a:extLst>
                        <a:ext uri="{9D8B030D-6E8A-4147-A177-3AD203B41FA5}">
                          <a16:colId xmlns:a16="http://schemas.microsoft.com/office/drawing/2014/main" val="1622229379"/>
                        </a:ext>
                      </a:extLst>
                    </a:gridCol>
                    <a:gridCol w="3732026">
                      <a:extLst>
                        <a:ext uri="{9D8B030D-6E8A-4147-A177-3AD203B41FA5}">
                          <a16:colId xmlns:a16="http://schemas.microsoft.com/office/drawing/2014/main" val="2786353095"/>
                        </a:ext>
                      </a:extLst>
                    </a:gridCol>
                  </a:tblGrid>
                  <a:tr h="144443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b="1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b="1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 smtClean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(с</a:t>
                          </a:r>
                          <a:r>
                            <a:rPr lang="ru-RU" sz="1800" b="1" baseline="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 учетом удвоенного напряжения </a:t>
                          </a:r>
                          <a:r>
                            <a:rPr lang="en-US" sz="1800" b="1" baseline="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back-stress</a:t>
                          </a:r>
                          <a:r>
                            <a:rPr lang="ru-RU" sz="18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)</a:t>
                          </a:r>
                          <a:endParaRPr lang="ru-RU" sz="18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2423930964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72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0,55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2,01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3,36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1,92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8069446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0,55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2,01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5,2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61906035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0,77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1,32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3,83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71455300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90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0,78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1,12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+mn-lt"/>
                            </a:rPr>
                            <a:t>4,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52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82927092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0,87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1,29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4,45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68255383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08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5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12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1910799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54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1,41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2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,7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5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,68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2251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Объект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3451057"/>
                  </p:ext>
                </p:extLst>
              </p:nvPr>
            </p:nvGraphicFramePr>
            <p:xfrm>
              <a:off x="838198" y="1340269"/>
              <a:ext cx="10315354" cy="5016084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13616">
                      <a:extLst>
                        <a:ext uri="{9D8B030D-6E8A-4147-A177-3AD203B41FA5}">
                          <a16:colId xmlns:a16="http://schemas.microsoft.com/office/drawing/2014/main" val="4080377681"/>
                        </a:ext>
                      </a:extLst>
                    </a:gridCol>
                    <a:gridCol w="978195">
                      <a:extLst>
                        <a:ext uri="{9D8B030D-6E8A-4147-A177-3AD203B41FA5}">
                          <a16:colId xmlns:a16="http://schemas.microsoft.com/office/drawing/2014/main" val="1254993881"/>
                        </a:ext>
                      </a:extLst>
                    </a:gridCol>
                    <a:gridCol w="1084521">
                      <a:extLst>
                        <a:ext uri="{9D8B030D-6E8A-4147-A177-3AD203B41FA5}">
                          <a16:colId xmlns:a16="http://schemas.microsoft.com/office/drawing/2014/main" val="3830969762"/>
                        </a:ext>
                      </a:extLst>
                    </a:gridCol>
                    <a:gridCol w="1329070">
                      <a:extLst>
                        <a:ext uri="{9D8B030D-6E8A-4147-A177-3AD203B41FA5}">
                          <a16:colId xmlns:a16="http://schemas.microsoft.com/office/drawing/2014/main" val="1714544353"/>
                        </a:ext>
                      </a:extLst>
                    </a:gridCol>
                    <a:gridCol w="1477926">
                      <a:extLst>
                        <a:ext uri="{9D8B030D-6E8A-4147-A177-3AD203B41FA5}">
                          <a16:colId xmlns:a16="http://schemas.microsoft.com/office/drawing/2014/main" val="1622229379"/>
                        </a:ext>
                      </a:extLst>
                    </a:gridCol>
                    <a:gridCol w="3732026">
                      <a:extLst>
                        <a:ext uri="{9D8B030D-6E8A-4147-A177-3AD203B41FA5}">
                          <a16:colId xmlns:a16="http://schemas.microsoft.com/office/drawing/2014/main" val="2786353095"/>
                        </a:ext>
                      </a:extLst>
                    </a:gridCol>
                  </a:tblGrid>
                  <a:tr h="144443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175155" t="-422" r="-779503" b="-251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248876" t="-422" r="-605056" b="-251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284862" t="-422" r="-394037" b="-251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346694" t="-422" r="-254959" b="-251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176346" t="-422" r="-653" b="-2514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930964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72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0,55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2,01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3,36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1,92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8069446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01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0,55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2,01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5,2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61906035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0,77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1,32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3,83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71455300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90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0,78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1,12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+mn-lt"/>
                            </a:rPr>
                            <a:t>4,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52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82927092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0,87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0,8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1,29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4,45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68255383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08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1,5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5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12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1910799"/>
                      </a:ext>
                    </a:extLst>
                  </a:tr>
                  <a:tr h="510236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ru-RU" sz="18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54</a:t>
                          </a:r>
                          <a:endParaRPr lang="ru-RU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0,6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1,41</a:t>
                          </a:r>
                          <a:endParaRPr lang="ru-RU" sz="18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+mn-lt"/>
                            </a:rPr>
                            <a:t>2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,7</a:t>
                          </a:r>
                          <a:r>
                            <a:rPr lang="ru-RU" sz="1800" dirty="0" smtClean="0">
                              <a:latin typeface="+mn-lt"/>
                            </a:rPr>
                            <a:t>5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,68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22515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83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029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358793"/>
              </p:ext>
            </p:extLst>
          </p:nvPr>
        </p:nvGraphicFramePr>
        <p:xfrm>
          <a:off x="1116420" y="1408176"/>
          <a:ext cx="9781952" cy="53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4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Оценка давления образования трещины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2456"/>
            <a:ext cx="10515600" cy="4814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Гидравлический разрыв пласта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механический метод воздействия на нефтяной или газовый продуктивный пласт, состоящий в создании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высокопроводимой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трещины путем закачки жидкости в скважину под высоким давлением. Образовавшуюся трещину поддерживают в открытом состоянии с помощью закачки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проппанта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основной метод интенсификации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нефтедобычи, а также один из методов оценки напряженно-деформированного состояния разрабатываемого пласта.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"/>
          <a:stretch/>
        </p:blipFill>
        <p:spPr bwMode="auto">
          <a:xfrm>
            <a:off x="6368522" y="3554603"/>
            <a:ext cx="3859589" cy="319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2"/>
          <a:stretch/>
        </p:blipFill>
        <p:spPr bwMode="auto">
          <a:xfrm>
            <a:off x="2170646" y="3513455"/>
            <a:ext cx="3873537" cy="32348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5129784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20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7650912"/>
                  </p:ext>
                </p:extLst>
              </p:nvPr>
            </p:nvGraphicFramePr>
            <p:xfrm>
              <a:off x="1537856" y="1353426"/>
              <a:ext cx="9114310" cy="5198643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5814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701">
                      <a:extLst>
                        <a:ext uri="{9D8B030D-6E8A-4147-A177-3AD203B41FA5}">
                          <a16:colId xmlns:a16="http://schemas.microsoft.com/office/drawing/2014/main" val="3178244344"/>
                        </a:ext>
                      </a:extLst>
                    </a:gridCol>
                    <a:gridCol w="16308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46205">
                      <a:extLst>
                        <a:ext uri="{9D8B030D-6E8A-4147-A177-3AD203B41FA5}">
                          <a16:colId xmlns:a16="http://schemas.microsoft.com/office/drawing/2014/main" val="1564187933"/>
                        </a:ext>
                      </a:extLst>
                    </a:gridCol>
                    <a:gridCol w="2612159">
                      <a:extLst>
                        <a:ext uri="{9D8B030D-6E8A-4147-A177-3AD203B41FA5}">
                          <a16:colId xmlns:a16="http://schemas.microsoft.com/office/drawing/2014/main" val="3964797730"/>
                        </a:ext>
                      </a:extLst>
                    </a:gridCol>
                  </a:tblGrid>
                  <a:tr h="1486084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𝑭𝑩𝑷</m:t>
                                </m:r>
                                <m:r>
                                  <a:rPr lang="en-US" sz="1600" b="1" i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b="1" dirty="0" smtClean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(эксперимент)</a:t>
                          </a:r>
                          <a:endParaRPr lang="ru-RU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𝑭𝑩𝑷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 </a:t>
                          </a:r>
                        </a:p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(теория)</a:t>
                          </a:r>
                          <a:endParaRPr lang="en-US" sz="1600" b="1" dirty="0" smtClean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(UTS = 0,8</a:t>
                          </a:r>
                          <a:r>
                            <a:rPr lang="ru-RU" sz="1600" b="1" baseline="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 МПа</a:t>
                          </a:r>
                          <a:r>
                            <a:rPr lang="en-US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)</a:t>
                          </a:r>
                          <a:endParaRPr lang="ru-RU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ysClr val="windowText" lastClr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𝑭𝑩𝑷</m:t>
                              </m:r>
                            </m:oMath>
                          </a14:m>
                          <a:r>
                            <a:rPr lang="en-US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 </a:t>
                          </a:r>
                        </a:p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(теория)</a:t>
                          </a:r>
                          <a:endParaRPr lang="en-US" sz="1600" b="1" dirty="0" smtClean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(UTS = 1,92 </a:t>
                          </a:r>
                          <a:r>
                            <a:rPr lang="ru-RU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МПа</a:t>
                          </a:r>
                          <a:r>
                            <a:rPr lang="en-US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)</a:t>
                          </a:r>
                        </a:p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С учетом удвоенного напряжения </a:t>
                          </a:r>
                          <a:r>
                            <a:rPr lang="en-US" sz="1600" b="1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SimSun" panose="02010600030101010101" pitchFamily="2" charset="-122"/>
                            </a:rPr>
                            <a:t>back-stress</a:t>
                          </a:r>
                          <a:endParaRPr lang="ru-RU" sz="1600" b="1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1,36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8,76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4,27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9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22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2,58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12,55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3,77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2</a:t>
                          </a:r>
                          <a:r>
                            <a:rPr lang="en-US" dirty="0" smtClean="0"/>
                            <a:t>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1,48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7,07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2,82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6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9</a:t>
                          </a:r>
                          <a:r>
                            <a:rPr lang="en-US" dirty="0" smtClean="0"/>
                            <a:t>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1,70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96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2,24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8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10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1,47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7,74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2,58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6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94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2,46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13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46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</a:t>
                          </a:r>
                          <a:r>
                            <a:rPr lang="en-US" dirty="0" smtClean="0"/>
                            <a:t>,32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1,56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67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3,02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44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7650912"/>
                  </p:ext>
                </p:extLst>
              </p:nvPr>
            </p:nvGraphicFramePr>
            <p:xfrm>
              <a:off x="1537856" y="1353426"/>
              <a:ext cx="9114310" cy="5198643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5814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701">
                      <a:extLst>
                        <a:ext uri="{9D8B030D-6E8A-4147-A177-3AD203B41FA5}">
                          <a16:colId xmlns:a16="http://schemas.microsoft.com/office/drawing/2014/main" val="3178244344"/>
                        </a:ext>
                      </a:extLst>
                    </a:gridCol>
                    <a:gridCol w="16308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46205">
                      <a:extLst>
                        <a:ext uri="{9D8B030D-6E8A-4147-A177-3AD203B41FA5}">
                          <a16:colId xmlns:a16="http://schemas.microsoft.com/office/drawing/2014/main" val="1564187933"/>
                        </a:ext>
                      </a:extLst>
                    </a:gridCol>
                    <a:gridCol w="2612159">
                      <a:extLst>
                        <a:ext uri="{9D8B030D-6E8A-4147-A177-3AD203B41FA5}">
                          <a16:colId xmlns:a16="http://schemas.microsoft.com/office/drawing/2014/main" val="3964797730"/>
                        </a:ext>
                      </a:extLst>
                    </a:gridCol>
                  </a:tblGrid>
                  <a:tr h="1524000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 smtClean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Эксперимент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139572" t="-800" r="-563102" b="-24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167164" t="-800" r="-292910" b="-24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203409" t="-800" r="-123011" b="-24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160" marR="56160" marT="0" marB="0" anchor="ctr">
                        <a:blipFill>
                          <a:blip r:embed="rId2"/>
                          <a:stretch>
                            <a:fillRect l="-248951" t="-800" r="-932" b="-24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1,36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8,76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4,27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9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22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2,58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12,55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3,77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2</a:t>
                          </a:r>
                          <a:r>
                            <a:rPr lang="en-US" dirty="0" smtClean="0"/>
                            <a:t>5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1,48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7,07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2,82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6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9</a:t>
                          </a:r>
                          <a:r>
                            <a:rPr lang="en-US" dirty="0" smtClean="0"/>
                            <a:t>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4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1,70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96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2,24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8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10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1,47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7,74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2,58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6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94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2,46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13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46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10</a:t>
                          </a:r>
                          <a:r>
                            <a:rPr lang="en-US" dirty="0" smtClean="0"/>
                            <a:t>,32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4949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600" dirty="0">
                              <a:solidFill>
                                <a:sysClr val="windowText" lastClr="000000"/>
                              </a:solidFill>
                              <a:effectLst/>
                              <a:latin typeface="+mn-lt"/>
                            </a:rPr>
                            <a:t>7</a:t>
                          </a:r>
                          <a:endParaRPr lang="ru-RU" sz="1600" dirty="0">
                            <a:solidFill>
                              <a:sysClr val="windowText" lastClr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imSun" panose="02010600030101010101" pitchFamily="2" charset="-122"/>
                          </a:endParaRPr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1,56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67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3,02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7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ru-RU" dirty="0" smtClean="0"/>
                            <a:t>44</a:t>
                          </a:r>
                          <a:endParaRPr lang="ru-RU" dirty="0"/>
                        </a:p>
                      </a:txBody>
                      <a:tcPr marL="56160" marR="5616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19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5129784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256210"/>
              </p:ext>
            </p:extLst>
          </p:nvPr>
        </p:nvGraphicFramePr>
        <p:xfrm>
          <a:off x="1765005" y="1308554"/>
          <a:ext cx="9016409" cy="532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02936"/>
          </a:xfrm>
        </p:spPr>
        <p:txBody>
          <a:bodyPr>
            <a:norm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Учет напряжения </a:t>
            </a:r>
            <a:r>
              <a:rPr lang="en-US" dirty="0">
                <a:cs typeface="Times New Roman" panose="02020603050405020304" pitchFamily="18" charset="0"/>
              </a:rPr>
              <a:t>back</a:t>
            </a:r>
            <a:r>
              <a:rPr lang="ru-RU" dirty="0"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stress</a:t>
            </a:r>
            <a:r>
              <a:rPr lang="ru-RU" dirty="0">
                <a:cs typeface="Times New Roman" panose="02020603050405020304" pitchFamily="18" charset="0"/>
              </a:rPr>
              <a:t>, действующего на стенки трещины со стороны отфильтрованной в образец жидкости, приводит к более точным оценкам значения минимального </a:t>
            </a:r>
            <a:r>
              <a:rPr lang="ru-RU" dirty="0" smtClean="0">
                <a:cs typeface="Times New Roman" panose="02020603050405020304" pitchFamily="18" charset="0"/>
              </a:rPr>
              <a:t>напряжения, действующего в модельном </a:t>
            </a:r>
            <a:r>
              <a:rPr lang="ru-RU" dirty="0" smtClean="0">
                <a:cs typeface="Times New Roman" panose="02020603050405020304" pitchFamily="18" charset="0"/>
              </a:rPr>
              <a:t>образце.</a:t>
            </a:r>
            <a:endParaRPr lang="ru-RU" dirty="0" smtClean="0"/>
          </a:p>
          <a:p>
            <a:pPr lvl="0"/>
            <a:r>
              <a:rPr lang="ru-RU" dirty="0" smtClean="0"/>
              <a:t>Учет обратного </a:t>
            </a:r>
            <a:r>
              <a:rPr lang="ru-RU" dirty="0"/>
              <a:t>напряжения, действующего со </a:t>
            </a:r>
            <a:r>
              <a:rPr lang="ru-RU" dirty="0" smtClean="0"/>
              <a:t>стороны отфильтрованной </a:t>
            </a:r>
            <a:r>
              <a:rPr lang="ru-RU" dirty="0"/>
              <a:t>в </a:t>
            </a:r>
            <a:r>
              <a:rPr lang="ru-RU" dirty="0" err="1"/>
              <a:t>прискважинную</a:t>
            </a:r>
            <a:r>
              <a:rPr lang="ru-RU" dirty="0"/>
              <a:t> область жидкости разрыва, приводит к </a:t>
            </a:r>
            <a:r>
              <a:rPr lang="ru-RU" dirty="0" smtClean="0"/>
              <a:t>существенно более </a:t>
            </a:r>
            <a:r>
              <a:rPr lang="ru-RU" dirty="0"/>
              <a:t>корректной </a:t>
            </a:r>
            <a:r>
              <a:rPr lang="ru-RU" dirty="0" smtClean="0"/>
              <a:t>оценке давления открытия трещины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и 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0472"/>
            <a:ext cx="10515600" cy="4686491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Исследование </a:t>
            </a:r>
            <a:r>
              <a:rPr lang="ru-RU" dirty="0"/>
              <a:t>влияния обратного напряжения на </a:t>
            </a:r>
            <a:r>
              <a:rPr lang="ru-RU" dirty="0" smtClean="0"/>
              <a:t>величины давления образования </a:t>
            </a:r>
            <a:r>
              <a:rPr lang="ru-RU" dirty="0" smtClean="0"/>
              <a:t>трещины </a:t>
            </a:r>
            <a:r>
              <a:rPr lang="ru-RU" dirty="0" err="1" smtClean="0"/>
              <a:t>гидроразрыва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минимального напряжения, действующего в </a:t>
            </a:r>
            <a:r>
              <a:rPr lang="ru-RU" dirty="0" smtClean="0"/>
              <a:t>образце с трещиной, </a:t>
            </a:r>
            <a:r>
              <a:rPr lang="ru-RU" dirty="0" smtClean="0"/>
              <a:t>в </a:t>
            </a:r>
            <a:r>
              <a:rPr lang="ru-RU" dirty="0" smtClean="0"/>
              <a:t>лабораторных условиях.</a:t>
            </a:r>
            <a:endParaRPr lang="ru-RU" dirty="0"/>
          </a:p>
          <a:p>
            <a:r>
              <a:rPr lang="ru-RU" dirty="0"/>
              <a:t>Актуальность </a:t>
            </a:r>
            <a:r>
              <a:rPr lang="ru-RU" dirty="0" smtClean="0"/>
              <a:t>поставленной </a:t>
            </a:r>
            <a:r>
              <a:rPr lang="ru-RU" dirty="0"/>
              <a:t>задачи глобально обеспечена необходимостью получения достоверных значений тектонических напряжений, </a:t>
            </a:r>
            <a:r>
              <a:rPr lang="ru-RU" dirty="0" smtClean="0"/>
              <a:t>а более локально обусловлена постоянным уточнением параметров и условий для </a:t>
            </a:r>
            <a:r>
              <a:rPr lang="ru-RU" dirty="0" smtClean="0"/>
              <a:t>корректного моделирования </a:t>
            </a:r>
            <a:r>
              <a:rPr lang="ru-RU" dirty="0"/>
              <a:t>ГРП.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Теоретическая часть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Эффект обратного напряжения в </a:t>
            </a:r>
            <a:r>
              <a:rPr lang="ru-RU" b="1" dirty="0" smtClean="0"/>
              <a:t>пласте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1432"/>
                <a:ext cx="10515600" cy="526625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Г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={−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 – часть пласта, которая занята трещиной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Г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&lt;−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ru-RU" sz="1800" i="1" dirty="0"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cs typeface="Times New Roman" panose="02020603050405020304" pitchFamily="18" charset="0"/>
                  </a:rPr>
                  <a:t>– остальная часть пласта</a:t>
                </a:r>
                <a:r>
                  <a:rPr lang="en-US" sz="1800" dirty="0"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Golovin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Baykin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, 2016)</a:t>
                </a:r>
                <a:endParaRPr lang="ru-RU" sz="18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ru-RU" sz="1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где</m:t>
                      </m:r>
                    </m:oMath>
                  </m:oMathPara>
                </a14:m>
                <a:endParaRPr lang="ru-RU" sz="18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 - напряжение закрытия трещины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 - минимальное тектоническое напряжение</a:t>
                </a:r>
                <a:endParaRPr lang="en-US" sz="18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−напряжение 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back-stress</a:t>
                </a:r>
                <a:endParaRPr lang="ru-RU" sz="18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sz="1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𝒇𝒓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18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l-GR" sz="1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l-GR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l-GR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𝑓𝑟</m:t>
                        </m:r>
                      </m:sub>
                    </m:sSub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- </a:t>
                </a:r>
                <a:r>
                  <a:rPr lang="ru-RU" sz="1800" dirty="0">
                    <a:cs typeface="Times New Roman" panose="02020603050405020304" pitchFamily="18" charset="0"/>
                  </a:rPr>
                  <a:t>давление жидкости в трещине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 - поровое давление в пласте (</a:t>
                </a:r>
                <a:r>
                  <a:rPr lang="en-US" sz="1800" dirty="0">
                    <a:cs typeface="Times New Roman" panose="02020603050405020304" pitchFamily="18" charset="0"/>
                  </a:rPr>
                  <a:t>Cleary, 1980</a:t>
                </a:r>
                <a:r>
                  <a:rPr lang="ru-RU" sz="1800" dirty="0" smtClean="0">
                    <a:cs typeface="Times New Roman" panose="02020603050405020304" pitchFamily="18" charset="0"/>
                  </a:rPr>
                  <a:t>)</a:t>
                </a:r>
                <a:endParaRPr lang="ru-RU" sz="1800" dirty="0"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800" dirty="0">
                    <a:cs typeface="Times New Roman" panose="02020603050405020304" pitchFamily="18" charset="0"/>
                  </a:rPr>
                  <a:t>В случае распространения трещины в непроницаемой среде существует предположение о необходимости удвоения напряжения </a:t>
                </a:r>
                <a:r>
                  <a:rPr lang="en-US" sz="1800" dirty="0">
                    <a:cs typeface="Times New Roman" panose="02020603050405020304" pitchFamily="18" charset="0"/>
                  </a:rPr>
                  <a:t>back-stress (</a:t>
                </a:r>
                <a:r>
                  <a:rPr lang="en-US" sz="1800" dirty="0" err="1">
                    <a:cs typeface="Times New Roman" panose="02020603050405020304" pitchFamily="18" charset="0"/>
                  </a:rPr>
                  <a:t>Vandamme</a:t>
                </a:r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1990; </a:t>
                </a:r>
                <a:r>
                  <a:rPr lang="en-US" sz="1800" dirty="0">
                    <a:cs typeface="Times New Roman" panose="02020603050405020304" pitchFamily="18" charset="0"/>
                  </a:rPr>
                  <a:t>Boon,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Detournay</a:t>
                </a:r>
                <a:r>
                  <a:rPr lang="ru-RU" sz="1800" dirty="0" smtClean="0">
                    <a:cs typeface="Times New Roman" panose="02020603050405020304" pitchFamily="18" charset="0"/>
                  </a:rPr>
                  <a:t> 1990).</a:t>
                </a:r>
                <a:endParaRPr lang="ru-RU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1432"/>
                <a:ext cx="10515600" cy="5266256"/>
              </a:xfrm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5265" b="5086"/>
          <a:stretch/>
        </p:blipFill>
        <p:spPr>
          <a:xfrm>
            <a:off x="5700073" y="2301880"/>
            <a:ext cx="5653727" cy="342535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 давления образования трещины </a:t>
            </a:r>
            <a:r>
              <a:rPr lang="ru-RU" b="1" dirty="0" err="1" smtClean="0"/>
              <a:t>гидроразрыва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9974"/>
                <a:ext cx="7317658" cy="469982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Формула для определения давления образования трещины выводится из решения задачи о концентрации </a:t>
                </a:r>
                <a:r>
                  <a:rPr lang="ru-RU" dirty="0"/>
                  <a:t>напряжений вокруг вертикальной скважины, вскрывающей пласт</a:t>
                </a: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𝑭𝑩𝑷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ru-RU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ru-RU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ru-RU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𝑻𝑺</m:t>
                      </m:r>
                    </m:oMath>
                  </m:oMathPara>
                </a14:m>
                <a:endParaRPr lang="ru-RU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𝐹𝐵𝑃</m:t>
                    </m:r>
                  </m:oMath>
                </a14:m>
                <a:r>
                  <a:rPr lang="ru-RU" dirty="0" smtClean="0"/>
                  <a:t>- давление образования трещины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- </a:t>
                </a:r>
                <a:r>
                  <a:rPr lang="ru-RU" dirty="0" smtClean="0"/>
                  <a:t>минимальное </a:t>
                </a:r>
                <a:r>
                  <a:rPr lang="ru-RU" dirty="0"/>
                  <a:t>горизонтальное </a:t>
                </a:r>
                <a:r>
                  <a:rPr lang="ru-RU" dirty="0" smtClean="0"/>
                  <a:t>напряжение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dirty="0" smtClean="0"/>
                  <a:t> - максимальное горизонтальное напряжение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dirty="0" smtClean="0"/>
                  <a:t> - </a:t>
                </a:r>
                <a:r>
                  <a:rPr lang="ru-RU" dirty="0"/>
                  <a:t>давление бурового раствора 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 - поровое давление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ru-RU" dirty="0" smtClean="0"/>
                  <a:t> – прочность среды на одноосное растяжение</a:t>
                </a:r>
              </a:p>
              <a:p>
                <a:pPr marL="0" indent="0">
                  <a:buNone/>
                </a:pPr>
                <a:r>
                  <a:rPr lang="en-US" dirty="0" smtClean="0"/>
                  <a:t>[</a:t>
                </a:r>
                <a:r>
                  <a:rPr lang="ru-RU" dirty="0" err="1" smtClean="0"/>
                  <a:t>Kirsch</a:t>
                </a:r>
                <a:r>
                  <a:rPr lang="ru-RU" dirty="0"/>
                  <a:t>, </a:t>
                </a:r>
                <a:r>
                  <a:rPr lang="ru-RU" dirty="0" smtClean="0"/>
                  <a:t>1898; </a:t>
                </a:r>
                <a:r>
                  <a:rPr lang="ru-RU" dirty="0" err="1" smtClean="0"/>
                  <a:t>Haimson</a:t>
                </a:r>
                <a:r>
                  <a:rPr lang="ru-RU" dirty="0"/>
                  <a:t>, </a:t>
                </a:r>
                <a:r>
                  <a:rPr lang="ru-RU" dirty="0" err="1"/>
                  <a:t>Fairhurst</a:t>
                </a:r>
                <a:r>
                  <a:rPr lang="ru-RU" dirty="0"/>
                  <a:t>, </a:t>
                </a:r>
                <a:r>
                  <a:rPr lang="ru-RU" dirty="0" smtClean="0"/>
                  <a:t>1969; </a:t>
                </a:r>
                <a:r>
                  <a:rPr lang="ru-RU" dirty="0" err="1"/>
                  <a:t>Jaeger</a:t>
                </a:r>
                <a:r>
                  <a:rPr lang="ru-RU" dirty="0"/>
                  <a:t>, </a:t>
                </a:r>
                <a:r>
                  <a:rPr lang="ru-RU" dirty="0" err="1"/>
                  <a:t>Cook</a:t>
                </a:r>
                <a:r>
                  <a:rPr lang="ru-RU" dirty="0"/>
                  <a:t>, </a:t>
                </a:r>
                <a:r>
                  <a:rPr lang="ru-RU" dirty="0" smtClean="0"/>
                  <a:t>1979</a:t>
                </a:r>
                <a:r>
                  <a:rPr lang="en-US" dirty="0" smtClean="0"/>
                  <a:t>]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𝑭𝑩𝑷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ru-RU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ru-RU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ru-RU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𝑻𝑺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9974"/>
                <a:ext cx="7317658" cy="4699820"/>
              </a:xfrm>
              <a:blipFill>
                <a:blip r:embed="rId2"/>
                <a:stretch>
                  <a:fillRect l="-1083" t="-2724" r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92" y="1027906"/>
            <a:ext cx="2868753" cy="263091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32" y="3818878"/>
            <a:ext cx="2978868" cy="28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Описание лабораторного эксперимента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Описание эксперимента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522972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/>
        </p:nvSpPr>
        <p:spPr>
          <a:xfrm>
            <a:off x="7315137" y="1243757"/>
            <a:ext cx="4684952" cy="4496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установки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рабочей камеры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вертикальное напряжение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разность поровых давлений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закачки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постоянное давление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постоянная скорость закачки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85" y="1654309"/>
            <a:ext cx="3423108" cy="245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191" y="4380852"/>
            <a:ext cx="2842657" cy="215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2137" y="4389187"/>
            <a:ext cx="2863924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8126" r="3420" b="3090"/>
          <a:stretch/>
        </p:blipFill>
        <p:spPr>
          <a:xfrm>
            <a:off x="3807292" y="1654309"/>
            <a:ext cx="3101038" cy="234197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Описание эксперимента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3356" r="7273"/>
          <a:stretch/>
        </p:blipFill>
        <p:spPr>
          <a:xfrm>
            <a:off x="355093" y="1527049"/>
            <a:ext cx="8140661" cy="444398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8" b="-20790"/>
          <a:stretch/>
        </p:blipFill>
        <p:spPr bwMode="auto">
          <a:xfrm>
            <a:off x="8652585" y="2052290"/>
            <a:ext cx="3109150" cy="3507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BC73-4FFD-4BED-B99C-65008AC3A1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8714</TotalTime>
  <Words>876</Words>
  <Application>Microsoft Office PowerPoint</Application>
  <PresentationFormat>Широкоэкранный</PresentationFormat>
  <Paragraphs>374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Влияние обратного напряжения на давления открытия и закрытия трещины гидроразрыва.</vt:lpstr>
      <vt:lpstr>Введение</vt:lpstr>
      <vt:lpstr>Задача и актуальность</vt:lpstr>
      <vt:lpstr>Теоретическая часть</vt:lpstr>
      <vt:lpstr>Эффект обратного напряжения в пласте</vt:lpstr>
      <vt:lpstr>Определение давления образования трещины гидроразрыва</vt:lpstr>
      <vt:lpstr>Описание лабораторного эксперимента</vt:lpstr>
      <vt:lpstr>Описание эксперимента</vt:lpstr>
      <vt:lpstr>Описание эксперимента</vt:lpstr>
      <vt:lpstr>Прочность на одноосное растяжение</vt:lpstr>
      <vt:lpstr>Прочность на одноосное растяжение</vt:lpstr>
      <vt:lpstr>Обработка экспериментальных данных</vt:lpstr>
      <vt:lpstr>Метод G-функции</vt:lpstr>
      <vt:lpstr>Обработка экспериментальных данных</vt:lpstr>
      <vt:lpstr>Обработка экспериментальных данных</vt:lpstr>
      <vt:lpstr>Оценка минимального напряжения пласта</vt:lpstr>
      <vt:lpstr>Результаты</vt:lpstr>
      <vt:lpstr>Выводы</vt:lpstr>
      <vt:lpstr>Оценка давления образования трещины</vt:lpstr>
      <vt:lpstr>Результаты</vt:lpstr>
      <vt:lpstr>Результаты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характеристик пласта по изменению давления при гидроразрыве</dc:title>
  <dc:creator>idg</dc:creator>
  <cp:lastModifiedBy>Huawei</cp:lastModifiedBy>
  <cp:revision>119</cp:revision>
  <dcterms:created xsi:type="dcterms:W3CDTF">2021-05-13T20:52:55Z</dcterms:created>
  <dcterms:modified xsi:type="dcterms:W3CDTF">2022-06-22T08:08:08Z</dcterms:modified>
</cp:coreProperties>
</file>