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handoutMasterIdLst>
    <p:handoutMasterId r:id="rId16"/>
  </p:handoutMasterIdLst>
  <p:sldIdLst>
    <p:sldId id="330" r:id="rId2"/>
    <p:sldId id="337" r:id="rId3"/>
    <p:sldId id="341" r:id="rId4"/>
    <p:sldId id="331" r:id="rId5"/>
    <p:sldId id="335" r:id="rId6"/>
    <p:sldId id="347" r:id="rId7"/>
    <p:sldId id="332" r:id="rId8"/>
    <p:sldId id="345" r:id="rId9"/>
    <p:sldId id="336" r:id="rId10"/>
    <p:sldId id="344" r:id="rId11"/>
    <p:sldId id="334" r:id="rId12"/>
    <p:sldId id="346" r:id="rId13"/>
    <p:sldId id="328" r:id="rId14"/>
  </p:sldIdLst>
  <p:sldSz cx="12192000" cy="6858000"/>
  <p:notesSz cx="6858000" cy="9144000"/>
  <p:defaultTextStyle>
    <a:defPPr>
      <a:defRPr lang="ru-RU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A366B"/>
    <a:srgbClr val="5269D1"/>
    <a:srgbClr val="0079C2"/>
    <a:srgbClr val="4357A7"/>
    <a:srgbClr val="3E509E"/>
    <a:srgbClr val="AEAEAE"/>
    <a:srgbClr val="354487"/>
    <a:srgbClr val="3A4A92"/>
    <a:srgbClr val="003366"/>
    <a:srgbClr val="FAD73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074" autoAdjust="0"/>
    <p:restoredTop sz="92060" autoAdjust="0"/>
  </p:normalViewPr>
  <p:slideViewPr>
    <p:cSldViewPr snapToGrid="0">
      <p:cViewPr>
        <p:scale>
          <a:sx n="60" d="100"/>
          <a:sy n="60" d="100"/>
        </p:scale>
        <p:origin x="-107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-540000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800" dirty="0">
                <a:solidFill>
                  <a:sysClr val="windowText" lastClr="000000"/>
                </a:solidFill>
                <a:latin typeface="+mn-lt"/>
                <a:cs typeface="Times New Roman" panose="02020603050405020304" pitchFamily="18" charset="0"/>
              </a:rPr>
              <a:t>Temperature °C</a:t>
            </a:r>
          </a:p>
        </c:rich>
      </c:tx>
      <c:layout>
        <c:manualLayout>
          <c:xMode val="edge"/>
          <c:yMode val="edge"/>
          <c:x val="1.0701224846894142E-2"/>
          <c:y val="0.30555555555555558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9430118110236227"/>
          <c:y val="0.17784740449110534"/>
          <c:w val="0.76669881889763791"/>
          <c:h val="0.62415828229804615"/>
        </c:manualLayout>
      </c:layout>
      <c:scatterChart>
        <c:scatterStyle val="lineMarker"/>
        <c:ser>
          <c:idx val="0"/>
          <c:order val="0"/>
          <c:tx>
            <c:strRef>
              <c:f>Лист1!$C$1</c:f>
              <c:strCache>
                <c:ptCount val="1"/>
                <c:pt idx="0">
                  <c:v>[A] Temperature - Path - 6000. s [°C]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Лист1!$B$2:$B$50</c:f>
              <c:numCache>
                <c:formatCode>General</c:formatCode>
                <c:ptCount val="49"/>
                <c:pt idx="0">
                  <c:v>0</c:v>
                </c:pt>
                <c:pt idx="1">
                  <c:v>0.11250000000000002</c:v>
                </c:pt>
                <c:pt idx="2">
                  <c:v>0.22500000000000003</c:v>
                </c:pt>
                <c:pt idx="3">
                  <c:v>0.33750000000000008</c:v>
                </c:pt>
                <c:pt idx="4">
                  <c:v>0.45</c:v>
                </c:pt>
                <c:pt idx="5">
                  <c:v>0.5625</c:v>
                </c:pt>
                <c:pt idx="6">
                  <c:v>0.67500000000000016</c:v>
                </c:pt>
                <c:pt idx="7">
                  <c:v>0.78749999999999998</c:v>
                </c:pt>
                <c:pt idx="8">
                  <c:v>0.9</c:v>
                </c:pt>
                <c:pt idx="9">
                  <c:v>1.0125</c:v>
                </c:pt>
                <c:pt idx="10">
                  <c:v>1.125</c:v>
                </c:pt>
                <c:pt idx="11">
                  <c:v>1.2374999999999998</c:v>
                </c:pt>
                <c:pt idx="12">
                  <c:v>1.35</c:v>
                </c:pt>
                <c:pt idx="13">
                  <c:v>1.4624999999999997</c:v>
                </c:pt>
                <c:pt idx="14">
                  <c:v>1.575</c:v>
                </c:pt>
                <c:pt idx="15">
                  <c:v>1.6875</c:v>
                </c:pt>
                <c:pt idx="16">
                  <c:v>1.8</c:v>
                </c:pt>
                <c:pt idx="17">
                  <c:v>1.9124999999999999</c:v>
                </c:pt>
                <c:pt idx="18">
                  <c:v>2.0249999999999999</c:v>
                </c:pt>
                <c:pt idx="19">
                  <c:v>2.1375000000000002</c:v>
                </c:pt>
                <c:pt idx="20">
                  <c:v>2.25</c:v>
                </c:pt>
                <c:pt idx="21">
                  <c:v>2.3624999999999994</c:v>
                </c:pt>
                <c:pt idx="22">
                  <c:v>2.4749999999999996</c:v>
                </c:pt>
                <c:pt idx="23">
                  <c:v>2.5874999999999999</c:v>
                </c:pt>
                <c:pt idx="24">
                  <c:v>2.7</c:v>
                </c:pt>
                <c:pt idx="25">
                  <c:v>2.8124999999999996</c:v>
                </c:pt>
                <c:pt idx="26">
                  <c:v>2.9249999999999998</c:v>
                </c:pt>
                <c:pt idx="27">
                  <c:v>3.0375000000000001</c:v>
                </c:pt>
                <c:pt idx="28">
                  <c:v>3.15</c:v>
                </c:pt>
                <c:pt idx="29">
                  <c:v>3.2625000000000002</c:v>
                </c:pt>
                <c:pt idx="30">
                  <c:v>3.3749999999999996</c:v>
                </c:pt>
                <c:pt idx="31">
                  <c:v>3.4874999999999998</c:v>
                </c:pt>
                <c:pt idx="32">
                  <c:v>3.6</c:v>
                </c:pt>
                <c:pt idx="33">
                  <c:v>3.7124999999999995</c:v>
                </c:pt>
                <c:pt idx="34">
                  <c:v>3.8249999999999997</c:v>
                </c:pt>
                <c:pt idx="35">
                  <c:v>3.9375</c:v>
                </c:pt>
                <c:pt idx="36">
                  <c:v>4.05</c:v>
                </c:pt>
                <c:pt idx="37">
                  <c:v>4.1624999999999988</c:v>
                </c:pt>
                <c:pt idx="38">
                  <c:v>4.2750000000000004</c:v>
                </c:pt>
                <c:pt idx="39">
                  <c:v>4.3874999999999993</c:v>
                </c:pt>
                <c:pt idx="40">
                  <c:v>4.5</c:v>
                </c:pt>
                <c:pt idx="41">
                  <c:v>4.6124999999999989</c:v>
                </c:pt>
                <c:pt idx="42">
                  <c:v>4.7249999999999988</c:v>
                </c:pt>
                <c:pt idx="43">
                  <c:v>4.8374999999999995</c:v>
                </c:pt>
                <c:pt idx="44">
                  <c:v>4.95</c:v>
                </c:pt>
                <c:pt idx="45">
                  <c:v>5.0624999999999991</c:v>
                </c:pt>
                <c:pt idx="46">
                  <c:v>5.1749999999999989</c:v>
                </c:pt>
                <c:pt idx="47">
                  <c:v>5.2874999999999996</c:v>
                </c:pt>
                <c:pt idx="48">
                  <c:v>5.4</c:v>
                </c:pt>
              </c:numCache>
            </c:numRef>
          </c:xVal>
          <c:yVal>
            <c:numRef>
              <c:f>Лист1!$C$2:$C$50</c:f>
              <c:numCache>
                <c:formatCode>General</c:formatCode>
                <c:ptCount val="49"/>
                <c:pt idx="0">
                  <c:v>300</c:v>
                </c:pt>
                <c:pt idx="1">
                  <c:v>299.83999999999992</c:v>
                </c:pt>
                <c:pt idx="2">
                  <c:v>299.68</c:v>
                </c:pt>
                <c:pt idx="3">
                  <c:v>299.52999999999992</c:v>
                </c:pt>
                <c:pt idx="4">
                  <c:v>299.39</c:v>
                </c:pt>
                <c:pt idx="5">
                  <c:v>299.26</c:v>
                </c:pt>
                <c:pt idx="6">
                  <c:v>299.13</c:v>
                </c:pt>
                <c:pt idx="7">
                  <c:v>299.01</c:v>
                </c:pt>
                <c:pt idx="8">
                  <c:v>298.89</c:v>
                </c:pt>
                <c:pt idx="9">
                  <c:v>298.77999999999992</c:v>
                </c:pt>
                <c:pt idx="10">
                  <c:v>298.68</c:v>
                </c:pt>
                <c:pt idx="11">
                  <c:v>298.58999999999992</c:v>
                </c:pt>
                <c:pt idx="12">
                  <c:v>298.5</c:v>
                </c:pt>
                <c:pt idx="13">
                  <c:v>298.41999999999996</c:v>
                </c:pt>
                <c:pt idx="14">
                  <c:v>298.35000000000002</c:v>
                </c:pt>
                <c:pt idx="15">
                  <c:v>298.27999999999992</c:v>
                </c:pt>
                <c:pt idx="16">
                  <c:v>298.22000000000003</c:v>
                </c:pt>
                <c:pt idx="17">
                  <c:v>298.17</c:v>
                </c:pt>
                <c:pt idx="18">
                  <c:v>298.12</c:v>
                </c:pt>
                <c:pt idx="19">
                  <c:v>298.08</c:v>
                </c:pt>
                <c:pt idx="20">
                  <c:v>298.05</c:v>
                </c:pt>
                <c:pt idx="21">
                  <c:v>298.02999999999992</c:v>
                </c:pt>
                <c:pt idx="22">
                  <c:v>298.01</c:v>
                </c:pt>
                <c:pt idx="23">
                  <c:v>297.98999999999995</c:v>
                </c:pt>
                <c:pt idx="24">
                  <c:v>297.98999999999995</c:v>
                </c:pt>
                <c:pt idx="25">
                  <c:v>297.98999999999995</c:v>
                </c:pt>
                <c:pt idx="26">
                  <c:v>298</c:v>
                </c:pt>
                <c:pt idx="27">
                  <c:v>298.02</c:v>
                </c:pt>
                <c:pt idx="28">
                  <c:v>298.04000000000002</c:v>
                </c:pt>
                <c:pt idx="29">
                  <c:v>298.07</c:v>
                </c:pt>
                <c:pt idx="30">
                  <c:v>298.10000000000002</c:v>
                </c:pt>
                <c:pt idx="31">
                  <c:v>298.14000000000004</c:v>
                </c:pt>
                <c:pt idx="32">
                  <c:v>298.19</c:v>
                </c:pt>
                <c:pt idx="33">
                  <c:v>298.25</c:v>
                </c:pt>
                <c:pt idx="34">
                  <c:v>298.31</c:v>
                </c:pt>
                <c:pt idx="35">
                  <c:v>298.38</c:v>
                </c:pt>
                <c:pt idx="36">
                  <c:v>298.45999999999992</c:v>
                </c:pt>
                <c:pt idx="37">
                  <c:v>298.54000000000002</c:v>
                </c:pt>
                <c:pt idx="38">
                  <c:v>298.64000000000004</c:v>
                </c:pt>
                <c:pt idx="39">
                  <c:v>298.72999999999996</c:v>
                </c:pt>
                <c:pt idx="40">
                  <c:v>298.83999999999992</c:v>
                </c:pt>
                <c:pt idx="41">
                  <c:v>298.95</c:v>
                </c:pt>
                <c:pt idx="42">
                  <c:v>299.07</c:v>
                </c:pt>
                <c:pt idx="43">
                  <c:v>299.19</c:v>
                </c:pt>
                <c:pt idx="44">
                  <c:v>299.32</c:v>
                </c:pt>
                <c:pt idx="45">
                  <c:v>299.45999999999992</c:v>
                </c:pt>
                <c:pt idx="46">
                  <c:v>299.61</c:v>
                </c:pt>
                <c:pt idx="47">
                  <c:v>299.76</c:v>
                </c:pt>
                <c:pt idx="48">
                  <c:v>299.91999999999996</c:v>
                </c:pt>
              </c:numCache>
            </c:numRef>
          </c:yVal>
        </c:ser>
        <c:dLbls/>
        <c:axId val="106728064"/>
        <c:axId val="106750336"/>
      </c:scatterChart>
      <c:valAx>
        <c:axId val="10672806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750336"/>
        <c:crosses val="autoZero"/>
        <c:crossBetween val="midCat"/>
      </c:valAx>
      <c:valAx>
        <c:axId val="106750336"/>
        <c:scaling>
          <c:orientation val="minMax"/>
          <c:max val="300"/>
          <c:min val="297.5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728064"/>
        <c:crosses val="autoZero"/>
        <c:crossBetween val="midCat"/>
        <c:majorUnit val="0.5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scatterChart>
        <c:scatterStyle val="lineMarker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Лист2!$B$3:$B$204</c:f>
              <c:numCache>
                <c:formatCode>0.00E+00</c:formatCode>
                <c:ptCount val="202"/>
                <c:pt idx="0" formatCode="General">
                  <c:v>0</c:v>
                </c:pt>
                <c:pt idx="1">
                  <c:v>2.6866000000000001E-2</c:v>
                </c:pt>
                <c:pt idx="2">
                  <c:v>5.3731000000000008E-2</c:v>
                </c:pt>
                <c:pt idx="3">
                  <c:v>8.0597000000000016E-2</c:v>
                </c:pt>
                <c:pt idx="4" formatCode="General">
                  <c:v>0.10746000000000001</c:v>
                </c:pt>
                <c:pt idx="5" formatCode="General">
                  <c:v>0.13433</c:v>
                </c:pt>
                <c:pt idx="6" formatCode="General">
                  <c:v>0.16119</c:v>
                </c:pt>
                <c:pt idx="7" formatCode="General">
                  <c:v>0.18806000000000003</c:v>
                </c:pt>
                <c:pt idx="8" formatCode="General">
                  <c:v>0.21493000000000004</c:v>
                </c:pt>
                <c:pt idx="9" formatCode="General">
                  <c:v>0.24179000000000003</c:v>
                </c:pt>
                <c:pt idx="10" formatCode="General">
                  <c:v>0.26866000000000001</c:v>
                </c:pt>
                <c:pt idx="11" formatCode="General">
                  <c:v>0.29552000000000006</c:v>
                </c:pt>
                <c:pt idx="12" formatCode="General">
                  <c:v>0.32239000000000007</c:v>
                </c:pt>
                <c:pt idx="13" formatCode="General">
                  <c:v>0.34925</c:v>
                </c:pt>
                <c:pt idx="14" formatCode="General">
                  <c:v>0.37612000000000007</c:v>
                </c:pt>
                <c:pt idx="15" formatCode="General">
                  <c:v>0.40299000000000001</c:v>
                </c:pt>
                <c:pt idx="16" formatCode="General">
                  <c:v>0.42985000000000007</c:v>
                </c:pt>
                <c:pt idx="17" formatCode="General">
                  <c:v>0.45672000000000001</c:v>
                </c:pt>
                <c:pt idx="18" formatCode="General">
                  <c:v>0.48358000000000007</c:v>
                </c:pt>
                <c:pt idx="19" formatCode="General">
                  <c:v>0.51044999999999996</c:v>
                </c:pt>
                <c:pt idx="20" formatCode="General">
                  <c:v>0.53730999999999984</c:v>
                </c:pt>
                <c:pt idx="21" formatCode="General">
                  <c:v>0.56418000000000001</c:v>
                </c:pt>
                <c:pt idx="22" formatCode="General">
                  <c:v>0.59104000000000001</c:v>
                </c:pt>
                <c:pt idx="23" formatCode="General">
                  <c:v>0.61791000000000007</c:v>
                </c:pt>
                <c:pt idx="24" formatCode="General">
                  <c:v>0.64478000000000013</c:v>
                </c:pt>
                <c:pt idx="25" formatCode="General">
                  <c:v>0.67164000000000024</c:v>
                </c:pt>
                <c:pt idx="26" formatCode="General">
                  <c:v>0.69850999999999996</c:v>
                </c:pt>
                <c:pt idx="27" formatCode="General">
                  <c:v>0.72536999999999996</c:v>
                </c:pt>
                <c:pt idx="28" formatCode="General">
                  <c:v>0.75224000000000013</c:v>
                </c:pt>
                <c:pt idx="29" formatCode="General">
                  <c:v>0.77910000000000013</c:v>
                </c:pt>
                <c:pt idx="30" formatCode="General">
                  <c:v>0.80596999999999996</c:v>
                </c:pt>
                <c:pt idx="31" formatCode="General">
                  <c:v>0.83284000000000014</c:v>
                </c:pt>
                <c:pt idx="32" formatCode="General">
                  <c:v>0.85970000000000013</c:v>
                </c:pt>
                <c:pt idx="33" formatCode="General">
                  <c:v>0.88656999999999986</c:v>
                </c:pt>
                <c:pt idx="34" formatCode="General">
                  <c:v>0.91342999999999996</c:v>
                </c:pt>
                <c:pt idx="35" formatCode="General">
                  <c:v>0.94030000000000002</c:v>
                </c:pt>
                <c:pt idx="36" formatCode="General">
                  <c:v>0.96716000000000002</c:v>
                </c:pt>
                <c:pt idx="37" formatCode="General">
                  <c:v>0.99402999999999997</c:v>
                </c:pt>
                <c:pt idx="38" formatCode="General">
                  <c:v>1.0208999999999997</c:v>
                </c:pt>
                <c:pt idx="39" formatCode="General">
                  <c:v>1.0477999999999998</c:v>
                </c:pt>
                <c:pt idx="40" formatCode="General">
                  <c:v>1.0746</c:v>
                </c:pt>
                <c:pt idx="41" formatCode="General">
                  <c:v>1.1014999999999997</c:v>
                </c:pt>
                <c:pt idx="42" formatCode="General">
                  <c:v>1.1284000000000001</c:v>
                </c:pt>
                <c:pt idx="43" formatCode="General">
                  <c:v>1.1552</c:v>
                </c:pt>
                <c:pt idx="44" formatCode="General">
                  <c:v>1.1820999999999999</c:v>
                </c:pt>
                <c:pt idx="45" formatCode="General">
                  <c:v>1.2089999999999999</c:v>
                </c:pt>
                <c:pt idx="46" formatCode="General">
                  <c:v>1.2357999999999998</c:v>
                </c:pt>
                <c:pt idx="47" formatCode="General">
                  <c:v>1.2626999999999997</c:v>
                </c:pt>
                <c:pt idx="48" formatCode="General">
                  <c:v>1.2895999999999999</c:v>
                </c:pt>
                <c:pt idx="49" formatCode="General">
                  <c:v>1.3164</c:v>
                </c:pt>
                <c:pt idx="50" formatCode="General">
                  <c:v>1.3432999999999997</c:v>
                </c:pt>
                <c:pt idx="51" formatCode="General">
                  <c:v>1.3701000000000001</c:v>
                </c:pt>
                <c:pt idx="52" formatCode="General">
                  <c:v>1.397</c:v>
                </c:pt>
                <c:pt idx="53" formatCode="General">
                  <c:v>1.4238999999999995</c:v>
                </c:pt>
                <c:pt idx="54" formatCode="General">
                  <c:v>1.4506999999999999</c:v>
                </c:pt>
                <c:pt idx="55" formatCode="General">
                  <c:v>1.4775999999999998</c:v>
                </c:pt>
                <c:pt idx="56" formatCode="General">
                  <c:v>1.5044999999999997</c:v>
                </c:pt>
                <c:pt idx="57" formatCode="General">
                  <c:v>1.5312999999999999</c:v>
                </c:pt>
                <c:pt idx="58" formatCode="General">
                  <c:v>1.5582</c:v>
                </c:pt>
                <c:pt idx="59" formatCode="General">
                  <c:v>1.5851</c:v>
                </c:pt>
                <c:pt idx="60" formatCode="General">
                  <c:v>1.6118999999999999</c:v>
                </c:pt>
                <c:pt idx="61" formatCode="General">
                  <c:v>1.6388</c:v>
                </c:pt>
                <c:pt idx="62" formatCode="General">
                  <c:v>1.6657</c:v>
                </c:pt>
                <c:pt idx="63" formatCode="General">
                  <c:v>1.6924999999999999</c:v>
                </c:pt>
                <c:pt idx="64" formatCode="General">
                  <c:v>1.7193999999999998</c:v>
                </c:pt>
                <c:pt idx="65" formatCode="General">
                  <c:v>1.7463</c:v>
                </c:pt>
                <c:pt idx="66" formatCode="General">
                  <c:v>1.7730999999999997</c:v>
                </c:pt>
                <c:pt idx="67" formatCode="General">
                  <c:v>1.8</c:v>
                </c:pt>
                <c:pt idx="68" formatCode="General">
                  <c:v>1.8269</c:v>
                </c:pt>
                <c:pt idx="69" formatCode="General">
                  <c:v>1.8536999999999997</c:v>
                </c:pt>
                <c:pt idx="70" formatCode="General">
                  <c:v>1.8806</c:v>
                </c:pt>
                <c:pt idx="71" formatCode="General">
                  <c:v>1.9075</c:v>
                </c:pt>
                <c:pt idx="72" formatCode="General">
                  <c:v>1.9342999999999999</c:v>
                </c:pt>
                <c:pt idx="73" formatCode="General">
                  <c:v>1.9612000000000001</c:v>
                </c:pt>
                <c:pt idx="74" formatCode="General">
                  <c:v>1.9881000000000002</c:v>
                </c:pt>
                <c:pt idx="75" formatCode="General">
                  <c:v>2.0148999999999995</c:v>
                </c:pt>
                <c:pt idx="76" formatCode="General">
                  <c:v>2.0417999999999998</c:v>
                </c:pt>
                <c:pt idx="77" formatCode="General">
                  <c:v>2.0687000000000002</c:v>
                </c:pt>
                <c:pt idx="78" formatCode="General">
                  <c:v>2.0954999999999995</c:v>
                </c:pt>
                <c:pt idx="79" formatCode="General">
                  <c:v>2.1223999999999998</c:v>
                </c:pt>
                <c:pt idx="80" formatCode="General">
                  <c:v>2.1493000000000002</c:v>
                </c:pt>
                <c:pt idx="81" formatCode="General">
                  <c:v>2.1760999999999995</c:v>
                </c:pt>
                <c:pt idx="82" formatCode="General">
                  <c:v>2.2029999999999998</c:v>
                </c:pt>
                <c:pt idx="83" formatCode="General">
                  <c:v>2.2299000000000002</c:v>
                </c:pt>
                <c:pt idx="84" formatCode="General">
                  <c:v>2.2566999999999995</c:v>
                </c:pt>
                <c:pt idx="85" formatCode="General">
                  <c:v>2.2836000000000003</c:v>
                </c:pt>
                <c:pt idx="86" formatCode="General">
                  <c:v>2.3103999999999996</c:v>
                </c:pt>
                <c:pt idx="87" formatCode="General">
                  <c:v>2.3372999999999995</c:v>
                </c:pt>
                <c:pt idx="88" formatCode="General">
                  <c:v>2.3641999999999999</c:v>
                </c:pt>
                <c:pt idx="89" formatCode="General">
                  <c:v>2.3909999999999996</c:v>
                </c:pt>
                <c:pt idx="90" formatCode="General">
                  <c:v>2.4178999999999995</c:v>
                </c:pt>
                <c:pt idx="91" formatCode="General">
                  <c:v>2.4447999999999999</c:v>
                </c:pt>
                <c:pt idx="92" formatCode="General">
                  <c:v>2.4715999999999996</c:v>
                </c:pt>
                <c:pt idx="93" formatCode="General">
                  <c:v>2.4984999999999995</c:v>
                </c:pt>
                <c:pt idx="94" formatCode="General">
                  <c:v>2.5253999999999999</c:v>
                </c:pt>
                <c:pt idx="95" formatCode="General">
                  <c:v>2.5521999999999996</c:v>
                </c:pt>
                <c:pt idx="96" formatCode="General">
                  <c:v>2.5790999999999995</c:v>
                </c:pt>
                <c:pt idx="97" formatCode="General">
                  <c:v>2.6059999999999999</c:v>
                </c:pt>
                <c:pt idx="98" formatCode="General">
                  <c:v>2.6327999999999996</c:v>
                </c:pt>
                <c:pt idx="99" formatCode="General">
                  <c:v>2.6597</c:v>
                </c:pt>
                <c:pt idx="100" formatCode="General">
                  <c:v>2.6865999999999999</c:v>
                </c:pt>
                <c:pt idx="101" formatCode="General">
                  <c:v>2.7134</c:v>
                </c:pt>
                <c:pt idx="102" formatCode="General">
                  <c:v>2.7403000000000004</c:v>
                </c:pt>
                <c:pt idx="103" formatCode="General">
                  <c:v>2.7672000000000003</c:v>
                </c:pt>
                <c:pt idx="104" formatCode="General">
                  <c:v>2.794</c:v>
                </c:pt>
                <c:pt idx="105" formatCode="General">
                  <c:v>2.8209</c:v>
                </c:pt>
                <c:pt idx="106" formatCode="General">
                  <c:v>2.8477999999999999</c:v>
                </c:pt>
                <c:pt idx="107" formatCode="General">
                  <c:v>2.8745999999999996</c:v>
                </c:pt>
                <c:pt idx="108" formatCode="General">
                  <c:v>2.9015</c:v>
                </c:pt>
                <c:pt idx="109" formatCode="General">
                  <c:v>2.9283999999999999</c:v>
                </c:pt>
                <c:pt idx="110" formatCode="General">
                  <c:v>2.9551999999999996</c:v>
                </c:pt>
                <c:pt idx="111" formatCode="General">
                  <c:v>2.9821</c:v>
                </c:pt>
                <c:pt idx="112" formatCode="General">
                  <c:v>3.0089999999999999</c:v>
                </c:pt>
                <c:pt idx="113" formatCode="General">
                  <c:v>3.0357999999999996</c:v>
                </c:pt>
                <c:pt idx="114" formatCode="General">
                  <c:v>3.0627</c:v>
                </c:pt>
                <c:pt idx="115" formatCode="General">
                  <c:v>3.0895999999999999</c:v>
                </c:pt>
                <c:pt idx="116" formatCode="General">
                  <c:v>3.1163999999999996</c:v>
                </c:pt>
                <c:pt idx="117" formatCode="General">
                  <c:v>3.1433000000000004</c:v>
                </c:pt>
                <c:pt idx="118" formatCode="General">
                  <c:v>3.1701000000000001</c:v>
                </c:pt>
                <c:pt idx="119" formatCode="General">
                  <c:v>3.1970000000000001</c:v>
                </c:pt>
                <c:pt idx="120" formatCode="General">
                  <c:v>3.2239000000000004</c:v>
                </c:pt>
                <c:pt idx="121" formatCode="General">
                  <c:v>3.2507000000000001</c:v>
                </c:pt>
                <c:pt idx="122" formatCode="General">
                  <c:v>3.2776000000000001</c:v>
                </c:pt>
                <c:pt idx="123" formatCode="General">
                  <c:v>3.3045</c:v>
                </c:pt>
                <c:pt idx="124" formatCode="General">
                  <c:v>3.3312999999999997</c:v>
                </c:pt>
                <c:pt idx="125" formatCode="General">
                  <c:v>3.3581999999999996</c:v>
                </c:pt>
                <c:pt idx="126" formatCode="General">
                  <c:v>3.3851</c:v>
                </c:pt>
                <c:pt idx="127" formatCode="General">
                  <c:v>3.4118999999999997</c:v>
                </c:pt>
                <c:pt idx="128" formatCode="General">
                  <c:v>3.4387999999999996</c:v>
                </c:pt>
                <c:pt idx="129" formatCode="General">
                  <c:v>3.4657</c:v>
                </c:pt>
                <c:pt idx="130" formatCode="General">
                  <c:v>3.4924999999999997</c:v>
                </c:pt>
                <c:pt idx="131" formatCode="General">
                  <c:v>3.5193999999999996</c:v>
                </c:pt>
                <c:pt idx="132" formatCode="General">
                  <c:v>3.5463</c:v>
                </c:pt>
                <c:pt idx="133" formatCode="General">
                  <c:v>3.5731000000000002</c:v>
                </c:pt>
                <c:pt idx="134" formatCode="General">
                  <c:v>3.6</c:v>
                </c:pt>
                <c:pt idx="135" formatCode="General">
                  <c:v>3.6269</c:v>
                </c:pt>
                <c:pt idx="136" formatCode="General">
                  <c:v>3.6537000000000002</c:v>
                </c:pt>
                <c:pt idx="137" formatCode="General">
                  <c:v>3.6806000000000001</c:v>
                </c:pt>
                <c:pt idx="138" formatCode="General">
                  <c:v>3.7075000000000005</c:v>
                </c:pt>
                <c:pt idx="139" formatCode="General">
                  <c:v>3.7343000000000002</c:v>
                </c:pt>
                <c:pt idx="140" formatCode="General">
                  <c:v>3.7612000000000001</c:v>
                </c:pt>
                <c:pt idx="141" formatCode="General">
                  <c:v>3.7881000000000005</c:v>
                </c:pt>
                <c:pt idx="142" formatCode="General">
                  <c:v>3.8148999999999997</c:v>
                </c:pt>
                <c:pt idx="143" formatCode="General">
                  <c:v>3.8417999999999997</c:v>
                </c:pt>
                <c:pt idx="144" formatCode="General">
                  <c:v>3.8687</c:v>
                </c:pt>
                <c:pt idx="145" formatCode="General">
                  <c:v>3.8954999999999997</c:v>
                </c:pt>
                <c:pt idx="146" formatCode="General">
                  <c:v>3.9223999999999997</c:v>
                </c:pt>
                <c:pt idx="147" formatCode="General">
                  <c:v>3.9493</c:v>
                </c:pt>
                <c:pt idx="148" formatCode="General">
                  <c:v>3.9760999999999997</c:v>
                </c:pt>
                <c:pt idx="149" formatCode="General">
                  <c:v>4.0030000000000001</c:v>
                </c:pt>
                <c:pt idx="150" formatCode="General">
                  <c:v>4.0298999999999996</c:v>
                </c:pt>
                <c:pt idx="151" formatCode="General">
                  <c:v>4.0567000000000002</c:v>
                </c:pt>
                <c:pt idx="152" formatCode="General">
                  <c:v>4.0835999999999997</c:v>
                </c:pt>
                <c:pt idx="153" formatCode="General">
                  <c:v>4.1103999999999994</c:v>
                </c:pt>
                <c:pt idx="154" formatCode="General">
                  <c:v>4.1372999999999998</c:v>
                </c:pt>
                <c:pt idx="155" formatCode="General">
                  <c:v>4.1641999999999992</c:v>
                </c:pt>
                <c:pt idx="156" formatCode="General">
                  <c:v>4.1909999999999989</c:v>
                </c:pt>
                <c:pt idx="157" formatCode="General">
                  <c:v>4.2178999999999993</c:v>
                </c:pt>
                <c:pt idx="158" formatCode="General">
                  <c:v>4.2447999999999997</c:v>
                </c:pt>
                <c:pt idx="159" formatCode="General">
                  <c:v>4.2716000000000012</c:v>
                </c:pt>
                <c:pt idx="160" formatCode="General">
                  <c:v>4.2984999999999998</c:v>
                </c:pt>
                <c:pt idx="161" formatCode="General">
                  <c:v>4.3253999999999992</c:v>
                </c:pt>
                <c:pt idx="162" formatCode="General">
                  <c:v>4.352199999999999</c:v>
                </c:pt>
                <c:pt idx="163" formatCode="General">
                  <c:v>4.3791000000000002</c:v>
                </c:pt>
                <c:pt idx="164" formatCode="General">
                  <c:v>4.4059999999999997</c:v>
                </c:pt>
                <c:pt idx="165" formatCode="General">
                  <c:v>4.4328000000000003</c:v>
                </c:pt>
                <c:pt idx="166" formatCode="General">
                  <c:v>4.4597000000000007</c:v>
                </c:pt>
                <c:pt idx="167" formatCode="General">
                  <c:v>4.486600000000001</c:v>
                </c:pt>
                <c:pt idx="168" formatCode="General">
                  <c:v>4.5133999999999999</c:v>
                </c:pt>
                <c:pt idx="169" formatCode="General">
                  <c:v>4.5403000000000002</c:v>
                </c:pt>
                <c:pt idx="170" formatCode="General">
                  <c:v>4.5671999999999988</c:v>
                </c:pt>
                <c:pt idx="171" formatCode="General">
                  <c:v>4.5939999999999994</c:v>
                </c:pt>
                <c:pt idx="172" formatCode="General">
                  <c:v>4.6208999999999989</c:v>
                </c:pt>
                <c:pt idx="173" formatCode="General">
                  <c:v>4.6477999999999993</c:v>
                </c:pt>
                <c:pt idx="174" formatCode="General">
                  <c:v>4.674599999999999</c:v>
                </c:pt>
                <c:pt idx="175" formatCode="General">
                  <c:v>4.7015000000000002</c:v>
                </c:pt>
                <c:pt idx="176" formatCode="General">
                  <c:v>4.7283999999999997</c:v>
                </c:pt>
                <c:pt idx="177" formatCode="General">
                  <c:v>4.7552000000000003</c:v>
                </c:pt>
                <c:pt idx="178" formatCode="General">
                  <c:v>4.7820999999999998</c:v>
                </c:pt>
                <c:pt idx="179" formatCode="General">
                  <c:v>4.8090000000000002</c:v>
                </c:pt>
                <c:pt idx="180" formatCode="General">
                  <c:v>4.8357999999999999</c:v>
                </c:pt>
                <c:pt idx="181" formatCode="General">
                  <c:v>4.8626999999999994</c:v>
                </c:pt>
                <c:pt idx="182" formatCode="General">
                  <c:v>4.8895999999999997</c:v>
                </c:pt>
                <c:pt idx="183" formatCode="General">
                  <c:v>4.9164000000000003</c:v>
                </c:pt>
                <c:pt idx="184" formatCode="General">
                  <c:v>4.9433000000000007</c:v>
                </c:pt>
                <c:pt idx="185" formatCode="General">
                  <c:v>4.9701000000000004</c:v>
                </c:pt>
                <c:pt idx="186" formatCode="General">
                  <c:v>4.9969999999999999</c:v>
                </c:pt>
                <c:pt idx="187" formatCode="General">
                  <c:v>5.0238999999999994</c:v>
                </c:pt>
                <c:pt idx="188" formatCode="General">
                  <c:v>5.0507</c:v>
                </c:pt>
                <c:pt idx="189" formatCode="General">
                  <c:v>5.0776000000000003</c:v>
                </c:pt>
                <c:pt idx="190" formatCode="General">
                  <c:v>5.1044999999999989</c:v>
                </c:pt>
                <c:pt idx="191" formatCode="General">
                  <c:v>5.1313000000000004</c:v>
                </c:pt>
                <c:pt idx="192" formatCode="General">
                  <c:v>5.158199999999999</c:v>
                </c:pt>
                <c:pt idx="193" formatCode="General">
                  <c:v>5.1850999999999994</c:v>
                </c:pt>
                <c:pt idx="194" formatCode="General">
                  <c:v>5.2119</c:v>
                </c:pt>
                <c:pt idx="195" formatCode="General">
                  <c:v>5.2388000000000003</c:v>
                </c:pt>
                <c:pt idx="196" formatCode="General">
                  <c:v>5.2656999999999998</c:v>
                </c:pt>
                <c:pt idx="197" formatCode="General">
                  <c:v>5.2924999999999995</c:v>
                </c:pt>
                <c:pt idx="198" formatCode="General">
                  <c:v>5.3193999999999999</c:v>
                </c:pt>
                <c:pt idx="199" formatCode="General">
                  <c:v>5.3463000000000003</c:v>
                </c:pt>
                <c:pt idx="200" formatCode="General">
                  <c:v>5.3731</c:v>
                </c:pt>
                <c:pt idx="201" formatCode="General">
                  <c:v>5.4</c:v>
                </c:pt>
              </c:numCache>
            </c:numRef>
          </c:xVal>
          <c:yVal>
            <c:numRef>
              <c:f>Лист2!$C$3:$C$204</c:f>
              <c:numCache>
                <c:formatCode>General</c:formatCode>
                <c:ptCount val="202"/>
                <c:pt idx="0">
                  <c:v>300</c:v>
                </c:pt>
                <c:pt idx="1">
                  <c:v>299.83999999999992</c:v>
                </c:pt>
                <c:pt idx="2">
                  <c:v>299.69</c:v>
                </c:pt>
                <c:pt idx="3">
                  <c:v>299.54000000000002</c:v>
                </c:pt>
                <c:pt idx="4">
                  <c:v>299.39</c:v>
                </c:pt>
                <c:pt idx="5">
                  <c:v>299.24</c:v>
                </c:pt>
                <c:pt idx="6">
                  <c:v>299.08999999999992</c:v>
                </c:pt>
                <c:pt idx="7">
                  <c:v>298.95</c:v>
                </c:pt>
                <c:pt idx="8">
                  <c:v>298.8</c:v>
                </c:pt>
                <c:pt idx="9">
                  <c:v>298.66000000000008</c:v>
                </c:pt>
                <c:pt idx="10">
                  <c:v>298.52</c:v>
                </c:pt>
                <c:pt idx="11">
                  <c:v>298.38</c:v>
                </c:pt>
                <c:pt idx="12">
                  <c:v>298.24</c:v>
                </c:pt>
                <c:pt idx="13">
                  <c:v>298.10000000000002</c:v>
                </c:pt>
                <c:pt idx="14">
                  <c:v>297.97000000000003</c:v>
                </c:pt>
                <c:pt idx="15">
                  <c:v>297.83999999999992</c:v>
                </c:pt>
                <c:pt idx="16">
                  <c:v>297.7</c:v>
                </c:pt>
                <c:pt idx="17">
                  <c:v>297.57</c:v>
                </c:pt>
                <c:pt idx="18">
                  <c:v>297.45</c:v>
                </c:pt>
                <c:pt idx="19">
                  <c:v>297.32</c:v>
                </c:pt>
                <c:pt idx="20">
                  <c:v>297.19</c:v>
                </c:pt>
                <c:pt idx="21">
                  <c:v>297.07</c:v>
                </c:pt>
                <c:pt idx="22">
                  <c:v>296.95</c:v>
                </c:pt>
                <c:pt idx="23">
                  <c:v>296.83</c:v>
                </c:pt>
                <c:pt idx="24">
                  <c:v>296.70999999999992</c:v>
                </c:pt>
                <c:pt idx="25">
                  <c:v>296.58999999999992</c:v>
                </c:pt>
                <c:pt idx="26">
                  <c:v>296.47999999999996</c:v>
                </c:pt>
                <c:pt idx="27">
                  <c:v>296.36</c:v>
                </c:pt>
                <c:pt idx="28">
                  <c:v>296.25</c:v>
                </c:pt>
                <c:pt idx="29">
                  <c:v>296.14000000000004</c:v>
                </c:pt>
                <c:pt idx="30">
                  <c:v>296.02999999999992</c:v>
                </c:pt>
                <c:pt idx="31">
                  <c:v>295.91999999999996</c:v>
                </c:pt>
                <c:pt idx="32">
                  <c:v>295.81</c:v>
                </c:pt>
                <c:pt idx="33">
                  <c:v>295.70999999999992</c:v>
                </c:pt>
                <c:pt idx="34">
                  <c:v>295.60000000000002</c:v>
                </c:pt>
                <c:pt idx="35">
                  <c:v>295.5</c:v>
                </c:pt>
                <c:pt idx="36">
                  <c:v>295.39999999999992</c:v>
                </c:pt>
                <c:pt idx="37">
                  <c:v>295.3</c:v>
                </c:pt>
                <c:pt idx="38">
                  <c:v>295.20999999999992</c:v>
                </c:pt>
                <c:pt idx="39">
                  <c:v>295.11</c:v>
                </c:pt>
                <c:pt idx="40">
                  <c:v>295.02</c:v>
                </c:pt>
                <c:pt idx="41">
                  <c:v>294.91999999999996</c:v>
                </c:pt>
                <c:pt idx="42">
                  <c:v>294.83</c:v>
                </c:pt>
                <c:pt idx="43">
                  <c:v>294.74</c:v>
                </c:pt>
                <c:pt idx="44">
                  <c:v>294.66000000000008</c:v>
                </c:pt>
                <c:pt idx="45">
                  <c:v>294.57</c:v>
                </c:pt>
                <c:pt idx="46">
                  <c:v>294.48999999999995</c:v>
                </c:pt>
                <c:pt idx="47">
                  <c:v>294.39999999999992</c:v>
                </c:pt>
                <c:pt idx="48">
                  <c:v>294.32</c:v>
                </c:pt>
                <c:pt idx="49">
                  <c:v>294.24</c:v>
                </c:pt>
                <c:pt idx="50">
                  <c:v>294.16000000000008</c:v>
                </c:pt>
                <c:pt idx="51">
                  <c:v>294.08</c:v>
                </c:pt>
                <c:pt idx="52">
                  <c:v>294.01</c:v>
                </c:pt>
                <c:pt idx="53">
                  <c:v>293.92999999999995</c:v>
                </c:pt>
                <c:pt idx="54">
                  <c:v>293.86</c:v>
                </c:pt>
                <c:pt idx="55">
                  <c:v>293.78999999999996</c:v>
                </c:pt>
                <c:pt idx="56">
                  <c:v>293.72000000000003</c:v>
                </c:pt>
                <c:pt idx="57">
                  <c:v>293.64999999999998</c:v>
                </c:pt>
                <c:pt idx="58">
                  <c:v>293.58999999999992</c:v>
                </c:pt>
                <c:pt idx="59">
                  <c:v>293.52</c:v>
                </c:pt>
                <c:pt idx="60">
                  <c:v>293.45999999999992</c:v>
                </c:pt>
                <c:pt idx="61">
                  <c:v>293.39999999999992</c:v>
                </c:pt>
                <c:pt idx="62">
                  <c:v>293.33999999999992</c:v>
                </c:pt>
                <c:pt idx="63">
                  <c:v>293.27999999999992</c:v>
                </c:pt>
                <c:pt idx="64">
                  <c:v>293.22000000000003</c:v>
                </c:pt>
                <c:pt idx="65">
                  <c:v>293.16000000000008</c:v>
                </c:pt>
                <c:pt idx="66">
                  <c:v>293.11</c:v>
                </c:pt>
                <c:pt idx="67">
                  <c:v>293.06</c:v>
                </c:pt>
                <c:pt idx="68">
                  <c:v>293.01</c:v>
                </c:pt>
                <c:pt idx="69">
                  <c:v>292.95999999999992</c:v>
                </c:pt>
                <c:pt idx="70">
                  <c:v>292.91000000000003</c:v>
                </c:pt>
                <c:pt idx="71">
                  <c:v>292.86</c:v>
                </c:pt>
                <c:pt idx="72">
                  <c:v>292.82</c:v>
                </c:pt>
                <c:pt idx="73">
                  <c:v>292.77</c:v>
                </c:pt>
                <c:pt idx="74">
                  <c:v>292.72999999999996</c:v>
                </c:pt>
                <c:pt idx="75">
                  <c:v>292.69</c:v>
                </c:pt>
                <c:pt idx="76">
                  <c:v>292.64999999999998</c:v>
                </c:pt>
                <c:pt idx="77">
                  <c:v>292.61</c:v>
                </c:pt>
                <c:pt idx="78">
                  <c:v>292.58</c:v>
                </c:pt>
                <c:pt idx="79">
                  <c:v>292.54000000000002</c:v>
                </c:pt>
                <c:pt idx="80">
                  <c:v>292.51</c:v>
                </c:pt>
                <c:pt idx="81">
                  <c:v>292.47999999999996</c:v>
                </c:pt>
                <c:pt idx="82">
                  <c:v>292.45</c:v>
                </c:pt>
                <c:pt idx="83">
                  <c:v>292.41999999999996</c:v>
                </c:pt>
                <c:pt idx="84">
                  <c:v>292.39</c:v>
                </c:pt>
                <c:pt idx="85">
                  <c:v>292.36</c:v>
                </c:pt>
                <c:pt idx="86">
                  <c:v>292.33999999999992</c:v>
                </c:pt>
                <c:pt idx="87">
                  <c:v>292.32</c:v>
                </c:pt>
                <c:pt idx="88">
                  <c:v>292.3</c:v>
                </c:pt>
                <c:pt idx="89">
                  <c:v>292.27999999999992</c:v>
                </c:pt>
                <c:pt idx="90">
                  <c:v>292.26</c:v>
                </c:pt>
                <c:pt idx="91">
                  <c:v>292.24</c:v>
                </c:pt>
                <c:pt idx="92">
                  <c:v>292.22999999999996</c:v>
                </c:pt>
                <c:pt idx="93">
                  <c:v>292.20999999999992</c:v>
                </c:pt>
                <c:pt idx="94">
                  <c:v>292.2</c:v>
                </c:pt>
                <c:pt idx="95">
                  <c:v>292.19</c:v>
                </c:pt>
                <c:pt idx="96">
                  <c:v>292.18</c:v>
                </c:pt>
                <c:pt idx="97">
                  <c:v>292.17</c:v>
                </c:pt>
                <c:pt idx="98">
                  <c:v>292.17</c:v>
                </c:pt>
                <c:pt idx="99">
                  <c:v>292.16000000000008</c:v>
                </c:pt>
                <c:pt idx="100">
                  <c:v>292.16000000000008</c:v>
                </c:pt>
                <c:pt idx="101">
                  <c:v>292.16000000000008</c:v>
                </c:pt>
                <c:pt idx="102">
                  <c:v>292.16000000000008</c:v>
                </c:pt>
                <c:pt idx="103">
                  <c:v>292.16000000000008</c:v>
                </c:pt>
                <c:pt idx="104">
                  <c:v>292.16000000000008</c:v>
                </c:pt>
                <c:pt idx="105">
                  <c:v>292.17</c:v>
                </c:pt>
                <c:pt idx="106">
                  <c:v>292.17</c:v>
                </c:pt>
                <c:pt idx="107">
                  <c:v>292.18</c:v>
                </c:pt>
                <c:pt idx="108">
                  <c:v>292.19</c:v>
                </c:pt>
                <c:pt idx="109">
                  <c:v>292.2</c:v>
                </c:pt>
                <c:pt idx="110">
                  <c:v>292.20999999999992</c:v>
                </c:pt>
                <c:pt idx="111">
                  <c:v>292.22999999999996</c:v>
                </c:pt>
                <c:pt idx="112">
                  <c:v>292.24</c:v>
                </c:pt>
                <c:pt idx="113">
                  <c:v>292.26</c:v>
                </c:pt>
                <c:pt idx="114">
                  <c:v>292.27</c:v>
                </c:pt>
                <c:pt idx="115">
                  <c:v>292.28999999999996</c:v>
                </c:pt>
                <c:pt idx="116">
                  <c:v>292.31</c:v>
                </c:pt>
                <c:pt idx="117">
                  <c:v>292.33999999999992</c:v>
                </c:pt>
                <c:pt idx="118">
                  <c:v>292.36</c:v>
                </c:pt>
                <c:pt idx="119">
                  <c:v>292.39</c:v>
                </c:pt>
                <c:pt idx="120">
                  <c:v>292.41000000000003</c:v>
                </c:pt>
                <c:pt idx="121">
                  <c:v>292.44</c:v>
                </c:pt>
                <c:pt idx="122">
                  <c:v>292.47000000000003</c:v>
                </c:pt>
                <c:pt idx="123">
                  <c:v>292.5</c:v>
                </c:pt>
                <c:pt idx="124">
                  <c:v>292.54000000000002</c:v>
                </c:pt>
                <c:pt idx="125">
                  <c:v>292.57</c:v>
                </c:pt>
                <c:pt idx="126">
                  <c:v>292.61</c:v>
                </c:pt>
                <c:pt idx="127">
                  <c:v>292.64000000000004</c:v>
                </c:pt>
                <c:pt idx="128">
                  <c:v>292.68</c:v>
                </c:pt>
                <c:pt idx="129">
                  <c:v>292.72000000000003</c:v>
                </c:pt>
                <c:pt idx="130">
                  <c:v>292.77</c:v>
                </c:pt>
                <c:pt idx="131">
                  <c:v>292.81</c:v>
                </c:pt>
                <c:pt idx="132">
                  <c:v>292.85000000000002</c:v>
                </c:pt>
                <c:pt idx="133">
                  <c:v>292.89999999999992</c:v>
                </c:pt>
                <c:pt idx="134">
                  <c:v>292.95</c:v>
                </c:pt>
                <c:pt idx="135">
                  <c:v>293</c:v>
                </c:pt>
                <c:pt idx="136">
                  <c:v>293.05</c:v>
                </c:pt>
                <c:pt idx="137">
                  <c:v>293.10000000000002</c:v>
                </c:pt>
                <c:pt idx="138">
                  <c:v>293.16000000000008</c:v>
                </c:pt>
                <c:pt idx="139">
                  <c:v>293.20999999999992</c:v>
                </c:pt>
                <c:pt idx="140">
                  <c:v>293.27</c:v>
                </c:pt>
                <c:pt idx="141">
                  <c:v>293.33</c:v>
                </c:pt>
                <c:pt idx="142">
                  <c:v>293.39</c:v>
                </c:pt>
                <c:pt idx="143">
                  <c:v>293.45</c:v>
                </c:pt>
                <c:pt idx="144">
                  <c:v>293.51</c:v>
                </c:pt>
                <c:pt idx="145">
                  <c:v>293.58</c:v>
                </c:pt>
                <c:pt idx="146">
                  <c:v>293.64000000000004</c:v>
                </c:pt>
                <c:pt idx="147">
                  <c:v>293.70999999999992</c:v>
                </c:pt>
                <c:pt idx="148">
                  <c:v>293.77999999999992</c:v>
                </c:pt>
                <c:pt idx="149">
                  <c:v>293.85000000000002</c:v>
                </c:pt>
                <c:pt idx="150">
                  <c:v>293.91999999999996</c:v>
                </c:pt>
                <c:pt idx="151">
                  <c:v>294</c:v>
                </c:pt>
                <c:pt idx="152">
                  <c:v>294.07</c:v>
                </c:pt>
                <c:pt idx="153">
                  <c:v>294.14999999999998</c:v>
                </c:pt>
                <c:pt idx="154">
                  <c:v>294.22999999999996</c:v>
                </c:pt>
                <c:pt idx="155">
                  <c:v>294.31</c:v>
                </c:pt>
                <c:pt idx="156">
                  <c:v>294.39</c:v>
                </c:pt>
                <c:pt idx="157">
                  <c:v>294.47000000000003</c:v>
                </c:pt>
                <c:pt idx="158">
                  <c:v>294.56</c:v>
                </c:pt>
                <c:pt idx="159">
                  <c:v>294.64000000000004</c:v>
                </c:pt>
                <c:pt idx="160">
                  <c:v>294.72999999999996</c:v>
                </c:pt>
                <c:pt idx="161">
                  <c:v>294.82</c:v>
                </c:pt>
                <c:pt idx="162">
                  <c:v>294.91000000000003</c:v>
                </c:pt>
                <c:pt idx="163">
                  <c:v>295</c:v>
                </c:pt>
                <c:pt idx="164">
                  <c:v>295.10000000000002</c:v>
                </c:pt>
                <c:pt idx="165">
                  <c:v>295.19</c:v>
                </c:pt>
                <c:pt idx="166">
                  <c:v>295.28999999999996</c:v>
                </c:pt>
                <c:pt idx="167">
                  <c:v>295.39</c:v>
                </c:pt>
                <c:pt idx="168">
                  <c:v>295.48999999999995</c:v>
                </c:pt>
                <c:pt idx="169">
                  <c:v>295.58999999999992</c:v>
                </c:pt>
                <c:pt idx="170">
                  <c:v>295.69</c:v>
                </c:pt>
                <c:pt idx="171">
                  <c:v>295.8</c:v>
                </c:pt>
                <c:pt idx="172">
                  <c:v>295.89999999999992</c:v>
                </c:pt>
                <c:pt idx="173">
                  <c:v>296.01</c:v>
                </c:pt>
                <c:pt idx="174">
                  <c:v>296.12</c:v>
                </c:pt>
                <c:pt idx="175">
                  <c:v>296.22999999999996</c:v>
                </c:pt>
                <c:pt idx="176">
                  <c:v>296.33999999999992</c:v>
                </c:pt>
                <c:pt idx="177">
                  <c:v>296.45999999999992</c:v>
                </c:pt>
                <c:pt idx="178">
                  <c:v>296.57</c:v>
                </c:pt>
                <c:pt idx="179">
                  <c:v>296.69</c:v>
                </c:pt>
                <c:pt idx="180">
                  <c:v>296.81</c:v>
                </c:pt>
                <c:pt idx="181">
                  <c:v>296.92999999999995</c:v>
                </c:pt>
                <c:pt idx="182">
                  <c:v>297.05</c:v>
                </c:pt>
                <c:pt idx="183">
                  <c:v>297.18</c:v>
                </c:pt>
                <c:pt idx="184">
                  <c:v>297.3</c:v>
                </c:pt>
                <c:pt idx="185">
                  <c:v>297.42999999999995</c:v>
                </c:pt>
                <c:pt idx="186">
                  <c:v>297.56</c:v>
                </c:pt>
                <c:pt idx="187">
                  <c:v>297.69</c:v>
                </c:pt>
                <c:pt idx="188">
                  <c:v>297.82</c:v>
                </c:pt>
                <c:pt idx="189">
                  <c:v>297.95</c:v>
                </c:pt>
                <c:pt idx="190">
                  <c:v>298.08</c:v>
                </c:pt>
                <c:pt idx="191">
                  <c:v>298.22000000000003</c:v>
                </c:pt>
                <c:pt idx="192">
                  <c:v>298.36</c:v>
                </c:pt>
                <c:pt idx="193">
                  <c:v>298.5</c:v>
                </c:pt>
                <c:pt idx="194">
                  <c:v>298.64000000000004</c:v>
                </c:pt>
                <c:pt idx="195">
                  <c:v>298.77999999999992</c:v>
                </c:pt>
                <c:pt idx="196">
                  <c:v>298.91999999999996</c:v>
                </c:pt>
                <c:pt idx="197">
                  <c:v>299.07</c:v>
                </c:pt>
                <c:pt idx="198">
                  <c:v>299.22000000000003</c:v>
                </c:pt>
                <c:pt idx="199">
                  <c:v>299.37</c:v>
                </c:pt>
                <c:pt idx="200">
                  <c:v>299.52</c:v>
                </c:pt>
                <c:pt idx="201">
                  <c:v>299.67</c:v>
                </c:pt>
              </c:numCache>
            </c:numRef>
          </c:yVal>
        </c:ser>
        <c:dLbls/>
        <c:axId val="108357504"/>
        <c:axId val="108359040"/>
      </c:scatterChart>
      <c:valAx>
        <c:axId val="10835750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8359040"/>
        <c:crosses val="autoZero"/>
        <c:crossBetween val="midCat"/>
      </c:valAx>
      <c:valAx>
        <c:axId val="10835904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83575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0.07188</cdr:x>
      <cdr:y>0.89583</cdr:y>
    </cdr:from>
    <cdr:to>
      <cdr:x>0.95521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8613" y="2457450"/>
          <a:ext cx="40386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dirty="0">
              <a:cs typeface="Times New Roman" panose="02020603050405020304" pitchFamily="18" charset="0"/>
            </a:rPr>
            <a:t>Диаметр тигля, мм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7BD64-D969-47E2-B8CB-7E6BE1739A2B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VIII Международный Российско-Казахстанский Симпозиум «Углехимия и экология Кузбасса»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FF337-8762-4EB2-915B-E4DF27AE3C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75956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511F4-E99F-4595-9670-57D8C1C88D98}" type="datetimeFigureOut">
              <a:rPr lang="ru-RU" smtClean="0"/>
              <a:pPr/>
              <a:t>23.06.2022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VIII Международный Российско-Казахстанский Симпозиум «Углехимия и экология Кузбасса»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88A43-79F5-4FDF-9E44-C5E94B2782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11903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</p:txBody>
      </p:sp>
    </p:spTree>
    <p:extLst>
      <p:ext uri="{BB962C8B-B14F-4D97-AF65-F5344CB8AC3E}">
        <p14:creationId xmlns:p14="http://schemas.microsoft.com/office/powerpoint/2010/main" xmlns="" val="466224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</p:txBody>
      </p:sp>
    </p:spTree>
    <p:extLst>
      <p:ext uri="{BB962C8B-B14F-4D97-AF65-F5344CB8AC3E}">
        <p14:creationId xmlns:p14="http://schemas.microsoft.com/office/powerpoint/2010/main" xmlns="" val="288175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</p:txBody>
      </p:sp>
    </p:spTree>
    <p:extLst>
      <p:ext uri="{BB962C8B-B14F-4D97-AF65-F5344CB8AC3E}">
        <p14:creationId xmlns:p14="http://schemas.microsoft.com/office/powerpoint/2010/main" xmlns="" val="288175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</p:txBody>
      </p:sp>
    </p:spTree>
    <p:extLst>
      <p:ext uri="{BB962C8B-B14F-4D97-AF65-F5344CB8AC3E}">
        <p14:creationId xmlns:p14="http://schemas.microsoft.com/office/powerpoint/2010/main" xmlns="" val="288175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</p:txBody>
      </p:sp>
    </p:spTree>
    <p:extLst>
      <p:ext uri="{BB962C8B-B14F-4D97-AF65-F5344CB8AC3E}">
        <p14:creationId xmlns:p14="http://schemas.microsoft.com/office/powerpoint/2010/main" xmlns="" val="2598019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</p:txBody>
      </p:sp>
    </p:spTree>
    <p:extLst>
      <p:ext uri="{BB962C8B-B14F-4D97-AF65-F5344CB8AC3E}">
        <p14:creationId xmlns:p14="http://schemas.microsoft.com/office/powerpoint/2010/main" xmlns="" val="288175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</p:txBody>
      </p:sp>
    </p:spTree>
    <p:extLst>
      <p:ext uri="{BB962C8B-B14F-4D97-AF65-F5344CB8AC3E}">
        <p14:creationId xmlns:p14="http://schemas.microsoft.com/office/powerpoint/2010/main" xmlns="" val="288175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</p:txBody>
      </p:sp>
    </p:spTree>
    <p:extLst>
      <p:ext uri="{BB962C8B-B14F-4D97-AF65-F5344CB8AC3E}">
        <p14:creationId xmlns:p14="http://schemas.microsoft.com/office/powerpoint/2010/main" xmlns="" val="288175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</p:txBody>
      </p:sp>
    </p:spTree>
    <p:extLst>
      <p:ext uri="{BB962C8B-B14F-4D97-AF65-F5344CB8AC3E}">
        <p14:creationId xmlns:p14="http://schemas.microsoft.com/office/powerpoint/2010/main" xmlns="" val="288175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</p:txBody>
      </p:sp>
    </p:spTree>
    <p:extLst>
      <p:ext uri="{BB962C8B-B14F-4D97-AF65-F5344CB8AC3E}">
        <p14:creationId xmlns:p14="http://schemas.microsoft.com/office/powerpoint/2010/main" xmlns="" val="288175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</p:txBody>
      </p:sp>
    </p:spTree>
    <p:extLst>
      <p:ext uri="{BB962C8B-B14F-4D97-AF65-F5344CB8AC3E}">
        <p14:creationId xmlns:p14="http://schemas.microsoft.com/office/powerpoint/2010/main" xmlns="" val="288175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</p:txBody>
      </p:sp>
    </p:spTree>
    <p:extLst>
      <p:ext uri="{BB962C8B-B14F-4D97-AF65-F5344CB8AC3E}">
        <p14:creationId xmlns:p14="http://schemas.microsoft.com/office/powerpoint/2010/main" xmlns="" val="288175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</p:txBody>
      </p:sp>
    </p:spTree>
    <p:extLst>
      <p:ext uri="{BB962C8B-B14F-4D97-AF65-F5344CB8AC3E}">
        <p14:creationId xmlns:p14="http://schemas.microsoft.com/office/powerpoint/2010/main" xmlns="" val="288175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CA6EC-3947-457D-8D56-6121526F2630}" type="datetime1">
              <a:rPr lang="ru-RU" smtClean="0"/>
              <a:pPr/>
              <a:t>23.06.2022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6532-DE01-4F4C-9A5E-EBAE3EB64C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3691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CCEE-7EAD-466A-A3A1-071E1F30DAD8}" type="datetime1">
              <a:rPr lang="ru-RU" smtClean="0"/>
              <a:pPr/>
              <a:t>23.06.2022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6532-DE01-4F4C-9A5E-EBAE3EB64C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6349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736CF-EC99-41F1-9E40-41339D4E0867}" type="datetime1">
              <a:rPr lang="ru-RU" smtClean="0"/>
              <a:pPr/>
              <a:t>23.06.2022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6532-DE01-4F4C-9A5E-EBAE3EB64C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4811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D8304-82D6-4A7C-9E65-D855C2756E60}" type="datetime1">
              <a:rPr lang="ru-RU" smtClean="0"/>
              <a:pPr/>
              <a:t>23.06.2022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6532-DE01-4F4C-9A5E-EBAE3EB64C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911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0219-E1DE-467C-8C87-C760CBF1628A}" type="datetime1">
              <a:rPr lang="ru-RU" smtClean="0"/>
              <a:pPr/>
              <a:t>23.06.2022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6532-DE01-4F4C-9A5E-EBAE3EB64C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4240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C7A83-44F6-4C6D-8501-3DE3DA6F4181}" type="datetime1">
              <a:rPr lang="ru-RU" smtClean="0"/>
              <a:pPr/>
              <a:t>23.06.2022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6532-DE01-4F4C-9A5E-EBAE3EB64C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7215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FF2A6-1145-4214-AF95-D882F840CFFF}" type="datetime1">
              <a:rPr lang="ru-RU" smtClean="0"/>
              <a:pPr/>
              <a:t>23.06.2022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6532-DE01-4F4C-9A5E-EBAE3EB64C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344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D7F3-D5ED-4A88-81BA-4B3D4E3A7428}" type="datetime1">
              <a:rPr lang="ru-RU" smtClean="0"/>
              <a:pPr/>
              <a:t>23.06.2022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6532-DE01-4F4C-9A5E-EBAE3EB64C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8034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2F3-7AF7-4732-9F76-13099F3248CE}" type="datetime1">
              <a:rPr lang="ru-RU" smtClean="0"/>
              <a:pPr/>
              <a:t>23.06.2022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6532-DE01-4F4C-9A5E-EBAE3EB64C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1795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470B-0972-4B90-AF46-AFFF0E29E2E5}" type="datetime1">
              <a:rPr lang="ru-RU" smtClean="0"/>
              <a:pPr/>
              <a:t>23.06.2022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6532-DE01-4F4C-9A5E-EBAE3EB64C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6053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B30BB-A904-45AD-8DA8-DFF1B43EFFD3}" type="datetime1">
              <a:rPr lang="ru-RU" smtClean="0"/>
              <a:pPr/>
              <a:t>23.06.2022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6532-DE01-4F4C-9A5E-EBAE3EB64C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150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DDD2A-1AA6-4A65-A6F7-B22A73B91D63}" type="datetime1">
              <a:rPr lang="ru-RU" smtClean="0"/>
              <a:pPr/>
              <a:t>23.06.2022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D6532-DE01-4F4C-9A5E-EBAE3EB64C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953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726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3014" y="234002"/>
            <a:ext cx="5031314" cy="720000"/>
          </a:xfrm>
          <a:prstGeom prst="rect">
            <a:avLst/>
          </a:prstGeom>
        </p:spPr>
      </p:pic>
      <p:sp>
        <p:nvSpPr>
          <p:cNvPr id="16" name="Подзаголовок 2"/>
          <p:cNvSpPr txBox="1">
            <a:spLocks/>
          </p:cNvSpPr>
          <p:nvPr/>
        </p:nvSpPr>
        <p:spPr>
          <a:xfrm>
            <a:off x="1055523" y="1440001"/>
            <a:ext cx="10080000" cy="3035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3000" b="1" dirty="0" smtClean="0">
                <a:solidFill>
                  <a:srgbClr val="2A366B"/>
                </a:solidFill>
              </a:rPr>
              <a:t>КИНЕТИКА НАГРЕВА УГЛЕЙ СКЛОННЫХ И НЕ СКЛОННЫХ К САМОВОЗГОРАНИЮ</a:t>
            </a:r>
          </a:p>
          <a:p>
            <a:pPr marL="0" indent="0" algn="ctr">
              <a:lnSpc>
                <a:spcPct val="114000"/>
              </a:lnSpc>
              <a:spcBef>
                <a:spcPts val="0"/>
              </a:spcBef>
              <a:buNone/>
            </a:pPr>
            <a:endParaRPr lang="ru-RU" sz="3000" b="1" dirty="0">
              <a:solidFill>
                <a:srgbClr val="2A366B"/>
              </a:solidFill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1786805" y="6378000"/>
            <a:ext cx="8637955" cy="4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rgbClr val="2A366B"/>
                </a:solidFill>
              </a:rPr>
              <a:t>Москва, </a:t>
            </a:r>
            <a:r>
              <a:rPr lang="ru-RU" sz="2000" b="1" dirty="0">
                <a:solidFill>
                  <a:srgbClr val="2A366B"/>
                </a:solidFill>
              </a:rPr>
              <a:t>2022</a:t>
            </a: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6105783" y="4025001"/>
            <a:ext cx="5759996" cy="1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ru-RU" sz="2000" dirty="0">
                <a:solidFill>
                  <a:srgbClr val="2A36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Авторы:</a:t>
            </a:r>
          </a:p>
          <a:p>
            <a:pPr marL="0" indent="0">
              <a:spcBef>
                <a:spcPts val="600"/>
              </a:spcBef>
              <a:buNone/>
              <a:tabLst>
                <a:tab pos="803255" algn="l"/>
              </a:tabLst>
            </a:pPr>
            <a:r>
              <a:rPr lang="ru-RU" sz="2000" i="1" dirty="0" smtClean="0">
                <a:solidFill>
                  <a:srgbClr val="2A36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акад. РАН </a:t>
            </a:r>
            <a:r>
              <a:rPr lang="ru-RU" sz="2000" b="1" dirty="0" smtClean="0">
                <a:solidFill>
                  <a:srgbClr val="2A36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Захаров Валерий Николаевич</a:t>
            </a:r>
            <a:endParaRPr lang="ru-RU" sz="2000" b="1" dirty="0">
              <a:solidFill>
                <a:srgbClr val="2A36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  <a:tabLst>
                <a:tab pos="803255" algn="l"/>
              </a:tabLst>
            </a:pPr>
            <a:r>
              <a:rPr lang="ru-RU" sz="2000" i="1" dirty="0" smtClean="0">
                <a:solidFill>
                  <a:srgbClr val="2A36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д.т.н.	</a:t>
            </a:r>
            <a:r>
              <a:rPr lang="ru-RU" sz="2000" b="1" dirty="0">
                <a:solidFill>
                  <a:srgbClr val="2A36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000" b="1" dirty="0" smtClean="0">
                <a:solidFill>
                  <a:srgbClr val="2A36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алинникова Ольга Николаевна</a:t>
            </a:r>
            <a:endParaRPr lang="ru-RU" sz="2000" b="1" dirty="0">
              <a:solidFill>
                <a:srgbClr val="2A36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  <a:tabLst>
                <a:tab pos="803255" algn="l"/>
              </a:tabLst>
            </a:pPr>
            <a:r>
              <a:rPr lang="ru-RU" sz="2000" i="1" dirty="0" err="1">
                <a:solidFill>
                  <a:srgbClr val="2A36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асп</a:t>
            </a:r>
            <a:r>
              <a:rPr lang="ru-RU" sz="2000" i="1" dirty="0" smtClean="0">
                <a:solidFill>
                  <a:srgbClr val="2A36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	</a:t>
            </a:r>
            <a:r>
              <a:rPr lang="ru-RU" sz="2000" b="1" dirty="0">
                <a:solidFill>
                  <a:srgbClr val="2A36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2000" b="1" dirty="0" smtClean="0">
                <a:solidFill>
                  <a:srgbClr val="2A36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окучаева Анастасия Игоревна</a:t>
            </a:r>
            <a:endParaRPr lang="ru-RU" sz="2000" b="1" dirty="0">
              <a:solidFill>
                <a:srgbClr val="2A36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553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6642000"/>
            <a:ext cx="12192000" cy="216000"/>
          </a:xfrm>
          <a:prstGeom prst="rect">
            <a:avLst/>
          </a:prstGeom>
          <a:solidFill>
            <a:srgbClr val="2A3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651999" y="6642000"/>
            <a:ext cx="432000" cy="216000"/>
          </a:xfrm>
          <a:prstGeom prst="roundRect">
            <a:avLst>
              <a:gd name="adj" fmla="val 50000"/>
            </a:avLst>
          </a:prstGeom>
          <a:solidFill>
            <a:srgbClr val="75787B"/>
          </a:solidFill>
          <a:ln w="3175">
            <a:solidFill>
              <a:srgbClr val="757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2192000" cy="792000"/>
          </a:xfrm>
          <a:prstGeom prst="rect">
            <a:avLst/>
          </a:prstGeom>
          <a:gradFill>
            <a:gsLst>
              <a:gs pos="100000">
                <a:srgbClr val="5269D1"/>
              </a:gs>
              <a:gs pos="0">
                <a:srgbClr val="2A366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52806250"/>
              </p:ext>
            </p:extLst>
          </p:nvPr>
        </p:nvGraphicFramePr>
        <p:xfrm>
          <a:off x="10932000" y="0"/>
          <a:ext cx="1260000" cy="79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000"/>
              </a:tblGrid>
              <a:tr h="90000"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000"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07999" y="6642000"/>
            <a:ext cx="11436000" cy="216000"/>
          </a:xfrm>
        </p:spPr>
        <p:txBody>
          <a:bodyPr/>
          <a:lstStyle/>
          <a:p>
            <a:r>
              <a:rPr lang="en-US" b="1" dirty="0" smtClean="0">
                <a:ln w="3175">
                  <a:noFill/>
                </a:ln>
                <a:solidFill>
                  <a:schemeClr val="bg1"/>
                </a:solidFill>
              </a:rPr>
              <a:t>VI</a:t>
            </a:r>
            <a:r>
              <a:rPr lang="ru-RU" b="1" dirty="0" smtClean="0">
                <a:ln w="3175">
                  <a:noFill/>
                </a:ln>
                <a:solidFill>
                  <a:schemeClr val="bg1"/>
                </a:solidFill>
              </a:rPr>
              <a:t> международная конференция «Триггерные эффекты в геосистемах», Москва, 2022</a:t>
            </a:r>
            <a:endParaRPr lang="ru-RU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52001" y="6642000"/>
            <a:ext cx="432001" cy="216000"/>
          </a:xfrm>
        </p:spPr>
        <p:txBody>
          <a:bodyPr/>
          <a:lstStyle/>
          <a:p>
            <a:pPr algn="ctr"/>
            <a:fld id="{492D6532-DE01-4F4C-9A5E-EBAE3EB64C18}" type="slidenum">
              <a:rPr lang="ru-RU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10</a:t>
            </a:fld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12112" y="126000"/>
            <a:ext cx="899888" cy="54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346" y="0"/>
            <a:ext cx="10041615" cy="792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ТЕМПЕРАТУРЫ ПРИ НАГРЕВЕ СО СКОРОСТЬЮ 3 </a:t>
            </a:r>
            <a:r>
              <a:rPr lang="ru-RU" sz="2000" b="1" dirty="0" smtClean="0">
                <a:solidFill>
                  <a:schemeClr val="bg1"/>
                </a:solidFill>
                <a:latin typeface="Yu Gothic UI Semilight"/>
                <a:ea typeface="Yu Gothic UI Semilight"/>
                <a:cs typeface="Arial" panose="020B0604020202020204" pitchFamily="34" charset="0"/>
              </a:rPr>
              <a:t>̊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39365" y="792000"/>
            <a:ext cx="11519554" cy="5849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ru-RU" sz="3200" dirty="0">
              <a:solidFill>
                <a:srgbClr val="2A366B"/>
              </a:solidFill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1071953"/>
            <a:ext cx="5940425" cy="304355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5801" y="4624239"/>
            <a:ext cx="50204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Распределение температуры по высоте модели в сечении, проходящем через центр тигля при нагревании со скоростью 3 </a:t>
            </a:r>
            <a:r>
              <a:rPr lang="ru-RU" baseline="30000" dirty="0"/>
              <a:t>0</a:t>
            </a:r>
            <a:r>
              <a:rPr lang="ru-RU" dirty="0"/>
              <a:t>С/мин, через 1000 с </a:t>
            </a:r>
            <a:r>
              <a:rPr lang="ru-RU" dirty="0" smtClean="0"/>
              <a:t>нагревания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673362" y="4624239"/>
            <a:ext cx="49786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Распределение температуры по высоте модели в сечении, проходящем через центр тигля при нагревании со скоростью 3 </a:t>
            </a:r>
            <a:r>
              <a:rPr lang="ru-RU" baseline="30000" dirty="0"/>
              <a:t>0</a:t>
            </a:r>
            <a:r>
              <a:rPr lang="ru-RU" dirty="0"/>
              <a:t>С/мин, через 1000 с нагревания. Показаны стенки тигля</a:t>
            </a:r>
          </a:p>
        </p:txBody>
      </p:sp>
      <p:pic>
        <p:nvPicPr>
          <p:cNvPr id="14" name="Рисунок 13"/>
          <p:cNvPicPr/>
          <p:nvPr/>
        </p:nvPicPr>
        <p:blipFill rotWithShape="1">
          <a:blip r:embed="rId5"/>
          <a:srcRect b="10719"/>
          <a:stretch/>
        </p:blipFill>
        <p:spPr>
          <a:xfrm>
            <a:off x="6071574" y="1025586"/>
            <a:ext cx="5940425" cy="319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811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6642000"/>
            <a:ext cx="12192000" cy="216000"/>
          </a:xfrm>
          <a:prstGeom prst="rect">
            <a:avLst/>
          </a:prstGeom>
          <a:solidFill>
            <a:srgbClr val="2A3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651999" y="6642000"/>
            <a:ext cx="432000" cy="216000"/>
          </a:xfrm>
          <a:prstGeom prst="roundRect">
            <a:avLst>
              <a:gd name="adj" fmla="val 50000"/>
            </a:avLst>
          </a:prstGeom>
          <a:solidFill>
            <a:srgbClr val="75787B"/>
          </a:solidFill>
          <a:ln w="3175">
            <a:solidFill>
              <a:srgbClr val="757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2192000" cy="792000"/>
          </a:xfrm>
          <a:prstGeom prst="rect">
            <a:avLst/>
          </a:prstGeom>
          <a:gradFill>
            <a:gsLst>
              <a:gs pos="100000">
                <a:srgbClr val="5269D1"/>
              </a:gs>
              <a:gs pos="0">
                <a:srgbClr val="2A366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35815148"/>
              </p:ext>
            </p:extLst>
          </p:nvPr>
        </p:nvGraphicFramePr>
        <p:xfrm>
          <a:off x="10932000" y="0"/>
          <a:ext cx="1260000" cy="79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000"/>
              </a:tblGrid>
              <a:tr h="90000"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000"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07999" y="6642000"/>
            <a:ext cx="11436000" cy="216000"/>
          </a:xfrm>
        </p:spPr>
        <p:txBody>
          <a:bodyPr/>
          <a:lstStyle/>
          <a:p>
            <a:r>
              <a:rPr lang="en-US" b="1" dirty="0" smtClean="0">
                <a:ln w="3175">
                  <a:noFill/>
                </a:ln>
                <a:solidFill>
                  <a:schemeClr val="bg1"/>
                </a:solidFill>
              </a:rPr>
              <a:t>VI</a:t>
            </a:r>
            <a:r>
              <a:rPr lang="ru-RU" b="1" dirty="0" smtClean="0">
                <a:ln w="3175">
                  <a:noFill/>
                </a:ln>
                <a:solidFill>
                  <a:schemeClr val="bg1"/>
                </a:solidFill>
              </a:rPr>
              <a:t> международная конференция «Триггерные эффекты в геосистемах», Москва, 2022</a:t>
            </a:r>
            <a:endParaRPr lang="ru-RU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52001" y="6642000"/>
            <a:ext cx="432001" cy="216000"/>
          </a:xfrm>
        </p:spPr>
        <p:txBody>
          <a:bodyPr/>
          <a:lstStyle/>
          <a:p>
            <a:pPr algn="ctr"/>
            <a:fld id="{492D6532-DE01-4F4C-9A5E-EBAE3EB64C18}" type="slidenum">
              <a:rPr lang="ru-RU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11</a:t>
            </a:fld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12112" y="126000"/>
            <a:ext cx="899888" cy="54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346" y="0"/>
            <a:ext cx="10041615" cy="792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39365" y="792000"/>
            <a:ext cx="11519554" cy="5849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ru-RU" sz="3200" dirty="0">
              <a:solidFill>
                <a:srgbClr val="2A366B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5992" y="1237099"/>
            <a:ext cx="1064611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 результате эксперимента были выявлены следующие закономерности. </a:t>
            </a:r>
          </a:p>
          <a:p>
            <a:r>
              <a:rPr lang="ru-RU" sz="2000" dirty="0"/>
              <a:t>Скорость нагрева образца оказывает существенное влияние на все показатели склонности угля к самовозгораемости и на критерии разделения углей на категории склонных и не склонных к самовозгоранию.</a:t>
            </a:r>
          </a:p>
          <a:p>
            <a:r>
              <a:rPr lang="ru-RU" sz="2000" dirty="0"/>
              <a:t>С увеличением скорости нагрева количество сорбированного кислорода (без сгорания) </a:t>
            </a:r>
            <a:r>
              <a:rPr lang="ru-RU" sz="2000" i="1" dirty="0"/>
              <a:t>М</a:t>
            </a:r>
            <a:r>
              <a:rPr lang="ru-RU" sz="2000" dirty="0"/>
              <a:t> уменьшается.</a:t>
            </a:r>
          </a:p>
          <a:p>
            <a:r>
              <a:rPr lang="ru-RU" sz="2000" dirty="0"/>
              <a:t>Для образцов углей, не склонных к самовозгоранию, величина </a:t>
            </a:r>
            <a:r>
              <a:rPr lang="ru-RU" sz="2000" i="1" dirty="0"/>
              <a:t>М</a:t>
            </a:r>
            <a:r>
              <a:rPr lang="ru-RU" sz="2000" dirty="0"/>
              <a:t> не превышает значения </a:t>
            </a:r>
            <a:r>
              <a:rPr lang="ru-RU" sz="2000" dirty="0" smtClean="0"/>
              <a:t>0.6 </a:t>
            </a:r>
            <a:r>
              <a:rPr lang="ru-RU" sz="2000" dirty="0"/>
              <a:t>% при скорости нагрева 3 </a:t>
            </a:r>
            <a:r>
              <a:rPr lang="ru-RU" sz="2000" baseline="30000" dirty="0"/>
              <a:t>0</a:t>
            </a:r>
            <a:r>
              <a:rPr lang="ru-RU" sz="2000" dirty="0"/>
              <a:t>С/мин, </a:t>
            </a:r>
            <a:r>
              <a:rPr lang="ru-RU" sz="2000" dirty="0" smtClean="0"/>
              <a:t>0.2 </a:t>
            </a:r>
            <a:r>
              <a:rPr lang="ru-RU" sz="2000" dirty="0"/>
              <a:t>% при 5 </a:t>
            </a:r>
            <a:r>
              <a:rPr lang="ru-RU" sz="2000" baseline="30000" dirty="0"/>
              <a:t>0</a:t>
            </a:r>
            <a:r>
              <a:rPr lang="ru-RU" sz="2000" dirty="0"/>
              <a:t>С/мин и при скорости нагрева 10 </a:t>
            </a:r>
            <a:r>
              <a:rPr lang="ru-RU" sz="2000" baseline="30000" dirty="0"/>
              <a:t>0</a:t>
            </a:r>
            <a:r>
              <a:rPr lang="ru-RU" sz="2000" dirty="0"/>
              <a:t>С/мин составляет сотые доли процента. </a:t>
            </a:r>
          </a:p>
          <a:p>
            <a:r>
              <a:rPr lang="ru-RU" sz="2000" dirty="0"/>
              <a:t>Для образцов углей, склонных к самовозгоранию, величина </a:t>
            </a:r>
            <a:r>
              <a:rPr lang="ru-RU" sz="2000" i="1" dirty="0"/>
              <a:t>М</a:t>
            </a:r>
            <a:r>
              <a:rPr lang="ru-RU" sz="2000" dirty="0"/>
              <a:t> при скоростях нагрева 3, 5 и 10 </a:t>
            </a:r>
            <a:r>
              <a:rPr lang="ru-RU" sz="2000" baseline="30000" dirty="0"/>
              <a:t>0</a:t>
            </a:r>
            <a:r>
              <a:rPr lang="ru-RU" sz="2000" dirty="0"/>
              <a:t>С/мин соответственно равна или больше 1, </a:t>
            </a:r>
            <a:r>
              <a:rPr lang="ru-RU" sz="2000" dirty="0" smtClean="0"/>
              <a:t>0.6 </a:t>
            </a:r>
            <a:r>
              <a:rPr lang="ru-RU" sz="2000" dirty="0"/>
              <a:t>и </a:t>
            </a:r>
            <a:r>
              <a:rPr lang="ru-RU" sz="2000" dirty="0" smtClean="0"/>
              <a:t>0.4 </a:t>
            </a:r>
            <a:r>
              <a:rPr lang="ru-RU" sz="2000" dirty="0"/>
              <a:t>% от исходной массы образца.</a:t>
            </a:r>
          </a:p>
          <a:p>
            <a:r>
              <a:rPr lang="ru-RU" sz="2000" dirty="0"/>
              <a:t>Для образцов углей, склонных к самовозгоранию, средняя температура начала реакции (</a:t>
            </a:r>
            <a:r>
              <a:rPr lang="ru-RU" sz="2000" i="1" dirty="0" err="1"/>
              <a:t>Т</a:t>
            </a:r>
            <a:r>
              <a:rPr lang="ru-RU" sz="2000" baseline="-25000" dirty="0" err="1"/>
              <a:t>нач</a:t>
            </a:r>
            <a:r>
              <a:rPr lang="ru-RU" sz="2000" dirty="0"/>
              <a:t>) составляет 140, 162 и 173 </a:t>
            </a:r>
            <a:r>
              <a:rPr lang="ru-RU" sz="2000" baseline="30000" dirty="0"/>
              <a:t>0</a:t>
            </a:r>
            <a:r>
              <a:rPr lang="ru-RU" sz="2000" dirty="0"/>
              <a:t>С, при скорости нагрева 3, 5 и 10 </a:t>
            </a:r>
            <a:r>
              <a:rPr lang="ru-RU" sz="2000" baseline="30000" dirty="0"/>
              <a:t>0</a:t>
            </a:r>
            <a:r>
              <a:rPr lang="ru-RU" sz="2000" dirty="0"/>
              <a:t>С/мин; для не склонных к самовозгоранию реакция окисления начинается в среднем при 180, 199 и 205 </a:t>
            </a:r>
            <a:r>
              <a:rPr lang="ru-RU" sz="2000" baseline="30000" dirty="0"/>
              <a:t>0</a:t>
            </a:r>
            <a:r>
              <a:rPr lang="ru-RU" sz="2000" dirty="0"/>
              <a:t>С соответственно. </a:t>
            </a:r>
          </a:p>
        </p:txBody>
      </p:sp>
    </p:spTree>
    <p:extLst>
      <p:ext uri="{BB962C8B-B14F-4D97-AF65-F5344CB8AC3E}">
        <p14:creationId xmlns:p14="http://schemas.microsoft.com/office/powerpoint/2010/main" xmlns="" val="166321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6642000"/>
            <a:ext cx="12192000" cy="216000"/>
          </a:xfrm>
          <a:prstGeom prst="rect">
            <a:avLst/>
          </a:prstGeom>
          <a:solidFill>
            <a:srgbClr val="2A3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651999" y="6642000"/>
            <a:ext cx="432000" cy="216000"/>
          </a:xfrm>
          <a:prstGeom prst="roundRect">
            <a:avLst>
              <a:gd name="adj" fmla="val 50000"/>
            </a:avLst>
          </a:prstGeom>
          <a:solidFill>
            <a:srgbClr val="75787B"/>
          </a:solidFill>
          <a:ln w="3175">
            <a:solidFill>
              <a:srgbClr val="757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2192000" cy="792000"/>
          </a:xfrm>
          <a:prstGeom prst="rect">
            <a:avLst/>
          </a:prstGeom>
          <a:gradFill>
            <a:gsLst>
              <a:gs pos="100000">
                <a:srgbClr val="5269D1"/>
              </a:gs>
              <a:gs pos="0">
                <a:srgbClr val="2A366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52806250"/>
              </p:ext>
            </p:extLst>
          </p:nvPr>
        </p:nvGraphicFramePr>
        <p:xfrm>
          <a:off x="10932000" y="0"/>
          <a:ext cx="1260000" cy="79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000"/>
              </a:tblGrid>
              <a:tr h="90000"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000"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07999" y="6642000"/>
            <a:ext cx="11436000" cy="216000"/>
          </a:xfrm>
        </p:spPr>
        <p:txBody>
          <a:bodyPr/>
          <a:lstStyle/>
          <a:p>
            <a:r>
              <a:rPr lang="en-US" b="1" dirty="0" smtClean="0">
                <a:ln w="3175">
                  <a:noFill/>
                </a:ln>
                <a:solidFill>
                  <a:schemeClr val="bg1"/>
                </a:solidFill>
              </a:rPr>
              <a:t>VI</a:t>
            </a:r>
            <a:r>
              <a:rPr lang="ru-RU" b="1" dirty="0" smtClean="0">
                <a:ln w="3175">
                  <a:noFill/>
                </a:ln>
                <a:solidFill>
                  <a:schemeClr val="bg1"/>
                </a:solidFill>
              </a:rPr>
              <a:t> международная конференция «Триггерные эффекты в геосистемах», Москва, 2022</a:t>
            </a:r>
            <a:endParaRPr lang="ru-RU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52001" y="6642000"/>
            <a:ext cx="432001" cy="216000"/>
          </a:xfrm>
        </p:spPr>
        <p:txBody>
          <a:bodyPr/>
          <a:lstStyle/>
          <a:p>
            <a:pPr algn="ctr"/>
            <a:fld id="{492D6532-DE01-4F4C-9A5E-EBAE3EB64C18}" type="slidenum">
              <a:rPr lang="ru-RU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12</a:t>
            </a:fld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12112" y="126000"/>
            <a:ext cx="899888" cy="54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346" y="0"/>
            <a:ext cx="10041615" cy="792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ЛИТЕРАТУРНЫЕ ИСТОЧНИКИ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39365" y="792000"/>
            <a:ext cx="11519554" cy="5849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ru-RU" sz="3200" dirty="0">
              <a:solidFill>
                <a:srgbClr val="2A366B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0856" y="1339281"/>
            <a:ext cx="1002937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err="1"/>
              <a:t>Veselovsky</a:t>
            </a:r>
            <a:r>
              <a:rPr lang="en-US" sz="2000" dirty="0"/>
              <a:t> V.S., Physical foundations of spontaneous combustion of coal and ores, Moscow, 1972, (In Russ.).</a:t>
            </a: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/>
              <a:t>Mohalik</a:t>
            </a:r>
            <a:r>
              <a:rPr lang="en-US" sz="2000" dirty="0" smtClean="0"/>
              <a:t> </a:t>
            </a:r>
            <a:r>
              <a:rPr lang="en-US" sz="2000" dirty="0"/>
              <a:t>N. K., Lester E. &amp; Lowndes I. S., Application of TG technique to determine spontaneous heating propensity of coals, Journal of Thermal Analysis and Calorimetry, 2020, No. 143, P. 185–201.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Avila </a:t>
            </a:r>
            <a:r>
              <a:rPr lang="en-US" sz="2000" dirty="0"/>
              <a:t>C., Wu T., Lester E., Estimating the Spontaneous Combustion Potential of coals using thermogravimetric analysis, Energy and fuels, 2014, No. 28, P. 1766-1773</a:t>
            </a:r>
            <a:r>
              <a:rPr lang="en-US" sz="2000" dirty="0" smtClean="0"/>
              <a:t>.</a:t>
            </a: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err="1"/>
              <a:t>Mohalik</a:t>
            </a:r>
            <a:r>
              <a:rPr lang="en-US" sz="2000" dirty="0"/>
              <a:t> N.K., Lester E., Lowndes I.S., Review of experimental methods to determine spontaneous combustion susceptibility of coal – Indian context, International Journal of Mining, Reclamation and Environment, 2015, Vol. 31, No. 5, P. 301-332.</a:t>
            </a: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52811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6090" y="6639508"/>
            <a:ext cx="12192000" cy="216000"/>
          </a:xfrm>
          <a:prstGeom prst="rect">
            <a:avLst/>
          </a:prstGeom>
          <a:solidFill>
            <a:srgbClr val="2A3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651999" y="6642000"/>
            <a:ext cx="432000" cy="216000"/>
          </a:xfrm>
          <a:prstGeom prst="roundRect">
            <a:avLst>
              <a:gd name="adj" fmla="val 50000"/>
            </a:avLst>
          </a:prstGeom>
          <a:solidFill>
            <a:srgbClr val="75787B"/>
          </a:solidFill>
          <a:ln w="3175">
            <a:solidFill>
              <a:srgbClr val="757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  <p:sp>
        <p:nvSpPr>
          <p:cNvPr id="6" name="Прямоугольник 5"/>
          <p:cNvSpPr/>
          <p:nvPr/>
        </p:nvSpPr>
        <p:spPr>
          <a:xfrm>
            <a:off x="-6090" y="0"/>
            <a:ext cx="12192000" cy="792000"/>
          </a:xfrm>
          <a:prstGeom prst="rect">
            <a:avLst/>
          </a:prstGeom>
          <a:gradFill>
            <a:gsLst>
              <a:gs pos="100000">
                <a:srgbClr val="5269D1"/>
              </a:gs>
              <a:gs pos="0">
                <a:srgbClr val="2A366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6763890"/>
              </p:ext>
            </p:extLst>
          </p:nvPr>
        </p:nvGraphicFramePr>
        <p:xfrm>
          <a:off x="10932000" y="0"/>
          <a:ext cx="1260000" cy="79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000"/>
              </a:tblGrid>
              <a:tr h="90000"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000"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07999" y="6642000"/>
            <a:ext cx="11436000" cy="216000"/>
          </a:xfrm>
        </p:spPr>
        <p:txBody>
          <a:bodyPr/>
          <a:lstStyle/>
          <a:p>
            <a:r>
              <a:rPr lang="en-US" b="1" dirty="0">
                <a:ln w="3175">
                  <a:noFill/>
                </a:ln>
                <a:solidFill>
                  <a:schemeClr val="bg1"/>
                </a:solidFill>
              </a:rPr>
              <a:t>VI</a:t>
            </a:r>
            <a:r>
              <a:rPr lang="ru-RU" b="1" dirty="0">
                <a:ln w="3175">
                  <a:noFill/>
                </a:ln>
                <a:solidFill>
                  <a:schemeClr val="bg1"/>
                </a:solidFill>
              </a:rPr>
              <a:t> международная конференция «Триггерные эффекты в геосистемах», Москва, 2022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52001" y="6642000"/>
            <a:ext cx="432001" cy="216000"/>
          </a:xfrm>
        </p:spPr>
        <p:txBody>
          <a:bodyPr/>
          <a:lstStyle/>
          <a:p>
            <a:pPr algn="ctr"/>
            <a:fld id="{492D6532-DE01-4F4C-9A5E-EBAE3EB64C18}" type="slidenum">
              <a:rPr lang="ru-RU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13</a:t>
            </a:fld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820716" y="2685142"/>
            <a:ext cx="10080000" cy="792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2A36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БЛАГОДАРИМ ЗА ВНИМАНИЕ!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6000" y="5754311"/>
            <a:ext cx="11520000" cy="720000"/>
          </a:xfrm>
          <a:prstGeom prst="roundRect">
            <a:avLst>
              <a:gd name="adj" fmla="val 9667"/>
            </a:avLst>
          </a:prstGeom>
          <a:solidFill>
            <a:srgbClr val="75787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12112" y="126000"/>
            <a:ext cx="89988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139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6642000"/>
            <a:ext cx="12192000" cy="216000"/>
          </a:xfrm>
          <a:prstGeom prst="rect">
            <a:avLst/>
          </a:prstGeom>
          <a:solidFill>
            <a:srgbClr val="2A3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651999" y="6642000"/>
            <a:ext cx="432000" cy="216000"/>
          </a:xfrm>
          <a:prstGeom prst="roundRect">
            <a:avLst>
              <a:gd name="adj" fmla="val 50000"/>
            </a:avLst>
          </a:prstGeom>
          <a:solidFill>
            <a:srgbClr val="75787B"/>
          </a:solidFill>
          <a:ln w="3175">
            <a:solidFill>
              <a:srgbClr val="757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2192000" cy="792000"/>
          </a:xfrm>
          <a:prstGeom prst="rect">
            <a:avLst/>
          </a:prstGeom>
          <a:gradFill>
            <a:gsLst>
              <a:gs pos="100000">
                <a:srgbClr val="5269D1"/>
              </a:gs>
              <a:gs pos="0">
                <a:srgbClr val="2A366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30978521"/>
              </p:ext>
            </p:extLst>
          </p:nvPr>
        </p:nvGraphicFramePr>
        <p:xfrm>
          <a:off x="10932000" y="0"/>
          <a:ext cx="1260000" cy="79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000"/>
              </a:tblGrid>
              <a:tr h="90000"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000"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07999" y="6642000"/>
            <a:ext cx="11436000" cy="216000"/>
          </a:xfrm>
        </p:spPr>
        <p:txBody>
          <a:bodyPr/>
          <a:lstStyle/>
          <a:p>
            <a:r>
              <a:rPr lang="en-US" b="1" dirty="0" smtClean="0">
                <a:ln w="3175">
                  <a:noFill/>
                </a:ln>
                <a:solidFill>
                  <a:schemeClr val="bg1"/>
                </a:solidFill>
              </a:rPr>
              <a:t>VI</a:t>
            </a:r>
            <a:r>
              <a:rPr lang="ru-RU" b="1" dirty="0" smtClean="0">
                <a:ln w="3175">
                  <a:noFill/>
                </a:ln>
                <a:solidFill>
                  <a:schemeClr val="bg1"/>
                </a:solidFill>
              </a:rPr>
              <a:t> международная конференция «Триггерные эффекты в геосистемах», Москва, 2022</a:t>
            </a:r>
            <a:endParaRPr lang="ru-RU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52001" y="6642000"/>
            <a:ext cx="432001" cy="216000"/>
          </a:xfrm>
        </p:spPr>
        <p:txBody>
          <a:bodyPr/>
          <a:lstStyle/>
          <a:p>
            <a:pPr algn="ctr"/>
            <a:fld id="{492D6532-DE01-4F4C-9A5E-EBAE3EB64C18}" type="slidenum">
              <a:rPr lang="ru-RU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</a:t>
            </a:fld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12112" y="126000"/>
            <a:ext cx="899888" cy="54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365" y="0"/>
            <a:ext cx="10041615" cy="792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АКТУАЛЬНОСТЬ ПРОБЛЕМЫ САМОВОЗГОРАНИЯ УГЛЯ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39365" y="792000"/>
            <a:ext cx="11519554" cy="5849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ru-RU" sz="3200" dirty="0">
              <a:solidFill>
                <a:srgbClr val="2A366B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48" r="15842"/>
          <a:stretch/>
        </p:blipFill>
        <p:spPr bwMode="auto">
          <a:xfrm>
            <a:off x="197476" y="1381743"/>
            <a:ext cx="5693597" cy="4365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5012" y="5929458"/>
            <a:ext cx="58985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Статистический обзор </a:t>
            </a:r>
            <a:r>
              <a:rPr lang="ru-RU" sz="1600" dirty="0"/>
              <a:t>мирового рынка энергетики BP 2021 года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384317" y="4361052"/>
            <a:ext cx="14670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Горящая гора. Австралия. Ист. фото: </a:t>
            </a:r>
            <a:r>
              <a:rPr lang="en-US" dirty="0" smtClean="0"/>
              <a:t>https</a:t>
            </a:r>
            <a:r>
              <a:rPr lang="en-US" dirty="0"/>
              <a:t>://wanderingdanny.com/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9787" y="969798"/>
            <a:ext cx="4483100" cy="324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8372" y="3564598"/>
            <a:ext cx="3980547" cy="2985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175624" y="969798"/>
            <a:ext cx="14763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Шахта Индии. Ист. фото: </a:t>
            </a:r>
            <a:r>
              <a:rPr lang="en-US" dirty="0"/>
              <a:t>http://life-yes.ru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3999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6642000"/>
            <a:ext cx="12192000" cy="216000"/>
          </a:xfrm>
          <a:prstGeom prst="rect">
            <a:avLst/>
          </a:prstGeom>
          <a:solidFill>
            <a:srgbClr val="2A3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651999" y="6642000"/>
            <a:ext cx="432000" cy="216000"/>
          </a:xfrm>
          <a:prstGeom prst="roundRect">
            <a:avLst>
              <a:gd name="adj" fmla="val 50000"/>
            </a:avLst>
          </a:prstGeom>
          <a:solidFill>
            <a:srgbClr val="75787B"/>
          </a:solidFill>
          <a:ln w="3175">
            <a:solidFill>
              <a:srgbClr val="757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2192000" cy="792000"/>
          </a:xfrm>
          <a:prstGeom prst="rect">
            <a:avLst/>
          </a:prstGeom>
          <a:gradFill>
            <a:gsLst>
              <a:gs pos="100000">
                <a:srgbClr val="5269D1"/>
              </a:gs>
              <a:gs pos="0">
                <a:srgbClr val="2A366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52806250"/>
              </p:ext>
            </p:extLst>
          </p:nvPr>
        </p:nvGraphicFramePr>
        <p:xfrm>
          <a:off x="10932000" y="0"/>
          <a:ext cx="1260000" cy="79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000"/>
              </a:tblGrid>
              <a:tr h="90000"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000"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07999" y="6642000"/>
            <a:ext cx="11436000" cy="216000"/>
          </a:xfrm>
        </p:spPr>
        <p:txBody>
          <a:bodyPr/>
          <a:lstStyle/>
          <a:p>
            <a:r>
              <a:rPr lang="en-US" b="1" dirty="0" smtClean="0">
                <a:ln w="3175">
                  <a:noFill/>
                </a:ln>
                <a:solidFill>
                  <a:schemeClr val="bg1"/>
                </a:solidFill>
              </a:rPr>
              <a:t>VI</a:t>
            </a:r>
            <a:r>
              <a:rPr lang="ru-RU" b="1" dirty="0" smtClean="0">
                <a:ln w="3175">
                  <a:noFill/>
                </a:ln>
                <a:solidFill>
                  <a:schemeClr val="bg1"/>
                </a:solidFill>
              </a:rPr>
              <a:t> международная конференция «Триггерные эффекты в геосистемах», Москва, 2022</a:t>
            </a:r>
            <a:endParaRPr lang="ru-RU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52001" y="6642000"/>
            <a:ext cx="432001" cy="216000"/>
          </a:xfrm>
        </p:spPr>
        <p:txBody>
          <a:bodyPr/>
          <a:lstStyle/>
          <a:p>
            <a:pPr algn="ctr"/>
            <a:fld id="{492D6532-DE01-4F4C-9A5E-EBAE3EB64C18}" type="slidenum">
              <a:rPr lang="ru-RU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3</a:t>
            </a:fld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12112" y="126000"/>
            <a:ext cx="899888" cy="54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346" y="0"/>
            <a:ext cx="10041615" cy="792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СКЛОННОСТИ УГЛЕЙ К САМОВОЗГОРАНИЮ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39365" y="792000"/>
            <a:ext cx="11519554" cy="5849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ru-RU" sz="3200" dirty="0">
              <a:solidFill>
                <a:srgbClr val="2A366B"/>
              </a:solidFill>
            </a:endParaRPr>
          </a:p>
        </p:txBody>
      </p:sp>
      <p:pic>
        <p:nvPicPr>
          <p:cNvPr id="16" name="Picture 2" descr="https://www.marctech.com.au/wp-content/uploads/2017/09/LECO-TGA701-THermogravimetric-Analyz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365" y="1024559"/>
            <a:ext cx="5268604" cy="346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892222" y="1024559"/>
            <a:ext cx="53708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Термогравиметрический метод анализа (ТГА</a:t>
            </a:r>
            <a:r>
              <a:rPr lang="ru-RU" sz="2000" b="1" dirty="0" smtClean="0"/>
              <a:t>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/>
              <a:t> </a:t>
            </a:r>
            <a:r>
              <a:rPr lang="ru-RU" sz="2000" dirty="0" smtClean="0"/>
              <a:t>позволяет фиксировать изменение массы образца во времени с ростом температуры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  подходит </a:t>
            </a:r>
            <a:r>
              <a:rPr lang="ru-RU" sz="2000" dirty="0"/>
              <a:t>для </a:t>
            </a:r>
            <a:r>
              <a:rPr lang="ru-RU" sz="2000" dirty="0" smtClean="0"/>
              <a:t>изучения процессов на стадии низкотемпературного окисления </a:t>
            </a:r>
            <a:r>
              <a:rPr lang="ru-RU" sz="2000" dirty="0"/>
              <a:t>углей </a:t>
            </a:r>
            <a:endParaRPr lang="ru-RU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вычисления </a:t>
            </a:r>
            <a:r>
              <a:rPr lang="ru-RU" sz="2000" dirty="0"/>
              <a:t>кинетических параметров на стадии </a:t>
            </a:r>
            <a:r>
              <a:rPr lang="ru-RU" sz="2000" dirty="0" smtClean="0"/>
              <a:t>окисления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73770" y="4543291"/>
            <a:ext cx="68507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Проблемы применения метода ТГА в качестве самостоятельного метода определения склонности углей к самовозгоранию</a:t>
            </a:r>
            <a:r>
              <a:rPr lang="ru-RU" sz="2000" dirty="0" smtClean="0"/>
              <a:t>: </a:t>
            </a:r>
            <a:endParaRPr lang="ru-RU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dirty="0"/>
              <a:t>результаты анализа зависят от </a:t>
            </a:r>
            <a:r>
              <a:rPr lang="ru-RU" sz="2000" dirty="0" smtClean="0"/>
              <a:t>вводных параметров;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п</a:t>
            </a:r>
            <a:r>
              <a:rPr lang="ru-RU" sz="2000" dirty="0" smtClean="0"/>
              <a:t>ротиворечивость результатов в зоне высоких температур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811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6642000"/>
            <a:ext cx="12192000" cy="216000"/>
          </a:xfrm>
          <a:prstGeom prst="rect">
            <a:avLst/>
          </a:prstGeom>
          <a:solidFill>
            <a:srgbClr val="2A3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651999" y="6642000"/>
            <a:ext cx="432000" cy="216000"/>
          </a:xfrm>
          <a:prstGeom prst="roundRect">
            <a:avLst>
              <a:gd name="adj" fmla="val 50000"/>
            </a:avLst>
          </a:prstGeom>
          <a:solidFill>
            <a:srgbClr val="75787B"/>
          </a:solidFill>
          <a:ln w="3175">
            <a:solidFill>
              <a:srgbClr val="757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2192000" cy="792000"/>
          </a:xfrm>
          <a:prstGeom prst="rect">
            <a:avLst/>
          </a:prstGeom>
          <a:gradFill>
            <a:gsLst>
              <a:gs pos="100000">
                <a:srgbClr val="5269D1"/>
              </a:gs>
              <a:gs pos="0">
                <a:srgbClr val="2A366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19957913"/>
              </p:ext>
            </p:extLst>
          </p:nvPr>
        </p:nvGraphicFramePr>
        <p:xfrm>
          <a:off x="10932000" y="0"/>
          <a:ext cx="1260000" cy="79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000"/>
              </a:tblGrid>
              <a:tr h="90000"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000"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07999" y="6642000"/>
            <a:ext cx="11436000" cy="216000"/>
          </a:xfrm>
        </p:spPr>
        <p:txBody>
          <a:bodyPr/>
          <a:lstStyle/>
          <a:p>
            <a:r>
              <a:rPr lang="en-US" b="1" dirty="0" smtClean="0">
                <a:ln w="3175">
                  <a:noFill/>
                </a:ln>
                <a:solidFill>
                  <a:schemeClr val="bg1"/>
                </a:solidFill>
              </a:rPr>
              <a:t>VI</a:t>
            </a:r>
            <a:r>
              <a:rPr lang="ru-RU" b="1" dirty="0" smtClean="0">
                <a:ln w="3175">
                  <a:noFill/>
                </a:ln>
                <a:solidFill>
                  <a:schemeClr val="bg1"/>
                </a:solidFill>
              </a:rPr>
              <a:t> международная конференция «Триггерные эффекты в геосистемах», Москва, 2022</a:t>
            </a:r>
            <a:endParaRPr lang="ru-RU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52001" y="6642000"/>
            <a:ext cx="432001" cy="216000"/>
          </a:xfrm>
        </p:spPr>
        <p:txBody>
          <a:bodyPr/>
          <a:lstStyle/>
          <a:p>
            <a:pPr algn="ctr"/>
            <a:fld id="{492D6532-DE01-4F4C-9A5E-EBAE3EB64C18}" type="slidenum">
              <a:rPr lang="ru-RU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4</a:t>
            </a:fld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12112" y="126000"/>
            <a:ext cx="899888" cy="54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346" y="0"/>
            <a:ext cx="10041615" cy="792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ЭКСПЕРИМЕНТ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39365" y="792000"/>
            <a:ext cx="11519554" cy="5849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ru-RU" sz="3200" dirty="0">
              <a:solidFill>
                <a:srgbClr val="2A366B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3027" y="898044"/>
            <a:ext cx="114389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</a:t>
            </a:r>
            <a:r>
              <a:rPr lang="ru-RU" dirty="0" smtClean="0"/>
              <a:t>роведены </a:t>
            </a:r>
            <a:r>
              <a:rPr lang="ru-RU" dirty="0"/>
              <a:t>опыты по выбору скорости нагрева образцов углей в выбранном диапазоне температур. Было исследовано поведение образцов углей из Печерского угольного бассейна, склонных </a:t>
            </a:r>
            <a:r>
              <a:rPr lang="ru-RU" dirty="0" smtClean="0"/>
              <a:t> (</a:t>
            </a:r>
            <a:r>
              <a:rPr lang="ru-RU" b="1" dirty="0" smtClean="0"/>
              <a:t>№ 195, 196, 197, 198</a:t>
            </a:r>
            <a:r>
              <a:rPr lang="ru-RU" dirty="0" smtClean="0"/>
              <a:t>) и </a:t>
            </a:r>
            <a:r>
              <a:rPr lang="ru-RU" dirty="0"/>
              <a:t>не склонных к </a:t>
            </a:r>
            <a:r>
              <a:rPr lang="ru-RU" dirty="0" smtClean="0"/>
              <a:t>самовозгоранию (</a:t>
            </a:r>
            <a:r>
              <a:rPr lang="ru-RU" b="1" dirty="0" smtClean="0"/>
              <a:t>№ 183, 184, 185</a:t>
            </a:r>
            <a:r>
              <a:rPr lang="ru-RU" dirty="0" smtClean="0"/>
              <a:t>)  </a:t>
            </a:r>
            <a:r>
              <a:rPr lang="ru-RU" dirty="0"/>
              <a:t>при скоростях нагрева 3, 5 и 10 </a:t>
            </a:r>
            <a:r>
              <a:rPr lang="ru-RU" baseline="30000" dirty="0"/>
              <a:t>0</a:t>
            </a:r>
            <a:r>
              <a:rPr lang="ru-RU" dirty="0"/>
              <a:t>С/мин с постоянной скоростью нагрева до 1000 </a:t>
            </a:r>
            <a:r>
              <a:rPr lang="ru-RU" baseline="30000" dirty="0"/>
              <a:t>0</a:t>
            </a:r>
            <a:r>
              <a:rPr lang="ru-RU" dirty="0"/>
              <a:t>С</a:t>
            </a:r>
            <a:r>
              <a:rPr lang="ru-RU" dirty="0" smtClean="0"/>
              <a:t>. Технический анализ показал схожие результаты для склонных и не склонных к самовозгоранию углей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38"/>
          <a:stretch/>
        </p:blipFill>
        <p:spPr bwMode="auto">
          <a:xfrm>
            <a:off x="176460" y="2375372"/>
            <a:ext cx="6354969" cy="401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778172" y="2793912"/>
            <a:ext cx="48738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	 </a:t>
            </a:r>
            <a:r>
              <a:rPr lang="ru-RU" b="1" dirty="0"/>
              <a:t>M = m(TM) – m(</a:t>
            </a:r>
            <a:r>
              <a:rPr lang="ru-RU" b="1" dirty="0" err="1"/>
              <a:t>Tнач</a:t>
            </a:r>
            <a:r>
              <a:rPr lang="ru-RU" b="1" dirty="0"/>
              <a:t>) </a:t>
            </a:r>
          </a:p>
          <a:p>
            <a:endParaRPr lang="ru-RU" dirty="0"/>
          </a:p>
          <a:p>
            <a:r>
              <a:rPr lang="ru-RU" b="1" dirty="0" smtClean="0"/>
              <a:t>TМ</a:t>
            </a:r>
            <a:r>
              <a:rPr lang="ru-RU" dirty="0" smtClean="0"/>
              <a:t> </a:t>
            </a:r>
            <a:r>
              <a:rPr lang="ru-RU" dirty="0"/>
              <a:t>– температура, соответствующая максимальному приросту массы, °С;</a:t>
            </a:r>
          </a:p>
          <a:p>
            <a:r>
              <a:rPr lang="ru-RU" b="1" dirty="0"/>
              <a:t>m(TM)</a:t>
            </a:r>
            <a:r>
              <a:rPr lang="ru-RU" dirty="0"/>
              <a:t> – масса образца при температуре TM, %;</a:t>
            </a:r>
          </a:p>
          <a:p>
            <a:r>
              <a:rPr lang="ru-RU" b="1" dirty="0" err="1"/>
              <a:t>Tнач</a:t>
            </a:r>
            <a:r>
              <a:rPr lang="ru-RU" dirty="0"/>
              <a:t> – температура, при которой начинается набор массы, °С;</a:t>
            </a:r>
          </a:p>
          <a:p>
            <a:r>
              <a:rPr lang="ru-RU" b="1" dirty="0"/>
              <a:t>m(</a:t>
            </a:r>
            <a:r>
              <a:rPr lang="ru-RU" b="1" dirty="0" err="1"/>
              <a:t>Tнач</a:t>
            </a:r>
            <a:r>
              <a:rPr lang="ru-RU" b="1" dirty="0"/>
              <a:t>) </a:t>
            </a:r>
            <a:r>
              <a:rPr lang="ru-RU" dirty="0"/>
              <a:t>– масса образца при температуре </a:t>
            </a:r>
            <a:r>
              <a:rPr lang="ru-RU" dirty="0" err="1"/>
              <a:t>Tнач</a:t>
            </a:r>
            <a:r>
              <a:rPr lang="ru-RU" dirty="0"/>
              <a:t>, %.</a:t>
            </a:r>
          </a:p>
        </p:txBody>
      </p:sp>
    </p:spTree>
    <p:extLst>
      <p:ext uri="{BB962C8B-B14F-4D97-AF65-F5344CB8AC3E}">
        <p14:creationId xmlns:p14="http://schemas.microsoft.com/office/powerpoint/2010/main" xmlns="" val="13051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6642000"/>
            <a:ext cx="12192000" cy="216000"/>
          </a:xfrm>
          <a:prstGeom prst="rect">
            <a:avLst/>
          </a:prstGeom>
          <a:solidFill>
            <a:srgbClr val="2A3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651999" y="6642000"/>
            <a:ext cx="432000" cy="216000"/>
          </a:xfrm>
          <a:prstGeom prst="roundRect">
            <a:avLst>
              <a:gd name="adj" fmla="val 50000"/>
            </a:avLst>
          </a:prstGeom>
          <a:solidFill>
            <a:srgbClr val="75787B"/>
          </a:solidFill>
          <a:ln w="3175">
            <a:solidFill>
              <a:srgbClr val="757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2192000" cy="792000"/>
          </a:xfrm>
          <a:prstGeom prst="rect">
            <a:avLst/>
          </a:prstGeom>
          <a:gradFill>
            <a:gsLst>
              <a:gs pos="100000">
                <a:srgbClr val="5269D1"/>
              </a:gs>
              <a:gs pos="0">
                <a:srgbClr val="2A366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35815148"/>
              </p:ext>
            </p:extLst>
          </p:nvPr>
        </p:nvGraphicFramePr>
        <p:xfrm>
          <a:off x="10932000" y="0"/>
          <a:ext cx="1260000" cy="79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000"/>
              </a:tblGrid>
              <a:tr h="90000"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000"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07999" y="6642000"/>
            <a:ext cx="11436000" cy="216000"/>
          </a:xfrm>
        </p:spPr>
        <p:txBody>
          <a:bodyPr/>
          <a:lstStyle/>
          <a:p>
            <a:r>
              <a:rPr lang="en-US" b="1" dirty="0" smtClean="0">
                <a:ln w="3175">
                  <a:noFill/>
                </a:ln>
                <a:solidFill>
                  <a:schemeClr val="bg1"/>
                </a:solidFill>
              </a:rPr>
              <a:t>VI</a:t>
            </a:r>
            <a:r>
              <a:rPr lang="ru-RU" b="1" dirty="0" smtClean="0">
                <a:ln w="3175">
                  <a:noFill/>
                </a:ln>
                <a:solidFill>
                  <a:schemeClr val="bg1"/>
                </a:solidFill>
              </a:rPr>
              <a:t> международная конференция «Триггерные эффекты в геосистемах», Москва, 2022</a:t>
            </a:r>
            <a:endParaRPr lang="ru-RU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52001" y="6642000"/>
            <a:ext cx="432001" cy="216000"/>
          </a:xfrm>
        </p:spPr>
        <p:txBody>
          <a:bodyPr/>
          <a:lstStyle/>
          <a:p>
            <a:pPr algn="ctr"/>
            <a:fld id="{492D6532-DE01-4F4C-9A5E-EBAE3EB64C18}" type="slidenum">
              <a:rPr lang="ru-RU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5</a:t>
            </a:fld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12112" y="126000"/>
            <a:ext cx="899888" cy="54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346" y="0"/>
            <a:ext cx="10041615" cy="792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ТЕРМОГРАВИМЕТРИЧЕСКИЕ ЗАВИСИМОСТИ ОБРАЗЦОВ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39365" y="792000"/>
            <a:ext cx="11519554" cy="5849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ru-RU" sz="3200" dirty="0">
              <a:solidFill>
                <a:srgbClr val="2A366B"/>
              </a:solidFill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365" y="851879"/>
            <a:ext cx="4608830" cy="2865120"/>
          </a:xfrm>
          <a:prstGeom prst="rect">
            <a:avLst/>
          </a:prstGeom>
          <a:noFill/>
        </p:spPr>
      </p:pic>
      <p:pic>
        <p:nvPicPr>
          <p:cNvPr id="14" name="Рисунок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3226" y="851879"/>
            <a:ext cx="4608830" cy="2865120"/>
          </a:xfrm>
          <a:prstGeom prst="rect">
            <a:avLst/>
          </a:prstGeom>
          <a:noFill/>
        </p:spPr>
      </p:pic>
      <p:pic>
        <p:nvPicPr>
          <p:cNvPr id="15" name="Рисунок 1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1585" y="3770530"/>
            <a:ext cx="4608830" cy="287147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90751" y="3705775"/>
            <a:ext cx="310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Скорость нагрева 3 </a:t>
            </a:r>
            <a:r>
              <a:rPr lang="ru-RU" dirty="0" smtClean="0">
                <a:latin typeface="Yu Gothic UI Semilight"/>
                <a:ea typeface="Yu Gothic UI Semilight"/>
              </a:rPr>
              <a:t>̊</a:t>
            </a:r>
            <a:r>
              <a:rPr lang="ru-RU" dirty="0" smtClean="0"/>
              <a:t>С</a:t>
            </a:r>
            <a:r>
              <a:rPr lang="en-US" dirty="0" smtClean="0"/>
              <a:t>/</a:t>
            </a:r>
            <a:r>
              <a:rPr lang="ru-RU" dirty="0" smtClean="0"/>
              <a:t>мин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829237" y="3770530"/>
            <a:ext cx="2855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Скорость нагрева </a:t>
            </a:r>
            <a:r>
              <a:rPr lang="ru-RU" dirty="0" smtClean="0"/>
              <a:t>5 </a:t>
            </a:r>
            <a:r>
              <a:rPr lang="ru-RU" dirty="0" smtClean="0">
                <a:latin typeface="Yu Gothic UI Semilight"/>
                <a:ea typeface="Yu Gothic UI Semilight"/>
              </a:rPr>
              <a:t>̊</a:t>
            </a:r>
            <a:r>
              <a:rPr lang="ru-RU" dirty="0" smtClean="0"/>
              <a:t>С/мин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400415" y="6049219"/>
            <a:ext cx="2972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Скорость нагрева </a:t>
            </a:r>
            <a:r>
              <a:rPr lang="ru-RU" dirty="0" smtClean="0"/>
              <a:t>10 </a:t>
            </a:r>
            <a:r>
              <a:rPr lang="ru-RU" dirty="0" smtClean="0">
                <a:latin typeface="Yu Gothic UI Semilight"/>
                <a:ea typeface="Yu Gothic UI Semilight"/>
              </a:rPr>
              <a:t>̊</a:t>
            </a:r>
            <a:r>
              <a:rPr lang="ru-RU" dirty="0" smtClean="0"/>
              <a:t>С/мин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6321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6642000"/>
            <a:ext cx="12192000" cy="216000"/>
          </a:xfrm>
          <a:prstGeom prst="rect">
            <a:avLst/>
          </a:prstGeom>
          <a:solidFill>
            <a:srgbClr val="2A3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651999" y="6642000"/>
            <a:ext cx="432000" cy="216000"/>
          </a:xfrm>
          <a:prstGeom prst="roundRect">
            <a:avLst>
              <a:gd name="adj" fmla="val 50000"/>
            </a:avLst>
          </a:prstGeom>
          <a:solidFill>
            <a:srgbClr val="75787B"/>
          </a:solidFill>
          <a:ln w="3175">
            <a:solidFill>
              <a:srgbClr val="757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2192000" cy="792000"/>
          </a:xfrm>
          <a:prstGeom prst="rect">
            <a:avLst/>
          </a:prstGeom>
          <a:gradFill>
            <a:gsLst>
              <a:gs pos="100000">
                <a:srgbClr val="5269D1"/>
              </a:gs>
              <a:gs pos="0">
                <a:srgbClr val="2A366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56772291"/>
              </p:ext>
            </p:extLst>
          </p:nvPr>
        </p:nvGraphicFramePr>
        <p:xfrm>
          <a:off x="10932000" y="0"/>
          <a:ext cx="1260000" cy="79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000"/>
              </a:tblGrid>
              <a:tr h="90000"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000"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07999" y="6642000"/>
            <a:ext cx="11436000" cy="216000"/>
          </a:xfrm>
        </p:spPr>
        <p:txBody>
          <a:bodyPr/>
          <a:lstStyle/>
          <a:p>
            <a:r>
              <a:rPr lang="en-US" b="1" dirty="0" smtClean="0">
                <a:ln w="3175">
                  <a:noFill/>
                </a:ln>
                <a:solidFill>
                  <a:schemeClr val="bg1"/>
                </a:solidFill>
              </a:rPr>
              <a:t>VI</a:t>
            </a:r>
            <a:r>
              <a:rPr lang="ru-RU" b="1" dirty="0" smtClean="0">
                <a:ln w="3175">
                  <a:noFill/>
                </a:ln>
                <a:solidFill>
                  <a:schemeClr val="bg1"/>
                </a:solidFill>
              </a:rPr>
              <a:t> международная конференция «Триггерные эффекты в геосистемах», Москва, 2022</a:t>
            </a:r>
            <a:endParaRPr lang="ru-RU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52001" y="6642000"/>
            <a:ext cx="432001" cy="216000"/>
          </a:xfrm>
        </p:spPr>
        <p:txBody>
          <a:bodyPr/>
          <a:lstStyle/>
          <a:p>
            <a:pPr algn="ctr"/>
            <a:fld id="{492D6532-DE01-4F4C-9A5E-EBAE3EB64C18}" type="slidenum">
              <a:rPr lang="ru-RU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6</a:t>
            </a:fld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12112" y="126000"/>
            <a:ext cx="899888" cy="54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346" y="0"/>
            <a:ext cx="10041615" cy="792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СКОРОСТИ ИЗМЕНЕНИЯ МАССЫ ОБРАЗЦОВ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39365" y="792000"/>
            <a:ext cx="11519554" cy="5849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ru-RU" sz="3200" dirty="0">
              <a:solidFill>
                <a:srgbClr val="2A366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9363" y="799893"/>
            <a:ext cx="2899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Скорость нагрева 3 </a:t>
            </a:r>
            <a:r>
              <a:rPr lang="ru-RU" dirty="0" smtClean="0">
                <a:latin typeface="Yu Gothic UI Semilight"/>
                <a:ea typeface="Yu Gothic UI Semilight"/>
              </a:rPr>
              <a:t>̊</a:t>
            </a:r>
            <a:r>
              <a:rPr lang="ru-RU" dirty="0" smtClean="0"/>
              <a:t>С</a:t>
            </a:r>
            <a:r>
              <a:rPr lang="en-US" dirty="0" smtClean="0"/>
              <a:t>/</a:t>
            </a:r>
            <a:r>
              <a:rPr lang="ru-RU" dirty="0" smtClean="0"/>
              <a:t>мин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54788" y="819493"/>
            <a:ext cx="3027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Скорость нагрева </a:t>
            </a:r>
            <a:r>
              <a:rPr lang="ru-RU" dirty="0" smtClean="0"/>
              <a:t>5 </a:t>
            </a:r>
            <a:r>
              <a:rPr lang="ru-RU" dirty="0" smtClean="0">
                <a:latin typeface="Yu Gothic UI Semilight"/>
                <a:ea typeface="Yu Gothic UI Semilight"/>
              </a:rPr>
              <a:t>̊</a:t>
            </a:r>
            <a:r>
              <a:rPr lang="ru-RU" dirty="0" smtClean="0"/>
              <a:t>С/мин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9111775" y="5810840"/>
            <a:ext cx="29469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Скорость нагрева </a:t>
            </a:r>
            <a:r>
              <a:rPr lang="ru-RU" dirty="0" smtClean="0"/>
              <a:t>10 </a:t>
            </a:r>
            <a:r>
              <a:rPr lang="ru-RU" dirty="0" smtClean="0">
                <a:latin typeface="Yu Gothic UI Semilight"/>
                <a:ea typeface="Yu Gothic UI Semilight"/>
              </a:rPr>
              <a:t>̊</a:t>
            </a:r>
            <a:r>
              <a:rPr lang="ru-RU" dirty="0" smtClean="0"/>
              <a:t>С/мин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939"/>
          <a:stretch/>
        </p:blipFill>
        <p:spPr bwMode="auto">
          <a:xfrm>
            <a:off x="339365" y="1164422"/>
            <a:ext cx="4963885" cy="2537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Рисунок 19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573" b="8236"/>
          <a:stretch/>
        </p:blipFill>
        <p:spPr bwMode="auto">
          <a:xfrm>
            <a:off x="5754787" y="1262192"/>
            <a:ext cx="5807269" cy="2454807"/>
          </a:xfrm>
          <a:prstGeom prst="rect">
            <a:avLst/>
          </a:prstGeom>
          <a:noFill/>
        </p:spPr>
      </p:pic>
      <p:pic>
        <p:nvPicPr>
          <p:cNvPr id="21" name="Рисунок 20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1" t="12988" r="3945" b="6637"/>
          <a:stretch/>
        </p:blipFill>
        <p:spPr bwMode="auto">
          <a:xfrm>
            <a:off x="3125182" y="3706999"/>
            <a:ext cx="5986593" cy="27857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7047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6642000"/>
            <a:ext cx="12192000" cy="216000"/>
          </a:xfrm>
          <a:prstGeom prst="rect">
            <a:avLst/>
          </a:prstGeom>
          <a:solidFill>
            <a:srgbClr val="2A3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651999" y="6642000"/>
            <a:ext cx="432000" cy="216000"/>
          </a:xfrm>
          <a:prstGeom prst="roundRect">
            <a:avLst>
              <a:gd name="adj" fmla="val 50000"/>
            </a:avLst>
          </a:prstGeom>
          <a:solidFill>
            <a:srgbClr val="75787B"/>
          </a:solidFill>
          <a:ln w="3175">
            <a:solidFill>
              <a:srgbClr val="757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2192000" cy="792000"/>
          </a:xfrm>
          <a:prstGeom prst="rect">
            <a:avLst/>
          </a:prstGeom>
          <a:gradFill>
            <a:gsLst>
              <a:gs pos="100000">
                <a:srgbClr val="5269D1"/>
              </a:gs>
              <a:gs pos="0">
                <a:srgbClr val="2A366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35815148"/>
              </p:ext>
            </p:extLst>
          </p:nvPr>
        </p:nvGraphicFramePr>
        <p:xfrm>
          <a:off x="10932000" y="0"/>
          <a:ext cx="1260000" cy="79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000"/>
              </a:tblGrid>
              <a:tr h="90000"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000"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07999" y="6642000"/>
            <a:ext cx="11436000" cy="216000"/>
          </a:xfrm>
        </p:spPr>
        <p:txBody>
          <a:bodyPr/>
          <a:lstStyle/>
          <a:p>
            <a:r>
              <a:rPr lang="en-US" b="1" dirty="0" smtClean="0">
                <a:ln w="3175">
                  <a:noFill/>
                </a:ln>
                <a:solidFill>
                  <a:schemeClr val="bg1"/>
                </a:solidFill>
              </a:rPr>
              <a:t>VI</a:t>
            </a:r>
            <a:r>
              <a:rPr lang="ru-RU" b="1" dirty="0" smtClean="0">
                <a:ln w="3175">
                  <a:noFill/>
                </a:ln>
                <a:solidFill>
                  <a:schemeClr val="bg1"/>
                </a:solidFill>
              </a:rPr>
              <a:t> международная конференция «Триггерные эффекты в геосистемах», Москва, 2022</a:t>
            </a:r>
            <a:endParaRPr lang="ru-RU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52001" y="6642000"/>
            <a:ext cx="432001" cy="216000"/>
          </a:xfrm>
        </p:spPr>
        <p:txBody>
          <a:bodyPr/>
          <a:lstStyle/>
          <a:p>
            <a:pPr algn="ctr"/>
            <a:fld id="{492D6532-DE01-4F4C-9A5E-EBAE3EB64C18}" type="slidenum">
              <a:rPr lang="ru-RU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7</a:t>
            </a:fld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12112" y="126000"/>
            <a:ext cx="899888" cy="54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346" y="0"/>
            <a:ext cx="10041615" cy="792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ТГА И МОДЕЛЬ ОБРАЗЦА УГЛЯ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39365" y="792000"/>
            <a:ext cx="11519554" cy="5849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ru-RU" sz="3200" dirty="0">
              <a:solidFill>
                <a:srgbClr val="2A366B"/>
              </a:solidFill>
            </a:endParaRPr>
          </a:p>
        </p:txBody>
      </p:sp>
      <p:pic>
        <p:nvPicPr>
          <p:cNvPr id="14" name="Рисунок 13"/>
          <p:cNvPicPr/>
          <p:nvPr/>
        </p:nvPicPr>
        <p:blipFill rotWithShape="1">
          <a:blip r:embed="rId4"/>
          <a:srcRect r="14623" b="13737"/>
          <a:stretch/>
        </p:blipFill>
        <p:spPr>
          <a:xfrm>
            <a:off x="6623587" y="1989585"/>
            <a:ext cx="4953241" cy="315490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092600" y="1430437"/>
            <a:ext cx="4129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Уголь, фракция &lt; 0,2 мм, разрез модели</a:t>
            </a:r>
          </a:p>
        </p:txBody>
      </p:sp>
      <p:pic>
        <p:nvPicPr>
          <p:cNvPr id="16" name="Рисунок 15"/>
          <p:cNvPicPr/>
          <p:nvPr/>
        </p:nvPicPr>
        <p:blipFill>
          <a:blip r:embed="rId5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23545" y="1469478"/>
            <a:ext cx="5845723" cy="39696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6321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6642000"/>
            <a:ext cx="12192000" cy="216000"/>
          </a:xfrm>
          <a:prstGeom prst="rect">
            <a:avLst/>
          </a:prstGeom>
          <a:solidFill>
            <a:srgbClr val="2A3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651999" y="6642000"/>
            <a:ext cx="432000" cy="216000"/>
          </a:xfrm>
          <a:prstGeom prst="roundRect">
            <a:avLst>
              <a:gd name="adj" fmla="val 50000"/>
            </a:avLst>
          </a:prstGeom>
          <a:solidFill>
            <a:srgbClr val="75787B"/>
          </a:solidFill>
          <a:ln w="3175">
            <a:solidFill>
              <a:srgbClr val="757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2192000" cy="792000"/>
          </a:xfrm>
          <a:prstGeom prst="rect">
            <a:avLst/>
          </a:prstGeom>
          <a:gradFill>
            <a:gsLst>
              <a:gs pos="100000">
                <a:srgbClr val="5269D1"/>
              </a:gs>
              <a:gs pos="0">
                <a:srgbClr val="2A366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52806250"/>
              </p:ext>
            </p:extLst>
          </p:nvPr>
        </p:nvGraphicFramePr>
        <p:xfrm>
          <a:off x="10932000" y="0"/>
          <a:ext cx="1260000" cy="79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000"/>
              </a:tblGrid>
              <a:tr h="90000"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000"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07999" y="6642000"/>
            <a:ext cx="11436000" cy="216000"/>
          </a:xfrm>
        </p:spPr>
        <p:txBody>
          <a:bodyPr/>
          <a:lstStyle/>
          <a:p>
            <a:r>
              <a:rPr lang="en-US" b="1" dirty="0" smtClean="0">
                <a:ln w="3175">
                  <a:noFill/>
                </a:ln>
                <a:solidFill>
                  <a:schemeClr val="bg1"/>
                </a:solidFill>
              </a:rPr>
              <a:t>VI</a:t>
            </a:r>
            <a:r>
              <a:rPr lang="ru-RU" b="1" dirty="0" smtClean="0">
                <a:ln w="3175">
                  <a:noFill/>
                </a:ln>
                <a:solidFill>
                  <a:schemeClr val="bg1"/>
                </a:solidFill>
              </a:rPr>
              <a:t> международная конференция «Триггерные эффекты в геосистемах», Москва, 2022</a:t>
            </a:r>
            <a:endParaRPr lang="ru-RU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52001" y="6642000"/>
            <a:ext cx="432001" cy="216000"/>
          </a:xfrm>
        </p:spPr>
        <p:txBody>
          <a:bodyPr/>
          <a:lstStyle/>
          <a:p>
            <a:pPr algn="ctr"/>
            <a:fld id="{492D6532-DE01-4F4C-9A5E-EBAE3EB64C18}" type="slidenum">
              <a:rPr lang="ru-RU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8</a:t>
            </a:fld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12112" y="126000"/>
            <a:ext cx="899888" cy="54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346" y="0"/>
            <a:ext cx="10041615" cy="792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МОДЕЛИРОВАНИЕ РЕЗУЛЬТАТОВ ТГА ПРИ СКОРОСТИ НАГРЕВА 3 </a:t>
            </a:r>
            <a:r>
              <a:rPr lang="ru-RU" sz="2000" b="1" dirty="0" smtClean="0">
                <a:solidFill>
                  <a:schemeClr val="bg1"/>
                </a:solidFill>
                <a:latin typeface="Yu Gothic UI Semilight"/>
                <a:ea typeface="Yu Gothic UI Semilight"/>
                <a:cs typeface="Arial" panose="020B0604020202020204" pitchFamily="34" charset="0"/>
              </a:rPr>
              <a:t>̊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39365" y="792000"/>
            <a:ext cx="11519554" cy="5849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3200" dirty="0">
                <a:solidFill>
                  <a:srgbClr val="2A366B"/>
                </a:solidFill>
              </a:rPr>
              <a:t>б)</a:t>
            </a:r>
          </a:p>
        </p:txBody>
      </p:sp>
      <p:pic>
        <p:nvPicPr>
          <p:cNvPr id="13" name="Рисунок 12"/>
          <p:cNvPicPr/>
          <p:nvPr/>
        </p:nvPicPr>
        <p:blipFill rotWithShape="1">
          <a:blip r:embed="rId4"/>
          <a:srcRect b="11133"/>
          <a:stretch/>
        </p:blipFill>
        <p:spPr>
          <a:xfrm>
            <a:off x="179708" y="1453628"/>
            <a:ext cx="6099143" cy="4714942"/>
          </a:xfrm>
          <a:prstGeom prst="rect">
            <a:avLst/>
          </a:prstGeom>
        </p:spPr>
      </p:pic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xmlns="" val="615575670"/>
              </p:ext>
            </p:extLst>
          </p:nvPr>
        </p:nvGraphicFramePr>
        <p:xfrm>
          <a:off x="6099142" y="1899111"/>
          <a:ext cx="5552857" cy="3979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39365" y="807297"/>
            <a:ext cx="105630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Распределение температуры по диаметру модели на половине высоты тигля при нагревании со скоростью 3 </a:t>
            </a:r>
            <a:r>
              <a:rPr lang="ru-RU" dirty="0" smtClean="0">
                <a:latin typeface="Yu Gothic UI Semilight"/>
                <a:ea typeface="Yu Gothic UI Semilight"/>
              </a:rPr>
              <a:t>̊</a:t>
            </a:r>
            <a:r>
              <a:rPr lang="ru-RU" dirty="0" smtClean="0"/>
              <a:t>С/мин</a:t>
            </a:r>
            <a:r>
              <a:rPr lang="ru-RU" dirty="0"/>
              <a:t>, когда на внешних стенках температура достигает 300 </a:t>
            </a:r>
            <a:r>
              <a:rPr lang="ru-RU" dirty="0" smtClean="0">
                <a:latin typeface="Yu Gothic UI Semilight"/>
                <a:ea typeface="Yu Gothic UI Semilight"/>
              </a:rPr>
              <a:t>̊</a:t>
            </a:r>
            <a:r>
              <a:rPr lang="ru-RU" dirty="0" smtClean="0"/>
              <a:t>С </a:t>
            </a:r>
            <a:r>
              <a:rPr lang="ru-RU" dirty="0"/>
              <a:t>(100 мин нагревания)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47291" y="1899111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651999" y="1896823"/>
            <a:ext cx="378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б)</a:t>
            </a:r>
          </a:p>
        </p:txBody>
      </p:sp>
    </p:spTree>
    <p:extLst>
      <p:ext uri="{BB962C8B-B14F-4D97-AF65-F5344CB8AC3E}">
        <p14:creationId xmlns:p14="http://schemas.microsoft.com/office/powerpoint/2010/main" xmlns="" val="152811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6642000"/>
            <a:ext cx="12192000" cy="216000"/>
          </a:xfrm>
          <a:prstGeom prst="rect">
            <a:avLst/>
          </a:prstGeom>
          <a:solidFill>
            <a:srgbClr val="2A3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651999" y="6642000"/>
            <a:ext cx="432000" cy="216000"/>
          </a:xfrm>
          <a:prstGeom prst="roundRect">
            <a:avLst>
              <a:gd name="adj" fmla="val 50000"/>
            </a:avLst>
          </a:prstGeom>
          <a:solidFill>
            <a:srgbClr val="75787B"/>
          </a:solidFill>
          <a:ln w="3175">
            <a:solidFill>
              <a:srgbClr val="757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2192000" cy="792000"/>
          </a:xfrm>
          <a:prstGeom prst="rect">
            <a:avLst/>
          </a:prstGeom>
          <a:gradFill>
            <a:gsLst>
              <a:gs pos="100000">
                <a:srgbClr val="5269D1"/>
              </a:gs>
              <a:gs pos="0">
                <a:srgbClr val="2A366B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35815148"/>
              </p:ext>
            </p:extLst>
          </p:nvPr>
        </p:nvGraphicFramePr>
        <p:xfrm>
          <a:off x="10932000" y="0"/>
          <a:ext cx="1260000" cy="79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000"/>
              </a:tblGrid>
              <a:tr h="90000"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000">
                <a:tc>
                  <a:txBody>
                    <a:bodyPr/>
                    <a:lstStyle/>
                    <a:p>
                      <a:endParaRPr lang="ru-RU" sz="500" dirty="0"/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07999" y="6642000"/>
            <a:ext cx="11436000" cy="216000"/>
          </a:xfrm>
        </p:spPr>
        <p:txBody>
          <a:bodyPr/>
          <a:lstStyle/>
          <a:p>
            <a:r>
              <a:rPr lang="en-US" b="1" dirty="0" smtClean="0">
                <a:ln w="3175">
                  <a:noFill/>
                </a:ln>
                <a:solidFill>
                  <a:schemeClr val="bg1"/>
                </a:solidFill>
              </a:rPr>
              <a:t>VI</a:t>
            </a:r>
            <a:r>
              <a:rPr lang="ru-RU" b="1" dirty="0" smtClean="0">
                <a:ln w="3175">
                  <a:noFill/>
                </a:ln>
                <a:solidFill>
                  <a:schemeClr val="bg1"/>
                </a:solidFill>
              </a:rPr>
              <a:t> международная конференция «Триггерные эффекты в геосистемах», Москва, 2022</a:t>
            </a:r>
            <a:endParaRPr lang="ru-RU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52001" y="6642000"/>
            <a:ext cx="432001" cy="216000"/>
          </a:xfrm>
        </p:spPr>
        <p:txBody>
          <a:bodyPr/>
          <a:lstStyle/>
          <a:p>
            <a:pPr algn="ctr"/>
            <a:fld id="{492D6532-DE01-4F4C-9A5E-EBAE3EB64C18}" type="slidenum">
              <a:rPr lang="ru-RU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9</a:t>
            </a:fld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12112" y="126000"/>
            <a:ext cx="899888" cy="54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346" y="0"/>
            <a:ext cx="10041615" cy="792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МОДЕЛИРОВАНИЕ РЕЗУЛЬТАТОВ ТГА ПРИ СКОРОСТИ НАГРЕВА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ru-RU" sz="2000" b="1" dirty="0">
                <a:solidFill>
                  <a:schemeClr val="bg1"/>
                </a:solidFill>
                <a:latin typeface="Yu Gothic UI Semilight"/>
                <a:ea typeface="Yu Gothic UI Semilight"/>
                <a:cs typeface="Arial" panose="020B0604020202020204" pitchFamily="34" charset="0"/>
              </a:rPr>
              <a:t>̊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39365" y="792000"/>
            <a:ext cx="11519554" cy="5849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ru-RU" sz="3200" dirty="0">
              <a:solidFill>
                <a:srgbClr val="2A366B"/>
              </a:solidFill>
            </a:endParaRPr>
          </a:p>
        </p:txBody>
      </p:sp>
      <p:pic>
        <p:nvPicPr>
          <p:cNvPr id="18" name="Рисунок 17"/>
          <p:cNvPicPr/>
          <p:nvPr/>
        </p:nvPicPr>
        <p:blipFill rotWithShape="1">
          <a:blip r:embed="rId4"/>
          <a:srcRect b="14603"/>
          <a:stretch/>
        </p:blipFill>
        <p:spPr>
          <a:xfrm>
            <a:off x="0" y="1064219"/>
            <a:ext cx="5502368" cy="246275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20243" y="3783264"/>
            <a:ext cx="50821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Распределение температуры по высоте модели в сечении, проходящем через центр тигля при нагревании со скоростью 10 </a:t>
            </a:r>
            <a:r>
              <a:rPr lang="ru-RU" dirty="0" smtClean="0">
                <a:latin typeface="Yu Gothic UI Semilight"/>
                <a:ea typeface="Yu Gothic UI Semilight"/>
              </a:rPr>
              <a:t>̊</a:t>
            </a:r>
            <a:r>
              <a:rPr lang="ru-RU" dirty="0" smtClean="0"/>
              <a:t>С/мин</a:t>
            </a:r>
            <a:r>
              <a:rPr lang="ru-RU" dirty="0"/>
              <a:t>, когда на внешних стенках температура достигает 300 </a:t>
            </a:r>
            <a:r>
              <a:rPr lang="ru-RU" dirty="0" smtClean="0">
                <a:latin typeface="Yu Gothic UI Semilight"/>
                <a:ea typeface="Yu Gothic UI Semilight"/>
              </a:rPr>
              <a:t>̊</a:t>
            </a:r>
            <a:r>
              <a:rPr lang="ru-RU" dirty="0" smtClean="0"/>
              <a:t>С </a:t>
            </a:r>
            <a:r>
              <a:rPr lang="ru-RU" dirty="0"/>
              <a:t>(30 мин нагревания)</a:t>
            </a: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xmlns="" val="2131999828"/>
              </p:ext>
            </p:extLst>
          </p:nvPr>
        </p:nvGraphicFramePr>
        <p:xfrm>
          <a:off x="5862369" y="1273628"/>
          <a:ext cx="6149631" cy="3937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502369" y="5260592"/>
            <a:ext cx="65096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Распределение температуры по диаметру модели на половине высоты тигля при нагревании со скоростью </a:t>
            </a:r>
            <a:r>
              <a:rPr lang="ru-RU" dirty="0" smtClean="0"/>
              <a:t>10 </a:t>
            </a:r>
            <a:r>
              <a:rPr lang="ru-RU" dirty="0" smtClean="0">
                <a:latin typeface="Yu Gothic UI Semilight"/>
                <a:ea typeface="Yu Gothic UI Semilight"/>
              </a:rPr>
              <a:t>̊</a:t>
            </a:r>
            <a:r>
              <a:rPr lang="ru-RU" dirty="0" smtClean="0"/>
              <a:t>С/мин</a:t>
            </a:r>
            <a:r>
              <a:rPr lang="ru-RU" dirty="0"/>
              <a:t>, через 1800 с (30 мин) нагревания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166321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2329</TotalTime>
  <Words>937</Words>
  <Application>Microsoft Office PowerPoint</Application>
  <PresentationFormat>Произвольный</PresentationFormat>
  <Paragraphs>100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АКТУАЛЬНОСТЬ ПРОБЛЕМЫ САМОВОЗГОРАНИЯ УГЛЯ</vt:lpstr>
      <vt:lpstr>ОПРЕДЕЛЕНИЕ СКЛОННОСТИ УГЛЕЙ К САМОВОЗГОРАНИЮ</vt:lpstr>
      <vt:lpstr>ЭКСПЕРИМЕНТ</vt:lpstr>
      <vt:lpstr>ТЕРМОГРАВИМЕТРИЧЕСКИЕ ЗАВИСИМОСТИ ОБРАЗЦОВ</vt:lpstr>
      <vt:lpstr>СКОРОСТИ ИЗМЕНЕНИЯ МАССЫ ОБРАЗЦОВ</vt:lpstr>
      <vt:lpstr>РЕЗУЛЬТАТЫ ТГА И МОДЕЛЬ ОБРАЗЦА УГЛЯ</vt:lpstr>
      <vt:lpstr>МОДЕЛИРОВАНИЕ РЕЗУЛЬТАТОВ ТГА ПРИ СКОРОСТИ НАГРЕВА 3 ̊С/МИН</vt:lpstr>
      <vt:lpstr>МОДЕЛИРОВАНИЕ РЕЗУЛЬТАТОВ ТГА ПРИ СКОРОСТИ НАГРЕВА 10 ̊С/МИН</vt:lpstr>
      <vt:lpstr>РАСПРЕДЕЛЕНИЕ ТЕМПЕРАТУРЫ ПРИ НАГРЕВЕ СО СКОРОСТЬЮ 3 ̊С/МИН</vt:lpstr>
      <vt:lpstr>ЗАКЛЮЧЕНИЕ</vt:lpstr>
      <vt:lpstr>ЛИТЕРАТУРНЫЕ ИСТОЧНИКИ</vt:lpstr>
      <vt:lpstr>БЛАГОДАРИМ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189</cp:revision>
  <dcterms:created xsi:type="dcterms:W3CDTF">2019-10-28T19:11:42Z</dcterms:created>
  <dcterms:modified xsi:type="dcterms:W3CDTF">2022-06-23T08:25:34Z</dcterms:modified>
</cp:coreProperties>
</file>