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0" r:id="rId4"/>
    <p:sldId id="261" r:id="rId5"/>
    <p:sldId id="262" r:id="rId6"/>
    <p:sldId id="257" r:id="rId7"/>
    <p:sldId id="258" r:id="rId8"/>
    <p:sldId id="259" r:id="rId9"/>
    <p:sldId id="264" r:id="rId10"/>
    <p:sldId id="265" r:id="rId11"/>
    <p:sldId id="2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361" autoAdjust="0"/>
    <p:restoredTop sz="94660"/>
  </p:normalViewPr>
  <p:slideViewPr>
    <p:cSldViewPr snapToGrid="0">
      <p:cViewPr varScale="1">
        <p:scale>
          <a:sx n="76" d="100"/>
          <a:sy n="76" d="100"/>
        </p:scale>
        <p:origin x="-63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7C4123-545B-455F-A6CD-BCE68C372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6AE11CE-8286-4CA2-8FF5-DC79219FA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06D811-24D6-438E-B8C8-60195AE46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7E5A-0F92-44CF-A306-856514162A5F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45DA48-39FC-4585-8FB0-6750B4528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0E18F5-D213-4254-81F2-96D12273B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9EAD-7BE7-4D59-985C-AFFC1B336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9333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88A187-B2E0-4B8F-B207-065879C68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6E9C9A4-EA07-469A-8734-B53039D28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648B69-8A0B-4D02-A1DA-9670144D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7E5A-0F92-44CF-A306-856514162A5F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A7581D-716B-454E-BFFE-2783B60DD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EDD3A9-0013-4E92-8B17-2A3D22AAE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9EAD-7BE7-4D59-985C-AFFC1B336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1815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EEB0808-D1C3-43D2-B8FC-3ECC9AE8C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68A4C9F-AC7B-4691-95F7-3D992B5C26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F6B57D-938C-44CB-BBB0-391D603B9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7E5A-0F92-44CF-A306-856514162A5F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1AC082-FF64-453A-8374-FF6125211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33817F-2237-470B-9BC4-875707CF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9EAD-7BE7-4D59-985C-AFFC1B336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2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D579BD-53E6-4161-AE76-632DE9EC2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C1FA26-92C6-4D2B-A655-62589A9C2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FBC368-071F-4A59-8500-F384C718C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7E5A-0F92-44CF-A306-856514162A5F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BA0548-CE5A-47D5-A0E5-CBC9264AE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405CE2-6CD7-4E16-9476-E8E099FF4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9EAD-7BE7-4D59-985C-AFFC1B336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1857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04E0E5-8DA4-4CD0-B655-F71FE15E2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26AAF6-79CC-4723-8237-BCCDA3321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08FD0C-85F5-46B4-81B7-23B8C178D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7E5A-0F92-44CF-A306-856514162A5F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9CEC50-90A1-471C-A778-E089A49C5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AFF1AB-5FD1-4A91-94C6-19666573F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9EAD-7BE7-4D59-985C-AFFC1B336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3998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EC8C1C-841D-4B11-B398-7870D820F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201028-5935-4910-9C39-A966133EE7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D3146D5-F7D4-4037-9E5D-29921E4EE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2A577C-979D-49E0-BEC6-06E0AAC66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7E5A-0F92-44CF-A306-856514162A5F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979960-BA41-4072-A9C2-34CFC6089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D1F9B64-8293-41D9-8D98-7210A440D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9EAD-7BE7-4D59-985C-AFFC1B336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9910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959DDC-3814-4794-B7D7-159AE6C74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BFCCB8E-4093-431B-97F9-8DE233691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89C9B47-B408-4F6C-87D1-D17822E06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5B5BA01-04B1-4BB3-A1EA-46EBFDAA01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3B5E02B-C6F7-4CE1-AD3B-7B485F1C53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0B953F9-AB17-4D14-861C-FCE3F19B8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7E5A-0F92-44CF-A306-856514162A5F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50B9136-2833-4475-BCF5-D5F79705B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85ABDF0-BEE2-4EA5-9C65-3D01D119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9EAD-7BE7-4D59-985C-AFFC1B336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3685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0D0C31-BB65-42E8-9D5A-1F790EF7B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5E18D83-97A7-45A5-B6E6-365C5180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7E5A-0F92-44CF-A306-856514162A5F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100DA9D-C7CE-4112-96A3-F86FB993C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3FA78AE-F968-49E5-A88E-9FB2E4749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9EAD-7BE7-4D59-985C-AFFC1B336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6619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8DF567A-D692-4B43-885A-5F4691483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7E5A-0F92-44CF-A306-856514162A5F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5A9F08B-04FB-4CBA-BD53-ED5786F8B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157064C-6745-4C01-8D14-19EBD9070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9EAD-7BE7-4D59-985C-AFFC1B336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450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51D129-63E1-4389-989A-80C789C18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2F57DA-7AD0-4AB0-94FB-2A6A1CB44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C3BB3F5-A228-4275-AFAC-CAFE44FCB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C727E89-3515-42B2-B769-9EC43406C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7E5A-0F92-44CF-A306-856514162A5F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E27A7A-9D6E-4932-831B-44EAF3547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83FB613-C4CF-4B59-A87C-10577213B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9EAD-7BE7-4D59-985C-AFFC1B336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7393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1E2F05-C696-46AA-A1B9-9875F963B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E0DB145-7B30-49FB-9D16-835F4CDFC0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846EDE-059F-44DD-BDCE-FC7C474C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249FB5C-D617-4031-ABA1-324A8D3A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7E5A-0F92-44CF-A306-856514162A5F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5BCEA9-016C-4799-B66C-2D858B77F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A4B12C-7942-4E53-AE95-39BA90B04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9EAD-7BE7-4D59-985C-AFFC1B336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4149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7D91EDF-D531-455A-AEEA-FA0232FFA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550FAA1-3BCF-4A2B-9A69-30D81975C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90E724-2556-424C-BB45-1C1B7BED5F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67E5A-0F92-44CF-A306-856514162A5F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1C1CB7-05EA-4D22-83F3-15AE90FB7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55B5DD-96A8-45D0-B2B6-EA46360291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99EAD-7BE7-4D59-985C-AFFC1B336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92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A26EB9-A2ED-47D2-B709-E882B3C83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041400"/>
            <a:ext cx="9144000" cy="2387600"/>
          </a:xfrm>
        </p:spPr>
        <p:txBody>
          <a:bodyPr>
            <a:noAutofit/>
          </a:bodyPr>
          <a:lstStyle/>
          <a:p>
            <a:r>
              <a:rPr lang="ru-RU" sz="4000" b="0" i="0" strike="noStrike" dirty="0">
                <a:solidFill>
                  <a:srgbClr val="337AB7"/>
                </a:solidFill>
                <a:effectLst/>
                <a:latin typeface="Arial Narrow" panose="020B0606020202030204" pitchFamily="34" charset="0"/>
              </a:rPr>
              <a:t>Оценка квантилей максимальной магнитуды в будущем интервале времени на примере Байкальской рифтовой зоны</a:t>
            </a:r>
            <a:endParaRPr lang="ru-RU" sz="4000" dirty="0">
              <a:latin typeface="Arial Narrow" panose="020B0606020202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DA68B94-7EBA-462F-ADDA-18A67FA8E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1588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ru-RU" b="0" i="0" dirty="0">
                <a:solidFill>
                  <a:srgbClr val="333333"/>
                </a:solidFill>
                <a:effectLst/>
                <a:latin typeface="effra"/>
              </a:rPr>
              <a:t>Писаренко В.Ф.</a:t>
            </a:r>
            <a:r>
              <a:rPr lang="ru-RU" b="0" i="0" baseline="30000" dirty="0">
                <a:solidFill>
                  <a:srgbClr val="333333"/>
                </a:solidFill>
                <a:effectLst/>
                <a:latin typeface="effra"/>
              </a:rPr>
              <a:t>1</a:t>
            </a:r>
            <a:r>
              <a:rPr lang="ru-RU" b="0" i="0" dirty="0">
                <a:solidFill>
                  <a:srgbClr val="333333"/>
                </a:solidFill>
                <a:effectLst/>
                <a:latin typeface="effra"/>
              </a:rPr>
              <a:t>, Ружич В.В.</a:t>
            </a:r>
            <a:r>
              <a:rPr lang="ru-RU" b="0" i="0" baseline="30000" dirty="0">
                <a:solidFill>
                  <a:srgbClr val="333333"/>
                </a:solidFill>
                <a:effectLst/>
                <a:latin typeface="effra"/>
              </a:rPr>
              <a:t>2</a:t>
            </a:r>
            <a:r>
              <a:rPr lang="ru-RU" b="0" i="0" dirty="0">
                <a:solidFill>
                  <a:srgbClr val="333333"/>
                </a:solidFill>
                <a:effectLst/>
                <a:latin typeface="effra"/>
              </a:rPr>
              <a:t>, </a:t>
            </a:r>
            <a:r>
              <a:rPr lang="ru-RU" b="0" i="0" u="sng" dirty="0">
                <a:solidFill>
                  <a:srgbClr val="333333"/>
                </a:solidFill>
                <a:effectLst/>
                <a:latin typeface="effra"/>
              </a:rPr>
              <a:t>Скоркина А.А.</a:t>
            </a:r>
            <a:r>
              <a:rPr lang="ru-RU" b="0" i="0" baseline="30000" dirty="0">
                <a:solidFill>
                  <a:srgbClr val="333333"/>
                </a:solidFill>
                <a:effectLst/>
                <a:latin typeface="effra"/>
              </a:rPr>
              <a:t>1,3</a:t>
            </a:r>
            <a:r>
              <a:rPr lang="ru-RU" b="0" i="0" dirty="0">
                <a:solidFill>
                  <a:srgbClr val="333333"/>
                </a:solidFill>
                <a:effectLst/>
                <a:latin typeface="effra"/>
              </a:rPr>
              <a:t>, Левина Е.А.</a:t>
            </a:r>
            <a:r>
              <a:rPr lang="ru-RU" b="0" i="0" baseline="30000" dirty="0">
                <a:solidFill>
                  <a:srgbClr val="333333"/>
                </a:solidFill>
                <a:effectLst/>
                <a:latin typeface="effra"/>
              </a:rPr>
              <a:t>2</a:t>
            </a:r>
            <a:r>
              <a:rPr lang="ru-RU" dirty="0"/>
              <a:t> </a:t>
            </a:r>
            <a:br>
              <a:rPr lang="ru-RU" dirty="0"/>
            </a:br>
            <a:r>
              <a:rPr lang="ru-RU" sz="2000" baseline="30000" dirty="0"/>
              <a:t>1</a:t>
            </a:r>
            <a:r>
              <a:rPr lang="ru-RU" sz="2000" dirty="0"/>
              <a:t> ИТПЗ РАН, Москва</a:t>
            </a:r>
            <a:br>
              <a:rPr lang="ru-RU" sz="2000" dirty="0"/>
            </a:br>
            <a:r>
              <a:rPr lang="ru-RU" sz="2000" baseline="30000" dirty="0"/>
              <a:t>2</a:t>
            </a:r>
            <a:r>
              <a:rPr lang="ru-RU" sz="2000" dirty="0"/>
              <a:t> ИЗК СО РАН, Иркутск</a:t>
            </a:r>
            <a:br>
              <a:rPr lang="ru-RU" sz="2000" dirty="0"/>
            </a:br>
            <a:r>
              <a:rPr lang="ru-RU" sz="2000" baseline="30000" dirty="0"/>
              <a:t>3</a:t>
            </a:r>
            <a:r>
              <a:rPr lang="ru-RU" sz="2000" dirty="0"/>
              <a:t> ГЦ РАН, Москва </a:t>
            </a:r>
            <a:endParaRPr lang="ru-R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9B39557-02F9-4515-97DF-2E88316098FB}"/>
              </a:ext>
            </a:extLst>
          </p:cNvPr>
          <p:cNvSpPr/>
          <p:nvPr/>
        </p:nvSpPr>
        <p:spPr>
          <a:xfrm>
            <a:off x="0" y="0"/>
            <a:ext cx="4191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65E2650-A89E-46DA-B9EF-F344958CB3F8}"/>
              </a:ext>
            </a:extLst>
          </p:cNvPr>
          <p:cNvSpPr txBox="1"/>
          <p:nvPr/>
        </p:nvSpPr>
        <p:spPr>
          <a:xfrm>
            <a:off x="1333242" y="294468"/>
            <a:ext cx="952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Шестая Международная конференция «Триггерные эффекты в геосистемах»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CA0C920-D7CB-4244-8907-B89F60C52125}"/>
              </a:ext>
            </a:extLst>
          </p:cNvPr>
          <p:cNvSpPr txBox="1"/>
          <p:nvPr/>
        </p:nvSpPr>
        <p:spPr>
          <a:xfrm flipH="1">
            <a:off x="4413884" y="6194200"/>
            <a:ext cx="3364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ИДГ РАН, Москва, 22 июня 2022</a:t>
            </a:r>
          </a:p>
        </p:txBody>
      </p:sp>
    </p:spTree>
    <p:extLst>
      <p:ext uri="{BB962C8B-B14F-4D97-AF65-F5344CB8AC3E}">
        <p14:creationId xmlns:p14="http://schemas.microsoft.com/office/powerpoint/2010/main" xmlns="" val="2284708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B139E1-0B18-4BA5-A37F-C9ED083A6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Arial Narrow" panose="020B0606020202030204" pitchFamily="34" charset="0"/>
              </a:rPr>
              <a:t>Оценка квантилей максимальной магнитуды </a:t>
            </a:r>
            <a:r>
              <a:rPr lang="en-US" sz="3600" i="1" dirty="0" err="1">
                <a:latin typeface="Arial Narrow" panose="020B0606020202030204" pitchFamily="34" charset="0"/>
              </a:rPr>
              <a:t>M</a:t>
            </a:r>
            <a:r>
              <a:rPr lang="en-US" sz="3600" baseline="-25000" dirty="0" err="1">
                <a:latin typeface="Arial Narrow" panose="020B0606020202030204" pitchFamily="34" charset="0"/>
              </a:rPr>
              <a:t>max</a:t>
            </a:r>
            <a:r>
              <a:rPr lang="ru-RU" sz="3600" dirty="0">
                <a:latin typeface="Arial Narrow" panose="020B0606020202030204" pitchFamily="34" charset="0"/>
              </a:rPr>
              <a:t> в будущем интервале времени </a:t>
            </a:r>
            <a:r>
              <a:rPr lang="en-US" sz="3600" i="1" dirty="0">
                <a:latin typeface="Arial Narrow" panose="020B0606020202030204" pitchFamily="34" charset="0"/>
              </a:rPr>
              <a:t>T</a:t>
            </a:r>
            <a:r>
              <a:rPr lang="en-US" sz="3600" dirty="0">
                <a:latin typeface="Arial Narrow" panose="020B0606020202030204" pitchFamily="34" charset="0"/>
              </a:rPr>
              <a:t> </a:t>
            </a:r>
            <a:r>
              <a:rPr lang="en-US" sz="2800" dirty="0">
                <a:latin typeface="Arial Narrow" panose="020B0606020202030204" pitchFamily="34" charset="0"/>
              </a:rPr>
              <a:t>[</a:t>
            </a:r>
            <a:r>
              <a:rPr lang="ru-RU" sz="2800" dirty="0">
                <a:latin typeface="Arial Narrow" panose="020B0606020202030204" pitchFamily="34" charset="0"/>
              </a:rPr>
              <a:t>Писаренко и др., 2022</a:t>
            </a:r>
            <a:r>
              <a:rPr lang="en-US" sz="2800" dirty="0">
                <a:latin typeface="Arial Narrow" panose="020B0606020202030204" pitchFamily="34" charset="0"/>
              </a:rPr>
              <a:t>]</a:t>
            </a:r>
            <a:endParaRPr lang="ru-RU" sz="3600" dirty="0">
              <a:latin typeface="Arial Narrow" panose="020B06060202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22AE344-F399-4B12-AD2B-3F511CFBA1AA}"/>
              </a:ext>
            </a:extLst>
          </p:cNvPr>
          <p:cNvSpPr/>
          <p:nvPr/>
        </p:nvSpPr>
        <p:spPr>
          <a:xfrm>
            <a:off x="0" y="0"/>
            <a:ext cx="4191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30">
            <a:extLst>
              <a:ext uri="{FF2B5EF4-FFF2-40B4-BE49-F238E27FC236}">
                <a16:creationId xmlns:a16="http://schemas.microsoft.com/office/drawing/2014/main" xmlns="" id="{4F11EB5E-0E08-459F-9331-2CC7B06D1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7787" y="1843088"/>
            <a:ext cx="6167438" cy="46158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78B84C4-9DBE-4849-8631-877FCC511345}"/>
              </a:ext>
            </a:extLst>
          </p:cNvPr>
          <p:cNvSpPr txBox="1"/>
          <p:nvPr/>
        </p:nvSpPr>
        <p:spPr>
          <a:xfrm>
            <a:off x="7181850" y="1612463"/>
            <a:ext cx="609600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Сверху вниз показаны </a:t>
            </a:r>
          </a:p>
          <a:p>
            <a:r>
              <a:rPr lang="ru-RU" sz="24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значения </a:t>
            </a:r>
            <a:r>
              <a:rPr lang="ru-RU" sz="2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для субрегионов:</a:t>
            </a:r>
          </a:p>
          <a:p>
            <a:r>
              <a:rPr lang="ru-RU" sz="2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</a:p>
          <a:p>
            <a:r>
              <a:rPr lang="ru-RU" sz="2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всей БРЗ </a:t>
            </a:r>
          </a:p>
          <a:p>
            <a:r>
              <a:rPr lang="ru-RU" sz="2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Саянского</a:t>
            </a:r>
            <a:endParaRPr lang="ru-RU" sz="2400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Северомуйского и</a:t>
            </a:r>
          </a:p>
          <a:p>
            <a:r>
              <a:rPr lang="ru-RU" sz="24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Байкальского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1737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95EF9D-21D0-426B-A187-D20F5F90B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4400"/>
            <a:ext cx="10515600" cy="1325563"/>
          </a:xfrm>
        </p:spPr>
        <p:txBody>
          <a:bodyPr/>
          <a:lstStyle/>
          <a:p>
            <a:r>
              <a:rPr lang="ru-RU" dirty="0">
                <a:latin typeface="Arial Narrow" panose="020B0606020202030204" pitchFamily="34" charset="0"/>
              </a:rPr>
              <a:t>Благодарю за внимание!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322EE5-C519-4AD7-BC18-F61125327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8999"/>
            <a:ext cx="10515600" cy="2747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Работа выполнена при частичной поддержке РФФИ, грант № 20-05-00433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9EA3F65-59FA-48E7-AB18-29A590A27912}"/>
              </a:ext>
            </a:extLst>
          </p:cNvPr>
          <p:cNvSpPr/>
          <p:nvPr/>
        </p:nvSpPr>
        <p:spPr>
          <a:xfrm>
            <a:off x="0" y="0"/>
            <a:ext cx="4191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2061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E10D43-1A26-4202-91B8-385B20A02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6925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 Narrow" panose="020B0606020202030204" pitchFamily="34" charset="0"/>
              </a:rPr>
              <a:t>Байкальская рифтовая зона (БРЗ) на карте ОСР-2015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BA90113-E1D8-42CF-B8CE-4DE04E13F4AC}"/>
              </a:ext>
            </a:extLst>
          </p:cNvPr>
          <p:cNvSpPr/>
          <p:nvPr/>
        </p:nvSpPr>
        <p:spPr>
          <a:xfrm>
            <a:off x="0" y="0"/>
            <a:ext cx="4191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27531F6-3E09-4D1D-A7CF-C6271EEAA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0084" y="1385717"/>
            <a:ext cx="7031832" cy="466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1135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E10D43-1A26-4202-91B8-385B20A02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6925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Arial Narrow" panose="020B0606020202030204" pitchFamily="34" charset="0"/>
              </a:rPr>
              <a:t>Оценка максимальной возможной магнитуды </a:t>
            </a:r>
            <a:r>
              <a:rPr lang="ru-RU" sz="2400" dirty="0">
                <a:latin typeface="Arial Narrow" panose="020B0606020202030204" pitchFamily="34" charset="0"/>
              </a:rPr>
              <a:t>(Ружич и др., 1998)</a:t>
            </a:r>
            <a:endParaRPr lang="ru-RU" sz="3200" dirty="0">
              <a:latin typeface="Arial Narrow" panose="020B0606020202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BA90113-E1D8-42CF-B8CE-4DE04E13F4AC}"/>
              </a:ext>
            </a:extLst>
          </p:cNvPr>
          <p:cNvSpPr/>
          <p:nvPr/>
        </p:nvSpPr>
        <p:spPr>
          <a:xfrm>
            <a:off x="0" y="0"/>
            <a:ext cx="4191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5A15627-1C44-431C-BE8B-AA565F8B9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0550" y="1304925"/>
            <a:ext cx="3619500" cy="25738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E5C2B04-4ADB-4562-85FB-36663D9D5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2062" y="4109598"/>
            <a:ext cx="9667876" cy="166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9371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E10D43-1A26-4202-91B8-385B20A02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6925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 Narrow" panose="020B0606020202030204" pitchFamily="34" charset="0"/>
              </a:rPr>
              <a:t>Сейсмическая сеть ФИЦ ЕГС РАН (2016 г.)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BA90113-E1D8-42CF-B8CE-4DE04E13F4AC}"/>
              </a:ext>
            </a:extLst>
          </p:cNvPr>
          <p:cNvSpPr/>
          <p:nvPr/>
        </p:nvSpPr>
        <p:spPr>
          <a:xfrm>
            <a:off x="0" y="0"/>
            <a:ext cx="4191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87472AD-F608-49CA-B838-6D0CE1EDD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3131" y="1162051"/>
            <a:ext cx="7805738" cy="542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1922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E10D43-1A26-4202-91B8-385B20A02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6925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Arial Narrow" panose="020B0606020202030204" pitchFamily="34" charset="0"/>
              </a:rPr>
              <a:t>Землетрясения </a:t>
            </a:r>
            <a:r>
              <a:rPr lang="en-US" sz="3200" i="1" dirty="0">
                <a:latin typeface="Arial Narrow" panose="020B0606020202030204" pitchFamily="34" charset="0"/>
              </a:rPr>
              <a:t>M</a:t>
            </a:r>
            <a:r>
              <a:rPr lang="en-US" sz="3200" dirty="0">
                <a:latin typeface="Arial Narrow" panose="020B0606020202030204" pitchFamily="34" charset="0"/>
              </a:rPr>
              <a:t> ≥ </a:t>
            </a:r>
            <a:r>
              <a:rPr lang="ru-RU" sz="3200" dirty="0">
                <a:latin typeface="Arial Narrow" panose="020B0606020202030204" pitchFamily="34" charset="0"/>
              </a:rPr>
              <a:t>4.5 (1998-2021 гг.)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BA90113-E1D8-42CF-B8CE-4DE04E13F4AC}"/>
              </a:ext>
            </a:extLst>
          </p:cNvPr>
          <p:cNvSpPr/>
          <p:nvPr/>
        </p:nvSpPr>
        <p:spPr>
          <a:xfrm>
            <a:off x="0" y="0"/>
            <a:ext cx="4191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6659FA4-F8C6-4C67-915B-A3B04443A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5887" y="1298019"/>
            <a:ext cx="9420225" cy="494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3972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E10D43-1A26-4202-91B8-385B20A02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6925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Arial Narrow" panose="020B0606020202030204" pitchFamily="34" charset="0"/>
              </a:rPr>
              <a:t>Исходные данные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BA90113-E1D8-42CF-B8CE-4DE04E13F4AC}"/>
              </a:ext>
            </a:extLst>
          </p:cNvPr>
          <p:cNvSpPr/>
          <p:nvPr/>
        </p:nvSpPr>
        <p:spPr>
          <a:xfrm>
            <a:off x="0" y="0"/>
            <a:ext cx="4191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9808A7-8CEF-48DA-97A7-FEDD3F303CDC}"/>
              </a:ext>
            </a:extLst>
          </p:cNvPr>
          <p:cNvSpPr txBox="1"/>
          <p:nvPr/>
        </p:nvSpPr>
        <p:spPr>
          <a:xfrm>
            <a:off x="1168835" y="1790777"/>
            <a:ext cx="6096000" cy="3265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Каталог </a:t>
            </a:r>
            <a:r>
              <a:rPr lang="ru-RU" sz="20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Байкальского филиала</a:t>
            </a:r>
            <a:br>
              <a:rPr lang="ru-RU" sz="20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Единой геофизической службы РАН </a:t>
            </a:r>
            <a:r>
              <a:rPr lang="ru-RU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(БФ ФИЦ ЕГС РАН, </a:t>
            </a:r>
            <a:r>
              <a:rPr lang="en-US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seis</a:t>
            </a:r>
            <a:r>
              <a:rPr lang="ru-RU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bykl</a:t>
            </a:r>
            <a:r>
              <a:rPr lang="ru-RU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r>
              <a:rPr lang="ru-RU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  <a:br>
              <a:rPr lang="ru-RU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1963–2021 гг.</a:t>
            </a:r>
            <a:br>
              <a:rPr lang="ru-RU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48.0 ≤ широта ≤ 59.0 </a:t>
            </a:r>
            <a:br>
              <a:rPr lang="ru-RU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96.0 ≤ долгота ≤ 122.0</a:t>
            </a:r>
            <a:r>
              <a:rPr lang="ru-RU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2.6 ≤ </a:t>
            </a:r>
            <a:r>
              <a:rPr lang="en-US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 </a:t>
            </a:r>
            <a:r>
              <a:rPr lang="ru-RU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≤ 8.2</a:t>
            </a:r>
            <a:endParaRPr lang="ru-RU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3907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C3AAA6-6E28-47BC-BA83-F961E5B64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Arial Narrow" panose="020B0606020202030204" pitchFamily="34" charset="0"/>
              </a:rPr>
              <a:t>Интенсивность потока сейсмических событий (1963-2021 гг.)</a:t>
            </a:r>
          </a:p>
        </p:txBody>
      </p:sp>
      <p:pic>
        <p:nvPicPr>
          <p:cNvPr id="4" name="Рисунок 18">
            <a:extLst>
              <a:ext uri="{FF2B5EF4-FFF2-40B4-BE49-F238E27FC236}">
                <a16:creationId xmlns:a16="http://schemas.microsoft.com/office/drawing/2014/main" xmlns="" id="{F1EC44E9-DCB2-4A35-A8FF-E5B84F660C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" y="1635730"/>
            <a:ext cx="7610475" cy="50736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73B1EE6-101A-4D3A-96FC-9126C95699FD}"/>
              </a:ext>
            </a:extLst>
          </p:cNvPr>
          <p:cNvSpPr/>
          <p:nvPr/>
        </p:nvSpPr>
        <p:spPr>
          <a:xfrm>
            <a:off x="0" y="0"/>
            <a:ext cx="4191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CA371D7-A731-4B22-B4FF-B3DB6434CC59}"/>
              </a:ext>
            </a:extLst>
          </p:cNvPr>
          <p:cNvSpPr txBox="1"/>
          <p:nvPr/>
        </p:nvSpPr>
        <p:spPr>
          <a:xfrm flipH="1">
            <a:off x="8029574" y="2047875"/>
            <a:ext cx="3390899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/>
              <a:t>Субрегионы:</a:t>
            </a:r>
          </a:p>
          <a:p>
            <a:pPr>
              <a:lnSpc>
                <a:spcPct val="150000"/>
              </a:lnSpc>
            </a:pPr>
            <a:endParaRPr lang="ru-RU" sz="2400" dirty="0"/>
          </a:p>
          <a:p>
            <a:pPr>
              <a:lnSpc>
                <a:spcPct val="150000"/>
              </a:lnSpc>
            </a:pPr>
            <a:r>
              <a:rPr lang="ru-RU" sz="2400" dirty="0"/>
              <a:t>(1) Саянский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(2) Байкальский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(3) Северо-Муйский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7E8FE2F-4EFB-4795-892C-59CEC2343EC1}"/>
              </a:ext>
            </a:extLst>
          </p:cNvPr>
          <p:cNvSpPr txBox="1"/>
          <p:nvPr/>
        </p:nvSpPr>
        <p:spPr>
          <a:xfrm>
            <a:off x="2238376" y="5037604"/>
            <a:ext cx="569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(1)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EAECB49-3D7B-4E69-8E4D-D0F9F803870B}"/>
              </a:ext>
            </a:extLst>
          </p:cNvPr>
          <p:cNvSpPr txBox="1"/>
          <p:nvPr/>
        </p:nvSpPr>
        <p:spPr>
          <a:xfrm>
            <a:off x="3495676" y="4408954"/>
            <a:ext cx="569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(2)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604701-29BD-4300-B44F-957E928DB7B6}"/>
              </a:ext>
            </a:extLst>
          </p:cNvPr>
          <p:cNvSpPr txBox="1"/>
          <p:nvPr/>
        </p:nvSpPr>
        <p:spPr>
          <a:xfrm>
            <a:off x="4953001" y="2999254"/>
            <a:ext cx="569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xmlns="" val="131361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C3AAA6-6E28-47BC-BA83-F961E5B64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Arial Narrow" panose="020B0606020202030204" pitchFamily="34" charset="0"/>
              </a:rPr>
              <a:t>Интенсивность потока сейсмических событий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73B1EE6-101A-4D3A-96FC-9126C95699FD}"/>
              </a:ext>
            </a:extLst>
          </p:cNvPr>
          <p:cNvSpPr/>
          <p:nvPr/>
        </p:nvSpPr>
        <p:spPr>
          <a:xfrm>
            <a:off x="0" y="0"/>
            <a:ext cx="4191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7E8FE2F-4EFB-4795-892C-59CEC2343EC1}"/>
              </a:ext>
            </a:extLst>
          </p:cNvPr>
          <p:cNvSpPr txBox="1"/>
          <p:nvPr/>
        </p:nvSpPr>
        <p:spPr>
          <a:xfrm>
            <a:off x="2238376" y="5037604"/>
            <a:ext cx="569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(1)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EAECB49-3D7B-4E69-8E4D-D0F9F803870B}"/>
              </a:ext>
            </a:extLst>
          </p:cNvPr>
          <p:cNvSpPr txBox="1"/>
          <p:nvPr/>
        </p:nvSpPr>
        <p:spPr>
          <a:xfrm>
            <a:off x="3495676" y="4408954"/>
            <a:ext cx="569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(2)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604701-29BD-4300-B44F-957E928DB7B6}"/>
              </a:ext>
            </a:extLst>
          </p:cNvPr>
          <p:cNvSpPr txBox="1"/>
          <p:nvPr/>
        </p:nvSpPr>
        <p:spPr>
          <a:xfrm>
            <a:off x="4953001" y="2999254"/>
            <a:ext cx="569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(3)</a:t>
            </a:r>
          </a:p>
        </p:txBody>
      </p:sp>
      <p:pic>
        <p:nvPicPr>
          <p:cNvPr id="11" name="Рисунок 24">
            <a:extLst>
              <a:ext uri="{FF2B5EF4-FFF2-40B4-BE49-F238E27FC236}">
                <a16:creationId xmlns:a16="http://schemas.microsoft.com/office/drawing/2014/main" xmlns="" id="{151DB46B-3F26-425A-8151-1091F8E56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5309" y="1861844"/>
            <a:ext cx="5462953" cy="3600000"/>
          </a:xfrm>
          <a:prstGeom prst="rect">
            <a:avLst/>
          </a:prstGeom>
        </p:spPr>
      </p:pic>
      <p:pic>
        <p:nvPicPr>
          <p:cNvPr id="12" name="Рисунок 25">
            <a:extLst>
              <a:ext uri="{FF2B5EF4-FFF2-40B4-BE49-F238E27FC236}">
                <a16:creationId xmlns:a16="http://schemas.microsoft.com/office/drawing/2014/main" xmlns="" id="{9BECDB23-6D9E-4E27-A3E7-AD8C2FE452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8262" y="1805815"/>
            <a:ext cx="4810009" cy="360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247EEF3-1339-4B68-A720-A58297EF26B8}"/>
              </a:ext>
            </a:extLst>
          </p:cNvPr>
          <p:cNvSpPr txBox="1"/>
          <p:nvPr/>
        </p:nvSpPr>
        <p:spPr>
          <a:xfrm>
            <a:off x="3076576" y="5546364"/>
            <a:ext cx="2352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1725-2021 гг.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1E5B225-E7D3-4CB9-8B9E-D11A54E009E0}"/>
              </a:ext>
            </a:extLst>
          </p:cNvPr>
          <p:cNvSpPr txBox="1"/>
          <p:nvPr/>
        </p:nvSpPr>
        <p:spPr>
          <a:xfrm>
            <a:off x="8324851" y="5461844"/>
            <a:ext cx="2352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1963-2021 гг.</a:t>
            </a:r>
          </a:p>
        </p:txBody>
      </p:sp>
    </p:spTree>
    <p:extLst>
      <p:ext uri="{BB962C8B-B14F-4D97-AF65-F5344CB8AC3E}">
        <p14:creationId xmlns:p14="http://schemas.microsoft.com/office/powerpoint/2010/main" xmlns="" val="3508819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B139E1-0B18-4BA5-A37F-C9ED083A6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Arial Narrow" panose="020B0606020202030204" pitchFamily="34" charset="0"/>
              </a:rPr>
              <a:t>Новые оценки параметра максимальной магнитуды </a:t>
            </a:r>
            <a:r>
              <a:rPr lang="en-US" sz="3600" i="1" dirty="0" err="1">
                <a:latin typeface="Arial Narrow" panose="020B0606020202030204" pitchFamily="34" charset="0"/>
              </a:rPr>
              <a:t>M</a:t>
            </a:r>
            <a:r>
              <a:rPr lang="en-US" sz="3600" baseline="-25000" dirty="0" err="1">
                <a:latin typeface="Arial Narrow" panose="020B0606020202030204" pitchFamily="34" charset="0"/>
              </a:rPr>
              <a:t>max</a:t>
            </a:r>
            <a:r>
              <a:rPr lang="ru-RU" sz="3600" baseline="-25000" dirty="0">
                <a:latin typeface="Arial Narrow" panose="020B0606020202030204" pitchFamily="34" charset="0"/>
              </a:rPr>
              <a:t/>
            </a:r>
            <a:br>
              <a:rPr lang="ru-RU" sz="3600" baseline="-25000" dirty="0">
                <a:latin typeface="Arial Narrow" panose="020B0606020202030204" pitchFamily="34" charset="0"/>
              </a:rPr>
            </a:br>
            <a:r>
              <a:rPr lang="en-US" sz="3600" baseline="-25000" dirty="0">
                <a:latin typeface="Arial Narrow" panose="020B0606020202030204" pitchFamily="34" charset="0"/>
              </a:rPr>
              <a:t>[</a:t>
            </a:r>
            <a:r>
              <a:rPr lang="ru-RU" sz="3600" baseline="-25000" dirty="0">
                <a:latin typeface="Arial Narrow" panose="020B0606020202030204" pitchFamily="34" charset="0"/>
              </a:rPr>
              <a:t>Писаренко и др., 2022</a:t>
            </a:r>
            <a:r>
              <a:rPr lang="en-US" sz="3600" baseline="-25000" dirty="0">
                <a:latin typeface="Arial Narrow" panose="020B0606020202030204" pitchFamily="34" charset="0"/>
              </a:rPr>
              <a:t>]</a:t>
            </a:r>
            <a:endParaRPr lang="ru-RU" sz="3600" baseline="-25000" dirty="0">
              <a:latin typeface="Arial Narrow" panose="020B0606020202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398FE916-6266-4AD9-8D6C-CCC430DD9E2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13544413"/>
                  </p:ext>
                </p:extLst>
              </p:nvPr>
            </p:nvGraphicFramePr>
            <p:xfrm>
              <a:off x="1518834" y="1933575"/>
              <a:ext cx="9844491" cy="349250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854557">
                      <a:extLst>
                        <a:ext uri="{9D8B030D-6E8A-4147-A177-3AD203B41FA5}">
                          <a16:colId xmlns:a16="http://schemas.microsoft.com/office/drawing/2014/main" val="3507474581"/>
                        </a:ext>
                      </a:extLst>
                    </a:gridCol>
                    <a:gridCol w="1780293">
                      <a:extLst>
                        <a:ext uri="{9D8B030D-6E8A-4147-A177-3AD203B41FA5}">
                          <a16:colId xmlns:a16="http://schemas.microsoft.com/office/drawing/2014/main" val="454202533"/>
                        </a:ext>
                      </a:extLst>
                    </a:gridCol>
                    <a:gridCol w="1065124">
                      <a:extLst>
                        <a:ext uri="{9D8B030D-6E8A-4147-A177-3AD203B41FA5}">
                          <a16:colId xmlns:a16="http://schemas.microsoft.com/office/drawing/2014/main" val="3310585568"/>
                        </a:ext>
                      </a:extLst>
                    </a:gridCol>
                    <a:gridCol w="2761998">
                      <a:extLst>
                        <a:ext uri="{9D8B030D-6E8A-4147-A177-3AD203B41FA5}">
                          <a16:colId xmlns:a16="http://schemas.microsoft.com/office/drawing/2014/main" val="2688211466"/>
                        </a:ext>
                      </a:extLst>
                    </a:gridCol>
                    <a:gridCol w="2382519">
                      <a:extLst>
                        <a:ext uri="{9D8B030D-6E8A-4147-A177-3AD203B41FA5}">
                          <a16:colId xmlns:a16="http://schemas.microsoft.com/office/drawing/2014/main" val="1387179635"/>
                        </a:ext>
                      </a:extLst>
                    </a:gridCol>
                  </a:tblGrid>
                  <a:tr h="137970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 </a:t>
                          </a:r>
                          <a:endParaRPr lang="ru-RU" sz="16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Субрегион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Наблюденный максимум магнитуд </a:t>
                          </a:r>
                          <a:endParaRPr lang="ru-RU" sz="16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1963–2021гг.</a:t>
                          </a:r>
                          <a:endParaRPr lang="ru-RU" sz="1600" dirty="0">
                            <a:effectLst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 </a:t>
                          </a:r>
                          <a:endParaRPr lang="ru-RU" sz="16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оценка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</m:oMath>
                          </a14:m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</a:rPr>
                            <a:t>оценка </a:t>
                          </a:r>
                          <a:r>
                            <a:rPr lang="en-US" sz="1800">
                              <a:effectLst/>
                            </a:rPr>
                            <a:t>M</a:t>
                          </a:r>
                          <a:r>
                            <a:rPr lang="en-US" sz="1800" baseline="-25000">
                              <a:effectLst/>
                            </a:rPr>
                            <a:t>max</a:t>
                          </a:r>
                          <a:endParaRPr lang="ru-RU" sz="16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</a:rPr>
                            <a:t>по палеосейсмологическим</a:t>
                          </a:r>
                          <a:endParaRPr lang="ru-RU" sz="16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</a:rPr>
                            <a:t>данным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Оценка </a:t>
                          </a:r>
                          <a:endParaRPr lang="ru-RU" sz="16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M</a:t>
                          </a:r>
                          <a:r>
                            <a:rPr lang="en-US" sz="1800" baseline="-25000" dirty="0" err="1">
                              <a:effectLst/>
                            </a:rPr>
                            <a:t>max</a:t>
                          </a:r>
                          <a:endParaRPr lang="ru-RU" sz="16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из</a:t>
                          </a:r>
                          <a:endParaRPr lang="ru-RU" sz="16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[Ружич и др., 1998]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215984837"/>
                      </a:ext>
                    </a:extLst>
                  </a:tr>
                  <a:tr h="6193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Саян</a:t>
                          </a:r>
                          <a:r>
                            <a:rPr lang="en-US" sz="1800" dirty="0">
                              <a:effectLst/>
                            </a:rPr>
                            <a:t>c</a:t>
                          </a:r>
                          <a:r>
                            <a:rPr lang="ru-RU" sz="1800" dirty="0">
                              <a:effectLst/>
                            </a:rPr>
                            <a:t>кий</a:t>
                          </a:r>
                          <a:endParaRPr lang="ru-RU" sz="16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 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</a:rPr>
                            <a:t>7.5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</a:rPr>
                            <a:t>8.3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8.0 – 8.2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8.39 ± 0.64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131725885"/>
                      </a:ext>
                    </a:extLst>
                  </a:tr>
                  <a:tr h="6193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Байкальский</a:t>
                          </a:r>
                          <a:endParaRPr lang="ru-RU" sz="16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 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</a:rPr>
                            <a:t>7.2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</a:rPr>
                            <a:t>7.9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7.4 – 7.7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7.82 ± 0.90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08280234"/>
                      </a:ext>
                    </a:extLst>
                  </a:tr>
                  <a:tr h="61937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</a:rPr>
                            <a:t>Северомуйский</a:t>
                          </a:r>
                          <a:endParaRPr lang="ru-RU" sz="16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</a:rPr>
                            <a:t> 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</a:rPr>
                            <a:t>7.3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</a:rPr>
                            <a:t>7.8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7.6 – 8.2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8.41 ± 0.53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54504454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xmlns="" id="{398FE916-6266-4AD9-8D6C-CCC430DD9E2C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xmlns="" val="1413544413"/>
                  </p:ext>
                </p:extLst>
              </p:nvPr>
            </p:nvGraphicFramePr>
            <p:xfrm>
              <a:off x="1518834" y="1933575"/>
              <a:ext cx="9844491" cy="354457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854557">
                      <a:extLst>
                        <a:ext uri="{9D8B030D-6E8A-4147-A177-3AD203B41FA5}">
                          <a16:colId xmlns:a16="http://schemas.microsoft.com/office/drawing/2014/main" xmlns="" val="3507474581"/>
                        </a:ext>
                      </a:extLst>
                    </a:gridCol>
                    <a:gridCol w="1780293">
                      <a:extLst>
                        <a:ext uri="{9D8B030D-6E8A-4147-A177-3AD203B41FA5}">
                          <a16:colId xmlns:a16="http://schemas.microsoft.com/office/drawing/2014/main" xmlns="" val="454202533"/>
                        </a:ext>
                      </a:extLst>
                    </a:gridCol>
                    <a:gridCol w="1065124">
                      <a:extLst>
                        <a:ext uri="{9D8B030D-6E8A-4147-A177-3AD203B41FA5}">
                          <a16:colId xmlns:a16="http://schemas.microsoft.com/office/drawing/2014/main" xmlns="" val="3310585568"/>
                        </a:ext>
                      </a:extLst>
                    </a:gridCol>
                    <a:gridCol w="2761998">
                      <a:extLst>
                        <a:ext uri="{9D8B030D-6E8A-4147-A177-3AD203B41FA5}">
                          <a16:colId xmlns:a16="http://schemas.microsoft.com/office/drawing/2014/main" xmlns="" val="2688211466"/>
                        </a:ext>
                      </a:extLst>
                    </a:gridCol>
                    <a:gridCol w="2382519">
                      <a:extLst>
                        <a:ext uri="{9D8B030D-6E8A-4147-A177-3AD203B41FA5}">
                          <a16:colId xmlns:a16="http://schemas.microsoft.com/office/drawing/2014/main" xmlns="" val="1387179635"/>
                        </a:ext>
                      </a:extLst>
                    </a:gridCol>
                  </a:tblGrid>
                  <a:tr h="146577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 </a:t>
                          </a:r>
                          <a:endParaRPr lang="ru-RU" sz="16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Субрегион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Наблюденный максимум магнитуд </a:t>
                          </a:r>
                          <a:endParaRPr lang="ru-RU" sz="16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1963–2021гг.</a:t>
                          </a:r>
                          <a:endParaRPr lang="ru-RU" sz="1600" dirty="0">
                            <a:effectLst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341714" t="-4979" r="-484571" b="-1390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</a:rPr>
                            <a:t>оценка </a:t>
                          </a:r>
                          <a:r>
                            <a:rPr lang="en-US" sz="1800">
                              <a:effectLst/>
                            </a:rPr>
                            <a:t>M</a:t>
                          </a:r>
                          <a:r>
                            <a:rPr lang="en-US" sz="1800" baseline="-25000">
                              <a:effectLst/>
                            </a:rPr>
                            <a:t>max</a:t>
                          </a:r>
                          <a:endParaRPr lang="ru-RU" sz="16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</a:rPr>
                            <a:t>по палеосейсмологическим</a:t>
                          </a:r>
                          <a:endParaRPr lang="ru-RU" sz="16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</a:rPr>
                            <a:t>данным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Оценка </a:t>
                          </a:r>
                          <a:endParaRPr lang="ru-RU" sz="16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M</a:t>
                          </a:r>
                          <a:r>
                            <a:rPr lang="en-US" sz="1800" baseline="-25000" dirty="0" err="1">
                              <a:effectLst/>
                            </a:rPr>
                            <a:t>max</a:t>
                          </a:r>
                          <a:endParaRPr lang="ru-RU" sz="16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из</a:t>
                          </a:r>
                          <a:endParaRPr lang="ru-RU" sz="16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[Ружич и др., 1998]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215984837"/>
                      </a:ext>
                    </a:extLst>
                  </a:tr>
                  <a:tr h="6755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Саян</a:t>
                          </a:r>
                          <a:r>
                            <a:rPr lang="en-US" sz="1800" dirty="0">
                              <a:effectLst/>
                            </a:rPr>
                            <a:t>c</a:t>
                          </a:r>
                          <a:r>
                            <a:rPr lang="ru-RU" sz="1800" dirty="0">
                              <a:effectLst/>
                            </a:rPr>
                            <a:t>кий</a:t>
                          </a:r>
                          <a:endParaRPr lang="ru-RU" sz="16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 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</a:rPr>
                            <a:t>7.5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</a:rPr>
                            <a:t>8.3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8.0 – 8.2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8.39 ± 0.64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131725885"/>
                      </a:ext>
                    </a:extLst>
                  </a:tr>
                  <a:tr h="6755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Байкальский</a:t>
                          </a:r>
                          <a:endParaRPr lang="ru-RU" sz="16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 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</a:rPr>
                            <a:t>7.2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</a:rPr>
                            <a:t>7.9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7.4 – 7.7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7.82 ± 0.90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1408280234"/>
                      </a:ext>
                    </a:extLst>
                  </a:tr>
                  <a:tr h="67557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</a:rPr>
                            <a:t>Северомуйский</a:t>
                          </a:r>
                          <a:endParaRPr lang="ru-RU" sz="16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</a:rPr>
                            <a:t> 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</a:rPr>
                            <a:t>7.3</a:t>
                          </a:r>
                          <a:endParaRPr lang="ru-RU" sz="16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>
                              <a:effectLst/>
                            </a:rPr>
                            <a:t>7.8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7.6 – 8.2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8.41 ± 0.53</a:t>
                          </a: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xmlns="" val="254504454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9B443A0-E4D9-464C-AE48-11A9F90965DB}"/>
              </a:ext>
            </a:extLst>
          </p:cNvPr>
          <p:cNvSpPr/>
          <p:nvPr/>
        </p:nvSpPr>
        <p:spPr>
          <a:xfrm>
            <a:off x="0" y="0"/>
            <a:ext cx="4191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6444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223</Words>
  <Application>Microsoft Office PowerPoint</Application>
  <PresentationFormat>Произвольный</PresentationFormat>
  <Paragraphs>65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Оценка квантилей максимальной магнитуды в будущем интервале времени на примере Байкальской рифтовой зоны</vt:lpstr>
      <vt:lpstr>Байкальская рифтовая зона (БРЗ) на карте ОСР-2015</vt:lpstr>
      <vt:lpstr>Оценка максимальной возможной магнитуды (Ружич и др., 1998)</vt:lpstr>
      <vt:lpstr>Сейсмическая сеть ФИЦ ЕГС РАН (2016 г.)</vt:lpstr>
      <vt:lpstr>Землетрясения M ≥ 4.5 (1998-2021 гг.)</vt:lpstr>
      <vt:lpstr>Исходные данные</vt:lpstr>
      <vt:lpstr>Интенсивность потока сейсмических событий (1963-2021 гг.)</vt:lpstr>
      <vt:lpstr>Интенсивность потока сейсмических событий</vt:lpstr>
      <vt:lpstr>Новые оценки параметра максимальной магнитуды Mmax [Писаренко и др., 2022]</vt:lpstr>
      <vt:lpstr>Оценка квантилей максимальной магнитуды Mmax в будущем интервале времени T [Писаренко и др., 2022]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квантилей максимальной магнитуды в будущем интервале времени на примере Байкальской рифтовой зоны</dc:title>
  <dc:creator>Anna Skorkina</dc:creator>
  <cp:lastModifiedBy>user</cp:lastModifiedBy>
  <cp:revision>16</cp:revision>
  <dcterms:created xsi:type="dcterms:W3CDTF">2022-06-21T20:25:12Z</dcterms:created>
  <dcterms:modified xsi:type="dcterms:W3CDTF">2022-06-22T12:38:05Z</dcterms:modified>
</cp:coreProperties>
</file>