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5" r:id="rId5"/>
    <p:sldId id="262" r:id="rId6"/>
    <p:sldId id="268" r:id="rId7"/>
    <p:sldId id="270" r:id="rId8"/>
    <p:sldId id="271" r:id="rId9"/>
    <p:sldId id="267" r:id="rId10"/>
    <p:sldId id="269" r:id="rId11"/>
    <p:sldId id="26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7" autoAdjust="0"/>
    <p:restoredTop sz="94660"/>
  </p:normalViewPr>
  <p:slideViewPr>
    <p:cSldViewPr snapToGrid="0">
      <p:cViewPr>
        <p:scale>
          <a:sx n="96" d="100"/>
          <a:sy n="96" d="100"/>
        </p:scale>
        <p:origin x="-206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53349-2421-4295-8BD2-EEDD7FBE1C9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B7BBC-7F7D-41DF-AC18-1B469D998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84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86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8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2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3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7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0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1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2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6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4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8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6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1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4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0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8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1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9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e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tif"/><Relationship Id="rId4" Type="http://schemas.openxmlformats.org/officeDocument/2006/relationships/image" Target="../media/image19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552574" y="664245"/>
            <a:ext cx="9444019" cy="1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552574" y="2913147"/>
            <a:ext cx="9086849" cy="84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Соколова И.Н.</a:t>
            </a:r>
            <a:endParaRPr lang="en-US" sz="1600" b="1" spc="1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“Институт геофизических исследований” РГП НЯЦ РК, г. Курчатов, Казахстан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8611" y="187671"/>
            <a:ext cx="484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НЯЦ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52573" y="745926"/>
            <a:ext cx="9444019" cy="0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7" y="108681"/>
            <a:ext cx="1236883" cy="7858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362" y="1614232"/>
            <a:ext cx="10201274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25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МУЛЬТИПЛЕКСНЫЕ ГЛУБОКОФОКУСНЫЕ ЗЕМЛЕТРЯСЕНИЯ ИЗ РАЙОНА ГИНДУКУША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Гіндукуш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7" y="4787677"/>
            <a:ext cx="3117954" cy="20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индукуш (заснеженный хребет) — Мегаэнциклопедия Кирилла и Мефодия —  медиаобъек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054" y="4787677"/>
            <a:ext cx="2710674" cy="203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еревал Дора Гиндукуш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824" y="4787676"/>
            <a:ext cx="3111140" cy="20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Заснеженные вершины гор гиндукуш. ваханский коридор, таджикистан.  путешествует по азии. | Премиум Фот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28" y="4759680"/>
            <a:ext cx="4056134" cy="20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2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552574" y="664245"/>
            <a:ext cx="9444019" cy="1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8611" y="187671"/>
            <a:ext cx="484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НЯЦ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52573" y="745926"/>
            <a:ext cx="9444019" cy="0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7" y="108681"/>
            <a:ext cx="1236883" cy="7858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0226E96-9C33-DBF6-6064-66D71F74F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085" y="903118"/>
            <a:ext cx="5633192" cy="25361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69E0EB-5C10-DD7F-E86F-C674C9B77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71" y="903118"/>
            <a:ext cx="6030711" cy="3097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6ACEB0-7480-B125-432B-93A2F26B001D}"/>
              </a:ext>
            </a:extLst>
          </p:cNvPr>
          <p:cNvSpPr txBox="1"/>
          <p:nvPr/>
        </p:nvSpPr>
        <p:spPr>
          <a:xfrm>
            <a:off x="243871" y="3990490"/>
            <a:ext cx="6618914" cy="2849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рисунке приводится описание моделей </a:t>
            </a:r>
            <a:r>
              <a:rPr lang="ru-RU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подсобытий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Имея три </a:t>
            </a:r>
            <a:r>
              <a:rPr lang="ru-RU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подсобытия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для события 1993 и 2002 г. и четыре </a:t>
            </a:r>
            <a:r>
              <a:rPr lang="ru-RU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подсобытия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для события 2015 г. мы можем достаточно хорошо сопоставить Р-волны на телесейсмическом расстоянии. Событие 1993 г. разорвало свое сильнейшее </a:t>
            </a:r>
            <a:r>
              <a:rPr lang="ru-RU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подсобытие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Е1 с магнитудой М6.8 немного южнее события 2009 г., а затем два более слабых </a:t>
            </a:r>
            <a:r>
              <a:rPr lang="ru-RU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подсобытия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Е2 и Е3 на север. Событие 2002 г. началось с </a:t>
            </a:r>
            <a:r>
              <a:rPr lang="ru-RU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подсобытия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Е1 с магнитудой М6.6, после чего разрыв пошел на восток с большим </a:t>
            </a:r>
            <a:r>
              <a:rPr lang="ru-RU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подсобытием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Е2, а самым сильным </a:t>
            </a:r>
            <a:r>
              <a:rPr lang="ru-RU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подсобытием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Е3 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7.2) возле события 2009 г.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содержит большую часть момента события 2002 г. Событие 2015 г. началось с </a:t>
            </a:r>
            <a:r>
              <a:rPr lang="ru-RU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подсобытия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Е1 магнитудой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6.4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возле события 2009 г., и разрыв пошел в направлении  С60°З к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 примерно в 30 км. Затем разрыв пошел в обратном направлении и сгенерировал </a:t>
            </a:r>
            <a:r>
              <a:rPr lang="ru-RU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подсобытие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Е3 с магнитудой М7.3. Через две секунды после Е3, произошло </a:t>
            </a:r>
            <a:r>
              <a:rPr lang="ru-RU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подсобытие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Е4 возле события 2009 г. Длинный разрыв от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2/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до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 может быть и невозможен, учитывая короткую задержку во времени, поэтому мы полагаем, что Е4 является последствием Е1, возможно с динамическим триггером от Е2 или Е3.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[Zhan, Kanamori, 2016].</a:t>
            </a:r>
            <a:endParaRPr lang="x-none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F2CAF8-88C2-9C0C-91E9-6013D041CB2E}"/>
              </a:ext>
            </a:extLst>
          </p:cNvPr>
          <p:cNvSpPr txBox="1"/>
          <p:nvPr/>
        </p:nvSpPr>
        <p:spPr>
          <a:xfrm>
            <a:off x="6971252" y="3495585"/>
            <a:ext cx="49768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Три события с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≥ 7.0, которые произошли в 1993, 2002  и 2015 г. показывают наличие сложных и разнообразных процессов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разрывообразований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но основные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подсобытия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/сдвиги кажется постоянно повторяются на одном и том же участке разлома с падением 70° на юг. 10-15 летний интервал между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подсобытиями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~7 объясняется тем, что средняя скорость сдвига на участке разлома составляет примерно ~9.6 см/год.</a:t>
            </a:r>
            <a:endParaRPr lang="x-none" sz="1400" b="1" dirty="0"/>
          </a:p>
        </p:txBody>
      </p:sp>
    </p:spTree>
    <p:extLst>
      <p:ext uri="{BB962C8B-B14F-4D97-AF65-F5344CB8AC3E}">
        <p14:creationId xmlns:p14="http://schemas.microsoft.com/office/powerpoint/2010/main" val="225703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552574" y="664245"/>
            <a:ext cx="9444019" cy="1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8611" y="187671"/>
            <a:ext cx="484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НЯЦ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52573" y="745926"/>
            <a:ext cx="9444019" cy="0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7" y="108681"/>
            <a:ext cx="1236883" cy="7858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973" t="14627" r="34235" b="14969"/>
          <a:stretch/>
        </p:blipFill>
        <p:spPr>
          <a:xfrm>
            <a:off x="301451" y="1106752"/>
            <a:ext cx="4330839" cy="43103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61421" t="16521" r="13907" b="11785"/>
          <a:stretch/>
        </p:blipFill>
        <p:spPr>
          <a:xfrm>
            <a:off x="4847716" y="1106752"/>
            <a:ext cx="2636994" cy="43103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33024" y="1492672"/>
            <a:ext cx="43308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сентября 1979 г. в 13 ч 05 мин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 = 45,22° N; λ = 77,01°Е; h = 47 км; 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5,8;  интенсивность в эпицентре 7 баллов.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продольной волны зарегистрировано на сейсмограмме позже первого вступления примерно на 11 с и ему соответствует вступление S-волны, особенно четко проявляющееся на компоненте E-W. Именно это вступление относится к самой интенсивной поперечной волне при этом землетрясении - S2. Времена запаздывания S1 - Р1 и S2 - Р2 оказались практически равны друг другу и составляют 24 – 25 сек. Это свидетельствует о том, что примерно через 11 сек после начала землетрясения произошло второе более сильное землетрясение в том же очаге. Именно с этим вторым толчком связано максимальное выделение сейсмической энергии.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971" y="724169"/>
            <a:ext cx="8154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Баканасское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землетрясение 25 сентября 1979 г.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Михайлова, Полешко, 2013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458611" y="3054699"/>
            <a:ext cx="1475130" cy="381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94892" y="1501345"/>
            <a:ext cx="363719" cy="3140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FDC151C0-3597-B4FB-C6FB-19B7AFB65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φ </a:t>
            </a:r>
            <a:r>
              <a:rPr kumimoji="0" lang="ru-RU" altLang="x-non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45,22° </a:t>
            </a:r>
            <a:r>
              <a:rPr kumimoji="0" lang="en-US" altLang="x-non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ru-RU" altLang="x-non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kumimoji="0" lang="en-US" altLang="x-non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λ</a:t>
            </a:r>
            <a:r>
              <a:rPr kumimoji="0" lang="ru-RU" altLang="x-non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77,01°Е; </a:t>
            </a:r>
            <a:r>
              <a:rPr kumimoji="0" lang="en-US" altLang="x-none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 </a:t>
            </a:r>
            <a:r>
              <a:rPr kumimoji="0" lang="ru-RU" altLang="x-non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47 км; </a:t>
            </a:r>
            <a:endParaRPr kumimoji="0" lang="ru-RU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C7AC1542-ACAE-FED5-3ECD-EF1390815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667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F54551DC-C448-19E9-4E98-37C08DC54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5,8;  интенсивность в эпицентре 7 баллов.</a:t>
            </a:r>
            <a:r>
              <a:rPr kumimoji="0" lang="ru-RU" altLang="x-non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8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552574" y="664245"/>
            <a:ext cx="9444019" cy="1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8611" y="187671"/>
            <a:ext cx="484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НЯЦ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52573" y="745926"/>
            <a:ext cx="9444019" cy="0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7" y="108681"/>
            <a:ext cx="1236883" cy="7858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923DCA-A88B-69BE-2234-3582E473AF66}"/>
              </a:ext>
            </a:extLst>
          </p:cNvPr>
          <p:cNvSpPr txBox="1"/>
          <p:nvPr/>
        </p:nvSpPr>
        <p:spPr>
          <a:xfrm>
            <a:off x="670508" y="1032566"/>
            <a:ext cx="10537184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анализе волновой картины сильных глубокофокусных землетрясений (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Mw≥6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h~ 200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района Гиндукуша было замечено, что большое количество таких землетрясений имеет сложную природу, состоит из нескольких землетрясений, разделенных промежутками времени от 3 до 10 с. Например, такую особенность имели два сильнейших землетрясения за последние 20 лет: 3 марта 2002 с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=7.4 и 26 октября 2015 г. с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=7.5. В обоих случаях, у первого землетрясения энергия была значительно меньше, основного толчка. </a:t>
            </a: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Международные и региональные сейсмологические Центры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обработку землетрясений со сложной моделью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разрывообразования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некорректно, приняв вступление P-волны первого события за вступление P-волны основного толчка, в связи с этим были неверно определяются такие параметры землетрясения как время в очаге, координаты эпицентра, глубина события. </a:t>
            </a: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События со сложной динамикой разрыва в очаге происходят не только в районе Гиндукуша, например такими свойствами обладало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Баканасское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землетрясение 25.09.1979 г.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произвести ревизию параметров исторических Гиндукушских землетрясений, произвести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перелокализацию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землетрясений, состоящих из нескольких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подсобытий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0747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552574" y="664245"/>
            <a:ext cx="9444019" cy="1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8611" y="187671"/>
            <a:ext cx="484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НЯЦ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52573" y="745926"/>
            <a:ext cx="9444019" cy="0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7" y="108681"/>
            <a:ext cx="1236883" cy="7858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b="7186"/>
          <a:stretch/>
        </p:blipFill>
        <p:spPr>
          <a:xfrm>
            <a:off x="192067" y="894546"/>
            <a:ext cx="7130860" cy="5116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22590" t="16662" r="27449" b="41103"/>
          <a:stretch/>
        </p:blipFill>
        <p:spPr>
          <a:xfrm>
            <a:off x="7462926" y="1076163"/>
            <a:ext cx="4618541" cy="21961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974685" y="3391849"/>
            <a:ext cx="4408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Сейсмограмма 2015-10-26 в 12:50:56.27, 36.9171, 70.0829,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=4.1.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MKAR.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=1523 км.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522" y="6011056"/>
            <a:ext cx="79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расположения станций ИГИ НЯЦ РК, кружки – сейсмические группы, треугольники – трехкомпонентные станции, звездочки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Гиндукушские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землетрясения.  </a:t>
            </a:r>
          </a:p>
        </p:txBody>
      </p:sp>
    </p:spTree>
    <p:extLst>
      <p:ext uri="{BB962C8B-B14F-4D97-AF65-F5344CB8AC3E}">
        <p14:creationId xmlns:p14="http://schemas.microsoft.com/office/powerpoint/2010/main" val="144598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552574" y="664245"/>
            <a:ext cx="9444019" cy="1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8611" y="187671"/>
            <a:ext cx="484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НЯЦ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52573" y="745926"/>
            <a:ext cx="9444019" cy="0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7" y="108681"/>
            <a:ext cx="1236883" cy="78586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1016" y="2713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192852"/>
              </p:ext>
            </p:extLst>
          </p:nvPr>
        </p:nvGraphicFramePr>
        <p:xfrm>
          <a:off x="405312" y="794655"/>
          <a:ext cx="340995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" r:id="rId5" imgW="3638093" imgH="2945587" progId="Origin50.Graph">
                  <p:embed/>
                </p:oleObj>
              </mc:Choice>
              <mc:Fallback>
                <p:oleObj name="Graph" r:id="rId5" imgW="3638093" imgH="2945587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65" t="3883" r="2618" b="7443"/>
                      <a:stretch>
                        <a:fillRect/>
                      </a:stretch>
                    </p:blipFill>
                    <p:spPr bwMode="auto">
                      <a:xfrm>
                        <a:off x="405312" y="794655"/>
                        <a:ext cx="3409950" cy="260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6207" y="3410302"/>
            <a:ext cx="3370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График повторяемости землетрясений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518" y="3787397"/>
            <a:ext cx="2295180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lgN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*=-0.928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+5.814  (1)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29" y="888860"/>
            <a:ext cx="3641637" cy="169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633" y="870260"/>
            <a:ext cx="3748163" cy="17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51" y="2852722"/>
            <a:ext cx="3514704" cy="172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89" y="2819183"/>
            <a:ext cx="3560853" cy="1787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988640" y="4703263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Карты распределения землетрясений по глубинам (выделены цветом) и магнитудам: а) магнитуды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&lt;5, б) 5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&lt;6, в) 6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&lt;7, г)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≥7.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52573" y="35063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433676"/>
              </p:ext>
            </p:extLst>
          </p:nvPr>
        </p:nvGraphicFramePr>
        <p:xfrm>
          <a:off x="257517" y="3716855"/>
          <a:ext cx="4017427" cy="292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ph" r:id="rId11" imgW="3963010" imgH="2981554" progId="Origin50.Graph">
                  <p:embed/>
                </p:oleObj>
              </mc:Choice>
              <mc:Fallback>
                <p:oleObj name="Graph" r:id="rId11" imgW="3963010" imgH="2981554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27" t="4153" r="2884" b="6070"/>
                      <a:stretch>
                        <a:fillRect/>
                      </a:stretch>
                    </p:blipFill>
                    <p:spPr bwMode="auto">
                      <a:xfrm>
                        <a:off x="257517" y="3716855"/>
                        <a:ext cx="4017427" cy="29226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357981" y="600269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количества сейсмических событий из района Гиндукуша по различным диапазонам глубин 1: 80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&lt;120 км, 2: 120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&lt;180 км, 3: 180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&lt;220 км, 4: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≥220 км, 5 – землетрясения с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Mw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≥6.5</a:t>
            </a:r>
            <a:endParaRPr lang="ru-RU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729160-9C35-9DE4-0E22-721E3A82D81C}"/>
              </a:ext>
            </a:extLst>
          </p:cNvPr>
          <p:cNvSpPr txBox="1"/>
          <p:nvPr/>
        </p:nvSpPr>
        <p:spPr>
          <a:xfrm>
            <a:off x="6372836" y="5423456"/>
            <a:ext cx="290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USGS c 1973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552574" y="664245"/>
            <a:ext cx="9444019" cy="1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8611" y="187671"/>
            <a:ext cx="484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НЯЦ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52573" y="745926"/>
            <a:ext cx="9444019" cy="0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7" y="108681"/>
            <a:ext cx="1236883" cy="7858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066" y="827607"/>
            <a:ext cx="6660233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октября 2015 г. в районе Гиндукуша произошло катастрофическое землетрясение с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=7.5. Динамика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разрыва в очаге была сложной, выявлено два последовательных толчка с разницей в  ~10 с, у первого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=5.9, второй характеризовался максимумом высвобожденной сейсмической энергии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Mw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=7.5.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seimogram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6789" r="961" b="3654"/>
          <a:stretch>
            <a:fillRect/>
          </a:stretch>
        </p:blipFill>
        <p:spPr bwMode="auto">
          <a:xfrm>
            <a:off x="6808361" y="895920"/>
            <a:ext cx="5231224" cy="31052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078006" y="4139222"/>
            <a:ext cx="5321659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Сейсмограммы землетрясения 26 октября 2015 г.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0=09-09-42 по станциям сети  Института геофизических исследований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-компонента. Здесь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Pf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время вступления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-волн первого землетрясения с М=5.9,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–время вступлений P-волн основного толчка с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=7.5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" y="2150649"/>
            <a:ext cx="5779826" cy="46219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58611" y="5626426"/>
            <a:ext cx="2877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Сейсмограммы землетрясения 26 октября 2015 г.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0=09-09-42 по станции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MAKZ.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2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552574" y="664245"/>
            <a:ext cx="9444019" cy="1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8611" y="187671"/>
            <a:ext cx="484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НЯЦ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52573" y="745926"/>
            <a:ext cx="9444019" cy="0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7" y="108681"/>
            <a:ext cx="1236883" cy="785865"/>
          </a:xfrm>
          <a:prstGeom prst="rect">
            <a:avLst/>
          </a:prstGeom>
        </p:spPr>
      </p:pic>
      <p:pic>
        <p:nvPicPr>
          <p:cNvPr id="10" name="Рисунок 9" descr="map-fors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32124" r="4494" b="4355"/>
          <a:stretch>
            <a:fillRect/>
          </a:stretch>
        </p:blipFill>
        <p:spPr bwMode="auto">
          <a:xfrm>
            <a:off x="496683" y="802266"/>
            <a:ext cx="4855493" cy="375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osnovno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32668" r="1765" b="4356"/>
          <a:stretch>
            <a:fillRect/>
          </a:stretch>
        </p:blipFill>
        <p:spPr bwMode="auto">
          <a:xfrm>
            <a:off x="5964573" y="877422"/>
            <a:ext cx="5175240" cy="36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25908" y="5144209"/>
            <a:ext cx="11297348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 расположения эпицентров а) первого события с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=5.9, б) – основного толчка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гиндукушского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землетрясения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M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=7.5 26.10.2015 г. и станций сети Института геофизических исследований, участвовавших в обработке.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9906" y="469319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6228" y="460913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б)</a:t>
            </a:r>
          </a:p>
        </p:txBody>
      </p:sp>
    </p:spTree>
    <p:extLst>
      <p:ext uri="{BB962C8B-B14F-4D97-AF65-F5344CB8AC3E}">
        <p14:creationId xmlns:p14="http://schemas.microsoft.com/office/powerpoint/2010/main" val="346740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552574" y="664245"/>
            <a:ext cx="9444019" cy="1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8611" y="187671"/>
            <a:ext cx="484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НЯЦ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52573" y="745926"/>
            <a:ext cx="9444019" cy="0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7" y="108681"/>
            <a:ext cx="1236883" cy="7858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678" y="912227"/>
            <a:ext cx="1194749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Международные и региональные сейсмологические Центры провели оперативную обработку землетрясения некорректно, приняв вступление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-волны первого события за вступление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-волны основного толчка, в связи с этим были некорректно определены такие параметры землетрясения как время в очаге, координаты эпицентра, Международный Центр данных (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IDC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не верно определил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Окончательная обработка Геологической службы США,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ISC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КНЦД включает как обработку основного толчка так и первого события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209373"/>
              </p:ext>
            </p:extLst>
          </p:nvPr>
        </p:nvGraphicFramePr>
        <p:xfrm>
          <a:off x="52067" y="2823076"/>
          <a:ext cx="5933440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1265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6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22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29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Агентство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 очаге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широта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к-во фаз, используемых для решения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КНЦД (оперативный)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09:09:27.7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36.0843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70.7991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 НАН КР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09:09:29.2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36.2622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71.2695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EMSC (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09:09:30.6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36.320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ГС РАН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09:09:31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36.490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70.850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GFZ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(ФРГ)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09:09:31.2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36.380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70.900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NEIC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(оперативный)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09:09:32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36.463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70.712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IDC REB (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:09:33.8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36.467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70.832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00343"/>
              </p:ext>
            </p:extLst>
          </p:nvPr>
        </p:nvGraphicFramePr>
        <p:xfrm>
          <a:off x="6181725" y="2571164"/>
          <a:ext cx="6010275" cy="2734056"/>
        </p:xfrm>
        <a:graphic>
          <a:graphicData uri="http://schemas.openxmlformats.org/drawingml/2006/table">
            <a:tbl>
              <a:tblPr firstRow="1" firstCol="1" bandRow="1"/>
              <a:tblGrid>
                <a:gridCol w="570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3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9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35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02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93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37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58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30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68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Агентство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 очаге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широта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долгота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Smajax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км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км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к-во фаз, используемых для решения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mpv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первое землетрясение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КНЦД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09:09:32.9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36.601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70.745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NEIC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09:09:3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70.685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ISC        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09:09:32.6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36.421 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70.80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3.71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толчок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КНЦД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09:09:44.6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36.801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70.546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NEIC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09:09:42.6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36.524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70.368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ISC        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09:09:39.9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36.503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70.528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54391" y="211594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Уточненные параметры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гиндукушского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землетрясения 26.10.2015 г. (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первого землетрясения с М=5.9 и основного толчка с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Mw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=7.5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853" y="2026130"/>
            <a:ext cx="54310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Инструментальные характеристики землетрясения 26.10.2015 г. по данным региональных и международных сейсмологических Центров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4234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552574" y="664245"/>
            <a:ext cx="9444019" cy="1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8611" y="187671"/>
            <a:ext cx="484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НЯЦ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52573" y="745926"/>
            <a:ext cx="9444019" cy="0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7" y="108681"/>
            <a:ext cx="1236883" cy="78586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20D7BD38-4BDD-D254-448F-433601A0E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795388"/>
              </p:ext>
            </p:extLst>
          </p:nvPr>
        </p:nvGraphicFramePr>
        <p:xfrm>
          <a:off x="486561" y="1235047"/>
          <a:ext cx="7221187" cy="1996440"/>
        </p:xfrm>
        <a:graphic>
          <a:graphicData uri="http://schemas.openxmlformats.org/drawingml/2006/table">
            <a:tbl>
              <a:tblPr/>
              <a:tblGrid>
                <a:gridCol w="889234">
                  <a:extLst>
                    <a:ext uri="{9D8B030D-6E8A-4147-A177-3AD203B41FA5}">
                      <a16:colId xmlns:a16="http://schemas.microsoft.com/office/drawing/2014/main" xmlns="" val="3526132323"/>
                    </a:ext>
                  </a:extLst>
                </a:gridCol>
                <a:gridCol w="964734">
                  <a:extLst>
                    <a:ext uri="{9D8B030D-6E8A-4147-A177-3AD203B41FA5}">
                      <a16:colId xmlns:a16="http://schemas.microsoft.com/office/drawing/2014/main" xmlns="" val="296579113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413967041"/>
                    </a:ext>
                  </a:extLst>
                </a:gridCol>
                <a:gridCol w="796954">
                  <a:extLst>
                    <a:ext uri="{9D8B030D-6E8A-4147-A177-3AD203B41FA5}">
                      <a16:colId xmlns:a16="http://schemas.microsoft.com/office/drawing/2014/main" xmlns="" val="1134990927"/>
                    </a:ext>
                  </a:extLst>
                </a:gridCol>
                <a:gridCol w="629174">
                  <a:extLst>
                    <a:ext uri="{9D8B030D-6E8A-4147-A177-3AD203B41FA5}">
                      <a16:colId xmlns:a16="http://schemas.microsoft.com/office/drawing/2014/main" xmlns="" val="4000050839"/>
                    </a:ext>
                  </a:extLst>
                </a:gridCol>
                <a:gridCol w="654342">
                  <a:extLst>
                    <a:ext uri="{9D8B030D-6E8A-4147-A177-3AD203B41FA5}">
                      <a16:colId xmlns:a16="http://schemas.microsoft.com/office/drawing/2014/main" xmlns="" val="1034187439"/>
                    </a:ext>
                  </a:extLst>
                </a:gridCol>
                <a:gridCol w="1216403">
                  <a:extLst>
                    <a:ext uri="{9D8B030D-6E8A-4147-A177-3AD203B41FA5}">
                      <a16:colId xmlns:a16="http://schemas.microsoft.com/office/drawing/2014/main" xmlns="" val="587023956"/>
                    </a:ext>
                  </a:extLst>
                </a:gridCol>
                <a:gridCol w="1390838">
                  <a:extLst>
                    <a:ext uri="{9D8B030D-6E8A-4147-A177-3AD203B41FA5}">
                      <a16:colId xmlns:a16="http://schemas.microsoft.com/office/drawing/2014/main" xmlns="" val="27459728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широта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долгота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h,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км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 (s)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подсобытие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(s)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подсобытие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20332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09.08.1993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12:42:48.1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36.3790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70.8680            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214.5        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0729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25.10.1994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00:54:34.3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36.3590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70.9570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3158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25.02.2001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02:21:59.59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36.4240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70.8810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45935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03.03.2002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12:08:19.74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36.5020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70.4820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1362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05.04.2004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21:24:04.0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36.512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71.029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81015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10.08.2015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10:05:27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36.4300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71.070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230.7                                  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71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26.10.2015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09:09:42.56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36.5244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70.3676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60468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A7EB9F-19A5-D325-FF97-7865A20911DB}"/>
              </a:ext>
            </a:extLst>
          </p:cNvPr>
          <p:cNvSpPr txBox="1"/>
          <p:nvPr/>
        </p:nvSpPr>
        <p:spPr>
          <a:xfrm>
            <a:off x="738231" y="790227"/>
            <a:ext cx="891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 со сложной динамикой разрыва в очаге по данным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USGS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[isc.ac.uk]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A55BB7-7C46-75C3-1B3A-F72331D1E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t="11804" r="4031" b="4595"/>
          <a:stretch/>
        </p:blipFill>
        <p:spPr>
          <a:xfrm>
            <a:off x="150847" y="3477895"/>
            <a:ext cx="3307764" cy="2334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91F07F4-67E6-0BCF-B73D-1CFA35C6A0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9321" r="6055" b="4628"/>
          <a:stretch/>
        </p:blipFill>
        <p:spPr>
          <a:xfrm>
            <a:off x="3638976" y="3367356"/>
            <a:ext cx="6618912" cy="3302973"/>
          </a:xfrm>
          <a:prstGeom prst="rect">
            <a:avLst/>
          </a:prstGeom>
        </p:spPr>
      </p:pic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xmlns="" id="{5B638844-D981-6AA2-0CA4-E2450CFDA815}"/>
              </a:ext>
            </a:extLst>
          </p:cNvPr>
          <p:cNvSpPr/>
          <p:nvPr/>
        </p:nvSpPr>
        <p:spPr>
          <a:xfrm>
            <a:off x="3445159" y="4001549"/>
            <a:ext cx="844941" cy="2516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3305379-8610-67B4-8ABE-E99561A5A628}"/>
              </a:ext>
            </a:extLst>
          </p:cNvPr>
          <p:cNvSpPr/>
          <p:nvPr/>
        </p:nvSpPr>
        <p:spPr>
          <a:xfrm>
            <a:off x="4572000" y="3429000"/>
            <a:ext cx="494950" cy="1017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AE3284-0A3B-5345-C097-8FBB987E7E48}"/>
              </a:ext>
            </a:extLst>
          </p:cNvPr>
          <p:cNvSpPr txBox="1"/>
          <p:nvPr/>
        </p:nvSpPr>
        <p:spPr>
          <a:xfrm>
            <a:off x="1985046" y="6560605"/>
            <a:ext cx="6420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Сейсмические записи землетрясения 3.03.2002 в 12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:08:19.7.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Станция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MKAR </a:t>
            </a:r>
            <a:endParaRPr lang="x-non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3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552574" y="664245"/>
            <a:ext cx="9444019" cy="1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8611" y="187671"/>
            <a:ext cx="484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НЯЦ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52573" y="745926"/>
            <a:ext cx="9444019" cy="0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7" y="108681"/>
            <a:ext cx="1236883" cy="7858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F9B276F-76DD-35BE-7D62-F9250A8F5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878" y="827607"/>
            <a:ext cx="3340769" cy="353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9CAED4-E4A5-7891-F659-F19DE82FB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38" y="751251"/>
            <a:ext cx="3224429" cy="35348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029F66-E2BF-3BB1-A350-5FED6F2E047B}"/>
              </a:ext>
            </a:extLst>
          </p:cNvPr>
          <p:cNvSpPr txBox="1"/>
          <p:nvPr/>
        </p:nvSpPr>
        <p:spPr>
          <a:xfrm>
            <a:off x="1288950" y="4424108"/>
            <a:ext cx="5290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FK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 2 события.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волна.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MKAR. 2002.03.03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DB688E-F307-F100-CCCD-D5BC4FC372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9322" r="2362" b="3589"/>
          <a:stretch/>
        </p:blipFill>
        <p:spPr>
          <a:xfrm>
            <a:off x="6544040" y="4078151"/>
            <a:ext cx="5229122" cy="25531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F4DB9C-A5D8-EB56-159A-FC5904FBEAB0}"/>
              </a:ext>
            </a:extLst>
          </p:cNvPr>
          <p:cNvSpPr txBox="1"/>
          <p:nvPr/>
        </p:nvSpPr>
        <p:spPr>
          <a:xfrm>
            <a:off x="7235789" y="3330015"/>
            <a:ext cx="422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Сейсмограммы землетрясения 2004.08.10 в 01-47-32.8. Станция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MKAR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7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552574" y="664245"/>
            <a:ext cx="9444019" cy="1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8611" y="187671"/>
            <a:ext cx="484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НЯЦ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52573" y="745926"/>
            <a:ext cx="9444019" cy="0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7" y="108681"/>
            <a:ext cx="1236883" cy="7858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1A921BA-0044-4BF2-DB5B-711AF8A55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757" y="1213353"/>
            <a:ext cx="5460384" cy="38354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D2169E-3EE0-FA93-ECB9-7B333234FE56}"/>
              </a:ext>
            </a:extLst>
          </p:cNvPr>
          <p:cNvSpPr txBox="1"/>
          <p:nvPr/>
        </p:nvSpPr>
        <p:spPr>
          <a:xfrm>
            <a:off x="528158" y="5148881"/>
            <a:ext cx="111356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направленности. (a) Телесейсмические P-волны опорного события 2009 г., (низкочастотный фильтр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с) и выровненные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перекрестным корреляциям. Графики направленности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обытия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1993 г., 2002 г. и 2015 г. после применения поправок на время прохождения, полученных на основе эталонного события 2009 г.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 упорядочены по параметрам направленности с опорной точкой в перемещенном эпицентре 2009 г.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(вместо собственных эпицентров) и предполагаемый азимут разрыва 120°. Толстые фиолетовые линии с метками «E» обозначают приход крупных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подсобытий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черные пунктирные линии с «P»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метки - это предсказанные прибытия их решений USGS PDE (два для событий 2002 и 2015 годов).</a:t>
            </a:r>
            <a:endParaRPr lang="x-non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7E8E52-673C-A73B-A30B-A75DE6167F9C}"/>
              </a:ext>
            </a:extLst>
          </p:cNvPr>
          <p:cNvSpPr txBox="1"/>
          <p:nvPr/>
        </p:nvSpPr>
        <p:spPr>
          <a:xfrm>
            <a:off x="486561" y="810363"/>
            <a:ext cx="113586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Recurring large deep earthquakes in Hindu Kush driven by a sinking slab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Zhongwen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 and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Hiroo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Kanamori (2016)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4013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</TotalTime>
  <Words>1542</Words>
  <Application>Microsoft Office PowerPoint</Application>
  <PresentationFormat>Произвольный</PresentationFormat>
  <Paragraphs>277</Paragraphs>
  <Slides>12</Slides>
  <Notes>12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 Sokolova</dc:creator>
  <cp:lastModifiedBy>Пользователь Windows</cp:lastModifiedBy>
  <cp:revision>155</cp:revision>
  <cp:lastPrinted>2021-06-28T02:27:57Z</cp:lastPrinted>
  <dcterms:created xsi:type="dcterms:W3CDTF">2021-03-19T05:19:07Z</dcterms:created>
  <dcterms:modified xsi:type="dcterms:W3CDTF">2022-07-01T03:22:28Z</dcterms:modified>
</cp:coreProperties>
</file>