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8" r:id="rId2"/>
    <p:sldId id="257" r:id="rId3"/>
    <p:sldId id="258" r:id="rId4"/>
    <p:sldId id="259" r:id="rId5"/>
    <p:sldId id="260" r:id="rId6"/>
    <p:sldId id="261" r:id="rId7"/>
    <p:sldId id="285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9" r:id="rId22"/>
    <p:sldId id="280" r:id="rId23"/>
    <p:sldId id="281" r:id="rId24"/>
    <p:sldId id="282" r:id="rId25"/>
    <p:sldId id="283" r:id="rId26"/>
    <p:sldId id="284" r:id="rId27"/>
    <p:sldId id="276" r:id="rId28"/>
    <p:sldId id="27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7F9A1-7843-4530-B0F1-CEC66585688F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9B1CF-65D4-42BA-9F6B-6DF9218BC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871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B6D7C-8C9B-4816-AB21-2C202C1F236A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77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11188" y="1916113"/>
            <a:ext cx="7772400" cy="1470025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Построение геодинамических моделей формирования напряжённого состояния земной коры кавказского региона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1258888" y="476250"/>
            <a:ext cx="6626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ИФЗ РАН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Лаборатория тектонофизики им. М.В.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Гзовского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84213" y="1122363"/>
            <a:ext cx="8064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" name="TextBox 8"/>
          <p:cNvSpPr txBox="1">
            <a:spLocks noChangeArrowheads="1"/>
          </p:cNvSpPr>
          <p:nvPr/>
        </p:nvSpPr>
        <p:spPr bwMode="auto">
          <a:xfrm>
            <a:off x="5076825" y="3573463"/>
            <a:ext cx="3492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Мягков 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Д.С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Ребецкий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Ю.Л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5" name="TextBox 3"/>
          <p:cNvSpPr txBox="1">
            <a:spLocks noChangeArrowheads="1"/>
          </p:cNvSpPr>
          <p:nvPr/>
        </p:nvSpPr>
        <p:spPr bwMode="auto">
          <a:xfrm>
            <a:off x="539750" y="5987346"/>
            <a:ext cx="8064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Москва 2022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84213" y="1916832"/>
            <a:ext cx="8064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84213" y="3501008"/>
            <a:ext cx="8064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8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0" y="188913"/>
            <a:ext cx="97313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1258094" y="1547500"/>
            <a:ext cx="66262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Триггерные эффекты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геосистемах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2022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85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6072539" cy="6858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9315" y="-99392"/>
            <a:ext cx="8568952" cy="100811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Плотностная модель земной коры и верхней мантии Кавказа вдоль 							профиля «Спитак»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1128" y="585554"/>
            <a:ext cx="668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г/см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baseline="30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87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-99392"/>
            <a:ext cx="8568952" cy="777875"/>
          </a:xfrm>
        </p:spPr>
        <p:txBody>
          <a:bodyPr>
            <a:noAutofit/>
          </a:bodyPr>
          <a:lstStyle/>
          <a:p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Сейсмо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-плотностная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модель Земной коры Кавказа вдоль профиля «Степное-Бакуриани»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36712"/>
            <a:ext cx="9144000" cy="33833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3890291"/>
            <a:ext cx="8856984" cy="319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4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-99392"/>
            <a:ext cx="8568952" cy="777875"/>
          </a:xfrm>
        </p:spPr>
        <p:txBody>
          <a:bodyPr>
            <a:no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Сейсмо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-плотностная модель Земной коры Кавказа вдоль профиля «Волгоград-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Нихичевань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4" y="908720"/>
            <a:ext cx="9144000" cy="29987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140" y="3684612"/>
            <a:ext cx="8468556" cy="357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08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-99392"/>
            <a:ext cx="8568952" cy="777875"/>
          </a:xfrm>
        </p:spPr>
        <p:txBody>
          <a:bodyPr>
            <a:no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Сейсмо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-плотностная модель Земной коры Кавказа вдоль профиля «Чёрное море»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052736"/>
            <a:ext cx="9144000" cy="28879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05064"/>
            <a:ext cx="7776864" cy="26476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12360" y="4138705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12360" y="470010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12360" y="5310577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583248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48334" y="6294150"/>
            <a:ext cx="385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км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03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18487" cy="777875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Методика численного расчёта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362950" cy="5001419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800" dirty="0"/>
          </a:p>
          <a:p>
            <a:pPr marL="0" indent="0" algn="just">
              <a:spcAft>
                <a:spcPts val="1200"/>
              </a:spcAft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Применялась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явная конечно-разностная схема, разработанная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Уилкинсом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для исследования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упруго-пластических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тел. Задача решается в рамках подхода Лагранжа. 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Основной особенностью подхода является использование уравнений движения в динамической форме для описания квазистатического состояния среды.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классическом подходе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Уилкинса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предлагается схема, где берётся условие текучести в форме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Мизеса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в данном же подходе берётся более сложная и подходящая для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геосреды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модифицированная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модель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Друккера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Прагера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-Николаевского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Друккер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Прагер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1975; Николаевский, 1971, 1972]. В её рамках среда рассматривается как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упрочняющееся упругопластическое тело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используется неассоциированный закон пластического течения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Для текущей модели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применялась прямоугольная сетка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в начальном состоянии каждая ячейка имеет квадратную форму. Задача решается в двумерной постановке, вид напряжённо-деформированного состояния относится к типу плоская деформация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220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18487" cy="777875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Создание численной модели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763505"/>
              </p:ext>
            </p:extLst>
          </p:nvPr>
        </p:nvGraphicFramePr>
        <p:xfrm>
          <a:off x="755576" y="4640947"/>
          <a:ext cx="6639193" cy="14631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1003"/>
                <a:gridCol w="1435220"/>
                <a:gridCol w="1225036"/>
                <a:gridCol w="1259719"/>
                <a:gridCol w="1238215"/>
              </a:tblGrid>
              <a:tr h="7316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Слой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Верхняя кора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Нижняя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кора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Переходный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Мантийная литосфера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771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Плотность, г/см</a:t>
                      </a:r>
                      <a:r>
                        <a:rPr lang="en-US" sz="1200" baseline="300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2.65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771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</a:t>
                      </a:r>
                      <a:r>
                        <a:rPr lang="en-US" sz="1200" baseline="-25000">
                          <a:effectLst/>
                        </a:rPr>
                        <a:t>p</a:t>
                      </a:r>
                      <a:r>
                        <a:rPr lang="en-US" sz="1200">
                          <a:effectLst/>
                        </a:rPr>
                        <a:t>, км/с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6.1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6.6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6.7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8.10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771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Kα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771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Когезия, Бар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017036" y="3752651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4245093"/>
            <a:ext cx="66712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Таблица 5.1</a:t>
            </a:r>
            <a:r>
              <a:rPr lang="ru-RU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Средние значения параметров по слоям модели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4" y="1086425"/>
            <a:ext cx="8067675" cy="29432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884368" y="1556792"/>
            <a:ext cx="668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г/см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baseline="30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32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525" y="692696"/>
            <a:ext cx="8362950" cy="5760640"/>
          </a:xfrm>
        </p:spPr>
        <p:txBody>
          <a:bodyPr rtlCol="0">
            <a:normAutofit/>
          </a:bodyPr>
          <a:lstStyle/>
          <a:p>
            <a:pPr marL="0" indent="0" algn="just">
              <a:spcAft>
                <a:spcPts val="1200"/>
              </a:spcAft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данной работе изучается механизм, связывающий формирование избыточных напряжений с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внутрилитосферными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процессами. Их наличие связывается с возможностью длительного существования в породах верхних слоёв коры 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остаточных напряжений гравитационного напряжённого состояния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Геодинамический процесс, отвечающий за их формирование – 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денудация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приповерхностных слоёв коры, приводящая к разгрузке верхней части коры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Aft>
                <a:spcPts val="1200"/>
              </a:spcAft>
              <a:buNone/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Aft>
                <a:spcPts val="1200"/>
              </a:spcAft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Существует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проблема наличия аномальных </a:t>
            </a:r>
            <a:r>
              <a:rPr lang="ru-RU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коровых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напряжений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горизонтального сжатия в верхней части Земной коры (первые сотни м - км). Их наличие показывают замеры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in situ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рудниках, они создают серьёзные проблемы при разработке рудных месторождений. Уровень данных напряжений – первые десятки МПа, в ряде случаев их величина выше вертикальных напряжений гравитационного сжатия.</a:t>
            </a:r>
          </a:p>
          <a:p>
            <a:pPr marL="0" indent="0" algn="just">
              <a:spcAft>
                <a:spcPts val="1200"/>
              </a:spcAft>
              <a:buNone/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текущий момент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механизм формирования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данных напряжений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неизвестен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Чаще всего их наличие объясняют проявлением дальнодействующего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давления от границ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литосферных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плит, иногда – с планетарными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напряжениями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вызванными вращением Земли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Иногда – с остаточными напряжениями прошлых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эпох (Пономарев,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Herget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Voigth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 др.). 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Описание механизма формирования за счёт эрозии и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аналитические соотношения:</a:t>
            </a:r>
          </a:p>
          <a:p>
            <a:pPr marL="0" indent="0" algn="just" fontAlgn="auto">
              <a:spcAft>
                <a:spcPts val="600"/>
              </a:spcAft>
              <a:buNone/>
              <a:defRPr/>
            </a:pP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Ребецкий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Ю.Л. Механизм генерации тектонических напряжений в областях больших вертикальных движений землетрясений  // Физическая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мезомеханика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2008. Т 1. № 11. С. 66-73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Ребецкий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Ю.Л. О возможном механизме генерации в земной коре горизонтальных сжимающих напряжений // Доклады РАН. 2008. Т 423, № 4. С. 538-542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-99392"/>
            <a:ext cx="8568952" cy="777875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Аномальные напряжения горизонтального сжатия в коре континентов</a:t>
            </a:r>
          </a:p>
        </p:txBody>
      </p:sp>
    </p:spTree>
    <p:extLst>
      <p:ext uri="{BB962C8B-B14F-4D97-AF65-F5344CB8AC3E}">
        <p14:creationId xmlns:p14="http://schemas.microsoft.com/office/powerpoint/2010/main" val="236051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92696"/>
            <a:ext cx="6149758" cy="5697042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-99392"/>
            <a:ext cx="8568952" cy="777875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Модель Земной коры Кавказа вдоль профиля «Спитак»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00192" y="6473081"/>
            <a:ext cx="1603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Профиль Спитак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15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36" y="3212976"/>
            <a:ext cx="5318073" cy="2274836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8313" y="188913"/>
            <a:ext cx="8218487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Ввод в модель экзогенных процессов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27584" y="1169527"/>
                <a:ext cx="7920880" cy="5847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Был использован следующий алгоритм ввода денудационных процессов в численную модель:</a:t>
                </a:r>
              </a:p>
              <a:p>
                <a:pPr algn="just"/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 algn="just">
                  <a:buAutoNum type="arabicPeriod"/>
                </a:pP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В модель вводились </a:t>
                </a:r>
                <a:r>
                  <a:rPr lang="ru-RU" sz="16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эффективные дополнительные силы на поверхности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, имитирующие вес вышележащих пород,  удаляемых после экзогенными процессами</a:t>
                </a:r>
              </a:p>
              <a:p>
                <a:pPr marL="342900" indent="-342900" algn="just">
                  <a:buAutoNum type="arabicPeriod"/>
                </a:pPr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 algn="just">
                  <a:buAutoNum type="arabicPeriod"/>
                </a:pP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Данные </a:t>
                </a:r>
                <a:r>
                  <a:rPr lang="ru-RU" sz="16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силы постепенно снимались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, что моделировало целевой эффект</a:t>
                </a:r>
              </a:p>
              <a:p>
                <a:pPr algn="just"/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ru-RU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ru-RU" sz="16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ru-RU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ru-RU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ru-RU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ru-RU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ru-RU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	- </a:t>
                </a:r>
                <a:r>
                  <a:rPr lang="ru-RU" sz="16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стандартная математическая форма учёта денудации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, где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𝜁</m:t>
                    </m:r>
                  </m:oMath>
                </a14:m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 – амплитуда рельефа,</a:t>
                </a:r>
                <a14:m>
                  <m:oMath xmlns:m="http://schemas.openxmlformats.org/officeDocument/2006/math">
                    <m:r>
                      <a:rPr lang="ru-RU" sz="1600" i="1">
                        <a:latin typeface="Cambria Math"/>
                      </a:rPr>
                      <m:t> ∆</m:t>
                    </m:r>
                  </m:oMath>
                </a14:m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 – лапласиан, а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𝜆</m:t>
                    </m:r>
                  </m:oMath>
                </a14:m>
                <a:r>
                  <a:rPr lang="en-US" sz="1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– числовой коэффициент, характеризующий интенсивность процесса денудации поднятий и осадконакопления во впадинах </a:t>
                </a:r>
                <a:endParaRPr lang="ru-RU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ru-RU" sz="16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169527"/>
                <a:ext cx="7920880" cy="5847755"/>
              </a:xfrm>
              <a:prstGeom prst="rect">
                <a:avLst/>
              </a:prstGeom>
              <a:blipFill rotWithShape="1">
                <a:blip r:embed="rId3"/>
                <a:stretch>
                  <a:fillRect l="-462" t="-313" r="-3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331640" y="5589240"/>
                <a:ext cx="1006622" cy="3768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ru-RU" sz="16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𝜁</m:t>
                              </m:r>
                            </m:e>
                          </m:acc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ru-RU" sz="1600">
                          <a:latin typeface="Cambria Math"/>
                        </a:rPr>
                        <m:t>=</m:t>
                      </m:r>
                      <m:r>
                        <a:rPr lang="en-US" sz="1600" i="1">
                          <a:latin typeface="Cambria Math"/>
                        </a:rPr>
                        <m:t>𝜆</m:t>
                      </m:r>
                      <m:r>
                        <a:rPr lang="ru-RU" sz="1600" i="1">
                          <a:latin typeface="Cambria Math"/>
                        </a:rPr>
                        <m:t>∆</m:t>
                      </m:r>
                      <m:sSub>
                        <m:sSubPr>
                          <m:ctrlPr>
                            <a:rPr lang="ru-RU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𝜁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5589240"/>
                <a:ext cx="1006622" cy="376834"/>
              </a:xfrm>
              <a:prstGeom prst="rect">
                <a:avLst/>
              </a:prstGeom>
              <a:blipFill rotWithShape="1">
                <a:blip r:embed="rId4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Выгнутая вверх стрелка 8"/>
          <p:cNvSpPr/>
          <p:nvPr/>
        </p:nvSpPr>
        <p:spPr>
          <a:xfrm flipH="1">
            <a:off x="3671899" y="2980578"/>
            <a:ext cx="2232249" cy="464796"/>
          </a:xfrm>
          <a:prstGeom prst="curvedDown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0112" y="3364645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эрозия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5816" y="3375234"/>
            <a:ext cx="14323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аккумуляция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46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-99392"/>
            <a:ext cx="8568952" cy="777875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Модель Земной коры Кавказа вдоль профиля «Спитак»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44208" y="6165304"/>
            <a:ext cx="18778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Общая схема модели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64" y="2924944"/>
            <a:ext cx="7748278" cy="25247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08719"/>
            <a:ext cx="7422438" cy="165618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466972"/>
            <a:ext cx="4468368" cy="136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8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76672"/>
            <a:ext cx="6293774" cy="5830456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-229195"/>
            <a:ext cx="8568952" cy="777875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Модель Земной коры Кавказа вдоль профиля «Спитак»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9592" y="6377094"/>
            <a:ext cx="6867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Схема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профилей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ГСЗ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Черноморско-Каспийского региона из работы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Павленкова, 2019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21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-99392"/>
            <a:ext cx="8568952" cy="777875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Модель Земной коры Кавказа вдоль профиля «Спитак»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7128792" cy="18844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84" y="2577127"/>
            <a:ext cx="4468368" cy="13655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521741"/>
            <a:ext cx="4468368" cy="13655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40" y="3645025"/>
            <a:ext cx="7157392" cy="19331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52320" y="764704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Эрозия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87932" y="3757965"/>
            <a:ext cx="13449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Эрозия +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латеральное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сжатие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68313" y="44624"/>
            <a:ext cx="8218487" cy="777875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Создание численной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модели «Степное-Бакуриани»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191070"/>
              </p:ext>
            </p:extLst>
          </p:nvPr>
        </p:nvGraphicFramePr>
        <p:xfrm>
          <a:off x="755576" y="4640947"/>
          <a:ext cx="6639193" cy="14631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1003"/>
                <a:gridCol w="1435220"/>
                <a:gridCol w="1225036"/>
                <a:gridCol w="1259719"/>
                <a:gridCol w="1238215"/>
              </a:tblGrid>
              <a:tr h="7316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Слой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Верхняя кора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Нижняя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кора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Переходный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Мантийная литосфера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771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Плотность, г/см</a:t>
                      </a:r>
                      <a:r>
                        <a:rPr lang="en-US" sz="1200" baseline="300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2.65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771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</a:t>
                      </a:r>
                      <a:r>
                        <a:rPr lang="en-US" sz="1200" baseline="-25000">
                          <a:effectLst/>
                        </a:rPr>
                        <a:t>p</a:t>
                      </a:r>
                      <a:r>
                        <a:rPr lang="en-US" sz="1200">
                          <a:effectLst/>
                        </a:rPr>
                        <a:t>, км/с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6.1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6.6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6.7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8.10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771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Kα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771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Когезия, Бар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017036" y="3752651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4245093"/>
            <a:ext cx="66712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Таблица 5.1</a:t>
            </a:r>
            <a:r>
              <a:rPr lang="ru-RU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Средние значения параметров по слоям модели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7704"/>
            <a:ext cx="9144000" cy="344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0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18487" cy="777875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«Степное-Бакуриани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 гравитационное напряжённое состояние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0191"/>
            <a:ext cx="9144000" cy="429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7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18487" cy="777875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«Степное-Бакуриани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 гравитационное напряжённое состояние + эрозия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3824"/>
            <a:ext cx="9144000" cy="41303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43808" y="1179158"/>
            <a:ext cx="1979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Максимум эрозии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660231" y="1179158"/>
            <a:ext cx="2045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осадконакопление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4704" y="1182998"/>
            <a:ext cx="2045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осадконакопление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466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18487" cy="777875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«Степное-Бакуриани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 эрозия + горизонтальное сокращение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7242"/>
            <a:ext cx="9144000" cy="41635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43808" y="1179158"/>
            <a:ext cx="1979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Максимум эрозии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660231" y="1179158"/>
            <a:ext cx="2045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осадконакопление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4704" y="1182998"/>
            <a:ext cx="2045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осадконакопление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57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18487" cy="777875"/>
          </a:xfrm>
        </p:spPr>
        <p:txBody>
          <a:bodyPr/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«Степное-Бакуриани»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625"/>
            <a:ext cx="9144000" cy="4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96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-99392"/>
            <a:ext cx="8568952" cy="777875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Модель Земной коры Кавказа вдоль профиля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Волгоград-Нахичевань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8125"/>
            <a:ext cx="8924925" cy="31432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764704"/>
            <a:ext cx="8829675" cy="33623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27784" y="1165816"/>
            <a:ext cx="1979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Максимум эрозии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098375" y="1133550"/>
            <a:ext cx="2045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осадконакопление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24704" y="1182998"/>
            <a:ext cx="2045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осадконакопление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004048" y="1165816"/>
            <a:ext cx="1979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Максимум эрозии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522729" y="4127029"/>
            <a:ext cx="1979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Максимум эрозии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993320" y="4094763"/>
            <a:ext cx="2045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осадконакопление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19649" y="4144211"/>
            <a:ext cx="2045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осадконакопление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898993" y="4127029"/>
            <a:ext cx="1979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Максимум эрозии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954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8313" y="188913"/>
            <a:ext cx="8218487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Выводы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340768"/>
            <a:ext cx="80752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Рассмотрены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различные региональные модели формирования избыточных напряжений горизонтального сжатия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В первой модели процесс их формирования рассматривался как таковой, изолировано. На более сложной модели зоны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субдукции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было показано, как учёт данного процесса приводил к видоизменению напряжённого состояния всего региона.</a:t>
            </a:r>
          </a:p>
          <a:p>
            <a:pPr algn="just">
              <a:buFont typeface="Wingdings" pitchFamily="2" charset="2"/>
              <a:buChar char="§"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Формирование аномальных напряжений происходило за счёт ввода в модель эрозионных процессов. Показано, что эрозионное воздействие на НДС литосферы идёт преимущественно через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механизм формирования остаточных напряжений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нормального горизонтального сжатия. </a:t>
            </a:r>
          </a:p>
          <a:p>
            <a:pPr algn="just">
              <a:buFont typeface="Wingdings" pitchFamily="2" charset="2"/>
              <a:buChar char="§"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Упруго-пластические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модели дали гораздо более ярко выраженный эффект формирования дополнительных «эрозионных» напряжений, в вязких моделях дополнительные напряжения были частично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диссипированны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В рассмотренных моделях даже сравнительно невысокий уровень совокупного сноса (до 1 км) приводил к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перестойке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напряжённого состояния.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78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ctrTitle"/>
          </p:nvPr>
        </p:nvSpPr>
        <p:spPr>
          <a:xfrm>
            <a:off x="684213" y="2781300"/>
            <a:ext cx="7772400" cy="935038"/>
          </a:xfrm>
        </p:spPr>
        <p:txBody>
          <a:bodyPr/>
          <a:lstStyle/>
          <a:p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31747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28575"/>
            <a:ext cx="14859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 rot="19890892">
            <a:off x="4492043" y="1230449"/>
            <a:ext cx="4552720" cy="724557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7" name="Прямоугольник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5536" y="4070261"/>
            <a:ext cx="5451236" cy="2329164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8" name="Прямоугольник 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58705" y="3284984"/>
            <a:ext cx="4032448" cy="2656048"/>
          </a:xfrm>
          <a:prstGeom prst="rect">
            <a:avLst/>
          </a:prstGeom>
          <a:blipFill rotWithShape="1">
            <a:blip r:embed="rId5"/>
            <a:stretch>
              <a:fillRect r="-38973"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7465">
            <a:off x="4415324" y="795557"/>
            <a:ext cx="4979427" cy="3221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-612576" y="-36537"/>
            <a:ext cx="5546391" cy="4109330"/>
          </a:xfrm>
          <a:prstGeom prst="rect">
            <a:avLst/>
          </a:prstGeom>
          <a:blipFill rotWithShape="1">
            <a:blip r:embed="rId7"/>
            <a:stretch>
              <a:fillRect r="-20682"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2721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-99392"/>
            <a:ext cx="8568952" cy="777875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Модель Земной коры Кавказа вдоль профиля «Спитак»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19672" y="6319192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Скоростной разрез из работы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Павленкова, 2019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31" y="911101"/>
            <a:ext cx="8497341" cy="20138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053605"/>
            <a:ext cx="7740352" cy="26741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5044" y="3053605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160" y="3861048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160" y="472514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0160" y="5573909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5044" y="6010650"/>
            <a:ext cx="410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км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31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-99392"/>
            <a:ext cx="8568952" cy="777875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Модель Земной коры Кавказа вдоль профиля «Спитак»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44208" y="3751444"/>
            <a:ext cx="18778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Общая схема модели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39745"/>
            <a:ext cx="7740352" cy="26741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5044" y="639745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160" y="1447188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160" y="231128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0160" y="3160049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0610" y="3443666"/>
            <a:ext cx="385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км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10" y="3765508"/>
            <a:ext cx="8551174" cy="345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7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7524" y="14908"/>
            <a:ext cx="8568952" cy="777875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Модель Земной коры Кавказа вдоль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профилей «Степное-Бакуриани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«Волгоград-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Нихичевань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Павленкова, 2019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44208" y="6165304"/>
            <a:ext cx="18778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Общая схема модели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5044" y="3053605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160" y="3861048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160" y="472514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0160" y="5573909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0610" y="6011415"/>
            <a:ext cx="385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км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769"/>
            <a:ext cx="9144000" cy="625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75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-99392"/>
            <a:ext cx="8568952" cy="777875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Модель Земной коры Кавказа вдоль профиля «Чёрное море»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7827" y="5517232"/>
            <a:ext cx="41710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Скоростной разрез из работы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Павленкова, 2019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6607" y="2082959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334" y="2736513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987" y="3464478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987" y="4393886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3131" y="4604004"/>
            <a:ext cx="410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км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31" y="2236847"/>
            <a:ext cx="8646617" cy="250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9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476672"/>
            <a:ext cx="6192688" cy="3470357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-99392"/>
            <a:ext cx="8568952" cy="777875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Напряжённое состояние коры Кавказского региона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717032"/>
            <a:ext cx="4846497" cy="30853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6849" y="3839017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81679" y="3427683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554401" y="6237312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308304" y="6641976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69924" y="368660"/>
            <a:ext cx="116171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50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-99392"/>
            <a:ext cx="8568952" cy="777875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Модель Земной коры Кавказа вдоль профиля «Спитак»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196752"/>
            <a:ext cx="770485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Формирование плотностной модели при наличии данных скоростей сейсмических волн (в первую очередь – продольных),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базируется на использовании регрессионных соотношений между скоростью продольных волн и плотностью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полученных, как правило, при анализе эмпирических данных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Далее производится вариация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значений плотности, основываясь на результатах расчёта гравитационного поля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Примером может являться зависимость, предложенная С.С. Красовским (ρ = 0.32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Vp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+ 0.73). В данной работе для пород с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Vp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≤ 6.5 км/с использовалась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зависимость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ρ = 0.174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Vp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+ 1.663, а для значений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Vp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&gt; 6.5 км/с (нижняя кора и верхи мантии) применялась формула ρ = 0.3185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Vp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+ 0.762 (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Ludwig et al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., 1970).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Иные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соотношения применялись для формирования плотностной модели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подлитосферной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мантии. Здесь использовалась связанная с моделью модель ACY400 зависимость = 0.316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Vp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+ 0.769, полученные для мантии плотности сопоставлялись с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PREM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7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-99392"/>
            <a:ext cx="8568952" cy="777875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Плотностная модель Земной коры Кавказа вдоль профиля «Спитак»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352" y="548680"/>
            <a:ext cx="8772525" cy="5924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3608" y="1139411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3840" y="1700808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7438" y="2311283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3024" y="2833191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748" y="2987078"/>
            <a:ext cx="410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км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9539" y="347846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4655" y="4285903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04655" y="5149999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04655" y="599876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2918" y="6093296"/>
            <a:ext cx="410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км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1128" y="1124022"/>
            <a:ext cx="668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г/см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baseline="30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96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1104</Words>
  <Application>Microsoft Office PowerPoint</Application>
  <PresentationFormat>Экран (4:3)</PresentationFormat>
  <Paragraphs>210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Построение геодинамических моделей формирования напряжённого состояния земной коры кавказского региона</vt:lpstr>
      <vt:lpstr>Модель Земной коры Кавказа вдоль профиля «Спитак»</vt:lpstr>
      <vt:lpstr>Модель Земной коры Кавказа вдоль профиля «Спитак»</vt:lpstr>
      <vt:lpstr>Модель Земной коры Кавказа вдоль профиля «Спитак»</vt:lpstr>
      <vt:lpstr>Модель Земной коры Кавказа вдоль профилей «Степное-Бакуриани» и «Волгоград-Нихичевань» [Павленкова, 2019]  </vt:lpstr>
      <vt:lpstr>Модель Земной коры Кавказа вдоль профиля «Чёрное море»</vt:lpstr>
      <vt:lpstr>Напряжённое состояние коры Кавказского региона</vt:lpstr>
      <vt:lpstr>Модель Земной коры Кавказа вдоль профиля «Спитак»</vt:lpstr>
      <vt:lpstr>Плотностная модель Земной коры Кавказа вдоль профиля «Спитак»</vt:lpstr>
      <vt:lpstr>Плотностная модель земной коры и верхней мантии Кавказа вдоль        профиля «Спитак»</vt:lpstr>
      <vt:lpstr>Сейсмо-плотностная модель Земной коры Кавказа вдоль профиля «Степное-Бакуриани»</vt:lpstr>
      <vt:lpstr>Сейсмо-плотностная модель Земной коры Кавказа вдоль профиля «Волгоград-Нихичевань»</vt:lpstr>
      <vt:lpstr>Сейсмо-плотностная модель Земной коры Кавказа вдоль профиля «Чёрное море»</vt:lpstr>
      <vt:lpstr>Методика численного расчёта</vt:lpstr>
      <vt:lpstr>Создание численной модели</vt:lpstr>
      <vt:lpstr>Аномальные напряжения горизонтального сжатия в коре континентов</vt:lpstr>
      <vt:lpstr>Модель Земной коры Кавказа вдоль профиля «Спитак»</vt:lpstr>
      <vt:lpstr>Презентация PowerPoint</vt:lpstr>
      <vt:lpstr>Модель Земной коры Кавказа вдоль профиля «Спитак»</vt:lpstr>
      <vt:lpstr>Модель Земной коры Кавказа вдоль профиля «Спитак»</vt:lpstr>
      <vt:lpstr>Создание численной модели «Степное-Бакуриани» </vt:lpstr>
      <vt:lpstr>«Степное-Бакуриани» гравитационное напряжённое состояние</vt:lpstr>
      <vt:lpstr>«Степное-Бакуриани» гравитационное напряжённое состояние + эрозия</vt:lpstr>
      <vt:lpstr>«Степное-Бакуриани» эрозия + горизонтальное сокращение</vt:lpstr>
      <vt:lpstr>«Степное-Бакуриани»</vt:lpstr>
      <vt:lpstr>Модель Земной коры Кавказа вдоль профиля «Волгоград-Нахичевань»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 сейсмоплотностных  и  геодинамических  моделей  коры  и верхней мантии Кавказского региона</dc:title>
  <dc:creator>Шестой Дом</dc:creator>
  <cp:lastModifiedBy>Дагот</cp:lastModifiedBy>
  <cp:revision>3</cp:revision>
  <dcterms:created xsi:type="dcterms:W3CDTF">2022-06-21T18:53:26Z</dcterms:created>
  <dcterms:modified xsi:type="dcterms:W3CDTF">2022-06-22T11:04:58Z</dcterms:modified>
</cp:coreProperties>
</file>